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embeddings/oleObject1.bin" ContentType="application/vnd.openxmlformats-officedocument.oleObjec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activeX/activeX3.xml" ContentType="application/vnd.ms-office.activeX+xml"/>
  <Override PartName="/ppt/activeX/activeX4.xml" ContentType="application/vnd.ms-office.activeX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6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2.bin" ContentType="application/vnd.openxmlformats-officedocument.oleObject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50"/>
  </p:notesMasterIdLst>
  <p:handoutMasterIdLst>
    <p:handoutMasterId r:id="rId51"/>
  </p:handoutMasterIdLst>
  <p:sldIdLst>
    <p:sldId id="257" r:id="rId2"/>
    <p:sldId id="297" r:id="rId3"/>
    <p:sldId id="349" r:id="rId4"/>
    <p:sldId id="350" r:id="rId5"/>
    <p:sldId id="351" r:id="rId6"/>
    <p:sldId id="352" r:id="rId7"/>
    <p:sldId id="299" r:id="rId8"/>
    <p:sldId id="300" r:id="rId9"/>
    <p:sldId id="301" r:id="rId10"/>
    <p:sldId id="302" r:id="rId11"/>
    <p:sldId id="303" r:id="rId12"/>
    <p:sldId id="304" r:id="rId13"/>
    <p:sldId id="318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38" r:id="rId24"/>
    <p:sldId id="270" r:id="rId25"/>
    <p:sldId id="330" r:id="rId26"/>
    <p:sldId id="275" r:id="rId27"/>
    <p:sldId id="317" r:id="rId28"/>
    <p:sldId id="271" r:id="rId29"/>
    <p:sldId id="321" r:id="rId30"/>
    <p:sldId id="322" r:id="rId31"/>
    <p:sldId id="260" r:id="rId32"/>
    <p:sldId id="326" r:id="rId33"/>
    <p:sldId id="336" r:id="rId34"/>
    <p:sldId id="327" r:id="rId35"/>
    <p:sldId id="262" r:id="rId36"/>
    <p:sldId id="261" r:id="rId37"/>
    <p:sldId id="328" r:id="rId38"/>
    <p:sldId id="264" r:id="rId39"/>
    <p:sldId id="263" r:id="rId40"/>
    <p:sldId id="329" r:id="rId41"/>
    <p:sldId id="265" r:id="rId42"/>
    <p:sldId id="331" r:id="rId43"/>
    <p:sldId id="333" r:id="rId44"/>
    <p:sldId id="334" r:id="rId45"/>
    <p:sldId id="335" r:id="rId46"/>
    <p:sldId id="337" r:id="rId47"/>
    <p:sldId id="320" r:id="rId48"/>
    <p:sldId id="293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CE5"/>
    <a:srgbClr val="FF3399"/>
    <a:srgbClr val="CC00FF"/>
    <a:srgbClr val="D60093"/>
    <a:srgbClr val="003192"/>
    <a:srgbClr val="C0C0C0"/>
    <a:srgbClr val="0044CC"/>
    <a:srgbClr val="F7E9F1"/>
    <a:srgbClr val="FF7C8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75" autoAdjust="0"/>
    <p:restoredTop sz="90842" autoAdjust="0"/>
  </p:normalViewPr>
  <p:slideViewPr>
    <p:cSldViewPr>
      <p:cViewPr>
        <p:scale>
          <a:sx n="100" d="100"/>
          <a:sy n="100" d="100"/>
        </p:scale>
        <p:origin x="-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50793650793721E-2"/>
          <c:y val="5.7553956834532412E-2"/>
          <c:w val="0.74126984126984152"/>
          <c:h val="0.7505995203836932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2014</c:v>
                </c:pt>
              </c:strCache>
            </c:strRef>
          </c:tx>
          <c:spPr>
            <a:ln w="46784">
              <a:solidFill>
                <a:srgbClr val="3366FF"/>
              </a:solidFill>
              <a:prstDash val="solid"/>
            </a:ln>
          </c:spPr>
          <c:marker>
            <c:symbol val="diamond"/>
            <c:size val="12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6.6714244958106829E-3"/>
                  <c:y val="1.5614771060820518E-2"/>
                </c:manualLayout>
              </c:layout>
              <c:spPr>
                <a:noFill/>
                <a:ln w="31189">
                  <a:noFill/>
                </a:ln>
              </c:spPr>
              <c:txPr>
                <a:bodyPr/>
                <a:lstStyle/>
                <a:p>
                  <a:pPr>
                    <a:defRPr sz="2241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9068822766385937"/>
                  <c:y val="-1.8684520792773721E-2"/>
                </c:manualLayout>
              </c:layout>
              <c:spPr>
                <a:noFill/>
                <a:ln w="31189">
                  <a:noFill/>
                </a:ln>
              </c:spPr>
              <c:txPr>
                <a:bodyPr/>
                <a:lstStyle/>
                <a:p>
                  <a:pPr>
                    <a:defRPr sz="2241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Sheet1!$B$1:$J$1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911.6</c:v>
                </c:pt>
                <c:pt idx="1">
                  <c:v>1951</c:v>
                </c:pt>
                <c:pt idx="2">
                  <c:v>3420.6</c:v>
                </c:pt>
                <c:pt idx="3">
                  <c:v>4798.1000000000004</c:v>
                </c:pt>
                <c:pt idx="4">
                  <c:v>6342.9</c:v>
                </c:pt>
                <c:pt idx="5">
                  <c:v>8142.06</c:v>
                </c:pt>
                <c:pt idx="6">
                  <c:v>9796.9</c:v>
                </c:pt>
                <c:pt idx="7">
                  <c:v>11764.2</c:v>
                </c:pt>
                <c:pt idx="8">
                  <c:v>13381.6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2015</c:v>
                </c:pt>
              </c:strCache>
            </c:strRef>
          </c:tx>
          <c:spPr>
            <a:ln w="46784">
              <a:solidFill>
                <a:srgbClr val="FF3399"/>
              </a:solidFill>
              <a:prstDash val="solid"/>
            </a:ln>
          </c:spPr>
          <c:marker>
            <c:symbol val="diamond"/>
            <c:size val="11"/>
            <c:spPr>
              <a:solidFill>
                <a:srgbClr val="CC00FF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9076542487350026E-2"/>
                  <c:y val="-9.9604470878681864E-2"/>
                </c:manualLayout>
              </c:layout>
              <c:spPr>
                <a:noFill/>
                <a:ln w="31189">
                  <a:noFill/>
                </a:ln>
              </c:spPr>
              <c:txPr>
                <a:bodyPr/>
                <a:lstStyle/>
                <a:p>
                  <a:pPr>
                    <a:defRPr sz="2241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1302497961155514E-2"/>
                  <c:y val="6.7346799041424196E-2"/>
                </c:manualLayout>
              </c:layout>
              <c:spPr>
                <a:noFill/>
                <a:ln w="31189">
                  <a:noFill/>
                </a:ln>
              </c:spPr>
              <c:txPr>
                <a:bodyPr/>
                <a:lstStyle/>
                <a:p>
                  <a:pPr>
                    <a:defRPr sz="2241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Sheet1!$B$1:$J$1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1024.0999999999999</c:v>
                </c:pt>
                <c:pt idx="1">
                  <c:v>2282.9</c:v>
                </c:pt>
                <c:pt idx="2">
                  <c:v>3504.5</c:v>
                </c:pt>
                <c:pt idx="3">
                  <c:v>4812.8</c:v>
                </c:pt>
                <c:pt idx="4">
                  <c:v>6156.5</c:v>
                </c:pt>
                <c:pt idx="5">
                  <c:v>7525.4699999999993</c:v>
                </c:pt>
                <c:pt idx="6">
                  <c:v>9003.7000000000007</c:v>
                </c:pt>
                <c:pt idx="7">
                  <c:v>10447.700000000004</c:v>
                </c:pt>
                <c:pt idx="8">
                  <c:v>11820.6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953920"/>
        <c:axId val="106975616"/>
      </c:lineChart>
      <c:catAx>
        <c:axId val="10595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9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32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69756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6975616"/>
        <c:scaling>
          <c:orientation val="minMax"/>
        </c:scaling>
        <c:delete val="0"/>
        <c:axPos val="l"/>
        <c:majorGridlines>
          <c:spPr>
            <a:ln w="3899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89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2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5953920"/>
        <c:crosses val="autoZero"/>
        <c:crossBetween val="between"/>
      </c:valAx>
      <c:spPr>
        <a:noFill/>
        <a:ln w="1559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383632563470181"/>
          <c:y val="0.47532116889022891"/>
          <c:w val="0.12029062847594785"/>
          <c:h val="0.28966669562151581"/>
        </c:manualLayout>
      </c:layout>
      <c:overlay val="0"/>
      <c:spPr>
        <a:noFill/>
        <a:ln w="3899">
          <a:noFill/>
          <a:prstDash val="solid"/>
        </a:ln>
      </c:spPr>
      <c:txPr>
        <a:bodyPr/>
        <a:lstStyle/>
        <a:p>
          <a:pPr>
            <a:defRPr sz="2057" b="1" i="0" u="none" strike="noStrike" baseline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 w="0" cap="flat" cmpd="sng" algn="ctr">
      <a:solidFill>
        <a:schemeClr val="accent2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2241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190476190476197E-2"/>
          <c:y val="5.0359712230215833E-2"/>
          <c:w val="0.76349206349206344"/>
          <c:h val="0.748201438848921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2014</c:v>
                </c:pt>
              </c:strCache>
            </c:strRef>
          </c:tx>
          <c:spPr>
            <a:ln w="48955">
              <a:solidFill>
                <a:srgbClr val="993366"/>
              </a:solidFill>
              <a:prstDash val="solid"/>
            </a:ln>
          </c:spPr>
          <c:marker>
            <c:symbol val="diamond"/>
            <c:size val="1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7.6239694243029356E-4"/>
                  <c:y val="7.9547203358298537E-3"/>
                </c:manualLayout>
              </c:layout>
              <c:spPr>
                <a:noFill/>
                <a:ln w="32636">
                  <a:noFill/>
                </a:ln>
              </c:spPr>
              <c:txPr>
                <a:bodyPr/>
                <a:lstStyle/>
                <a:p>
                  <a:pPr>
                    <a:defRPr sz="2345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8813758637035491E-3"/>
                  <c:y val="-5.0404863616680326E-2"/>
                </c:manualLayout>
              </c:layout>
              <c:spPr>
                <a:noFill/>
                <a:ln w="32636">
                  <a:noFill/>
                </a:ln>
              </c:spPr>
              <c:txPr>
                <a:bodyPr/>
                <a:lstStyle/>
                <a:p>
                  <a:pPr>
                    <a:defRPr sz="2345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Sheet1!$B$1:$J$1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49.3</c:v>
                </c:pt>
                <c:pt idx="1">
                  <c:v>100.1</c:v>
                </c:pt>
                <c:pt idx="2">
                  <c:v>160.30000000000001</c:v>
                </c:pt>
                <c:pt idx="3">
                  <c:v>220.5</c:v>
                </c:pt>
                <c:pt idx="4">
                  <c:v>285.89999999999986</c:v>
                </c:pt>
                <c:pt idx="5">
                  <c:v>339.3</c:v>
                </c:pt>
                <c:pt idx="6">
                  <c:v>398.8</c:v>
                </c:pt>
                <c:pt idx="7">
                  <c:v>460.7</c:v>
                </c:pt>
                <c:pt idx="8">
                  <c:v>519.70000000000005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2015</c:v>
                </c:pt>
              </c:strCache>
            </c:strRef>
          </c:tx>
          <c:spPr>
            <a:ln w="48955">
              <a:solidFill>
                <a:srgbClr val="FFCC00"/>
              </a:solidFill>
              <a:prstDash val="solid"/>
            </a:ln>
          </c:spPr>
          <c:marker>
            <c:symbol val="diamond"/>
            <c:size val="11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9731649137341146E-2"/>
                  <c:y val="-8.5849950945059747E-2"/>
                </c:manualLayout>
              </c:layout>
              <c:spPr>
                <a:noFill/>
                <a:ln w="32636">
                  <a:noFill/>
                </a:ln>
              </c:spPr>
              <c:txPr>
                <a:bodyPr/>
                <a:lstStyle/>
                <a:p>
                  <a:pPr>
                    <a:defRPr sz="2345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91849457529988E-2"/>
                  <c:y val="-6.6857116719695284E-2"/>
                </c:manualLayout>
              </c:layout>
              <c:spPr>
                <a:noFill/>
                <a:ln w="32636">
                  <a:noFill/>
                </a:ln>
              </c:spPr>
              <c:txPr>
                <a:bodyPr/>
                <a:lstStyle/>
                <a:p>
                  <a:pPr>
                    <a:defRPr sz="2345" b="1" i="0" u="none" strike="noStrike" baseline="0">
                      <a:solidFill>
                        <a:schemeClr val="accent2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Sheet1!$B$1:$J$1</c:f>
              <c:strCache>
                <c:ptCount val="9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62.5</c:v>
                </c:pt>
                <c:pt idx="1">
                  <c:v>137.1</c:v>
                </c:pt>
                <c:pt idx="2">
                  <c:v>213.7</c:v>
                </c:pt>
                <c:pt idx="3">
                  <c:v>287.89999999999986</c:v>
                </c:pt>
                <c:pt idx="4">
                  <c:v>351.2</c:v>
                </c:pt>
                <c:pt idx="5">
                  <c:v>422.1</c:v>
                </c:pt>
                <c:pt idx="6">
                  <c:v>492.7</c:v>
                </c:pt>
                <c:pt idx="7">
                  <c:v>551.29999999999995</c:v>
                </c:pt>
                <c:pt idx="8" formatCode="0.0">
                  <c:v>612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044864"/>
        <c:axId val="107046400"/>
      </c:lineChart>
      <c:catAx>
        <c:axId val="107044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080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38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7046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7046400"/>
        <c:scaling>
          <c:orientation val="minMax"/>
        </c:scaling>
        <c:delete val="0"/>
        <c:axPos val="l"/>
        <c:majorGridlines>
          <c:spPr>
            <a:ln w="4080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0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7044864"/>
        <c:crosses val="autoZero"/>
        <c:crossBetween val="between"/>
      </c:valAx>
      <c:spPr>
        <a:noFill/>
        <a:ln w="1631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968259592066097"/>
          <c:y val="0.42683016067561785"/>
          <c:w val="0.16031746031746044"/>
          <c:h val="0.30408691442361307"/>
        </c:manualLayout>
      </c:layout>
      <c:overlay val="0"/>
      <c:spPr>
        <a:noFill/>
        <a:ln w="4080">
          <a:noFill/>
          <a:prstDash val="solid"/>
        </a:ln>
      </c:spPr>
      <c:txPr>
        <a:bodyPr/>
        <a:lstStyle/>
        <a:p>
          <a:pPr>
            <a:defRPr sz="2152" b="1" i="0" u="none" strike="noStrike" baseline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 w="0" cap="flat" cmpd="sng" algn="ctr">
      <a:solidFill>
        <a:schemeClr val="tx2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2345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hPercent val="95"/>
      <c:rotY val="3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>
              <a:lumMod val="50000"/>
              <a:lumOff val="50000"/>
            </a:schemeClr>
          </a:solidFill>
          <a:prstDash val="solid"/>
        </a:ln>
      </c:spPr>
    </c:sideWall>
    <c:backWall>
      <c:thickness val="0"/>
      <c:spPr>
        <a:noFill/>
        <a:ln w="12700">
          <a:solidFill>
            <a:schemeClr val="tx1">
              <a:lumMod val="50000"/>
              <a:lumOff val="50000"/>
            </a:schemeClr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224228182814752"/>
          <c:y val="3.8562771272973841E-2"/>
          <c:w val="0.60219726318585109"/>
          <c:h val="0.868878905356480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крупные организации и субъекты среднего предпринимательства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561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2798408822709998E-2"/>
                  <c:y val="-2.4027996623024454E-2"/>
                </c:manualLayout>
              </c:layout>
              <c:numFmt formatCode="#,##0" sourceLinked="0"/>
              <c:spPr>
                <a:noFill/>
                <a:ln w="31239">
                  <a:noFill/>
                </a:ln>
              </c:spPr>
              <c:txPr>
                <a:bodyPr/>
                <a:lstStyle/>
                <a:p>
                  <a:pPr>
                    <a:defRPr sz="1476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916494359616472E-2"/>
                  <c:y val="-2.5560237164328557E-2"/>
                </c:manualLayout>
              </c:layout>
              <c:numFmt formatCode="#,##0" sourceLinked="0"/>
              <c:spPr>
                <a:noFill/>
                <a:ln w="31239">
                  <a:noFill/>
                </a:ln>
              </c:spPr>
              <c:txPr>
                <a:bodyPr/>
                <a:lstStyle/>
                <a:p>
                  <a:pPr>
                    <a:defRPr sz="1476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31239">
                <a:noFill/>
              </a:ln>
            </c:spPr>
            <c:txPr>
              <a:bodyPr/>
              <a:lstStyle/>
              <a:p>
                <a:pPr>
                  <a:defRPr sz="1476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1591114</c:v>
                </c:pt>
                <c:pt idx="1">
                  <c:v>1428179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малые предприятия</c:v>
                </c:pt>
              </c:strCache>
            </c:strRef>
          </c:tx>
          <c:spPr>
            <a:solidFill>
              <a:schemeClr val="tx2"/>
            </a:solidFill>
            <a:ln w="1561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8654137389947952E-2"/>
                  <c:y val="-4.6617478146654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103121659027598E-2"/>
                  <c:y val="8.4635841507104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31239">
                <a:noFill/>
              </a:ln>
            </c:spPr>
            <c:txPr>
              <a:bodyPr/>
              <a:lstStyle/>
              <a:p>
                <a:pPr>
                  <a:defRPr sz="1476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1440800</c:v>
                </c:pt>
                <c:pt idx="1">
                  <c:v>1412183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индивидуальные предприниматели вне рынка</c:v>
                </c:pt>
              </c:strCache>
            </c:strRef>
          </c:tx>
          <c:spPr>
            <a:solidFill>
              <a:schemeClr val="hlink"/>
            </a:solidFill>
            <a:ln w="15619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5619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5619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3.852226874077179E-2"/>
                  <c:y val="-6.86770731384473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666286178447358E-2"/>
                  <c:y val="-2.0694770174216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31239">
                <a:noFill/>
              </a:ln>
            </c:spPr>
            <c:txPr>
              <a:bodyPr/>
              <a:lstStyle/>
              <a:p>
                <a:pPr>
                  <a:defRPr sz="1476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1671080</c:v>
                </c:pt>
                <c:pt idx="1">
                  <c:v>1609000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розничные рынки и ярмарки</c:v>
                </c:pt>
              </c:strCache>
            </c:strRef>
          </c:tx>
          <c:spPr>
            <a:solidFill>
              <a:srgbClr val="D60093"/>
            </a:solidFill>
            <a:ln w="15619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6007006581598E-2"/>
                  <c:y val="-2.5017461659338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802770702387723E-2"/>
                  <c:y val="-3.2832408676490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31239">
                <a:noFill/>
              </a:ln>
            </c:spPr>
            <c:txPr>
              <a:bodyPr/>
              <a:lstStyle/>
              <a:p>
                <a:pPr>
                  <a:defRPr sz="1476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Sheet1!$B$5:$C$5</c:f>
              <c:numCache>
                <c:formatCode>General</c:formatCode>
                <c:ptCount val="2"/>
                <c:pt idx="0">
                  <c:v>256770</c:v>
                </c:pt>
                <c:pt idx="1">
                  <c:v>240000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2"/>
        <c:gapDepth val="18"/>
        <c:shape val="box"/>
        <c:axId val="39264640"/>
        <c:axId val="39266176"/>
        <c:axId val="0"/>
      </c:bar3DChart>
      <c:catAx>
        <c:axId val="3926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90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76" b="1" i="0" u="none" strike="noStrike" baseline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9266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266176"/>
        <c:scaling>
          <c:orientation val="minMax"/>
        </c:scaling>
        <c:delete val="0"/>
        <c:axPos val="l"/>
        <c:majorGridlines>
          <c:spPr>
            <a:ln w="390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905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txPr>
          <a:bodyPr rot="0" vert="horz"/>
          <a:lstStyle/>
          <a:p>
            <a:pPr>
              <a:defRPr sz="1476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9264640"/>
        <c:crosses val="autoZero"/>
        <c:crossBetween val="between"/>
      </c:valAx>
      <c:spPr>
        <a:noFill/>
        <a:ln w="31239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50" b="0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73228421537580601"/>
          <c:y val="7.7049431544683994E-2"/>
          <c:w val="0.26771578462419426"/>
          <c:h val="0.83812679603088303"/>
        </c:manualLayout>
      </c:layout>
      <c:overlay val="0"/>
      <c:spPr>
        <a:noFill/>
        <a:ln w="3905">
          <a:noFill/>
          <a:prstDash val="solid"/>
        </a:ln>
      </c:spPr>
      <c:txPr>
        <a:bodyPr/>
        <a:lstStyle/>
        <a:p>
          <a:pPr>
            <a:defRPr sz="1450" b="0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 w="0" cap="flat" cmpd="sng" algn="ctr">
      <a:solidFill>
        <a:schemeClr val="accent2">
          <a:lumMod val="75000"/>
        </a:schemeClr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1476" b="0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"/>
      <c:hPercent val="118"/>
      <c:rotY val="44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bg1">
              <a:lumMod val="85000"/>
            </a:schemeClr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9068382212702278"/>
          <c:y val="1.700168938874844E-2"/>
          <c:w val="0.58350412992767076"/>
          <c:h val="0.8582980885097939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Родилось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723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9 мес. 2014</c:v>
                </c:pt>
                <c:pt idx="1">
                  <c:v>9 мес. 2015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463</c:v>
                </c:pt>
                <c:pt idx="1">
                  <c:v>506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Умерло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723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Sheet1!$B$1:$C$1</c:f>
              <c:strCache>
                <c:ptCount val="2"/>
                <c:pt idx="0">
                  <c:v>9 мес. 2014</c:v>
                </c:pt>
                <c:pt idx="1">
                  <c:v>9 мес. 2015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537</c:v>
                </c:pt>
                <c:pt idx="1">
                  <c:v>567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0"/>
        <c:shape val="box"/>
        <c:axId val="39452672"/>
        <c:axId val="39454208"/>
        <c:axId val="0"/>
      </c:bar3DChart>
      <c:catAx>
        <c:axId val="39452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9454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9454208"/>
        <c:scaling>
          <c:orientation val="minMax"/>
        </c:scaling>
        <c:delete val="0"/>
        <c:axPos val="b"/>
        <c:majorGridlines>
          <c:spPr>
            <a:ln w="4308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0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76" b="1" i="0" u="none" strike="noStrike" baseline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39452672"/>
        <c:crosses val="autoZero"/>
        <c:crossBetween val="between"/>
      </c:valAx>
      <c:spPr>
        <a:noFill/>
        <a:ln w="34461">
          <a:noFill/>
        </a:ln>
      </c:spPr>
    </c:plotArea>
    <c:legend>
      <c:legendPos val="r"/>
      <c:layout>
        <c:manualLayout>
          <c:xMode val="edge"/>
          <c:yMode val="edge"/>
          <c:x val="0.81959673909322539"/>
          <c:y val="0.36340058892328064"/>
          <c:w val="0.17087948631426578"/>
          <c:h val="0.25210010662051369"/>
        </c:manualLayout>
      </c:layout>
      <c:overlay val="0"/>
      <c:spPr>
        <a:noFill/>
        <a:ln w="4308">
          <a:noFill/>
          <a:prstDash val="solid"/>
        </a:ln>
      </c:spPr>
      <c:txPr>
        <a:bodyPr/>
        <a:lstStyle/>
        <a:p>
          <a:pPr>
            <a:defRPr sz="20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/>
    </a:solidFill>
    <a:ln w="0">
      <a:solidFill>
        <a:schemeClr val="accent2"/>
      </a:solidFill>
      <a:prstDash val="solid"/>
    </a:ln>
  </c:spPr>
  <c:txPr>
    <a:bodyPr/>
    <a:lstStyle/>
    <a:p>
      <a:pPr>
        <a:defRPr sz="2476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6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120248857781696E-2"/>
          <c:y val="5.7460690371841733E-2"/>
          <c:w val="0.60383141343443225"/>
          <c:h val="0.942539309628158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2"/>
          </c:dPt>
          <c:dLbls>
            <c:dLbl>
              <c:idx val="4"/>
              <c:layout>
                <c:manualLayout>
                  <c:x val="1.7777170214834263E-2"/>
                  <c:y val="1.1630654332449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6118158841255951E-2"/>
                  <c:y val="2.3411066827985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- 81,2%</c:v>
                </c:pt>
                <c:pt idx="1">
                  <c:v>Налоги на совокупный доход - 6,6%</c:v>
                </c:pt>
                <c:pt idx="2">
                  <c:v>Земельный налог - 5,6%</c:v>
                </c:pt>
                <c:pt idx="3">
                  <c:v>Акцизы - 3,3%</c:v>
                </c:pt>
                <c:pt idx="4">
                  <c:v>Налог на имущество физических лиц - 1,8%</c:v>
                </c:pt>
                <c:pt idx="5">
                  <c:v>Госпошлина - 1,5%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81.2</c:v>
                </c:pt>
                <c:pt idx="1">
                  <c:v>6.6</c:v>
                </c:pt>
                <c:pt idx="2">
                  <c:v>5.6</c:v>
                </c:pt>
                <c:pt idx="3">
                  <c:v>3.3</c:v>
                </c:pt>
                <c:pt idx="4">
                  <c:v>1.8</c:v>
                </c:pt>
                <c:pt idx="5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9730242053079"/>
          <c:y val="5.7738238953258997E-2"/>
          <c:w val="0.33576771653543308"/>
          <c:h val="0.9142133445783320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  <c:spPr>
        <a:solidFill>
          <a:srgbClr val="AC66BB">
            <a:lumMod val="20000"/>
            <a:lumOff val="80000"/>
            <a:alpha val="53000"/>
          </a:srgbClr>
        </a:solidFill>
        <a:ln>
          <a:solidFill>
            <a:schemeClr val="bg1"/>
          </a:solidFill>
        </a:ln>
        <a:effectLst>
          <a:outerShdw blurRad="50800" dist="50800" dir="5400000" sx="1000" sy="1000" algn="ctr" rotWithShape="0">
            <a:srgbClr val="000000"/>
          </a:outerShdw>
        </a:effectLst>
        <a:scene3d>
          <a:camera prst="orthographicFront"/>
          <a:lightRig rig="threePt" dir="t"/>
        </a:scene3d>
        <a:sp3d>
          <a:bevelT w="50800"/>
          <a:contourClr>
            <a:srgbClr val="000000"/>
          </a:contourClr>
        </a:sp3d>
      </c:spPr>
    </c:floor>
    <c:sideWall>
      <c:thickness val="0"/>
      <c:spPr>
        <a:ln w="6350">
          <a:solidFill>
            <a:schemeClr val="bg1"/>
          </a:solidFill>
        </a:ln>
      </c:spPr>
    </c:sideWall>
    <c:backWall>
      <c:thickness val="0"/>
      <c:spPr>
        <a:ln w="6350">
          <a:solidFill>
            <a:schemeClr val="bg1"/>
          </a:solidFill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89384813586332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2239433188957817E-2"/>
                  <c:y val="3.0651126465099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419008080676216E-2"/>
                  <c:y val="-3.0651126465099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478866377915642E-2"/>
                  <c:y val="-1.8390675879059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829220634817021E-2"/>
                  <c:y val="2.4520901172079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299291486197268E-2"/>
                  <c:y val="1.2260450586039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3591497834366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1200000"/>
              <a:lstStyle/>
              <a:p>
                <a:pPr>
                  <a:defRPr sz="2000" baseline="0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факт</c:v>
                </c:pt>
                <c:pt idx="1">
                  <c:v>2015 ожидаемое</c:v>
                </c:pt>
                <c:pt idx="2">
                  <c:v>2016 прогноз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492658</c:v>
                </c:pt>
                <c:pt idx="1">
                  <c:v>453121</c:v>
                </c:pt>
                <c:pt idx="2">
                  <c:v>531170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769362337577541E-2"/>
                  <c:y val="5.6193082705396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264512987121598E-2"/>
                  <c:y val="1.5713445062574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16660525449254E-2"/>
                  <c:y val="3.16215178511489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1197165944789104E-3"/>
                  <c:y val="-1.5325563232549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239433188957817E-2"/>
                  <c:y val="-2.14560298730222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239433188957817E-2"/>
                  <c:y val="-9.1953379395299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aseline="0">
                    <a:solidFill>
                      <a:schemeClr val="bg2">
                        <a:lumMod val="2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факт</c:v>
                </c:pt>
                <c:pt idx="1">
                  <c:v>2015 ожидаемое</c:v>
                </c:pt>
                <c:pt idx="2">
                  <c:v>2016 прогноз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78662</c:v>
                </c:pt>
                <c:pt idx="1">
                  <c:v>74428</c:v>
                </c:pt>
                <c:pt idx="2">
                  <c:v>74564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</c:v>
                </c:pt>
              </c:strCache>
            </c:strRef>
          </c:tx>
          <c:spPr>
            <a:solidFill>
              <a:srgbClr val="F7E9F1"/>
            </a:solidFill>
            <a:ln w="19050" cap="flat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1.2239312722095705E-2"/>
                  <c:y val="3.0651126465099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299291486197268E-2"/>
                  <c:y val="-9.1953379395299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239433188957817E-2"/>
                  <c:y val="-9.1953379395299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299291486197268E-2"/>
                  <c:y val="9.19533793952993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359149783436723E-2"/>
                  <c:y val="-3.0651126465099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829220634817128E-2"/>
                  <c:y val="9.19509659207744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1200000"/>
              <a:lstStyle/>
              <a:p>
                <a:pPr>
                  <a:defRPr sz="2000" baseline="0">
                    <a:solidFill>
                      <a:schemeClr val="accent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факт</c:v>
                </c:pt>
                <c:pt idx="1">
                  <c:v>2015 ожидаемое</c:v>
                </c:pt>
                <c:pt idx="2">
                  <c:v>2016 прогноз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749398</c:v>
                </c:pt>
                <c:pt idx="1">
                  <c:v>898515</c:v>
                </c:pt>
                <c:pt idx="2">
                  <c:v>625449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gapDepth val="101"/>
        <c:shape val="cylinder"/>
        <c:axId val="132786816"/>
        <c:axId val="132813184"/>
        <c:axId val="0"/>
      </c:bar3DChart>
      <c:catAx>
        <c:axId val="132786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2813184"/>
        <c:crosses val="autoZero"/>
        <c:auto val="1"/>
        <c:lblAlgn val="ctr"/>
        <c:lblOffset val="100"/>
        <c:noMultiLvlLbl val="0"/>
      </c:catAx>
      <c:valAx>
        <c:axId val="132813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327868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90474790660966142"/>
          <c:w val="0.97522472793451043"/>
          <c:h val="6.4477933990104389E-2"/>
        </c:manualLayout>
      </c:layout>
      <c:overlay val="0"/>
    </c:legend>
    <c:plotVisOnly val="1"/>
    <c:dispBlanksAs val="gap"/>
    <c:showDLblsOverMax val="0"/>
  </c:chart>
  <c:spPr>
    <a:ln w="3175">
      <a:solidFill>
        <a:srgbClr val="F7E9F1"/>
      </a:solidFill>
    </a:ln>
    <a:scene3d>
      <a:camera prst="orthographicFront"/>
      <a:lightRig rig="threePt" dir="t"/>
    </a:scene3d>
    <a:sp3d>
      <a:bevelT w="635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76581840542064"/>
          <c:y val="2.9358080583638844E-2"/>
          <c:w val="0.77475315243786935"/>
          <c:h val="0.736491547235492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01.01.2015 г.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2.2916585978627994E-2"/>
                  <c:y val="-0.36743602562678218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</a:t>
                    </a:r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657</a:t>
                    </a:r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</a:t>
                    </a:r>
                  </a:p>
                  <a:p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тыс. руб.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932590525035729E-2"/>
                  <c:y val="-0.3145252379365257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</a:t>
                    </a:r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</a:t>
                    </a:r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28</a:t>
                    </a:r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 </a:t>
                    </a:r>
                  </a:p>
                  <a:p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тыс. руб.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12379</c:v>
                </c:pt>
                <c:pt idx="1">
                  <c:v>9000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01.01.2016 г.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cat>
            <c:strRef>
              <c:f>Лист1!$A$2:$A$5</c:f>
              <c:strCache>
                <c:ptCount val="2"/>
                <c:pt idx="0">
                  <c:v>2015 год</c:v>
                </c:pt>
                <c:pt idx="1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34972544"/>
        <c:axId val="134974080"/>
        <c:axId val="0"/>
      </c:bar3DChart>
      <c:catAx>
        <c:axId val="134972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974080"/>
        <c:crosses val="autoZero"/>
        <c:auto val="1"/>
        <c:lblAlgn val="ctr"/>
        <c:lblOffset val="100"/>
        <c:noMultiLvlLbl val="0"/>
      </c:catAx>
      <c:valAx>
        <c:axId val="13497408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Book Antiqua" panose="02040602050305030304" pitchFamily="18" charset="0"/>
                <a:cs typeface="Arial" panose="020B0604020202020204" pitchFamily="34" charset="0"/>
              </a:defRPr>
            </a:pPr>
            <a:endParaRPr lang="ru-RU"/>
          </a:p>
        </c:txPr>
        <c:crossAx val="1349725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934554966955068"/>
          <c:y val="0.81847132725993421"/>
          <c:w val="0.61809187588850112"/>
          <c:h val="8.15860737695811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E6342-7CAB-4FC6-AB0B-EA7508A42C7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7C4DF-F51B-4FCE-9951-11368334EB01}">
      <dgm:prSet phldrT="[Текст]"/>
      <dgm:spPr>
        <a:solidFill>
          <a:srgbClr val="ED511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19FA0B9-6629-438A-97C6-C364776AF8F3}" type="parTrans" cxnId="{F30780DA-01B6-47F6-B614-7BB05EC70CC6}">
      <dgm:prSet/>
      <dgm:spPr/>
      <dgm:t>
        <a:bodyPr/>
        <a:lstStyle/>
        <a:p>
          <a:endParaRPr lang="ru-RU"/>
        </a:p>
      </dgm:t>
    </dgm:pt>
    <dgm:pt modelId="{3B9D0F5D-A92D-499D-A839-E61A31BF7EE8}" type="sibTrans" cxnId="{F30780DA-01B6-47F6-B614-7BB05EC70CC6}">
      <dgm:prSet/>
      <dgm:spPr/>
      <dgm:t>
        <a:bodyPr/>
        <a:lstStyle/>
        <a:p>
          <a:endParaRPr lang="ru-RU"/>
        </a:p>
      </dgm:t>
    </dgm:pt>
    <dgm:pt modelId="{686675CF-796C-419A-87DF-90783C89B7FD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dirty="0" smtClean="0"/>
            <a:t>Бюджетный кодекс Российской Федерации</a:t>
          </a:r>
          <a:endParaRPr lang="ru-RU" dirty="0"/>
        </a:p>
      </dgm:t>
    </dgm:pt>
    <dgm:pt modelId="{8AC0D92D-F184-43F3-8694-5E05F709D2D5}" type="parTrans" cxnId="{9409F78B-E3B6-49A8-94C6-3271C594CF10}">
      <dgm:prSet/>
      <dgm:spPr/>
      <dgm:t>
        <a:bodyPr/>
        <a:lstStyle/>
        <a:p>
          <a:endParaRPr lang="ru-RU"/>
        </a:p>
      </dgm:t>
    </dgm:pt>
    <dgm:pt modelId="{1DDB2B2F-35E0-4B04-8CF5-7DAEB4789064}" type="sibTrans" cxnId="{9409F78B-E3B6-49A8-94C6-3271C594CF10}">
      <dgm:prSet/>
      <dgm:spPr/>
      <dgm:t>
        <a:bodyPr/>
        <a:lstStyle/>
        <a:p>
          <a:endParaRPr lang="ru-RU"/>
        </a:p>
      </dgm:t>
    </dgm:pt>
    <dgm:pt modelId="{54AF84EC-B378-4127-A67E-8413A02594DA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rgbClr val="92D050"/>
          </a:solidFill>
        </a:ln>
      </dgm:spPr>
      <dgm:t>
        <a:bodyPr/>
        <a:lstStyle/>
        <a:p>
          <a:r>
            <a:rPr lang="ru-RU" dirty="0" smtClean="0"/>
            <a:t>Нормативно правовые документы Свердловской области, решения Думы городского округа</a:t>
          </a:r>
          <a:endParaRPr lang="ru-RU" dirty="0"/>
        </a:p>
      </dgm:t>
    </dgm:pt>
    <dgm:pt modelId="{7CEA112B-56A9-48C7-A584-D5900A304ABC}" type="parTrans" cxnId="{8B44D399-7B75-4197-8AE1-6DE161629BC6}">
      <dgm:prSet/>
      <dgm:spPr/>
      <dgm:t>
        <a:bodyPr/>
        <a:lstStyle/>
        <a:p>
          <a:endParaRPr lang="ru-RU"/>
        </a:p>
      </dgm:t>
    </dgm:pt>
    <dgm:pt modelId="{81A0BC07-2FA0-46F5-87DA-6860D40CA26B}" type="sibTrans" cxnId="{8B44D399-7B75-4197-8AE1-6DE161629BC6}">
      <dgm:prSet/>
      <dgm:spPr/>
      <dgm:t>
        <a:bodyPr/>
        <a:lstStyle/>
        <a:p>
          <a:endParaRPr lang="ru-RU"/>
        </a:p>
      </dgm:t>
    </dgm:pt>
    <dgm:pt modelId="{EFE4C4DA-F4C9-4B07-9183-D23ECF548963}">
      <dgm:prSet phldrT="[Текст]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012A6D2-FD5C-4580-AAFC-E3344E233D3B}" type="sibTrans" cxnId="{7890EA99-3CF7-40F1-BED4-7483E139F493}">
      <dgm:prSet/>
      <dgm:spPr/>
      <dgm:t>
        <a:bodyPr/>
        <a:lstStyle/>
        <a:p>
          <a:endParaRPr lang="ru-RU"/>
        </a:p>
      </dgm:t>
    </dgm:pt>
    <dgm:pt modelId="{14CEE75A-9760-4764-911F-0FD2F8BD3F63}" type="parTrans" cxnId="{7890EA99-3CF7-40F1-BED4-7483E139F493}">
      <dgm:prSet/>
      <dgm:spPr/>
      <dgm:t>
        <a:bodyPr/>
        <a:lstStyle/>
        <a:p>
          <a:endParaRPr lang="ru-RU"/>
        </a:p>
      </dgm:t>
    </dgm:pt>
    <dgm:pt modelId="{52ED34A9-AE85-46D3-AAEC-9E158DB62E64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Налоговый кодекс Российской Федерации</a:t>
          </a:r>
          <a:endParaRPr lang="ru-RU" dirty="0"/>
        </a:p>
      </dgm:t>
    </dgm:pt>
    <dgm:pt modelId="{FCC09AD2-3FC1-474B-8CC2-640BB13A7E28}" type="sibTrans" cxnId="{5A04343C-3419-43B3-B312-EABEC118AEAB}">
      <dgm:prSet/>
      <dgm:spPr/>
      <dgm:t>
        <a:bodyPr/>
        <a:lstStyle/>
        <a:p>
          <a:endParaRPr lang="ru-RU"/>
        </a:p>
      </dgm:t>
    </dgm:pt>
    <dgm:pt modelId="{BE48C663-B416-46C9-B1C8-0D0A336E1AAB}" type="parTrans" cxnId="{5A04343C-3419-43B3-B312-EABEC118AEAB}">
      <dgm:prSet/>
      <dgm:spPr/>
      <dgm:t>
        <a:bodyPr/>
        <a:lstStyle/>
        <a:p>
          <a:endParaRPr lang="ru-RU"/>
        </a:p>
      </dgm:t>
    </dgm:pt>
    <dgm:pt modelId="{D188FC6B-4076-4AFC-8352-639240AFF68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3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966A63BB-F552-445A-A8FC-74F1C8AF33A9}" type="sibTrans" cxnId="{32ECE80C-6FC7-4141-A946-44EAF394A33A}">
      <dgm:prSet/>
      <dgm:spPr/>
      <dgm:t>
        <a:bodyPr/>
        <a:lstStyle/>
        <a:p>
          <a:endParaRPr lang="ru-RU"/>
        </a:p>
      </dgm:t>
    </dgm:pt>
    <dgm:pt modelId="{F48494C5-69D1-4162-9675-3F0C6542F04E}" type="parTrans" cxnId="{32ECE80C-6FC7-4141-A946-44EAF394A33A}">
      <dgm:prSet/>
      <dgm:spPr/>
      <dgm:t>
        <a:bodyPr/>
        <a:lstStyle/>
        <a:p>
          <a:endParaRPr lang="ru-RU"/>
        </a:p>
      </dgm:t>
    </dgm:pt>
    <dgm:pt modelId="{703AAF23-7B19-41E8-B46B-4E6F88B65247}" type="pres">
      <dgm:prSet presAssocID="{FEDE6342-7CAB-4FC6-AB0B-EA7508A42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FDC31-4939-4DEE-8A8D-13B3BA919D50}" type="pres">
      <dgm:prSet presAssocID="{5D27C4DF-F51B-4FCE-9951-11368334EB01}" presName="composite" presStyleCnt="0"/>
      <dgm:spPr/>
    </dgm:pt>
    <dgm:pt modelId="{1061C6FE-28BD-461A-8A94-3EC2DE69E978}" type="pres">
      <dgm:prSet presAssocID="{5D27C4DF-F51B-4FCE-9951-11368334EB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A6B20-7D03-4A1C-B41E-3EAE4DB02A85}" type="pres">
      <dgm:prSet presAssocID="{5D27C4DF-F51B-4FCE-9951-11368334EB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7993F-D4C5-4C32-B796-0A9C837F246E}" type="pres">
      <dgm:prSet presAssocID="{3B9D0F5D-A92D-499D-A839-E61A31BF7EE8}" presName="sp" presStyleCnt="0"/>
      <dgm:spPr/>
    </dgm:pt>
    <dgm:pt modelId="{DCEDC770-15D9-475B-8FF0-606763D650B4}" type="pres">
      <dgm:prSet presAssocID="{EFE4C4DA-F4C9-4B07-9183-D23ECF548963}" presName="composite" presStyleCnt="0"/>
      <dgm:spPr/>
    </dgm:pt>
    <dgm:pt modelId="{A421B1A1-F92C-4B3F-82B4-76767EE30923}" type="pres">
      <dgm:prSet presAssocID="{EFE4C4DA-F4C9-4B07-9183-D23ECF548963}" presName="parentText" presStyleLbl="alignNode1" presStyleIdx="1" presStyleCnt="3" custLinFactNeighborX="902" custLinFactNeighborY="-28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F42C1-3CCC-418C-B955-37E1F3A4FC0C}" type="pres">
      <dgm:prSet presAssocID="{EFE4C4DA-F4C9-4B07-9183-D23ECF54896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2BFD-38C3-4216-95B3-BEBFBB113223}" type="pres">
      <dgm:prSet presAssocID="{D012A6D2-FD5C-4580-AAFC-E3344E233D3B}" presName="sp" presStyleCnt="0"/>
      <dgm:spPr/>
    </dgm:pt>
    <dgm:pt modelId="{58EE6BF3-C889-4349-84BE-A6F483B3CD73}" type="pres">
      <dgm:prSet presAssocID="{D188FC6B-4076-4AFC-8352-639240AFF687}" presName="composite" presStyleCnt="0"/>
      <dgm:spPr/>
    </dgm:pt>
    <dgm:pt modelId="{3E060573-16EC-4C0E-9425-4DF9D994339B}" type="pres">
      <dgm:prSet presAssocID="{D188FC6B-4076-4AFC-8352-639240AFF6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16403-A960-4EB4-BD9A-DB4FE6BC84B0}" type="pres">
      <dgm:prSet presAssocID="{D188FC6B-4076-4AFC-8352-639240AFF6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6864A5-3933-413F-8F0D-F03AF64BC74E}" type="presOf" srcId="{52ED34A9-AE85-46D3-AAEC-9E158DB62E64}" destId="{3CCF42C1-3CCC-418C-B955-37E1F3A4FC0C}" srcOrd="0" destOrd="0" presId="urn:microsoft.com/office/officeart/2005/8/layout/chevron2"/>
    <dgm:cxn modelId="{EC2AAD48-5475-4CEE-A124-4D847798AA36}" type="presOf" srcId="{5D27C4DF-F51B-4FCE-9951-11368334EB01}" destId="{1061C6FE-28BD-461A-8A94-3EC2DE69E978}" srcOrd="0" destOrd="0" presId="urn:microsoft.com/office/officeart/2005/8/layout/chevron2"/>
    <dgm:cxn modelId="{8B44D399-7B75-4197-8AE1-6DE161629BC6}" srcId="{D188FC6B-4076-4AFC-8352-639240AFF687}" destId="{54AF84EC-B378-4127-A67E-8413A02594DA}" srcOrd="0" destOrd="0" parTransId="{7CEA112B-56A9-48C7-A584-D5900A304ABC}" sibTransId="{81A0BC07-2FA0-46F5-87DA-6860D40CA26B}"/>
    <dgm:cxn modelId="{CA4263CA-74BC-4B99-B17D-BAA8ABEB69A7}" type="presOf" srcId="{EFE4C4DA-F4C9-4B07-9183-D23ECF548963}" destId="{A421B1A1-F92C-4B3F-82B4-76767EE30923}" srcOrd="0" destOrd="0" presId="urn:microsoft.com/office/officeart/2005/8/layout/chevron2"/>
    <dgm:cxn modelId="{5A04343C-3419-43B3-B312-EABEC118AEAB}" srcId="{EFE4C4DA-F4C9-4B07-9183-D23ECF548963}" destId="{52ED34A9-AE85-46D3-AAEC-9E158DB62E64}" srcOrd="0" destOrd="0" parTransId="{BE48C663-B416-46C9-B1C8-0D0A336E1AAB}" sibTransId="{FCC09AD2-3FC1-474B-8CC2-640BB13A7E28}"/>
    <dgm:cxn modelId="{E40D2B04-8CFB-4333-81C4-FCEB5CA240D5}" type="presOf" srcId="{FEDE6342-7CAB-4FC6-AB0B-EA7508A42C76}" destId="{703AAF23-7B19-41E8-B46B-4E6F88B65247}" srcOrd="0" destOrd="0" presId="urn:microsoft.com/office/officeart/2005/8/layout/chevron2"/>
    <dgm:cxn modelId="{3F4C706C-86B1-4287-931E-2E0D818ABA75}" type="presOf" srcId="{D188FC6B-4076-4AFC-8352-639240AFF687}" destId="{3E060573-16EC-4C0E-9425-4DF9D994339B}" srcOrd="0" destOrd="0" presId="urn:microsoft.com/office/officeart/2005/8/layout/chevron2"/>
    <dgm:cxn modelId="{7890EA99-3CF7-40F1-BED4-7483E139F493}" srcId="{FEDE6342-7CAB-4FC6-AB0B-EA7508A42C76}" destId="{EFE4C4DA-F4C9-4B07-9183-D23ECF548963}" srcOrd="1" destOrd="0" parTransId="{14CEE75A-9760-4764-911F-0FD2F8BD3F63}" sibTransId="{D012A6D2-FD5C-4580-AAFC-E3344E233D3B}"/>
    <dgm:cxn modelId="{F30780DA-01B6-47F6-B614-7BB05EC70CC6}" srcId="{FEDE6342-7CAB-4FC6-AB0B-EA7508A42C76}" destId="{5D27C4DF-F51B-4FCE-9951-11368334EB01}" srcOrd="0" destOrd="0" parTransId="{D19FA0B9-6629-438A-97C6-C364776AF8F3}" sibTransId="{3B9D0F5D-A92D-499D-A839-E61A31BF7EE8}"/>
    <dgm:cxn modelId="{9409F78B-E3B6-49A8-94C6-3271C594CF10}" srcId="{5D27C4DF-F51B-4FCE-9951-11368334EB01}" destId="{686675CF-796C-419A-87DF-90783C89B7FD}" srcOrd="0" destOrd="0" parTransId="{8AC0D92D-F184-43F3-8694-5E05F709D2D5}" sibTransId="{1DDB2B2F-35E0-4B04-8CF5-7DAEB4789064}"/>
    <dgm:cxn modelId="{CEF68F86-02F7-4EC2-B4F9-A11C5E616D44}" type="presOf" srcId="{54AF84EC-B378-4127-A67E-8413A02594DA}" destId="{B9116403-A960-4EB4-BD9A-DB4FE6BC84B0}" srcOrd="0" destOrd="0" presId="urn:microsoft.com/office/officeart/2005/8/layout/chevron2"/>
    <dgm:cxn modelId="{32ECE80C-6FC7-4141-A946-44EAF394A33A}" srcId="{FEDE6342-7CAB-4FC6-AB0B-EA7508A42C76}" destId="{D188FC6B-4076-4AFC-8352-639240AFF687}" srcOrd="2" destOrd="0" parTransId="{F48494C5-69D1-4162-9675-3F0C6542F04E}" sibTransId="{966A63BB-F552-445A-A8FC-74F1C8AF33A9}"/>
    <dgm:cxn modelId="{4ED1DB82-F405-4D4E-B66D-1C6AA8BFA0F8}" type="presOf" srcId="{686675CF-796C-419A-87DF-90783C89B7FD}" destId="{B87A6B20-7D03-4A1C-B41E-3EAE4DB02A85}" srcOrd="0" destOrd="0" presId="urn:microsoft.com/office/officeart/2005/8/layout/chevron2"/>
    <dgm:cxn modelId="{A2269043-91E3-47E5-9C88-2C693A98C0B7}" type="presParOf" srcId="{703AAF23-7B19-41E8-B46B-4E6F88B65247}" destId="{374FDC31-4939-4DEE-8A8D-13B3BA919D50}" srcOrd="0" destOrd="0" presId="urn:microsoft.com/office/officeart/2005/8/layout/chevron2"/>
    <dgm:cxn modelId="{8DD5666F-8E9F-484B-9BF5-ED7CA7049D4B}" type="presParOf" srcId="{374FDC31-4939-4DEE-8A8D-13B3BA919D50}" destId="{1061C6FE-28BD-461A-8A94-3EC2DE69E978}" srcOrd="0" destOrd="0" presId="urn:microsoft.com/office/officeart/2005/8/layout/chevron2"/>
    <dgm:cxn modelId="{A755B4A3-E358-4B95-AAD3-13A579B1F307}" type="presParOf" srcId="{374FDC31-4939-4DEE-8A8D-13B3BA919D50}" destId="{B87A6B20-7D03-4A1C-B41E-3EAE4DB02A85}" srcOrd="1" destOrd="0" presId="urn:microsoft.com/office/officeart/2005/8/layout/chevron2"/>
    <dgm:cxn modelId="{2D24D0C9-3D83-47F4-9C1F-4442D8D8EDB5}" type="presParOf" srcId="{703AAF23-7B19-41E8-B46B-4E6F88B65247}" destId="{C327993F-D4C5-4C32-B796-0A9C837F246E}" srcOrd="1" destOrd="0" presId="urn:microsoft.com/office/officeart/2005/8/layout/chevron2"/>
    <dgm:cxn modelId="{671C2A89-693C-47CB-833D-B98DC9CB91C0}" type="presParOf" srcId="{703AAF23-7B19-41E8-B46B-4E6F88B65247}" destId="{DCEDC770-15D9-475B-8FF0-606763D650B4}" srcOrd="2" destOrd="0" presId="urn:microsoft.com/office/officeart/2005/8/layout/chevron2"/>
    <dgm:cxn modelId="{766F1D06-A06C-4C98-8CD6-C307004E992D}" type="presParOf" srcId="{DCEDC770-15D9-475B-8FF0-606763D650B4}" destId="{A421B1A1-F92C-4B3F-82B4-76767EE30923}" srcOrd="0" destOrd="0" presId="urn:microsoft.com/office/officeart/2005/8/layout/chevron2"/>
    <dgm:cxn modelId="{BA97D09E-2241-4620-8EA0-453E2B655C48}" type="presParOf" srcId="{DCEDC770-15D9-475B-8FF0-606763D650B4}" destId="{3CCF42C1-3CCC-418C-B955-37E1F3A4FC0C}" srcOrd="1" destOrd="0" presId="urn:microsoft.com/office/officeart/2005/8/layout/chevron2"/>
    <dgm:cxn modelId="{62AF90B4-9C5C-40F1-9C0A-BE9FA6F83DA8}" type="presParOf" srcId="{703AAF23-7B19-41E8-B46B-4E6F88B65247}" destId="{E6502BFD-38C3-4216-95B3-BEBFBB113223}" srcOrd="3" destOrd="0" presId="urn:microsoft.com/office/officeart/2005/8/layout/chevron2"/>
    <dgm:cxn modelId="{F040EC76-FB34-4FA9-B7F4-D64F834B7F58}" type="presParOf" srcId="{703AAF23-7B19-41E8-B46B-4E6F88B65247}" destId="{58EE6BF3-C889-4349-84BE-A6F483B3CD73}" srcOrd="4" destOrd="0" presId="urn:microsoft.com/office/officeart/2005/8/layout/chevron2"/>
    <dgm:cxn modelId="{796F9D31-427C-4829-9EC5-1729C1C0392D}" type="presParOf" srcId="{58EE6BF3-C889-4349-84BE-A6F483B3CD73}" destId="{3E060573-16EC-4C0E-9425-4DF9D994339B}" srcOrd="0" destOrd="0" presId="urn:microsoft.com/office/officeart/2005/8/layout/chevron2"/>
    <dgm:cxn modelId="{CE492840-4628-4475-834E-5661EB54D352}" type="presParOf" srcId="{58EE6BF3-C889-4349-84BE-A6F483B3CD73}" destId="{B9116403-A960-4EB4-BD9A-DB4FE6BC84B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FB3ADF0-E735-4E14-9572-BB8CEAF17B3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C78768-44F3-487D-861C-A6D33B9E7B92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РАСХОДНОЕ ОБЯЗАТЕЛЬСТВО – </a:t>
          </a:r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обязанность выплатить денежные средства из соответствующего бюджета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9E86ACC6-31D6-49F6-BF11-3BC4DB2CCD08}" type="parTrans" cxnId="{73EED714-6E78-4B17-A46A-DF56B27E6D2B}">
      <dgm:prSet/>
      <dgm:spPr/>
      <dgm:t>
        <a:bodyPr/>
        <a:lstStyle/>
        <a:p>
          <a:endParaRPr lang="ru-RU"/>
        </a:p>
      </dgm:t>
    </dgm:pt>
    <dgm:pt modelId="{9DC1AF26-C630-4AA5-A9A5-33A030C46EF3}" type="sibTrans" cxnId="{73EED714-6E78-4B17-A46A-DF56B27E6D2B}">
      <dgm:prSet/>
      <dgm:spPr/>
      <dgm:t>
        <a:bodyPr/>
        <a:lstStyle/>
        <a:p>
          <a:endParaRPr lang="ru-RU"/>
        </a:p>
      </dgm:t>
    </dgm:pt>
    <dgm:pt modelId="{F0835112-9D06-4EE4-957B-9088B1BC37B3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БЮДЖЕТНЫЕ ОБЯЗАТЕЛЬСТВА </a:t>
          </a:r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– расходные обязательства, подлежащие исполнению в соответствующем финансовом году</a:t>
          </a:r>
        </a:p>
        <a:p>
          <a:pPr algn="ctr"/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81276FB3-15C1-4603-84A3-73D68C65F586}" type="parTrans" cxnId="{A76168F6-1E28-45FA-9B4B-B8FDA6C8C501}">
      <dgm:prSet/>
      <dgm:spPr/>
      <dgm:t>
        <a:bodyPr/>
        <a:lstStyle/>
        <a:p>
          <a:endParaRPr lang="ru-RU"/>
        </a:p>
      </dgm:t>
    </dgm:pt>
    <dgm:pt modelId="{D42C7685-FD08-4338-B869-A7BBA4DB29B0}" type="sibTrans" cxnId="{A76168F6-1E28-45FA-9B4B-B8FDA6C8C501}">
      <dgm:prSet/>
      <dgm:spPr/>
      <dgm:t>
        <a:bodyPr/>
        <a:lstStyle/>
        <a:p>
          <a:endParaRPr lang="ru-RU"/>
        </a:p>
      </dgm:t>
    </dgm:pt>
    <dgm:pt modelId="{671571D6-61D6-431A-A020-ADBD6C6E56CE}">
      <dgm:prSet phldrT="[Текст]" custT="1"/>
      <dgm:spPr/>
      <dgm:t>
        <a:bodyPr/>
        <a:lstStyle/>
        <a:p>
          <a:pPr algn="ctr"/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БЮДЖЕТНЫЕ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 АССИГНОВАНИЯ – </a:t>
          </a:r>
        </a:p>
        <a:p>
          <a:pPr algn="ctr"/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AF01F8FA-0250-459B-AA4B-F1F0805BE18A}" type="parTrans" cxnId="{28DAA396-66D7-4D20-85BF-8E60271E7E8F}">
      <dgm:prSet/>
      <dgm:spPr/>
      <dgm:t>
        <a:bodyPr/>
        <a:lstStyle/>
        <a:p>
          <a:endParaRPr lang="ru-RU"/>
        </a:p>
      </dgm:t>
    </dgm:pt>
    <dgm:pt modelId="{8E3AE2C9-9988-44EC-AAF0-9746873D3E82}" type="sibTrans" cxnId="{28DAA396-66D7-4D20-85BF-8E60271E7E8F}">
      <dgm:prSet/>
      <dgm:spPr/>
      <dgm:t>
        <a:bodyPr/>
        <a:lstStyle/>
        <a:p>
          <a:endParaRPr lang="ru-RU"/>
        </a:p>
      </dgm:t>
    </dgm:pt>
    <dgm:pt modelId="{9EB4B7E0-C772-4947-B12C-116B0E4CA6E4}" type="pres">
      <dgm:prSet presAssocID="{7FB3ADF0-E735-4E14-9572-BB8CEAF17B3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8B8BDD8-D796-483D-BB22-9E1C71C92EBD}" type="pres">
      <dgm:prSet presAssocID="{91C78768-44F3-487D-861C-A6D33B9E7B92}" presName="composite" presStyleCnt="0"/>
      <dgm:spPr/>
    </dgm:pt>
    <dgm:pt modelId="{B066EAE2-9D65-4FDB-A9C0-1ECC92CB9133}" type="pres">
      <dgm:prSet presAssocID="{91C78768-44F3-487D-861C-A6D33B9E7B92}" presName="LShape" presStyleLbl="alignNode1" presStyleIdx="0" presStyleCnt="5" custScaleY="106156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</dgm:pt>
    <dgm:pt modelId="{5C754D68-59CA-4A96-B23D-62F8B14D35B6}" type="pres">
      <dgm:prSet presAssocID="{91C78768-44F3-487D-861C-A6D33B9E7B92}" presName="ParentText" presStyleLbl="revTx" presStyleIdx="0" presStyleCnt="3" custLinFactNeighborX="-180" custLinFactNeighborY="48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60EF9-00CC-4650-93D6-19E62B565F64}" type="pres">
      <dgm:prSet presAssocID="{91C78768-44F3-487D-861C-A6D33B9E7B92}" presName="Triangle" presStyleLbl="alignNode1" presStyleIdx="1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</dgm:pt>
    <dgm:pt modelId="{B629D178-4EA2-4E0D-98B2-BEF77F322F55}" type="pres">
      <dgm:prSet presAssocID="{9DC1AF26-C630-4AA5-A9A5-33A030C46EF3}" presName="sibTrans" presStyleCnt="0"/>
      <dgm:spPr/>
    </dgm:pt>
    <dgm:pt modelId="{97533B5D-7298-48D9-97C4-2CF6B64BAA3A}" type="pres">
      <dgm:prSet presAssocID="{9DC1AF26-C630-4AA5-A9A5-33A030C46EF3}" presName="space" presStyleCnt="0"/>
      <dgm:spPr/>
    </dgm:pt>
    <dgm:pt modelId="{3FA63BC7-0810-49D2-B56B-A52DA5CE559B}" type="pres">
      <dgm:prSet presAssocID="{F0835112-9D06-4EE4-957B-9088B1BC37B3}" presName="composite" presStyleCnt="0"/>
      <dgm:spPr/>
    </dgm:pt>
    <dgm:pt modelId="{2D7A526E-7A33-4E8A-8766-AA65D1CF9174}" type="pres">
      <dgm:prSet presAssocID="{F0835112-9D06-4EE4-957B-9088B1BC37B3}" presName="LShape" presStyleLbl="alignNode1" presStyleIdx="2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bg2">
            <a:lumMod val="50000"/>
          </a:schemeClr>
        </a:solidFill>
      </dgm:spPr>
    </dgm:pt>
    <dgm:pt modelId="{85EAB2FF-62E5-486E-931B-206E0880052C}" type="pres">
      <dgm:prSet presAssocID="{F0835112-9D06-4EE4-957B-9088B1BC37B3}" presName="ParentText" presStyleLbl="revTx" presStyleIdx="1" presStyleCnt="3" custLinFactNeighborX="587" custLinFactNeighborY="56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9EC9D-7A05-47CF-8B7E-C86D0FD8DA89}" type="pres">
      <dgm:prSet presAssocID="{F0835112-9D06-4EE4-957B-9088B1BC37B3}" presName="Triangle" presStyleLbl="alignNode1" presStyleIdx="3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</dgm:spPr>
    </dgm:pt>
    <dgm:pt modelId="{4AA21861-5DCF-43D0-A3CC-D325048D3347}" type="pres">
      <dgm:prSet presAssocID="{D42C7685-FD08-4338-B869-A7BBA4DB29B0}" presName="sibTrans" presStyleCnt="0"/>
      <dgm:spPr/>
    </dgm:pt>
    <dgm:pt modelId="{38EF3BD0-B6FF-4B31-84D0-8F23C17DAB21}" type="pres">
      <dgm:prSet presAssocID="{D42C7685-FD08-4338-B869-A7BBA4DB29B0}" presName="space" presStyleCnt="0"/>
      <dgm:spPr/>
    </dgm:pt>
    <dgm:pt modelId="{052A509E-2937-448D-AB33-8F449D4B55AA}" type="pres">
      <dgm:prSet presAssocID="{671571D6-61D6-431A-A020-ADBD6C6E56CE}" presName="composite" presStyleCnt="0"/>
      <dgm:spPr/>
    </dgm:pt>
    <dgm:pt modelId="{F821AD84-9A41-48F7-A7DC-1AC11A86F6DA}" type="pres">
      <dgm:prSet presAssocID="{671571D6-61D6-431A-A020-ADBD6C6E56CE}" presName="LShape" presStyleLbl="alignNode1" presStyleIdx="4" presStyleCnt="5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tx2">
            <a:lumMod val="75000"/>
          </a:schemeClr>
        </a:solidFill>
      </dgm:spPr>
    </dgm:pt>
    <dgm:pt modelId="{195874D9-CB26-4CF1-BF65-66A655C7CCD9}" type="pres">
      <dgm:prSet presAssocID="{671571D6-61D6-431A-A020-ADBD6C6E56CE}" presName="ParentText" presStyleLbl="revTx" presStyleIdx="2" presStyleCnt="3" custScaleY="154918" custLinFactNeighborX="-1911" custLinFactNeighborY="351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F9B23A-5A6B-4659-9F14-85B0449D2356}" type="presOf" srcId="{91C78768-44F3-487D-861C-A6D33B9E7B92}" destId="{5C754D68-59CA-4A96-B23D-62F8B14D35B6}" srcOrd="0" destOrd="0" presId="urn:microsoft.com/office/officeart/2009/3/layout/StepUpProcess"/>
    <dgm:cxn modelId="{73EED714-6E78-4B17-A46A-DF56B27E6D2B}" srcId="{7FB3ADF0-E735-4E14-9572-BB8CEAF17B34}" destId="{91C78768-44F3-487D-861C-A6D33B9E7B92}" srcOrd="0" destOrd="0" parTransId="{9E86ACC6-31D6-49F6-BF11-3BC4DB2CCD08}" sibTransId="{9DC1AF26-C630-4AA5-A9A5-33A030C46EF3}"/>
    <dgm:cxn modelId="{65635CBA-037B-4F04-A8C0-3440638FDCDE}" type="presOf" srcId="{F0835112-9D06-4EE4-957B-9088B1BC37B3}" destId="{85EAB2FF-62E5-486E-931B-206E0880052C}" srcOrd="0" destOrd="0" presId="urn:microsoft.com/office/officeart/2009/3/layout/StepUpProcess"/>
    <dgm:cxn modelId="{11B18A1E-23E6-42D7-B87E-A1B5A79BD50C}" type="presOf" srcId="{671571D6-61D6-431A-A020-ADBD6C6E56CE}" destId="{195874D9-CB26-4CF1-BF65-66A655C7CCD9}" srcOrd="0" destOrd="0" presId="urn:microsoft.com/office/officeart/2009/3/layout/StepUpProcess"/>
    <dgm:cxn modelId="{28DAA396-66D7-4D20-85BF-8E60271E7E8F}" srcId="{7FB3ADF0-E735-4E14-9572-BB8CEAF17B34}" destId="{671571D6-61D6-431A-A020-ADBD6C6E56CE}" srcOrd="2" destOrd="0" parTransId="{AF01F8FA-0250-459B-AA4B-F1F0805BE18A}" sibTransId="{8E3AE2C9-9988-44EC-AAF0-9746873D3E82}"/>
    <dgm:cxn modelId="{A76168F6-1E28-45FA-9B4B-B8FDA6C8C501}" srcId="{7FB3ADF0-E735-4E14-9572-BB8CEAF17B34}" destId="{F0835112-9D06-4EE4-957B-9088B1BC37B3}" srcOrd="1" destOrd="0" parTransId="{81276FB3-15C1-4603-84A3-73D68C65F586}" sibTransId="{D42C7685-FD08-4338-B869-A7BBA4DB29B0}"/>
    <dgm:cxn modelId="{A3274B5B-C2D9-4C78-87F9-C184E9E2E2A8}" type="presOf" srcId="{7FB3ADF0-E735-4E14-9572-BB8CEAF17B34}" destId="{9EB4B7E0-C772-4947-B12C-116B0E4CA6E4}" srcOrd="0" destOrd="0" presId="urn:microsoft.com/office/officeart/2009/3/layout/StepUpProcess"/>
    <dgm:cxn modelId="{F26E1DAE-B921-4E2F-BA44-E1071C0FE2F2}" type="presParOf" srcId="{9EB4B7E0-C772-4947-B12C-116B0E4CA6E4}" destId="{88B8BDD8-D796-483D-BB22-9E1C71C92EBD}" srcOrd="0" destOrd="0" presId="urn:microsoft.com/office/officeart/2009/3/layout/StepUpProcess"/>
    <dgm:cxn modelId="{C006FF69-0E66-4EC4-B0C8-6A659B4CC52C}" type="presParOf" srcId="{88B8BDD8-D796-483D-BB22-9E1C71C92EBD}" destId="{B066EAE2-9D65-4FDB-A9C0-1ECC92CB9133}" srcOrd="0" destOrd="0" presId="urn:microsoft.com/office/officeart/2009/3/layout/StepUpProcess"/>
    <dgm:cxn modelId="{B7D6CB99-C83F-4EE7-AABA-07E03FD35905}" type="presParOf" srcId="{88B8BDD8-D796-483D-BB22-9E1C71C92EBD}" destId="{5C754D68-59CA-4A96-B23D-62F8B14D35B6}" srcOrd="1" destOrd="0" presId="urn:microsoft.com/office/officeart/2009/3/layout/StepUpProcess"/>
    <dgm:cxn modelId="{C6C037C2-1AB7-4702-A98F-9C2D7ADA0E0C}" type="presParOf" srcId="{88B8BDD8-D796-483D-BB22-9E1C71C92EBD}" destId="{B8B60EF9-00CC-4650-93D6-19E62B565F64}" srcOrd="2" destOrd="0" presId="urn:microsoft.com/office/officeart/2009/3/layout/StepUpProcess"/>
    <dgm:cxn modelId="{2719FF78-A5E1-4C40-BCDC-EE03615A2D47}" type="presParOf" srcId="{9EB4B7E0-C772-4947-B12C-116B0E4CA6E4}" destId="{B629D178-4EA2-4E0D-98B2-BEF77F322F55}" srcOrd="1" destOrd="0" presId="urn:microsoft.com/office/officeart/2009/3/layout/StepUpProcess"/>
    <dgm:cxn modelId="{96D6F39C-1294-4FE4-84B6-BFE765A632BB}" type="presParOf" srcId="{B629D178-4EA2-4E0D-98B2-BEF77F322F55}" destId="{97533B5D-7298-48D9-97C4-2CF6B64BAA3A}" srcOrd="0" destOrd="0" presId="urn:microsoft.com/office/officeart/2009/3/layout/StepUpProcess"/>
    <dgm:cxn modelId="{CBE22B18-29C6-46B6-BFDA-DC65C45BB1F2}" type="presParOf" srcId="{9EB4B7E0-C772-4947-B12C-116B0E4CA6E4}" destId="{3FA63BC7-0810-49D2-B56B-A52DA5CE559B}" srcOrd="2" destOrd="0" presId="urn:microsoft.com/office/officeart/2009/3/layout/StepUpProcess"/>
    <dgm:cxn modelId="{8776473B-ECB6-427F-BE83-6C0FF5BE16F2}" type="presParOf" srcId="{3FA63BC7-0810-49D2-B56B-A52DA5CE559B}" destId="{2D7A526E-7A33-4E8A-8766-AA65D1CF9174}" srcOrd="0" destOrd="0" presId="urn:microsoft.com/office/officeart/2009/3/layout/StepUpProcess"/>
    <dgm:cxn modelId="{00FF65E2-7665-40E2-BECB-E2E0DD3651BC}" type="presParOf" srcId="{3FA63BC7-0810-49D2-B56B-A52DA5CE559B}" destId="{85EAB2FF-62E5-486E-931B-206E0880052C}" srcOrd="1" destOrd="0" presId="urn:microsoft.com/office/officeart/2009/3/layout/StepUpProcess"/>
    <dgm:cxn modelId="{BE8B0A77-BA11-4BF1-B49C-EB725C0A51AD}" type="presParOf" srcId="{3FA63BC7-0810-49D2-B56B-A52DA5CE559B}" destId="{5909EC9D-7A05-47CF-8B7E-C86D0FD8DA89}" srcOrd="2" destOrd="0" presId="urn:microsoft.com/office/officeart/2009/3/layout/StepUpProcess"/>
    <dgm:cxn modelId="{E9E31CF6-E835-4298-A494-9E805BF0F710}" type="presParOf" srcId="{9EB4B7E0-C772-4947-B12C-116B0E4CA6E4}" destId="{4AA21861-5DCF-43D0-A3CC-D325048D3347}" srcOrd="3" destOrd="0" presId="urn:microsoft.com/office/officeart/2009/3/layout/StepUpProcess"/>
    <dgm:cxn modelId="{93F8018D-3039-4BF1-98B8-5068490C1F6B}" type="presParOf" srcId="{4AA21861-5DCF-43D0-A3CC-D325048D3347}" destId="{38EF3BD0-B6FF-4B31-84D0-8F23C17DAB21}" srcOrd="0" destOrd="0" presId="urn:microsoft.com/office/officeart/2009/3/layout/StepUpProcess"/>
    <dgm:cxn modelId="{DFEE5545-EAFC-4CF3-A928-4C031C4B3525}" type="presParOf" srcId="{9EB4B7E0-C772-4947-B12C-116B0E4CA6E4}" destId="{052A509E-2937-448D-AB33-8F449D4B55AA}" srcOrd="4" destOrd="0" presId="urn:microsoft.com/office/officeart/2009/3/layout/StepUpProcess"/>
    <dgm:cxn modelId="{5F861B28-5F49-479A-8E4B-E71D86E03D9E}" type="presParOf" srcId="{052A509E-2937-448D-AB33-8F449D4B55AA}" destId="{F821AD84-9A41-48F7-A7DC-1AC11A86F6DA}" srcOrd="0" destOrd="0" presId="urn:microsoft.com/office/officeart/2009/3/layout/StepUpProcess"/>
    <dgm:cxn modelId="{269BC3C0-6C37-4BD3-B97A-A59E903052E3}" type="presParOf" srcId="{052A509E-2937-448D-AB33-8F449D4B55AA}" destId="{195874D9-CB26-4CF1-BF65-66A655C7CCD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85734B7-5787-4D5F-8E59-8BC285AB70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E0CA19-1D04-4562-B506-F4CFB149B82A}">
      <dgm:prSet phldrT="[Текст]" custT="1"/>
      <dgm:spPr/>
      <dgm:t>
        <a:bodyPr/>
        <a:lstStyle/>
        <a:p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1 231 183,3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C9CC6E-4089-4176-90F2-1EC401A59620}" type="parTrans" cxnId="{68A9A427-4D00-48E7-8414-6141ED59B9B6}">
      <dgm:prSet/>
      <dgm:spPr/>
      <dgm:t>
        <a:bodyPr/>
        <a:lstStyle/>
        <a:p>
          <a:endParaRPr lang="ru-RU"/>
        </a:p>
      </dgm:t>
    </dgm:pt>
    <dgm:pt modelId="{B1D1AFC0-F465-4CA7-BD44-755C507610F2}" type="sibTrans" cxnId="{68A9A427-4D00-48E7-8414-6141ED59B9B6}">
      <dgm:prSet/>
      <dgm:spPr/>
      <dgm:t>
        <a:bodyPr/>
        <a:lstStyle/>
        <a:p>
          <a:endParaRPr lang="ru-RU"/>
        </a:p>
      </dgm:t>
    </dgm:pt>
    <dgm:pt modelId="{9FB3EF13-6471-457B-B469-0E0792C83EA8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5000" dirty="0" smtClean="0">
              <a:solidFill>
                <a:schemeClr val="accent3">
                  <a:lumMod val="75000"/>
                </a:schemeClr>
              </a:solidFill>
            </a:rPr>
            <a:t>Доходы</a:t>
          </a:r>
          <a:endParaRPr lang="ru-RU" sz="5000" dirty="0">
            <a:solidFill>
              <a:schemeClr val="accent3">
                <a:lumMod val="75000"/>
              </a:schemeClr>
            </a:solidFill>
          </a:endParaRPr>
        </a:p>
      </dgm:t>
    </dgm:pt>
    <dgm:pt modelId="{268D6231-88DE-41CA-B105-85BA647B978B}" type="parTrans" cxnId="{59051409-CD98-48B0-BB50-E748A0263868}">
      <dgm:prSet/>
      <dgm:spPr/>
      <dgm:t>
        <a:bodyPr/>
        <a:lstStyle/>
        <a:p>
          <a:endParaRPr lang="ru-RU"/>
        </a:p>
      </dgm:t>
    </dgm:pt>
    <dgm:pt modelId="{52A4FFAD-F6DE-4D10-8ECF-CE72BBBBEFB6}" type="sibTrans" cxnId="{59051409-CD98-48B0-BB50-E748A0263868}">
      <dgm:prSet/>
      <dgm:spPr/>
      <dgm:t>
        <a:bodyPr/>
        <a:lstStyle/>
        <a:p>
          <a:endParaRPr lang="ru-RU"/>
        </a:p>
      </dgm:t>
    </dgm:pt>
    <dgm:pt modelId="{6478EA0D-4C86-404E-B4C0-8074414CBD5B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1 246 282,7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7E7D19-63CD-49A7-9AA0-80FDCE923339}" type="parTrans" cxnId="{4ACE1594-107A-448C-AD63-E0FA39F7C0D5}">
      <dgm:prSet/>
      <dgm:spPr/>
      <dgm:t>
        <a:bodyPr/>
        <a:lstStyle/>
        <a:p>
          <a:endParaRPr lang="ru-RU"/>
        </a:p>
      </dgm:t>
    </dgm:pt>
    <dgm:pt modelId="{663B616D-9FCD-46F1-A24E-0385DB578C2B}" type="sibTrans" cxnId="{4ACE1594-107A-448C-AD63-E0FA39F7C0D5}">
      <dgm:prSet/>
      <dgm:spPr/>
      <dgm:t>
        <a:bodyPr/>
        <a:lstStyle/>
        <a:p>
          <a:endParaRPr lang="ru-RU"/>
        </a:p>
      </dgm:t>
    </dgm:pt>
    <dgm:pt modelId="{B1DD4913-82E5-4CA3-8A01-DB8390031673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5000" dirty="0" smtClean="0">
              <a:solidFill>
                <a:schemeClr val="accent1">
                  <a:lumMod val="75000"/>
                </a:schemeClr>
              </a:solidFill>
            </a:rPr>
            <a:t>Расходы</a:t>
          </a:r>
          <a:endParaRPr lang="ru-RU" sz="5000" dirty="0">
            <a:solidFill>
              <a:schemeClr val="accent1">
                <a:lumMod val="75000"/>
              </a:schemeClr>
            </a:solidFill>
          </a:endParaRPr>
        </a:p>
      </dgm:t>
    </dgm:pt>
    <dgm:pt modelId="{0A5FE522-D74F-486C-8FBB-053C5919B7C4}" type="parTrans" cxnId="{87C62DF0-8C7D-46D3-BE89-C8EDEE06D696}">
      <dgm:prSet/>
      <dgm:spPr/>
      <dgm:t>
        <a:bodyPr/>
        <a:lstStyle/>
        <a:p>
          <a:endParaRPr lang="ru-RU"/>
        </a:p>
      </dgm:t>
    </dgm:pt>
    <dgm:pt modelId="{3C8825A1-FFF8-483C-BB9D-02C9A9926265}" type="sibTrans" cxnId="{87C62DF0-8C7D-46D3-BE89-C8EDEE06D696}">
      <dgm:prSet/>
      <dgm:spPr/>
      <dgm:t>
        <a:bodyPr/>
        <a:lstStyle/>
        <a:p>
          <a:endParaRPr lang="ru-RU"/>
        </a:p>
      </dgm:t>
    </dgm:pt>
    <dgm:pt modelId="{6100D296-9AD8-4866-B591-16EF407DAA6A}">
      <dgm:prSet phldrT="[Текст]" custT="1"/>
      <dgm:spPr/>
      <dgm:t>
        <a:bodyPr/>
        <a:lstStyle/>
        <a:p>
          <a:r>
            <a: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15 099,4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143E5E-A4DF-48C3-B8E9-D9D8E9D01FE3}" type="parTrans" cxnId="{3E0373F7-9CD7-4E5A-8B91-B9A844F863F5}">
      <dgm:prSet/>
      <dgm:spPr/>
      <dgm:t>
        <a:bodyPr/>
        <a:lstStyle/>
        <a:p>
          <a:endParaRPr lang="ru-RU"/>
        </a:p>
      </dgm:t>
    </dgm:pt>
    <dgm:pt modelId="{52E2DF04-6AD5-439F-89B8-FB6297C4866F}" type="sibTrans" cxnId="{3E0373F7-9CD7-4E5A-8B91-B9A844F863F5}">
      <dgm:prSet/>
      <dgm:spPr/>
      <dgm:t>
        <a:bodyPr/>
        <a:lstStyle/>
        <a:p>
          <a:endParaRPr lang="ru-RU"/>
        </a:p>
      </dgm:t>
    </dgm:pt>
    <dgm:pt modelId="{95490D50-4EAD-4315-8869-231D1218A815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r>
            <a:rPr lang="ru-RU" sz="5000" dirty="0" smtClean="0">
              <a:solidFill>
                <a:schemeClr val="tx2">
                  <a:lumMod val="75000"/>
                </a:schemeClr>
              </a:solidFill>
            </a:rPr>
            <a:t>Дефицит</a:t>
          </a:r>
          <a:endParaRPr lang="ru-RU" sz="5000" dirty="0">
            <a:solidFill>
              <a:schemeClr val="tx2">
                <a:lumMod val="75000"/>
              </a:schemeClr>
            </a:solidFill>
          </a:endParaRPr>
        </a:p>
      </dgm:t>
    </dgm:pt>
    <dgm:pt modelId="{ADECB7E0-E372-4CE3-B8D3-8D68BB2F3C3A}" type="parTrans" cxnId="{112BD381-BC11-48D2-B0CA-6743581B64AF}">
      <dgm:prSet/>
      <dgm:spPr/>
      <dgm:t>
        <a:bodyPr/>
        <a:lstStyle/>
        <a:p>
          <a:endParaRPr lang="ru-RU"/>
        </a:p>
      </dgm:t>
    </dgm:pt>
    <dgm:pt modelId="{8090E11F-B33F-4048-924D-4D8313914078}" type="sibTrans" cxnId="{112BD381-BC11-48D2-B0CA-6743581B64AF}">
      <dgm:prSet/>
      <dgm:spPr/>
      <dgm:t>
        <a:bodyPr/>
        <a:lstStyle/>
        <a:p>
          <a:endParaRPr lang="ru-RU"/>
        </a:p>
      </dgm:t>
    </dgm:pt>
    <dgm:pt modelId="{69B0FF53-105E-4DA2-BDCC-4D26CC03D5F9}" type="pres">
      <dgm:prSet presAssocID="{A85734B7-5787-4D5F-8E59-8BC285AB70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26F7F59-6AA4-4818-BF38-ADF505F904E9}" type="pres">
      <dgm:prSet presAssocID="{58E0CA19-1D04-4562-B506-F4CFB149B82A}" presName="linNode" presStyleCnt="0"/>
      <dgm:spPr/>
    </dgm:pt>
    <dgm:pt modelId="{1496E87B-F891-4E6D-825E-B93B67045AB3}" type="pres">
      <dgm:prSet presAssocID="{58E0CA19-1D04-4562-B506-F4CFB149B82A}" presName="parentText" presStyleLbl="node1" presStyleIdx="0" presStyleCnt="3" custLinFactNeighborX="45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28F769-0C65-49B6-94A8-854938384128}" type="pres">
      <dgm:prSet presAssocID="{58E0CA19-1D04-4562-B506-F4CFB149B82A}" presName="descendantText" presStyleLbl="alignAccFollowNode1" presStyleIdx="0" presStyleCnt="3" custLinFactNeighborX="5805" custLinFactNeighborY="4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891BF-8615-4637-AF90-FFE8DDB9D2A2}" type="pres">
      <dgm:prSet presAssocID="{B1D1AFC0-F465-4CA7-BD44-755C507610F2}" presName="sp" presStyleCnt="0"/>
      <dgm:spPr/>
    </dgm:pt>
    <dgm:pt modelId="{6570D651-2F73-48B5-AC70-628B68423BDF}" type="pres">
      <dgm:prSet presAssocID="{6478EA0D-4C86-404E-B4C0-8074414CBD5B}" presName="linNode" presStyleCnt="0"/>
      <dgm:spPr/>
    </dgm:pt>
    <dgm:pt modelId="{C23F5D69-3DD3-4CDC-BDEE-2C889BA38543}" type="pres">
      <dgm:prSet presAssocID="{6478EA0D-4C86-404E-B4C0-8074414CBD5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5779C-F0F7-4582-897D-A48C25D99424}" type="pres">
      <dgm:prSet presAssocID="{6478EA0D-4C86-404E-B4C0-8074414CBD5B}" presName="descendantText" presStyleLbl="alignAccFollowNode1" presStyleIdx="1" presStyleCnt="3" custLinFactNeighborX="-758" custLinFactNeighborY="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EC5DB-2E57-456D-BC86-40E718D84AF4}" type="pres">
      <dgm:prSet presAssocID="{663B616D-9FCD-46F1-A24E-0385DB578C2B}" presName="sp" presStyleCnt="0"/>
      <dgm:spPr/>
    </dgm:pt>
    <dgm:pt modelId="{E518E2DA-2A9D-42F9-B5A6-9AFF53579610}" type="pres">
      <dgm:prSet presAssocID="{6100D296-9AD8-4866-B591-16EF407DAA6A}" presName="linNode" presStyleCnt="0"/>
      <dgm:spPr/>
    </dgm:pt>
    <dgm:pt modelId="{A6F482DD-9A47-4A8F-A6E4-5D4AF62A7AC5}" type="pres">
      <dgm:prSet presAssocID="{6100D296-9AD8-4866-B591-16EF407DAA6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2A8AC-2109-4FE8-8681-D283FFD5C203}" type="pres">
      <dgm:prSet presAssocID="{6100D296-9AD8-4866-B591-16EF407DAA6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2BD381-BC11-48D2-B0CA-6743581B64AF}" srcId="{6100D296-9AD8-4866-B591-16EF407DAA6A}" destId="{95490D50-4EAD-4315-8869-231D1218A815}" srcOrd="0" destOrd="0" parTransId="{ADECB7E0-E372-4CE3-B8D3-8D68BB2F3C3A}" sibTransId="{8090E11F-B33F-4048-924D-4D8313914078}"/>
    <dgm:cxn modelId="{3E0373F7-9CD7-4E5A-8B91-B9A844F863F5}" srcId="{A85734B7-5787-4D5F-8E59-8BC285AB70AC}" destId="{6100D296-9AD8-4866-B591-16EF407DAA6A}" srcOrd="2" destOrd="0" parTransId="{A5143E5E-A4DF-48C3-B8E9-D9D8E9D01FE3}" sibTransId="{52E2DF04-6AD5-439F-89B8-FB6297C4866F}"/>
    <dgm:cxn modelId="{59051409-CD98-48B0-BB50-E748A0263868}" srcId="{58E0CA19-1D04-4562-B506-F4CFB149B82A}" destId="{9FB3EF13-6471-457B-B469-0E0792C83EA8}" srcOrd="0" destOrd="0" parTransId="{268D6231-88DE-41CA-B105-85BA647B978B}" sibTransId="{52A4FFAD-F6DE-4D10-8ECF-CE72BBBBEFB6}"/>
    <dgm:cxn modelId="{6150E819-2DF5-4DD9-B9DF-3C4D6326F444}" type="presOf" srcId="{58E0CA19-1D04-4562-B506-F4CFB149B82A}" destId="{1496E87B-F891-4E6D-825E-B93B67045AB3}" srcOrd="0" destOrd="0" presId="urn:microsoft.com/office/officeart/2005/8/layout/vList5"/>
    <dgm:cxn modelId="{06573575-C9C9-477C-B0ED-025F68B415E7}" type="presOf" srcId="{6478EA0D-4C86-404E-B4C0-8074414CBD5B}" destId="{C23F5D69-3DD3-4CDC-BDEE-2C889BA38543}" srcOrd="0" destOrd="0" presId="urn:microsoft.com/office/officeart/2005/8/layout/vList5"/>
    <dgm:cxn modelId="{5822245F-7611-48F1-A40E-835C0D7A35CF}" type="presOf" srcId="{6100D296-9AD8-4866-B591-16EF407DAA6A}" destId="{A6F482DD-9A47-4A8F-A6E4-5D4AF62A7AC5}" srcOrd="0" destOrd="0" presId="urn:microsoft.com/office/officeart/2005/8/layout/vList5"/>
    <dgm:cxn modelId="{53398CAE-FD76-4D4F-873F-2A840D4C6A9F}" type="presOf" srcId="{A85734B7-5787-4D5F-8E59-8BC285AB70AC}" destId="{69B0FF53-105E-4DA2-BDCC-4D26CC03D5F9}" srcOrd="0" destOrd="0" presId="urn:microsoft.com/office/officeart/2005/8/layout/vList5"/>
    <dgm:cxn modelId="{9B9958B1-453B-471B-B981-7B3C1D71C307}" type="presOf" srcId="{95490D50-4EAD-4315-8869-231D1218A815}" destId="{13D2A8AC-2109-4FE8-8681-D283FFD5C203}" srcOrd="0" destOrd="0" presId="urn:microsoft.com/office/officeart/2005/8/layout/vList5"/>
    <dgm:cxn modelId="{8306B242-1F54-432D-88DE-0D44E8BE29AB}" type="presOf" srcId="{B1DD4913-82E5-4CA3-8A01-DB8390031673}" destId="{73D5779C-F0F7-4582-897D-A48C25D99424}" srcOrd="0" destOrd="0" presId="urn:microsoft.com/office/officeart/2005/8/layout/vList5"/>
    <dgm:cxn modelId="{91EAF5B3-88F6-4C35-A1EB-B86802E7C12E}" type="presOf" srcId="{9FB3EF13-6471-457B-B469-0E0792C83EA8}" destId="{3428F769-0C65-49B6-94A8-854938384128}" srcOrd="0" destOrd="0" presId="urn:microsoft.com/office/officeart/2005/8/layout/vList5"/>
    <dgm:cxn modelId="{68A9A427-4D00-48E7-8414-6141ED59B9B6}" srcId="{A85734B7-5787-4D5F-8E59-8BC285AB70AC}" destId="{58E0CA19-1D04-4562-B506-F4CFB149B82A}" srcOrd="0" destOrd="0" parTransId="{34C9CC6E-4089-4176-90F2-1EC401A59620}" sibTransId="{B1D1AFC0-F465-4CA7-BD44-755C507610F2}"/>
    <dgm:cxn modelId="{87C62DF0-8C7D-46D3-BE89-C8EDEE06D696}" srcId="{6478EA0D-4C86-404E-B4C0-8074414CBD5B}" destId="{B1DD4913-82E5-4CA3-8A01-DB8390031673}" srcOrd="0" destOrd="0" parTransId="{0A5FE522-D74F-486C-8FBB-053C5919B7C4}" sibTransId="{3C8825A1-FFF8-483C-BB9D-02C9A9926265}"/>
    <dgm:cxn modelId="{4ACE1594-107A-448C-AD63-E0FA39F7C0D5}" srcId="{A85734B7-5787-4D5F-8E59-8BC285AB70AC}" destId="{6478EA0D-4C86-404E-B4C0-8074414CBD5B}" srcOrd="1" destOrd="0" parTransId="{E47E7D19-63CD-49A7-9AA0-80FDCE923339}" sibTransId="{663B616D-9FCD-46F1-A24E-0385DB578C2B}"/>
    <dgm:cxn modelId="{261F0341-62F3-4517-87E9-75F333FE2AF9}" type="presParOf" srcId="{69B0FF53-105E-4DA2-BDCC-4D26CC03D5F9}" destId="{326F7F59-6AA4-4818-BF38-ADF505F904E9}" srcOrd="0" destOrd="0" presId="urn:microsoft.com/office/officeart/2005/8/layout/vList5"/>
    <dgm:cxn modelId="{E0128F7D-1E01-44C7-ADC5-A883385F53D2}" type="presParOf" srcId="{326F7F59-6AA4-4818-BF38-ADF505F904E9}" destId="{1496E87B-F891-4E6D-825E-B93B67045AB3}" srcOrd="0" destOrd="0" presId="urn:microsoft.com/office/officeart/2005/8/layout/vList5"/>
    <dgm:cxn modelId="{722C02E0-33B2-4147-951A-F4D0CD6726A5}" type="presParOf" srcId="{326F7F59-6AA4-4818-BF38-ADF505F904E9}" destId="{3428F769-0C65-49B6-94A8-854938384128}" srcOrd="1" destOrd="0" presId="urn:microsoft.com/office/officeart/2005/8/layout/vList5"/>
    <dgm:cxn modelId="{CBD785AD-B097-440D-A2B2-787B11445A64}" type="presParOf" srcId="{69B0FF53-105E-4DA2-BDCC-4D26CC03D5F9}" destId="{F40891BF-8615-4637-AF90-FFE8DDB9D2A2}" srcOrd="1" destOrd="0" presId="urn:microsoft.com/office/officeart/2005/8/layout/vList5"/>
    <dgm:cxn modelId="{DA712975-CE10-4BAD-ABBE-4777EC16EDC2}" type="presParOf" srcId="{69B0FF53-105E-4DA2-BDCC-4D26CC03D5F9}" destId="{6570D651-2F73-48B5-AC70-628B68423BDF}" srcOrd="2" destOrd="0" presId="urn:microsoft.com/office/officeart/2005/8/layout/vList5"/>
    <dgm:cxn modelId="{BC41F418-AC8F-4F1E-8042-A941AC0F4E09}" type="presParOf" srcId="{6570D651-2F73-48B5-AC70-628B68423BDF}" destId="{C23F5D69-3DD3-4CDC-BDEE-2C889BA38543}" srcOrd="0" destOrd="0" presId="urn:microsoft.com/office/officeart/2005/8/layout/vList5"/>
    <dgm:cxn modelId="{D1E4C4A4-6E33-4188-A163-95EEE7BB2231}" type="presParOf" srcId="{6570D651-2F73-48B5-AC70-628B68423BDF}" destId="{73D5779C-F0F7-4582-897D-A48C25D99424}" srcOrd="1" destOrd="0" presId="urn:microsoft.com/office/officeart/2005/8/layout/vList5"/>
    <dgm:cxn modelId="{2D2C166F-00F0-4496-92D1-4B0C4BE079B5}" type="presParOf" srcId="{69B0FF53-105E-4DA2-BDCC-4D26CC03D5F9}" destId="{F0EEC5DB-2E57-456D-BC86-40E718D84AF4}" srcOrd="3" destOrd="0" presId="urn:microsoft.com/office/officeart/2005/8/layout/vList5"/>
    <dgm:cxn modelId="{7D55332B-AC5D-44B0-B374-0B14E0AE6A44}" type="presParOf" srcId="{69B0FF53-105E-4DA2-BDCC-4D26CC03D5F9}" destId="{E518E2DA-2A9D-42F9-B5A6-9AFF53579610}" srcOrd="4" destOrd="0" presId="urn:microsoft.com/office/officeart/2005/8/layout/vList5"/>
    <dgm:cxn modelId="{B8D111A3-1183-45F5-917A-E02BCB27D5D2}" type="presParOf" srcId="{E518E2DA-2A9D-42F9-B5A6-9AFF53579610}" destId="{A6F482DD-9A47-4A8F-A6E4-5D4AF62A7AC5}" srcOrd="0" destOrd="0" presId="urn:microsoft.com/office/officeart/2005/8/layout/vList5"/>
    <dgm:cxn modelId="{43766094-588A-4F08-A22C-0E5CE4BD4362}" type="presParOf" srcId="{E518E2DA-2A9D-42F9-B5A6-9AFF53579610}" destId="{13D2A8AC-2109-4FE8-8681-D283FFD5C2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E13CFA-C6FC-4647-99F4-8A1D483D2312}" type="doc">
      <dgm:prSet loTypeId="urn:microsoft.com/office/officeart/2005/8/layout/vList2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DF658348-F3FD-48A1-8D16-D1300195B9D5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Укрепление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 доходной части бюджета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81BCD3C6-581E-40FD-AF48-16FB6B47BF64}" type="parTrans" cxnId="{6E612F2D-FE12-40F9-A6B0-BA24F6B6CA35}">
      <dgm:prSet/>
      <dgm:spPr/>
      <dgm:t>
        <a:bodyPr/>
        <a:lstStyle/>
        <a:p>
          <a:endParaRPr lang="ru-RU"/>
        </a:p>
      </dgm:t>
    </dgm:pt>
    <dgm:pt modelId="{578E42E7-16A3-4313-97C4-B487DBA58CFA}" type="sibTrans" cxnId="{6E612F2D-FE12-40F9-A6B0-BA24F6B6CA35}">
      <dgm:prSet/>
      <dgm:spPr/>
      <dgm:t>
        <a:bodyPr/>
        <a:lstStyle/>
        <a:p>
          <a:endParaRPr lang="ru-RU"/>
        </a:p>
      </dgm:t>
    </dgm:pt>
    <dgm:pt modelId="{7054CF62-0B3B-4BB4-B1E1-83F798237A91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Обеспечение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 сбалансированности и устойчивости бюджета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7F5DCBC9-8B5D-4B84-A77B-6961904E9891}" type="parTrans" cxnId="{82D8D32D-E1D3-483B-8B6D-41CD6197E99D}">
      <dgm:prSet/>
      <dgm:spPr/>
      <dgm:t>
        <a:bodyPr/>
        <a:lstStyle/>
        <a:p>
          <a:endParaRPr lang="ru-RU"/>
        </a:p>
      </dgm:t>
    </dgm:pt>
    <dgm:pt modelId="{4CA2CF27-8AF2-4B08-8F42-B1EFD7A6D3C0}" type="sibTrans" cxnId="{82D8D32D-E1D3-483B-8B6D-41CD6197E99D}">
      <dgm:prSet/>
      <dgm:spPr/>
      <dgm:t>
        <a:bodyPr/>
        <a:lstStyle/>
        <a:p>
          <a:endParaRPr lang="ru-RU"/>
        </a:p>
      </dgm:t>
    </dgm:pt>
    <dgm:pt modelId="{6D43328E-6309-44AB-BBE7-EB03175DC5AC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Прозрачность и открытость 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бюджета и бюджетного процесса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FF18B17E-FB75-4276-A6D0-09974574FA60}" type="parTrans" cxnId="{98503B82-8EE9-46E8-A36E-90CF6481EF79}">
      <dgm:prSet/>
      <dgm:spPr/>
      <dgm:t>
        <a:bodyPr/>
        <a:lstStyle/>
        <a:p>
          <a:endParaRPr lang="ru-RU"/>
        </a:p>
      </dgm:t>
    </dgm:pt>
    <dgm:pt modelId="{5AAF4ACE-286E-4E06-96BD-35EC8394673C}" type="sibTrans" cxnId="{98503B82-8EE9-46E8-A36E-90CF6481EF79}">
      <dgm:prSet/>
      <dgm:spPr/>
      <dgm:t>
        <a:bodyPr/>
        <a:lstStyle/>
        <a:p>
          <a:endParaRPr lang="ru-RU"/>
        </a:p>
      </dgm:t>
    </dgm:pt>
    <dgm:pt modelId="{AE5FFE47-3F36-4BB9-8C20-1E3C9AAC06D2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Повышение 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эффективности бюджетных расходов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5CD10FC6-8B11-4B3D-9ED8-C55765009774}" type="parTrans" cxnId="{9B337BB2-7891-4900-919B-244911CAE153}">
      <dgm:prSet/>
      <dgm:spPr/>
      <dgm:t>
        <a:bodyPr/>
        <a:lstStyle/>
        <a:p>
          <a:endParaRPr lang="ru-RU"/>
        </a:p>
      </dgm:t>
    </dgm:pt>
    <dgm:pt modelId="{7081E962-9421-47FD-AED9-92E851684E5A}" type="sibTrans" cxnId="{9B337BB2-7891-4900-919B-244911CAE153}">
      <dgm:prSet/>
      <dgm:spPr/>
      <dgm:t>
        <a:bodyPr/>
        <a:lstStyle/>
        <a:p>
          <a:endParaRPr lang="ru-RU"/>
        </a:p>
      </dgm:t>
    </dgm:pt>
    <dgm:pt modelId="{FBFF9035-2237-4772-9A6E-2F0090E91366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Исполнение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 социальных обязательств с одновременным повышением адресности решения социальных проблем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7103438A-77A6-41DF-B49B-B971B002C723}" type="parTrans" cxnId="{62EFE401-F597-4D4D-A079-73CF5BDFF1AB}">
      <dgm:prSet/>
      <dgm:spPr/>
      <dgm:t>
        <a:bodyPr/>
        <a:lstStyle/>
        <a:p>
          <a:endParaRPr lang="ru-RU"/>
        </a:p>
      </dgm:t>
    </dgm:pt>
    <dgm:pt modelId="{D7575391-D0AC-483A-8AC0-49A23F5A3FED}" type="sibTrans" cxnId="{62EFE401-F597-4D4D-A079-73CF5BDFF1AB}">
      <dgm:prSet/>
      <dgm:spPr/>
      <dgm:t>
        <a:bodyPr/>
        <a:lstStyle/>
        <a:p>
          <a:endParaRPr lang="ru-RU"/>
        </a:p>
      </dgm:t>
    </dgm:pt>
    <dgm:pt modelId="{5225916B-50DC-4EF0-9BBA-95C4EAF1084F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Реализация задач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, поставленных в указах Президента РФ от 07.05.2012 года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6C06F73E-D471-46D0-9AE4-3AC7A55DD58A}" type="parTrans" cxnId="{A7E7CA0B-CB27-4975-B343-5B5C49E67A8D}">
      <dgm:prSet/>
      <dgm:spPr/>
      <dgm:t>
        <a:bodyPr/>
        <a:lstStyle/>
        <a:p>
          <a:endParaRPr lang="ru-RU"/>
        </a:p>
      </dgm:t>
    </dgm:pt>
    <dgm:pt modelId="{5164C36B-4A9D-4989-B62E-DDD87AFF50CC}" type="sibTrans" cxnId="{A7E7CA0B-CB27-4975-B343-5B5C49E67A8D}">
      <dgm:prSet/>
      <dgm:spPr/>
      <dgm:t>
        <a:bodyPr/>
        <a:lstStyle/>
        <a:p>
          <a:endParaRPr lang="ru-RU"/>
        </a:p>
      </dgm:t>
    </dgm:pt>
    <dgm:pt modelId="{72FBCF66-3610-4B35-A9DD-BB1BFB4489C5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accent2">
                  <a:lumMod val="75000"/>
                </a:schemeClr>
              </a:solidFill>
            </a:rPr>
            <a:t>Повышение</a:t>
          </a:r>
          <a:r>
            <a:rPr lang="ru-RU" sz="2000" dirty="0" smtClean="0">
              <a:solidFill>
                <a:schemeClr val="accent2">
                  <a:lumMod val="75000"/>
                </a:schemeClr>
              </a:solidFill>
            </a:rPr>
            <a:t> качества предоставления муниципальных услуг</a:t>
          </a:r>
          <a:endParaRPr lang="ru-RU" sz="2000" dirty="0">
            <a:solidFill>
              <a:schemeClr val="accent2">
                <a:lumMod val="75000"/>
              </a:schemeClr>
            </a:solidFill>
          </a:endParaRPr>
        </a:p>
      </dgm:t>
    </dgm:pt>
    <dgm:pt modelId="{9C60065C-5A4F-4CE1-AAA8-A937F6A5BA44}" type="parTrans" cxnId="{5EB4E8C8-58F0-4DDB-9BE6-2B8A6C54DC39}">
      <dgm:prSet/>
      <dgm:spPr/>
      <dgm:t>
        <a:bodyPr/>
        <a:lstStyle/>
        <a:p>
          <a:endParaRPr lang="ru-RU"/>
        </a:p>
      </dgm:t>
    </dgm:pt>
    <dgm:pt modelId="{77F021C0-BD07-4FA2-8229-A73837C1DCB2}" type="sibTrans" cxnId="{5EB4E8C8-58F0-4DDB-9BE6-2B8A6C54DC39}">
      <dgm:prSet/>
      <dgm:spPr/>
      <dgm:t>
        <a:bodyPr/>
        <a:lstStyle/>
        <a:p>
          <a:endParaRPr lang="ru-RU"/>
        </a:p>
      </dgm:t>
    </dgm:pt>
    <dgm:pt modelId="{A5A9BAFA-A707-4DF0-B7D6-C3ABE1159A63}" type="pres">
      <dgm:prSet presAssocID="{DEE13CFA-C6FC-4647-99F4-8A1D483D23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68613E-EC71-4213-8824-85046718EC95}" type="pres">
      <dgm:prSet presAssocID="{DF658348-F3FD-48A1-8D16-D1300195B9D5}" presName="parentText" presStyleLbl="node1" presStyleIdx="0" presStyleCnt="7" custLinFactNeighborY="-144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0A2C0-7D95-486A-A238-AC04D10FE296}" type="pres">
      <dgm:prSet presAssocID="{578E42E7-16A3-4313-97C4-B487DBA58CFA}" presName="spacer" presStyleCnt="0"/>
      <dgm:spPr/>
    </dgm:pt>
    <dgm:pt modelId="{1B6A543F-50E3-428E-8534-F6F38FDDAD25}" type="pres">
      <dgm:prSet presAssocID="{7054CF62-0B3B-4BB4-B1E1-83F798237A9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5D06F-2D80-46E0-AE58-C7E71AB25238}" type="pres">
      <dgm:prSet presAssocID="{4CA2CF27-8AF2-4B08-8F42-B1EFD7A6D3C0}" presName="spacer" presStyleCnt="0"/>
      <dgm:spPr/>
    </dgm:pt>
    <dgm:pt modelId="{1DA50EFB-3DDA-40B8-A1D5-B1992807FB8A}" type="pres">
      <dgm:prSet presAssocID="{AE5FFE47-3F36-4BB9-8C20-1E3C9AAC06D2}" presName="parentText" presStyleLbl="node1" presStyleIdx="2" presStyleCnt="7" custLinFactNeighborX="-793" custLinFactNeighborY="-499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6F14A-A5D5-4A32-BFA2-7FC7C5C9AE39}" type="pres">
      <dgm:prSet presAssocID="{7081E962-9421-47FD-AED9-92E851684E5A}" presName="spacer" presStyleCnt="0"/>
      <dgm:spPr/>
    </dgm:pt>
    <dgm:pt modelId="{9837CEA0-E20C-4E2B-AE1E-26DCD2691399}" type="pres">
      <dgm:prSet presAssocID="{5225916B-50DC-4EF0-9BBA-95C4EAF1084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51D14-8E64-4C9B-B379-0EEF7AC27994}" type="pres">
      <dgm:prSet presAssocID="{5164C36B-4A9D-4989-B62E-DDD87AFF50CC}" presName="spacer" presStyleCnt="0"/>
      <dgm:spPr/>
    </dgm:pt>
    <dgm:pt modelId="{A1C2D210-C735-4685-AEBC-0D934E0C7B99}" type="pres">
      <dgm:prSet presAssocID="{FBFF9035-2237-4772-9A6E-2F0090E9136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0A56C0-C542-4DC1-9BCB-589F557617C5}" type="pres">
      <dgm:prSet presAssocID="{D7575391-D0AC-483A-8AC0-49A23F5A3FED}" presName="spacer" presStyleCnt="0"/>
      <dgm:spPr/>
    </dgm:pt>
    <dgm:pt modelId="{75463B74-F6DA-44F5-A23F-45A59B559003}" type="pres">
      <dgm:prSet presAssocID="{72FBCF66-3610-4B35-A9DD-BB1BFB4489C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7B879-C6EF-4054-B996-1E0146FFE1FB}" type="pres">
      <dgm:prSet presAssocID="{77F021C0-BD07-4FA2-8229-A73837C1DCB2}" presName="spacer" presStyleCnt="0"/>
      <dgm:spPr/>
    </dgm:pt>
    <dgm:pt modelId="{D6C0C436-8CC5-45F5-BE31-CBE88426210A}" type="pres">
      <dgm:prSet presAssocID="{6D43328E-6309-44AB-BBE7-EB03175DC5A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B4E8C8-58F0-4DDB-9BE6-2B8A6C54DC39}" srcId="{DEE13CFA-C6FC-4647-99F4-8A1D483D2312}" destId="{72FBCF66-3610-4B35-A9DD-BB1BFB4489C5}" srcOrd="5" destOrd="0" parTransId="{9C60065C-5A4F-4CE1-AAA8-A937F6A5BA44}" sibTransId="{77F021C0-BD07-4FA2-8229-A73837C1DCB2}"/>
    <dgm:cxn modelId="{82D8D32D-E1D3-483B-8B6D-41CD6197E99D}" srcId="{DEE13CFA-C6FC-4647-99F4-8A1D483D2312}" destId="{7054CF62-0B3B-4BB4-B1E1-83F798237A91}" srcOrd="1" destOrd="0" parTransId="{7F5DCBC9-8B5D-4B84-A77B-6961904E9891}" sibTransId="{4CA2CF27-8AF2-4B08-8F42-B1EFD7A6D3C0}"/>
    <dgm:cxn modelId="{A7E7CA0B-CB27-4975-B343-5B5C49E67A8D}" srcId="{DEE13CFA-C6FC-4647-99F4-8A1D483D2312}" destId="{5225916B-50DC-4EF0-9BBA-95C4EAF1084F}" srcOrd="3" destOrd="0" parTransId="{6C06F73E-D471-46D0-9AE4-3AC7A55DD58A}" sibTransId="{5164C36B-4A9D-4989-B62E-DDD87AFF50CC}"/>
    <dgm:cxn modelId="{9B337BB2-7891-4900-919B-244911CAE153}" srcId="{DEE13CFA-C6FC-4647-99F4-8A1D483D2312}" destId="{AE5FFE47-3F36-4BB9-8C20-1E3C9AAC06D2}" srcOrd="2" destOrd="0" parTransId="{5CD10FC6-8B11-4B3D-9ED8-C55765009774}" sibTransId="{7081E962-9421-47FD-AED9-92E851684E5A}"/>
    <dgm:cxn modelId="{5AF9B135-6BED-4242-B43A-B2983592A9E9}" type="presOf" srcId="{6D43328E-6309-44AB-BBE7-EB03175DC5AC}" destId="{D6C0C436-8CC5-45F5-BE31-CBE88426210A}" srcOrd="0" destOrd="0" presId="urn:microsoft.com/office/officeart/2005/8/layout/vList2"/>
    <dgm:cxn modelId="{6E612F2D-FE12-40F9-A6B0-BA24F6B6CA35}" srcId="{DEE13CFA-C6FC-4647-99F4-8A1D483D2312}" destId="{DF658348-F3FD-48A1-8D16-D1300195B9D5}" srcOrd="0" destOrd="0" parTransId="{81BCD3C6-581E-40FD-AF48-16FB6B47BF64}" sibTransId="{578E42E7-16A3-4313-97C4-B487DBA58CFA}"/>
    <dgm:cxn modelId="{62EFE401-F597-4D4D-A079-73CF5BDFF1AB}" srcId="{DEE13CFA-C6FC-4647-99F4-8A1D483D2312}" destId="{FBFF9035-2237-4772-9A6E-2F0090E91366}" srcOrd="4" destOrd="0" parTransId="{7103438A-77A6-41DF-B49B-B971B002C723}" sibTransId="{D7575391-D0AC-483A-8AC0-49A23F5A3FED}"/>
    <dgm:cxn modelId="{98503B82-8EE9-46E8-A36E-90CF6481EF79}" srcId="{DEE13CFA-C6FC-4647-99F4-8A1D483D2312}" destId="{6D43328E-6309-44AB-BBE7-EB03175DC5AC}" srcOrd="6" destOrd="0" parTransId="{FF18B17E-FB75-4276-A6D0-09974574FA60}" sibTransId="{5AAF4ACE-286E-4E06-96BD-35EC8394673C}"/>
    <dgm:cxn modelId="{EBEEEA52-EE4D-486A-BB8A-9A2A55B493C0}" type="presOf" srcId="{5225916B-50DC-4EF0-9BBA-95C4EAF1084F}" destId="{9837CEA0-E20C-4E2B-AE1E-26DCD2691399}" srcOrd="0" destOrd="0" presId="urn:microsoft.com/office/officeart/2005/8/layout/vList2"/>
    <dgm:cxn modelId="{80A0A9BC-D83D-468F-AE62-F760A45B6E6C}" type="presOf" srcId="{DEE13CFA-C6FC-4647-99F4-8A1D483D2312}" destId="{A5A9BAFA-A707-4DF0-B7D6-C3ABE1159A63}" srcOrd="0" destOrd="0" presId="urn:microsoft.com/office/officeart/2005/8/layout/vList2"/>
    <dgm:cxn modelId="{16A02441-D85B-4A02-A45D-93B87F451F25}" type="presOf" srcId="{DF658348-F3FD-48A1-8D16-D1300195B9D5}" destId="{F068613E-EC71-4213-8824-85046718EC95}" srcOrd="0" destOrd="0" presId="urn:microsoft.com/office/officeart/2005/8/layout/vList2"/>
    <dgm:cxn modelId="{0AF81FD7-0939-499F-A247-76E0DB007222}" type="presOf" srcId="{72FBCF66-3610-4B35-A9DD-BB1BFB4489C5}" destId="{75463B74-F6DA-44F5-A23F-45A59B559003}" srcOrd="0" destOrd="0" presId="urn:microsoft.com/office/officeart/2005/8/layout/vList2"/>
    <dgm:cxn modelId="{55DE0157-19F1-48EC-BAD2-888B396E35F4}" type="presOf" srcId="{7054CF62-0B3B-4BB4-B1E1-83F798237A91}" destId="{1B6A543F-50E3-428E-8534-F6F38FDDAD25}" srcOrd="0" destOrd="0" presId="urn:microsoft.com/office/officeart/2005/8/layout/vList2"/>
    <dgm:cxn modelId="{2B2F9DF8-695F-4C26-BCED-A9609D00A2BD}" type="presOf" srcId="{FBFF9035-2237-4772-9A6E-2F0090E91366}" destId="{A1C2D210-C735-4685-AEBC-0D934E0C7B99}" srcOrd="0" destOrd="0" presId="urn:microsoft.com/office/officeart/2005/8/layout/vList2"/>
    <dgm:cxn modelId="{DE2FFC17-5C22-4454-8FD3-AE933B5AF3BD}" type="presOf" srcId="{AE5FFE47-3F36-4BB9-8C20-1E3C9AAC06D2}" destId="{1DA50EFB-3DDA-40B8-A1D5-B1992807FB8A}" srcOrd="0" destOrd="0" presId="urn:microsoft.com/office/officeart/2005/8/layout/vList2"/>
    <dgm:cxn modelId="{8585B05E-EF1B-45FF-96F7-19584DC49F26}" type="presParOf" srcId="{A5A9BAFA-A707-4DF0-B7D6-C3ABE1159A63}" destId="{F068613E-EC71-4213-8824-85046718EC95}" srcOrd="0" destOrd="0" presId="urn:microsoft.com/office/officeart/2005/8/layout/vList2"/>
    <dgm:cxn modelId="{3125C435-B2D8-4F46-8490-4114F763C449}" type="presParOf" srcId="{A5A9BAFA-A707-4DF0-B7D6-C3ABE1159A63}" destId="{D140A2C0-7D95-486A-A238-AC04D10FE296}" srcOrd="1" destOrd="0" presId="urn:microsoft.com/office/officeart/2005/8/layout/vList2"/>
    <dgm:cxn modelId="{173274C0-EE56-4E20-98FA-899D13C9C265}" type="presParOf" srcId="{A5A9BAFA-A707-4DF0-B7D6-C3ABE1159A63}" destId="{1B6A543F-50E3-428E-8534-F6F38FDDAD25}" srcOrd="2" destOrd="0" presId="urn:microsoft.com/office/officeart/2005/8/layout/vList2"/>
    <dgm:cxn modelId="{68D17860-4DD8-45ED-9077-B59B931ADFDC}" type="presParOf" srcId="{A5A9BAFA-A707-4DF0-B7D6-C3ABE1159A63}" destId="{08F5D06F-2D80-46E0-AE58-C7E71AB25238}" srcOrd="3" destOrd="0" presId="urn:microsoft.com/office/officeart/2005/8/layout/vList2"/>
    <dgm:cxn modelId="{8A5E4848-5508-4CC4-9901-AC2EE64BCBF5}" type="presParOf" srcId="{A5A9BAFA-A707-4DF0-B7D6-C3ABE1159A63}" destId="{1DA50EFB-3DDA-40B8-A1D5-B1992807FB8A}" srcOrd="4" destOrd="0" presId="urn:microsoft.com/office/officeart/2005/8/layout/vList2"/>
    <dgm:cxn modelId="{1A8D428D-E4F2-4740-8402-72CF6CC8AB22}" type="presParOf" srcId="{A5A9BAFA-A707-4DF0-B7D6-C3ABE1159A63}" destId="{2B96F14A-A5D5-4A32-BFA2-7FC7C5C9AE39}" srcOrd="5" destOrd="0" presId="urn:microsoft.com/office/officeart/2005/8/layout/vList2"/>
    <dgm:cxn modelId="{1AED85AB-4A70-49BD-B6EF-E1D94DA869D7}" type="presParOf" srcId="{A5A9BAFA-A707-4DF0-B7D6-C3ABE1159A63}" destId="{9837CEA0-E20C-4E2B-AE1E-26DCD2691399}" srcOrd="6" destOrd="0" presId="urn:microsoft.com/office/officeart/2005/8/layout/vList2"/>
    <dgm:cxn modelId="{9DA50850-1F9E-4E2E-BE29-7029E303AA88}" type="presParOf" srcId="{A5A9BAFA-A707-4DF0-B7D6-C3ABE1159A63}" destId="{53751D14-8E64-4C9B-B379-0EEF7AC27994}" srcOrd="7" destOrd="0" presId="urn:microsoft.com/office/officeart/2005/8/layout/vList2"/>
    <dgm:cxn modelId="{4BD78D15-A98A-4B22-9275-EE31D3EA769D}" type="presParOf" srcId="{A5A9BAFA-A707-4DF0-B7D6-C3ABE1159A63}" destId="{A1C2D210-C735-4685-AEBC-0D934E0C7B99}" srcOrd="8" destOrd="0" presId="urn:microsoft.com/office/officeart/2005/8/layout/vList2"/>
    <dgm:cxn modelId="{4E3B87E5-38E5-4D84-9945-E17C86F6AEA2}" type="presParOf" srcId="{A5A9BAFA-A707-4DF0-B7D6-C3ABE1159A63}" destId="{4F0A56C0-C542-4DC1-9BCB-589F557617C5}" srcOrd="9" destOrd="0" presId="urn:microsoft.com/office/officeart/2005/8/layout/vList2"/>
    <dgm:cxn modelId="{6CD572B8-5BC3-4DF7-9022-13EB109A7FAF}" type="presParOf" srcId="{A5A9BAFA-A707-4DF0-B7D6-C3ABE1159A63}" destId="{75463B74-F6DA-44F5-A23F-45A59B559003}" srcOrd="10" destOrd="0" presId="urn:microsoft.com/office/officeart/2005/8/layout/vList2"/>
    <dgm:cxn modelId="{57F44AE9-9E78-4C92-B6B3-797A1425B41F}" type="presParOf" srcId="{A5A9BAFA-A707-4DF0-B7D6-C3ABE1159A63}" destId="{0A47B879-C6EF-4054-B996-1E0146FFE1FB}" srcOrd="11" destOrd="0" presId="urn:microsoft.com/office/officeart/2005/8/layout/vList2"/>
    <dgm:cxn modelId="{028734A6-9927-4D79-8237-C6AE0AD07734}" type="presParOf" srcId="{A5A9BAFA-A707-4DF0-B7D6-C3ABE1159A63}" destId="{D6C0C436-8CC5-45F5-BE31-CBE88426210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00752C-15E7-4FA8-AAFE-AAE1FF021EB8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5084ADA-1D9A-4EF1-BE80-A0E13F9ACA81}">
      <dgm:prSet/>
      <dgm:spPr>
        <a:solidFill>
          <a:schemeClr val="bg2"/>
        </a:solidFill>
      </dgm:spPr>
      <dgm:t>
        <a:bodyPr/>
        <a:lstStyle/>
        <a:p>
          <a:pPr algn="ctr" rtl="0"/>
          <a:r>
            <a:rPr lang="ru-RU" dirty="0" smtClean="0"/>
            <a:t>Дума городского округа</a:t>
          </a:r>
          <a:endParaRPr lang="ru-RU" dirty="0"/>
        </a:p>
      </dgm:t>
    </dgm:pt>
    <dgm:pt modelId="{79AE5626-72C7-41F7-A7DB-6B4A4957EDF3}" type="parTrans" cxnId="{A57640FD-8B65-4BB3-934B-D6F0A8EB8D60}">
      <dgm:prSet/>
      <dgm:spPr/>
      <dgm:t>
        <a:bodyPr/>
        <a:lstStyle/>
        <a:p>
          <a:endParaRPr lang="ru-RU"/>
        </a:p>
      </dgm:t>
    </dgm:pt>
    <dgm:pt modelId="{A959F94D-37B4-43B1-9A92-420A662AAADB}" type="sibTrans" cxnId="{A57640FD-8B65-4BB3-934B-D6F0A8EB8D60}">
      <dgm:prSet/>
      <dgm:spPr/>
      <dgm:t>
        <a:bodyPr/>
        <a:lstStyle/>
        <a:p>
          <a:endParaRPr lang="ru-RU"/>
        </a:p>
      </dgm:t>
    </dgm:pt>
    <dgm:pt modelId="{0B5BED9C-BD02-46E0-AAD2-45DFC4E1F493}" type="pres">
      <dgm:prSet presAssocID="{D500752C-15E7-4FA8-AAFE-AAE1FF021E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50DEC2-83F9-472B-907C-A18B82D5D759}" type="pres">
      <dgm:prSet presAssocID="{A5084ADA-1D9A-4EF1-BE80-A0E13F9ACA81}" presName="parentText" presStyleLbl="node1" presStyleIdx="0" presStyleCnt="1" custLinFactNeighborY="-92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7640FD-8B65-4BB3-934B-D6F0A8EB8D60}" srcId="{D500752C-15E7-4FA8-AAFE-AAE1FF021EB8}" destId="{A5084ADA-1D9A-4EF1-BE80-A0E13F9ACA81}" srcOrd="0" destOrd="0" parTransId="{79AE5626-72C7-41F7-A7DB-6B4A4957EDF3}" sibTransId="{A959F94D-37B4-43B1-9A92-420A662AAADB}"/>
    <dgm:cxn modelId="{DA950B71-F14B-4F61-8964-0FF8C88D0EC8}" type="presOf" srcId="{A5084ADA-1D9A-4EF1-BE80-A0E13F9ACA81}" destId="{0750DEC2-83F9-472B-907C-A18B82D5D759}" srcOrd="0" destOrd="0" presId="urn:microsoft.com/office/officeart/2005/8/layout/vList2"/>
    <dgm:cxn modelId="{82176A0A-D7C1-4420-8E65-EF52DCE45172}" type="presOf" srcId="{D500752C-15E7-4FA8-AAFE-AAE1FF021EB8}" destId="{0B5BED9C-BD02-46E0-AAD2-45DFC4E1F493}" srcOrd="0" destOrd="0" presId="urn:microsoft.com/office/officeart/2005/8/layout/vList2"/>
    <dgm:cxn modelId="{84CB3954-2B79-41A4-92F0-3474EC116FFE}" type="presParOf" srcId="{0B5BED9C-BD02-46E0-AAD2-45DFC4E1F493}" destId="{0750DEC2-83F9-472B-907C-A18B82D5D759}" srcOrd="0" destOrd="0" presId="urn:microsoft.com/office/officeart/2005/8/layout/vList2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00752C-15E7-4FA8-AAFE-AAE1FF021EB8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A5084ADA-1D9A-4EF1-BE80-A0E13F9ACA81}">
      <dgm:prSet/>
      <dgm:spPr>
        <a:solidFill>
          <a:schemeClr val="bg2"/>
        </a:solidFill>
      </dgm:spPr>
      <dgm:t>
        <a:bodyPr/>
        <a:lstStyle/>
        <a:p>
          <a:pPr algn="ctr" rtl="0"/>
          <a:r>
            <a:rPr lang="ru-RU" dirty="0" smtClean="0"/>
            <a:t>Дума городского округа</a:t>
          </a:r>
          <a:endParaRPr lang="ru-RU" dirty="0"/>
        </a:p>
      </dgm:t>
    </dgm:pt>
    <dgm:pt modelId="{79AE5626-72C7-41F7-A7DB-6B4A4957EDF3}" type="parTrans" cxnId="{A57640FD-8B65-4BB3-934B-D6F0A8EB8D60}">
      <dgm:prSet/>
      <dgm:spPr/>
      <dgm:t>
        <a:bodyPr/>
        <a:lstStyle/>
        <a:p>
          <a:endParaRPr lang="ru-RU"/>
        </a:p>
      </dgm:t>
    </dgm:pt>
    <dgm:pt modelId="{A959F94D-37B4-43B1-9A92-420A662AAADB}" type="sibTrans" cxnId="{A57640FD-8B65-4BB3-934B-D6F0A8EB8D60}">
      <dgm:prSet/>
      <dgm:spPr/>
      <dgm:t>
        <a:bodyPr/>
        <a:lstStyle/>
        <a:p>
          <a:endParaRPr lang="ru-RU"/>
        </a:p>
      </dgm:t>
    </dgm:pt>
    <dgm:pt modelId="{0B5BED9C-BD02-46E0-AAD2-45DFC4E1F493}" type="pres">
      <dgm:prSet presAssocID="{D500752C-15E7-4FA8-AAFE-AAE1FF021E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50DEC2-83F9-472B-907C-A18B82D5D759}" type="pres">
      <dgm:prSet presAssocID="{A5084ADA-1D9A-4EF1-BE80-A0E13F9ACA81}" presName="parentText" presStyleLbl="node1" presStyleIdx="0" presStyleCnt="1" custLinFactNeighborY="-92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7640FD-8B65-4BB3-934B-D6F0A8EB8D60}" srcId="{D500752C-15E7-4FA8-AAFE-AAE1FF021EB8}" destId="{A5084ADA-1D9A-4EF1-BE80-A0E13F9ACA81}" srcOrd="0" destOrd="0" parTransId="{79AE5626-72C7-41F7-A7DB-6B4A4957EDF3}" sibTransId="{A959F94D-37B4-43B1-9A92-420A662AAADB}"/>
    <dgm:cxn modelId="{548FA77E-9465-4831-808F-51D3858AA983}" type="presOf" srcId="{D500752C-15E7-4FA8-AAFE-AAE1FF021EB8}" destId="{0B5BED9C-BD02-46E0-AAD2-45DFC4E1F493}" srcOrd="0" destOrd="0" presId="urn:microsoft.com/office/officeart/2005/8/layout/vList2"/>
    <dgm:cxn modelId="{1C63D203-EE91-45AD-8819-EEA14129E16E}" type="presOf" srcId="{A5084ADA-1D9A-4EF1-BE80-A0E13F9ACA81}" destId="{0750DEC2-83F9-472B-907C-A18B82D5D759}" srcOrd="0" destOrd="0" presId="urn:microsoft.com/office/officeart/2005/8/layout/vList2"/>
    <dgm:cxn modelId="{CA5AD398-0265-4384-A2D0-2CDE99684F6D}" type="presParOf" srcId="{0B5BED9C-BD02-46E0-AAD2-45DFC4E1F493}" destId="{0750DEC2-83F9-472B-907C-A18B82D5D759}" srcOrd="0" destOrd="0" presId="urn:microsoft.com/office/officeart/2005/8/layout/vList2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/>
      <dgm:spPr>
        <a:solidFill>
          <a:schemeClr val="bg2"/>
        </a:solidFill>
      </dgm:spPr>
      <dgm:t>
        <a:bodyPr/>
        <a:lstStyle/>
        <a:p>
          <a:pPr algn="ctr" rtl="0"/>
          <a:r>
            <a:rPr lang="ru-RU" sz="1400" dirty="0" smtClean="0"/>
            <a:t>Администрация городского округа, Финансовое управление</a:t>
          </a:r>
          <a:endParaRPr lang="ru-RU" sz="1400" dirty="0"/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59627" custLinFactNeighborY="-5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2151A173-4C9E-4F19-879C-14E14D0329B7}" type="presOf" srcId="{B8E317C9-700F-4EC5-BF8B-04DC95CD755A}" destId="{98A79825-35D1-4358-BC6B-346D136CB426}" srcOrd="0" destOrd="0" presId="urn:microsoft.com/office/officeart/2005/8/layout/vList2"/>
    <dgm:cxn modelId="{753C7E7D-B728-48EA-9B95-BBCAD6917A8B}" type="presOf" srcId="{BF9C0867-C117-4537-B102-846BA0E23961}" destId="{A4293B3D-8D94-4A45-9D44-9A3D436DE592}" srcOrd="0" destOrd="0" presId="urn:microsoft.com/office/officeart/2005/8/layout/vList2"/>
    <dgm:cxn modelId="{386C1803-EB7A-44BD-9A6E-DC430B96E9AE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/>
      <dgm:spPr>
        <a:solidFill>
          <a:schemeClr val="bg2"/>
        </a:solidFill>
      </dgm:spPr>
      <dgm:t>
        <a:bodyPr/>
        <a:lstStyle/>
        <a:p>
          <a:pPr algn="ctr" rtl="0"/>
          <a:r>
            <a:rPr lang="ru-RU" sz="1400" dirty="0" smtClean="0"/>
            <a:t>Администрация городского округа, Финансовое управление</a:t>
          </a:r>
          <a:endParaRPr lang="ru-RU" sz="1400" dirty="0"/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59627" custLinFactNeighborY="-5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FB24A213-A127-41FE-9032-3442F37FCBAF}" type="presOf" srcId="{B8E317C9-700F-4EC5-BF8B-04DC95CD755A}" destId="{98A79825-35D1-4358-BC6B-346D136CB426}" srcOrd="0" destOrd="0" presId="urn:microsoft.com/office/officeart/2005/8/layout/vList2"/>
    <dgm:cxn modelId="{38A3D2D3-6114-4B39-9B7F-7FA8B2179D00}" type="presOf" srcId="{BF9C0867-C117-4537-B102-846BA0E23961}" destId="{A4293B3D-8D94-4A45-9D44-9A3D436DE592}" srcOrd="0" destOrd="0" presId="urn:microsoft.com/office/officeart/2005/8/layout/vList2"/>
    <dgm:cxn modelId="{B339B8EA-2470-4C00-A016-46E7A2521C94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7923F7-49F0-4467-9F14-8ADE8DE67953}" type="doc">
      <dgm:prSet loTypeId="urn:microsoft.com/office/officeart/2005/8/layout/gear1" loCatId="relationship" qsTypeId="urn:microsoft.com/office/officeart/2005/8/quickstyle/3d4" qsCatId="3D" csTypeId="urn:microsoft.com/office/officeart/2005/8/colors/accent1_2" csCatId="accent1" phldr="1"/>
      <dgm:spPr/>
    </dgm:pt>
    <dgm:pt modelId="{EE386FD4-5179-401B-8E2D-E3317B373ADF}">
      <dgm:prSet phldrT="[Текст]"/>
      <dgm:spPr>
        <a:solidFill>
          <a:srgbClr val="A05284"/>
        </a:solidFill>
      </dgm:spPr>
      <dgm:t>
        <a:bodyPr/>
        <a:lstStyle/>
        <a:p>
          <a:r>
            <a:rPr lang="ru-RU" dirty="0" smtClean="0"/>
            <a:t>Безвозмездные поступления  </a:t>
          </a:r>
        </a:p>
        <a:p>
          <a:r>
            <a:rPr lang="ru-RU" dirty="0" smtClean="0"/>
            <a:t>50,8%</a:t>
          </a:r>
          <a:endParaRPr lang="ru-RU" dirty="0"/>
        </a:p>
      </dgm:t>
    </dgm:pt>
    <dgm:pt modelId="{7A3DC225-8614-4D7A-B6E3-3BB2858B2CFF}" type="parTrans" cxnId="{B71C2067-1C9C-49A8-8ABF-DE23A9389883}">
      <dgm:prSet/>
      <dgm:spPr/>
      <dgm:t>
        <a:bodyPr/>
        <a:lstStyle/>
        <a:p>
          <a:endParaRPr lang="ru-RU"/>
        </a:p>
      </dgm:t>
    </dgm:pt>
    <dgm:pt modelId="{27246D93-DAB6-40D7-9229-AD92B4707905}" type="sibTrans" cxnId="{B71C2067-1C9C-49A8-8ABF-DE23A93898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F042094-DE4A-4685-B351-DA4DAF56111F}">
      <dgm:prSet phldrT="[Текст]"/>
      <dgm:spPr/>
      <dgm:t>
        <a:bodyPr/>
        <a:lstStyle/>
        <a:p>
          <a:endParaRPr lang="ru-RU" dirty="0"/>
        </a:p>
      </dgm:t>
    </dgm:pt>
    <dgm:pt modelId="{B4ACF64E-028D-47E6-ACA8-CF32AD1D0A52}" type="parTrans" cxnId="{04B3E635-18D7-41DB-BB06-88B0942E410F}">
      <dgm:prSet/>
      <dgm:spPr/>
      <dgm:t>
        <a:bodyPr/>
        <a:lstStyle/>
        <a:p>
          <a:endParaRPr lang="ru-RU"/>
        </a:p>
      </dgm:t>
    </dgm:pt>
    <dgm:pt modelId="{9309E480-AAF0-4CCF-83ED-50DDBFFF9023}" type="sibTrans" cxnId="{04B3E635-18D7-41DB-BB06-88B0942E410F}">
      <dgm:prSet/>
      <dgm:spPr/>
      <dgm:t>
        <a:bodyPr/>
        <a:lstStyle/>
        <a:p>
          <a:endParaRPr lang="ru-RU"/>
        </a:p>
      </dgm:t>
    </dgm:pt>
    <dgm:pt modelId="{67C73C8B-109D-4BCC-88E2-16125AC7FB83}">
      <dgm:prSet phldrT="[Текст]" phldr="1"/>
      <dgm:spPr/>
      <dgm:t>
        <a:bodyPr/>
        <a:lstStyle/>
        <a:p>
          <a:endParaRPr lang="ru-RU" dirty="0"/>
        </a:p>
      </dgm:t>
    </dgm:pt>
    <dgm:pt modelId="{B198E0B1-046E-4DA6-833C-696D521534DD}" type="parTrans" cxnId="{B8C11582-DA55-4C45-9F46-17627BF4647C}">
      <dgm:prSet/>
      <dgm:spPr/>
      <dgm:t>
        <a:bodyPr/>
        <a:lstStyle/>
        <a:p>
          <a:endParaRPr lang="ru-RU"/>
        </a:p>
      </dgm:t>
    </dgm:pt>
    <dgm:pt modelId="{1A992969-A30B-4FAB-B76B-51BC8AD25629}" type="sibTrans" cxnId="{B8C11582-DA55-4C45-9F46-17627BF4647C}">
      <dgm:prSet/>
      <dgm:spPr/>
      <dgm:t>
        <a:bodyPr/>
        <a:lstStyle/>
        <a:p>
          <a:endParaRPr lang="ru-RU"/>
        </a:p>
      </dgm:t>
    </dgm:pt>
    <dgm:pt modelId="{8AEEEAE4-7D85-4EDD-B6D7-DDAD499AB136}">
      <dgm:prSet phldrT="[Текст]"/>
      <dgm:spPr/>
      <dgm:t>
        <a:bodyPr/>
        <a:lstStyle/>
        <a:p>
          <a:r>
            <a:rPr lang="ru-RU" dirty="0" smtClean="0"/>
            <a:t>Неналоговые доходы       6,1%</a:t>
          </a:r>
          <a:endParaRPr lang="ru-RU" dirty="0"/>
        </a:p>
      </dgm:t>
    </dgm:pt>
    <dgm:pt modelId="{DE722347-3B15-4F46-8D4E-FCA3A98EFA06}" type="parTrans" cxnId="{39E34C10-2E07-4B5A-8839-33DF4D2B21F2}">
      <dgm:prSet/>
      <dgm:spPr/>
      <dgm:t>
        <a:bodyPr/>
        <a:lstStyle/>
        <a:p>
          <a:endParaRPr lang="ru-RU"/>
        </a:p>
      </dgm:t>
    </dgm:pt>
    <dgm:pt modelId="{9F22AAF9-6E68-4DDE-B3DC-6120131E8F55}" type="sibTrans" cxnId="{39E34C10-2E07-4B5A-8839-33DF4D2B21F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7AC41891-BAB6-4E1F-9952-CBB37B91357C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dirty="0" smtClean="0"/>
            <a:t>Налоговые доходы    </a:t>
          </a:r>
        </a:p>
        <a:p>
          <a:r>
            <a:rPr lang="ru-RU" dirty="0" smtClean="0"/>
            <a:t>43,1%</a:t>
          </a:r>
          <a:endParaRPr lang="ru-RU" dirty="0"/>
        </a:p>
      </dgm:t>
    </dgm:pt>
    <dgm:pt modelId="{EA4E76A0-670F-4EE4-99A1-C19E8023CF3C}" type="parTrans" cxnId="{B54215D8-356F-4BB7-87E2-BB0E0CA4A6B6}">
      <dgm:prSet/>
      <dgm:spPr/>
      <dgm:t>
        <a:bodyPr/>
        <a:lstStyle/>
        <a:p>
          <a:endParaRPr lang="ru-RU"/>
        </a:p>
      </dgm:t>
    </dgm:pt>
    <dgm:pt modelId="{399E324D-E7B5-430C-AA59-CE5DCB169057}" type="sibTrans" cxnId="{B54215D8-356F-4BB7-87E2-BB0E0CA4A6B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43DD38F-3D51-432C-97B0-38AE5F452A95}" type="pres">
      <dgm:prSet presAssocID="{767923F7-49F0-4467-9F14-8ADE8DE679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6543DCC-46B9-43BC-91AC-1F2549E97DE6}" type="pres">
      <dgm:prSet presAssocID="{EE386FD4-5179-401B-8E2D-E3317B373ADF}" presName="gear1" presStyleLbl="node1" presStyleIdx="0" presStyleCnt="3" custScaleX="81352" custScaleY="79530" custLinFactNeighborX="55523" custLinFactNeighborY="-284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8C3FE-8657-4B56-922A-2CA5FF36A113}" type="pres">
      <dgm:prSet presAssocID="{EE386FD4-5179-401B-8E2D-E3317B373ADF}" presName="gear1srcNode" presStyleLbl="node1" presStyleIdx="0" presStyleCnt="3"/>
      <dgm:spPr/>
      <dgm:t>
        <a:bodyPr/>
        <a:lstStyle/>
        <a:p>
          <a:endParaRPr lang="ru-RU"/>
        </a:p>
      </dgm:t>
    </dgm:pt>
    <dgm:pt modelId="{D2400F43-4CDF-4C4D-BA6B-615E6938D7A2}" type="pres">
      <dgm:prSet presAssocID="{EE386FD4-5179-401B-8E2D-E3317B373ADF}" presName="gear1dstNode" presStyleLbl="node1" presStyleIdx="0" presStyleCnt="3"/>
      <dgm:spPr/>
      <dgm:t>
        <a:bodyPr/>
        <a:lstStyle/>
        <a:p>
          <a:endParaRPr lang="ru-RU"/>
        </a:p>
      </dgm:t>
    </dgm:pt>
    <dgm:pt modelId="{116D36B4-4133-478A-B319-62D261878BFC}" type="pres">
      <dgm:prSet presAssocID="{7AC41891-BAB6-4E1F-9952-CBB37B91357C}" presName="gear2" presStyleLbl="node1" presStyleIdx="1" presStyleCnt="3" custScaleX="107357" custScaleY="106938" custLinFactNeighborX="72692" custLinFactNeighborY="-52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AA94-81BA-4359-AD52-558E136648F2}" type="pres">
      <dgm:prSet presAssocID="{7AC41891-BAB6-4E1F-9952-CBB37B91357C}" presName="gear2srcNode" presStyleLbl="node1" presStyleIdx="1" presStyleCnt="3"/>
      <dgm:spPr/>
      <dgm:t>
        <a:bodyPr/>
        <a:lstStyle/>
        <a:p>
          <a:endParaRPr lang="ru-RU"/>
        </a:p>
      </dgm:t>
    </dgm:pt>
    <dgm:pt modelId="{05A085AC-B20D-4167-975E-CE661752DD84}" type="pres">
      <dgm:prSet presAssocID="{7AC41891-BAB6-4E1F-9952-CBB37B91357C}" presName="gear2dstNode" presStyleLbl="node1" presStyleIdx="1" presStyleCnt="3"/>
      <dgm:spPr/>
      <dgm:t>
        <a:bodyPr/>
        <a:lstStyle/>
        <a:p>
          <a:endParaRPr lang="ru-RU"/>
        </a:p>
      </dgm:t>
    </dgm:pt>
    <dgm:pt modelId="{7E8461A0-D54E-40A5-B0A1-709BB2578D82}" type="pres">
      <dgm:prSet presAssocID="{8AEEEAE4-7D85-4EDD-B6D7-DDAD499AB136}" presName="gear3" presStyleLbl="node1" presStyleIdx="2" presStyleCnt="3" custScaleX="78705" custScaleY="79756" custLinFactNeighborX="79362" custLinFactNeighborY="-7219"/>
      <dgm:spPr/>
      <dgm:t>
        <a:bodyPr/>
        <a:lstStyle/>
        <a:p>
          <a:endParaRPr lang="ru-RU"/>
        </a:p>
      </dgm:t>
    </dgm:pt>
    <dgm:pt modelId="{D1CD935C-95A4-4259-B0C9-720292667C8E}" type="pres">
      <dgm:prSet presAssocID="{8AEEEAE4-7D85-4EDD-B6D7-DDAD499AB13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5EF1D-61E2-49EF-AD6F-2E93A6CDECB0}" type="pres">
      <dgm:prSet presAssocID="{8AEEEAE4-7D85-4EDD-B6D7-DDAD499AB136}" presName="gear3srcNode" presStyleLbl="node1" presStyleIdx="2" presStyleCnt="3"/>
      <dgm:spPr/>
      <dgm:t>
        <a:bodyPr/>
        <a:lstStyle/>
        <a:p>
          <a:endParaRPr lang="ru-RU"/>
        </a:p>
      </dgm:t>
    </dgm:pt>
    <dgm:pt modelId="{D5CF429C-2BF3-496E-B6B5-82C9BED843B3}" type="pres">
      <dgm:prSet presAssocID="{8AEEEAE4-7D85-4EDD-B6D7-DDAD499AB136}" presName="gear3dstNode" presStyleLbl="node1" presStyleIdx="2" presStyleCnt="3"/>
      <dgm:spPr/>
      <dgm:t>
        <a:bodyPr/>
        <a:lstStyle/>
        <a:p>
          <a:endParaRPr lang="ru-RU"/>
        </a:p>
      </dgm:t>
    </dgm:pt>
    <dgm:pt modelId="{1CE40516-E506-441F-A0E6-E2386F1B2CC8}" type="pres">
      <dgm:prSet presAssocID="{27246D93-DAB6-40D7-9229-AD92B4707905}" presName="connector1" presStyleLbl="sibTrans2D1" presStyleIdx="0" presStyleCnt="3" custScaleX="64587" custScaleY="65171" custLinFactNeighborX="44641" custLinFactNeighborY="-52657"/>
      <dgm:spPr/>
      <dgm:t>
        <a:bodyPr/>
        <a:lstStyle/>
        <a:p>
          <a:endParaRPr lang="ru-RU"/>
        </a:p>
      </dgm:t>
    </dgm:pt>
    <dgm:pt modelId="{011600C5-DA6A-4E1E-8111-9A9C214B2103}" type="pres">
      <dgm:prSet presAssocID="{399E324D-E7B5-430C-AA59-CE5DCB169057}" presName="connector2" presStyleLbl="sibTrans2D1" presStyleIdx="1" presStyleCnt="3" custLinFactX="18657" custLinFactNeighborX="100000" custLinFactNeighborY="-37274"/>
      <dgm:spPr/>
      <dgm:t>
        <a:bodyPr/>
        <a:lstStyle/>
        <a:p>
          <a:endParaRPr lang="ru-RU"/>
        </a:p>
      </dgm:t>
    </dgm:pt>
    <dgm:pt modelId="{0188DD12-686F-4326-B31E-54D90616AB67}" type="pres">
      <dgm:prSet presAssocID="{9F22AAF9-6E68-4DDE-B3DC-6120131E8F55}" presName="connector3" presStyleLbl="sibTrans2D1" presStyleIdx="2" presStyleCnt="3" custScaleX="90152" custScaleY="88750" custLinFactNeighborX="91241" custLinFactNeighborY="44509"/>
      <dgm:spPr/>
      <dgm:t>
        <a:bodyPr/>
        <a:lstStyle/>
        <a:p>
          <a:endParaRPr lang="ru-RU"/>
        </a:p>
      </dgm:t>
    </dgm:pt>
  </dgm:ptLst>
  <dgm:cxnLst>
    <dgm:cxn modelId="{DE368093-EE17-4E4D-9FC7-30AA5ABA3D72}" type="presOf" srcId="{27246D93-DAB6-40D7-9229-AD92B4707905}" destId="{1CE40516-E506-441F-A0E6-E2386F1B2CC8}" srcOrd="0" destOrd="0" presId="urn:microsoft.com/office/officeart/2005/8/layout/gear1"/>
    <dgm:cxn modelId="{16239A7B-AC06-47B2-A03B-9F74B30CE639}" type="presOf" srcId="{EE386FD4-5179-401B-8E2D-E3317B373ADF}" destId="{D2400F43-4CDF-4C4D-BA6B-615E6938D7A2}" srcOrd="2" destOrd="0" presId="urn:microsoft.com/office/officeart/2005/8/layout/gear1"/>
    <dgm:cxn modelId="{5D757C1B-00D0-4381-B4C0-D06A647306D0}" type="presOf" srcId="{7AC41891-BAB6-4E1F-9952-CBB37B91357C}" destId="{35B7AA94-81BA-4359-AD52-558E136648F2}" srcOrd="1" destOrd="0" presId="urn:microsoft.com/office/officeart/2005/8/layout/gear1"/>
    <dgm:cxn modelId="{11E2D702-F106-45AF-9A9C-276E3813BFC5}" type="presOf" srcId="{9F22AAF9-6E68-4DDE-B3DC-6120131E8F55}" destId="{0188DD12-686F-4326-B31E-54D90616AB67}" srcOrd="0" destOrd="0" presId="urn:microsoft.com/office/officeart/2005/8/layout/gear1"/>
    <dgm:cxn modelId="{F6119B07-C614-43BA-9186-3C800C2FE062}" type="presOf" srcId="{767923F7-49F0-4467-9F14-8ADE8DE67953}" destId="{043DD38F-3D51-432C-97B0-38AE5F452A95}" srcOrd="0" destOrd="0" presId="urn:microsoft.com/office/officeart/2005/8/layout/gear1"/>
    <dgm:cxn modelId="{E12C408A-62F1-4314-9BA8-9BC2849B560B}" type="presOf" srcId="{8AEEEAE4-7D85-4EDD-B6D7-DDAD499AB136}" destId="{E295EF1D-61E2-49EF-AD6F-2E93A6CDECB0}" srcOrd="2" destOrd="0" presId="urn:microsoft.com/office/officeart/2005/8/layout/gear1"/>
    <dgm:cxn modelId="{2008E460-F515-4F76-B60B-D601A6B0F07B}" type="presOf" srcId="{8AEEEAE4-7D85-4EDD-B6D7-DDAD499AB136}" destId="{D5CF429C-2BF3-496E-B6B5-82C9BED843B3}" srcOrd="3" destOrd="0" presId="urn:microsoft.com/office/officeart/2005/8/layout/gear1"/>
    <dgm:cxn modelId="{B71C2067-1C9C-49A8-8ABF-DE23A9389883}" srcId="{767923F7-49F0-4467-9F14-8ADE8DE67953}" destId="{EE386FD4-5179-401B-8E2D-E3317B373ADF}" srcOrd="0" destOrd="0" parTransId="{7A3DC225-8614-4D7A-B6E3-3BB2858B2CFF}" sibTransId="{27246D93-DAB6-40D7-9229-AD92B4707905}"/>
    <dgm:cxn modelId="{39E34C10-2E07-4B5A-8839-33DF4D2B21F2}" srcId="{767923F7-49F0-4467-9F14-8ADE8DE67953}" destId="{8AEEEAE4-7D85-4EDD-B6D7-DDAD499AB136}" srcOrd="2" destOrd="0" parTransId="{DE722347-3B15-4F46-8D4E-FCA3A98EFA06}" sibTransId="{9F22AAF9-6E68-4DDE-B3DC-6120131E8F55}"/>
    <dgm:cxn modelId="{BEF6C3CE-E4F5-4510-9E1B-F877EB0AB355}" type="presOf" srcId="{EE386FD4-5179-401B-8E2D-E3317B373ADF}" destId="{E6543DCC-46B9-43BC-91AC-1F2549E97DE6}" srcOrd="0" destOrd="0" presId="urn:microsoft.com/office/officeart/2005/8/layout/gear1"/>
    <dgm:cxn modelId="{B9B25301-DDCB-4E42-ACCA-EB63A67120C9}" type="presOf" srcId="{7AC41891-BAB6-4E1F-9952-CBB37B91357C}" destId="{05A085AC-B20D-4167-975E-CE661752DD84}" srcOrd="2" destOrd="0" presId="urn:microsoft.com/office/officeart/2005/8/layout/gear1"/>
    <dgm:cxn modelId="{7D250504-C018-47C4-9EE6-469E5B7FB802}" type="presOf" srcId="{EE386FD4-5179-401B-8E2D-E3317B373ADF}" destId="{A1B8C3FE-8657-4B56-922A-2CA5FF36A113}" srcOrd="1" destOrd="0" presId="urn:microsoft.com/office/officeart/2005/8/layout/gear1"/>
    <dgm:cxn modelId="{5CA77B88-B999-4660-B702-A0D51FA439D5}" type="presOf" srcId="{399E324D-E7B5-430C-AA59-CE5DCB169057}" destId="{011600C5-DA6A-4E1E-8111-9A9C214B2103}" srcOrd="0" destOrd="0" presId="urn:microsoft.com/office/officeart/2005/8/layout/gear1"/>
    <dgm:cxn modelId="{04B3E635-18D7-41DB-BB06-88B0942E410F}" srcId="{767923F7-49F0-4467-9F14-8ADE8DE67953}" destId="{0F042094-DE4A-4685-B351-DA4DAF56111F}" srcOrd="3" destOrd="0" parTransId="{B4ACF64E-028D-47E6-ACA8-CF32AD1D0A52}" sibTransId="{9309E480-AAF0-4CCF-83ED-50DDBFFF9023}"/>
    <dgm:cxn modelId="{760D2C44-2885-40B2-8482-4260DE4F4558}" type="presOf" srcId="{8AEEEAE4-7D85-4EDD-B6D7-DDAD499AB136}" destId="{7E8461A0-D54E-40A5-B0A1-709BB2578D82}" srcOrd="0" destOrd="0" presId="urn:microsoft.com/office/officeart/2005/8/layout/gear1"/>
    <dgm:cxn modelId="{024DBC4E-E758-4DD9-BFCC-7DE8AA617D74}" type="presOf" srcId="{8AEEEAE4-7D85-4EDD-B6D7-DDAD499AB136}" destId="{D1CD935C-95A4-4259-B0C9-720292667C8E}" srcOrd="1" destOrd="0" presId="urn:microsoft.com/office/officeart/2005/8/layout/gear1"/>
    <dgm:cxn modelId="{FCA310BC-62B7-4CEC-949B-B2F3220B63E6}" type="presOf" srcId="{7AC41891-BAB6-4E1F-9952-CBB37B91357C}" destId="{116D36B4-4133-478A-B319-62D261878BFC}" srcOrd="0" destOrd="0" presId="urn:microsoft.com/office/officeart/2005/8/layout/gear1"/>
    <dgm:cxn modelId="{B54215D8-356F-4BB7-87E2-BB0E0CA4A6B6}" srcId="{767923F7-49F0-4467-9F14-8ADE8DE67953}" destId="{7AC41891-BAB6-4E1F-9952-CBB37B91357C}" srcOrd="1" destOrd="0" parTransId="{EA4E76A0-670F-4EE4-99A1-C19E8023CF3C}" sibTransId="{399E324D-E7B5-430C-AA59-CE5DCB169057}"/>
    <dgm:cxn modelId="{B8C11582-DA55-4C45-9F46-17627BF4647C}" srcId="{767923F7-49F0-4467-9F14-8ADE8DE67953}" destId="{67C73C8B-109D-4BCC-88E2-16125AC7FB83}" srcOrd="4" destOrd="0" parTransId="{B198E0B1-046E-4DA6-833C-696D521534DD}" sibTransId="{1A992969-A30B-4FAB-B76B-51BC8AD25629}"/>
    <dgm:cxn modelId="{3137430A-C52A-49D4-AD68-18001B20391E}" type="presParOf" srcId="{043DD38F-3D51-432C-97B0-38AE5F452A95}" destId="{E6543DCC-46B9-43BC-91AC-1F2549E97DE6}" srcOrd="0" destOrd="0" presId="urn:microsoft.com/office/officeart/2005/8/layout/gear1"/>
    <dgm:cxn modelId="{E34EB738-C3F8-4BB4-9CC0-49552C167A8B}" type="presParOf" srcId="{043DD38F-3D51-432C-97B0-38AE5F452A95}" destId="{A1B8C3FE-8657-4B56-922A-2CA5FF36A113}" srcOrd="1" destOrd="0" presId="urn:microsoft.com/office/officeart/2005/8/layout/gear1"/>
    <dgm:cxn modelId="{5542F8BC-0E20-4927-A98F-28BA4AAB6973}" type="presParOf" srcId="{043DD38F-3D51-432C-97B0-38AE5F452A95}" destId="{D2400F43-4CDF-4C4D-BA6B-615E6938D7A2}" srcOrd="2" destOrd="0" presId="urn:microsoft.com/office/officeart/2005/8/layout/gear1"/>
    <dgm:cxn modelId="{CA684062-5902-4D41-B108-468A68E6357F}" type="presParOf" srcId="{043DD38F-3D51-432C-97B0-38AE5F452A95}" destId="{116D36B4-4133-478A-B319-62D261878BFC}" srcOrd="3" destOrd="0" presId="urn:microsoft.com/office/officeart/2005/8/layout/gear1"/>
    <dgm:cxn modelId="{2C76FB43-E021-4063-92E0-2BD124FFA64A}" type="presParOf" srcId="{043DD38F-3D51-432C-97B0-38AE5F452A95}" destId="{35B7AA94-81BA-4359-AD52-558E136648F2}" srcOrd="4" destOrd="0" presId="urn:microsoft.com/office/officeart/2005/8/layout/gear1"/>
    <dgm:cxn modelId="{E7653FC3-644B-421E-A5FC-674B99CCC58D}" type="presParOf" srcId="{043DD38F-3D51-432C-97B0-38AE5F452A95}" destId="{05A085AC-B20D-4167-975E-CE661752DD84}" srcOrd="5" destOrd="0" presId="urn:microsoft.com/office/officeart/2005/8/layout/gear1"/>
    <dgm:cxn modelId="{CDAD4959-F1A1-4918-802F-5AA91D5F1C7E}" type="presParOf" srcId="{043DD38F-3D51-432C-97B0-38AE5F452A95}" destId="{7E8461A0-D54E-40A5-B0A1-709BB2578D82}" srcOrd="6" destOrd="0" presId="urn:microsoft.com/office/officeart/2005/8/layout/gear1"/>
    <dgm:cxn modelId="{82E4DB51-449B-477E-BAD8-610826B13E77}" type="presParOf" srcId="{043DD38F-3D51-432C-97B0-38AE5F452A95}" destId="{D1CD935C-95A4-4259-B0C9-720292667C8E}" srcOrd="7" destOrd="0" presId="urn:microsoft.com/office/officeart/2005/8/layout/gear1"/>
    <dgm:cxn modelId="{A81A0A16-DFCE-40E1-9130-7E92E0C31183}" type="presParOf" srcId="{043DD38F-3D51-432C-97B0-38AE5F452A95}" destId="{E295EF1D-61E2-49EF-AD6F-2E93A6CDECB0}" srcOrd="8" destOrd="0" presId="urn:microsoft.com/office/officeart/2005/8/layout/gear1"/>
    <dgm:cxn modelId="{008CDA7B-CB9B-499E-9CEE-ECD0D0AAB2F2}" type="presParOf" srcId="{043DD38F-3D51-432C-97B0-38AE5F452A95}" destId="{D5CF429C-2BF3-496E-B6B5-82C9BED843B3}" srcOrd="9" destOrd="0" presId="urn:microsoft.com/office/officeart/2005/8/layout/gear1"/>
    <dgm:cxn modelId="{8AADB78D-F85E-44EB-B25C-C8A06715B759}" type="presParOf" srcId="{043DD38F-3D51-432C-97B0-38AE5F452A95}" destId="{1CE40516-E506-441F-A0E6-E2386F1B2CC8}" srcOrd="10" destOrd="0" presId="urn:microsoft.com/office/officeart/2005/8/layout/gear1"/>
    <dgm:cxn modelId="{CFCB2A3F-AE10-4011-B8B4-5D3E32896590}" type="presParOf" srcId="{043DD38F-3D51-432C-97B0-38AE5F452A95}" destId="{011600C5-DA6A-4E1E-8111-9A9C214B2103}" srcOrd="11" destOrd="0" presId="urn:microsoft.com/office/officeart/2005/8/layout/gear1"/>
    <dgm:cxn modelId="{4DE70F26-CDCF-4CD7-92EE-A14941CB1F6E}" type="presParOf" srcId="{043DD38F-3D51-432C-97B0-38AE5F452A95}" destId="{0188DD12-686F-4326-B31E-54D90616AB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FC3BE2-77DB-445D-A95C-737B7B1F6137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4AE966-425A-443F-A26A-6C131F2BB9EA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2000" dirty="0" smtClean="0">
              <a:solidFill>
                <a:schemeClr val="bg1">
                  <a:lumMod val="95000"/>
                </a:schemeClr>
              </a:solidFill>
            </a:rPr>
            <a:t>Неналоговые доходы</a:t>
          </a:r>
          <a:endParaRPr lang="ru-RU" sz="2000" dirty="0">
            <a:solidFill>
              <a:schemeClr val="bg1">
                <a:lumMod val="95000"/>
              </a:schemeClr>
            </a:solidFill>
          </a:endParaRPr>
        </a:p>
      </dgm:t>
    </dgm:pt>
    <dgm:pt modelId="{C0226B3C-343D-42B3-ADFE-DC8218D3B165}" type="parTrans" cxnId="{D7A391B8-A120-412E-8950-F15329F2474C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F9944A0A-4001-45E2-A553-CB248740ACC3}" type="sibTrans" cxnId="{D7A391B8-A120-412E-8950-F15329F2474C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0B38F69A-E834-4D35-B8F5-6F8167E2EE2F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400" dirty="0" smtClean="0">
              <a:solidFill>
                <a:schemeClr val="bg1">
                  <a:lumMod val="95000"/>
                </a:schemeClr>
              </a:solidFill>
            </a:rPr>
            <a:t>Доходы от использования имущества </a:t>
          </a:r>
        </a:p>
        <a:p>
          <a:r>
            <a:rPr lang="ru-RU" sz="1400" dirty="0" smtClean="0">
              <a:solidFill>
                <a:schemeClr val="bg1">
                  <a:lumMod val="95000"/>
                </a:schemeClr>
              </a:solidFill>
            </a:rPr>
            <a:t>63,9%</a:t>
          </a:r>
          <a:endParaRPr lang="ru-RU" sz="1400" dirty="0">
            <a:solidFill>
              <a:schemeClr val="bg1">
                <a:lumMod val="95000"/>
              </a:schemeClr>
            </a:solidFill>
          </a:endParaRPr>
        </a:p>
      </dgm:t>
    </dgm:pt>
    <dgm:pt modelId="{7AAA4E24-DD67-4344-A040-4BF1751E98F2}" type="parTrans" cxnId="{4BC7FE63-95FD-4119-A6D2-0FB84341DB14}">
      <dgm:prSet/>
      <dgm:spPr/>
      <dgm:t>
        <a:bodyPr/>
        <a:lstStyle/>
        <a:p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24495291-8295-4395-88DC-B2B950C5861E}" type="sibTrans" cxnId="{4BC7FE63-95FD-4119-A6D2-0FB84341DB14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F0273A22-21AB-4BE6-A79B-6BDF49ABA3F9}">
      <dgm:prSet phldrT="[Текст]" custT="1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</a:gradFill>
      </dgm:spPr>
      <dgm:t>
        <a:bodyPr/>
        <a:lstStyle/>
        <a:p>
          <a:r>
            <a:rPr lang="ru-RU" sz="1400" dirty="0" smtClean="0">
              <a:solidFill>
                <a:schemeClr val="bg1">
                  <a:lumMod val="95000"/>
                </a:schemeClr>
              </a:solidFill>
            </a:rPr>
            <a:t>Аренда земельных участков</a:t>
          </a:r>
        </a:p>
        <a:p>
          <a:r>
            <a:rPr lang="ru-RU" sz="1400" dirty="0" smtClean="0">
              <a:solidFill>
                <a:schemeClr val="bg1">
                  <a:lumMod val="95000"/>
                </a:schemeClr>
              </a:solidFill>
            </a:rPr>
            <a:t>73%</a:t>
          </a:r>
          <a:endParaRPr lang="ru-RU" sz="1400" dirty="0">
            <a:solidFill>
              <a:schemeClr val="bg1">
                <a:lumMod val="95000"/>
              </a:schemeClr>
            </a:solidFill>
          </a:endParaRPr>
        </a:p>
      </dgm:t>
    </dgm:pt>
    <dgm:pt modelId="{42904972-4904-42DF-9FEE-9F2E58FF5953}" type="parTrans" cxnId="{0F5CA0D5-FB5F-439A-B5EE-2EF5D2277602}">
      <dgm:prSet/>
      <dgm:spPr/>
      <dgm:t>
        <a:bodyPr/>
        <a:lstStyle/>
        <a:p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898796F1-1FBB-462B-84EE-51009903274B}" type="sibTrans" cxnId="{0F5CA0D5-FB5F-439A-B5EE-2EF5D2277602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F5EDC09A-AFAD-4528-A563-A274A46107BC}">
      <dgm:prSet phldrT="[Текст]" custT="1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</a:gradFill>
      </dgm:spPr>
      <dgm:t>
        <a:bodyPr/>
        <a:lstStyle/>
        <a:p>
          <a:r>
            <a:rPr lang="ru-RU" sz="1400" dirty="0" smtClean="0">
              <a:solidFill>
                <a:schemeClr val="bg1">
                  <a:lumMod val="95000"/>
                </a:schemeClr>
              </a:solidFill>
            </a:rPr>
            <a:t>Аренда  муниципального имущества</a:t>
          </a:r>
        </a:p>
        <a:p>
          <a:r>
            <a:rPr lang="ru-RU" sz="1400" dirty="0" smtClean="0">
              <a:solidFill>
                <a:schemeClr val="bg1">
                  <a:lumMod val="95000"/>
                </a:schemeClr>
              </a:solidFill>
            </a:rPr>
            <a:t>27%</a:t>
          </a:r>
          <a:endParaRPr lang="ru-RU" sz="1400" dirty="0">
            <a:solidFill>
              <a:schemeClr val="bg1">
                <a:lumMod val="95000"/>
              </a:schemeClr>
            </a:solidFill>
          </a:endParaRPr>
        </a:p>
      </dgm:t>
    </dgm:pt>
    <dgm:pt modelId="{C30DE7DC-6416-4844-B731-FE191D6B7438}" type="parTrans" cxnId="{DDC088BE-EEE3-4D07-8D5C-29F4DFAB4D8A}">
      <dgm:prSet/>
      <dgm:spPr/>
      <dgm:t>
        <a:bodyPr/>
        <a:lstStyle/>
        <a:p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EF451203-5853-4E17-9774-57D18E0FBCF3}" type="sibTrans" cxnId="{DDC088BE-EEE3-4D07-8D5C-29F4DFAB4D8A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8B003470-A7BC-4375-A535-B728D7628BDF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400" dirty="0" smtClean="0">
              <a:solidFill>
                <a:schemeClr val="bg1">
                  <a:lumMod val="95000"/>
                </a:schemeClr>
              </a:solidFill>
            </a:rPr>
            <a:t>Доходы от продажи активов</a:t>
          </a:r>
        </a:p>
        <a:p>
          <a:r>
            <a:rPr lang="ru-RU" sz="1400" dirty="0" smtClean="0">
              <a:solidFill>
                <a:schemeClr val="bg1">
                  <a:lumMod val="95000"/>
                </a:schemeClr>
              </a:solidFill>
            </a:rPr>
            <a:t>26,4%</a:t>
          </a:r>
          <a:endParaRPr lang="ru-RU" sz="1400" dirty="0">
            <a:solidFill>
              <a:schemeClr val="bg1">
                <a:lumMod val="95000"/>
              </a:schemeClr>
            </a:solidFill>
          </a:endParaRPr>
        </a:p>
      </dgm:t>
    </dgm:pt>
    <dgm:pt modelId="{D88E4EB5-2A33-4591-979B-48786C48F0C0}" type="parTrans" cxnId="{B9D87340-532B-4CDD-AAAF-618BB183896B}">
      <dgm:prSet/>
      <dgm:spPr/>
      <dgm:t>
        <a:bodyPr/>
        <a:lstStyle/>
        <a:p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84377381-2258-426E-8FB2-53A3B535B038}" type="sibTrans" cxnId="{B9D87340-532B-4CDD-AAAF-618BB183896B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38E148A5-EAEF-4959-ABF8-9E8D8A2416C3}">
      <dgm:prSet phldrT="[Текст]" custT="1"/>
      <dgm:spPr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</a:gradFill>
      </dgm:spPr>
      <dgm:t>
        <a:bodyPr/>
        <a:lstStyle/>
        <a:p>
          <a:r>
            <a:rPr lang="ru-RU" sz="1400" dirty="0" smtClean="0">
              <a:solidFill>
                <a:schemeClr val="bg1">
                  <a:lumMod val="95000"/>
                </a:schemeClr>
              </a:solidFill>
            </a:rPr>
            <a:t>Реализация земельных участков</a:t>
          </a:r>
        </a:p>
        <a:p>
          <a:r>
            <a:rPr lang="ru-RU" sz="1400" dirty="0" smtClean="0">
              <a:solidFill>
                <a:schemeClr val="bg1">
                  <a:lumMod val="95000"/>
                </a:schemeClr>
              </a:solidFill>
            </a:rPr>
            <a:t>49,6%</a:t>
          </a:r>
          <a:endParaRPr lang="ru-RU" sz="1400" dirty="0">
            <a:solidFill>
              <a:schemeClr val="bg1">
                <a:lumMod val="95000"/>
              </a:schemeClr>
            </a:solidFill>
          </a:endParaRPr>
        </a:p>
      </dgm:t>
    </dgm:pt>
    <dgm:pt modelId="{4577AB43-DAD2-4BA8-9BD5-020B37CF1D1D}" type="parTrans" cxnId="{991472E2-8280-40D6-8F16-6CE856204893}">
      <dgm:prSet/>
      <dgm:spPr/>
      <dgm:t>
        <a:bodyPr/>
        <a:lstStyle/>
        <a:p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A875A93C-CF3C-4E8C-81D0-AAE563B39890}" type="sibTrans" cxnId="{991472E2-8280-40D6-8F16-6CE856204893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A099C4FD-D87F-4CA8-8DBF-160C0B189331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bg1">
                  <a:lumMod val="95000"/>
                </a:schemeClr>
              </a:solidFill>
            </a:rPr>
            <a:t>Плата за негативное воздействие на окружающую среду </a:t>
          </a:r>
        </a:p>
        <a:p>
          <a:r>
            <a:rPr lang="ru-RU" sz="1400" dirty="0" smtClean="0">
              <a:solidFill>
                <a:schemeClr val="bg1">
                  <a:lumMod val="95000"/>
                </a:schemeClr>
              </a:solidFill>
            </a:rPr>
            <a:t>3,3%</a:t>
          </a:r>
          <a:endParaRPr lang="ru-RU" sz="1400" dirty="0">
            <a:solidFill>
              <a:schemeClr val="bg1">
                <a:lumMod val="95000"/>
              </a:schemeClr>
            </a:solidFill>
          </a:endParaRPr>
        </a:p>
      </dgm:t>
    </dgm:pt>
    <dgm:pt modelId="{DFD5B668-4565-4630-8167-B323628911A7}" type="parTrans" cxnId="{96FF4092-8547-4BBA-B3B7-3A375550BB01}">
      <dgm:prSet/>
      <dgm:spPr/>
      <dgm:t>
        <a:bodyPr/>
        <a:lstStyle/>
        <a:p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ECC0A05E-F255-48AD-888C-B79FF49699AD}" type="sibTrans" cxnId="{96FF4092-8547-4BBA-B3B7-3A375550BB01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E4577112-21AD-4F0E-9319-9F8131929200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ru-RU" sz="1400" dirty="0" smtClean="0">
              <a:solidFill>
                <a:schemeClr val="bg1">
                  <a:lumMod val="95000"/>
                </a:schemeClr>
              </a:solidFill>
            </a:rPr>
            <a:t>Доходы от оказания платных услуг </a:t>
          </a:r>
        </a:p>
        <a:p>
          <a:r>
            <a:rPr lang="ru-RU" sz="1400" dirty="0" smtClean="0">
              <a:solidFill>
                <a:schemeClr val="bg1">
                  <a:lumMod val="95000"/>
                </a:schemeClr>
              </a:solidFill>
            </a:rPr>
            <a:t>0,3%</a:t>
          </a:r>
          <a:endParaRPr lang="ru-RU" sz="1400" dirty="0">
            <a:solidFill>
              <a:schemeClr val="bg1">
                <a:lumMod val="95000"/>
              </a:schemeClr>
            </a:solidFill>
          </a:endParaRPr>
        </a:p>
      </dgm:t>
    </dgm:pt>
    <dgm:pt modelId="{2C60AEF3-77B0-4B29-A366-4A671D062006}" type="parTrans" cxnId="{F1BF42AC-BDB3-46CE-AE18-9EAE0B7CE81D}">
      <dgm:prSet/>
      <dgm:spPr/>
      <dgm:t>
        <a:bodyPr/>
        <a:lstStyle/>
        <a:p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A6FE0E24-764B-4557-BAB7-3EB406BABC22}" type="sibTrans" cxnId="{F1BF42AC-BDB3-46CE-AE18-9EAE0B7CE81D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937E3672-C752-496C-BE9D-62A711F4EB4A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bg1">
                  <a:lumMod val="95000"/>
                </a:schemeClr>
              </a:solidFill>
            </a:rPr>
            <a:t>Штрафы, санкции, возмещение ущерба</a:t>
          </a:r>
        </a:p>
        <a:p>
          <a:r>
            <a:rPr lang="ru-RU" sz="1400" dirty="0" smtClean="0">
              <a:solidFill>
                <a:schemeClr val="bg1">
                  <a:lumMod val="95000"/>
                </a:schemeClr>
              </a:solidFill>
            </a:rPr>
            <a:t>6,1%</a:t>
          </a:r>
        </a:p>
      </dgm:t>
    </dgm:pt>
    <dgm:pt modelId="{668E1E22-3EC3-45C7-845E-A82B69289DD0}" type="parTrans" cxnId="{95123B35-8E53-438D-B0D8-46E7E8EE2C83}">
      <dgm:prSet/>
      <dgm:spPr/>
      <dgm:t>
        <a:bodyPr/>
        <a:lstStyle/>
        <a:p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21F588D1-EE07-4355-B021-7809F71294F9}" type="sibTrans" cxnId="{95123B35-8E53-438D-B0D8-46E7E8EE2C83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3FECA77D-5E94-4030-B097-B4F3A575ADB6}">
      <dgm:prSet custT="1"/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</a:gradFill>
      </dgm:spPr>
      <dgm:t>
        <a:bodyPr/>
        <a:lstStyle/>
        <a:p>
          <a:r>
            <a:rPr lang="ru-RU" sz="1400" dirty="0" smtClean="0">
              <a:solidFill>
                <a:schemeClr val="bg1">
                  <a:lumMod val="95000"/>
                </a:schemeClr>
              </a:solidFill>
            </a:rPr>
            <a:t>Реализация муниципального имущества</a:t>
          </a:r>
        </a:p>
        <a:p>
          <a:r>
            <a:rPr lang="ru-RU" sz="1400" dirty="0" smtClean="0">
              <a:solidFill>
                <a:schemeClr val="bg1">
                  <a:lumMod val="95000"/>
                </a:schemeClr>
              </a:solidFill>
            </a:rPr>
            <a:t>50,4%</a:t>
          </a:r>
          <a:endParaRPr lang="ru-RU" sz="1400" dirty="0">
            <a:solidFill>
              <a:schemeClr val="bg1">
                <a:lumMod val="95000"/>
              </a:schemeClr>
            </a:solidFill>
          </a:endParaRPr>
        </a:p>
      </dgm:t>
    </dgm:pt>
    <dgm:pt modelId="{1184F1B6-64DE-4F0A-88CC-6913CB8557D0}" type="parTrans" cxnId="{269C2B99-EA24-4F66-A8E3-0F82AF61A6BD}">
      <dgm:prSet/>
      <dgm:spPr/>
      <dgm:t>
        <a:bodyPr/>
        <a:lstStyle/>
        <a:p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39E5F5B0-692D-43CF-A263-B6D75AEF4724}" type="sibTrans" cxnId="{269C2B99-EA24-4F66-A8E3-0F82AF61A6BD}">
      <dgm:prSet/>
      <dgm:spPr/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</a:endParaRPr>
        </a:p>
      </dgm:t>
    </dgm:pt>
    <dgm:pt modelId="{2DAB022A-94A2-405F-A1A9-6085B7B69E6D}" type="pres">
      <dgm:prSet presAssocID="{39FC3BE2-77DB-445D-A95C-737B7B1F613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C980EB-0073-4D8E-88CE-8A046098D607}" type="pres">
      <dgm:prSet presAssocID="{E54AE966-425A-443F-A26A-6C131F2BB9EA}" presName="root1" presStyleCnt="0"/>
      <dgm:spPr/>
    </dgm:pt>
    <dgm:pt modelId="{B41CF207-39C1-4CDF-8594-12CA1C5C73D7}" type="pres">
      <dgm:prSet presAssocID="{E54AE966-425A-443F-A26A-6C131F2BB9EA}" presName="LevelOneTextNode" presStyleLbl="node0" presStyleIdx="0" presStyleCnt="1" custScaleX="116304" custScaleY="282849" custLinFactNeighborX="-53902" custLinFactNeighborY="-75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2368BC-F0C8-4B6E-8F0B-0B096AFCDAB3}" type="pres">
      <dgm:prSet presAssocID="{E54AE966-425A-443F-A26A-6C131F2BB9EA}" presName="level2hierChild" presStyleCnt="0"/>
      <dgm:spPr/>
    </dgm:pt>
    <dgm:pt modelId="{05B2D1B5-7135-43EA-9310-B4647377633E}" type="pres">
      <dgm:prSet presAssocID="{7AAA4E24-DD67-4344-A040-4BF1751E98F2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29BEB51F-8B96-4ACA-90E2-F57F376D8A1B}" type="pres">
      <dgm:prSet presAssocID="{7AAA4E24-DD67-4344-A040-4BF1751E98F2}" presName="connTx" presStyleLbl="parChTrans1D2" presStyleIdx="0" presStyleCnt="5"/>
      <dgm:spPr/>
      <dgm:t>
        <a:bodyPr/>
        <a:lstStyle/>
        <a:p>
          <a:endParaRPr lang="ru-RU"/>
        </a:p>
      </dgm:t>
    </dgm:pt>
    <dgm:pt modelId="{7E4050A8-2AA6-48EF-BB80-769BCD06D442}" type="pres">
      <dgm:prSet presAssocID="{0B38F69A-E834-4D35-B8F5-6F8167E2EE2F}" presName="root2" presStyleCnt="0"/>
      <dgm:spPr/>
    </dgm:pt>
    <dgm:pt modelId="{ED7C0342-6C3C-4DD4-B1FE-7F4486D1261C}" type="pres">
      <dgm:prSet presAssocID="{0B38F69A-E834-4D35-B8F5-6F8167E2EE2F}" presName="LevelTwoTextNode" presStyleLbl="node2" presStyleIdx="0" presStyleCnt="5" custScaleY="110420" custLinFactY="33467" custLinFactNeighborX="555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41399F-6501-4FA4-A39F-871C001BBEAE}" type="pres">
      <dgm:prSet presAssocID="{0B38F69A-E834-4D35-B8F5-6F8167E2EE2F}" presName="level3hierChild" presStyleCnt="0"/>
      <dgm:spPr/>
    </dgm:pt>
    <dgm:pt modelId="{25B7ACE0-B7AB-4830-8874-59F99E31F7D5}" type="pres">
      <dgm:prSet presAssocID="{42904972-4904-42DF-9FEE-9F2E58FF5953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C6D30F65-741B-4199-9805-7520BB3BBC9A}" type="pres">
      <dgm:prSet presAssocID="{42904972-4904-42DF-9FEE-9F2E58FF5953}" presName="connTx" presStyleLbl="parChTrans1D3" presStyleIdx="0" presStyleCnt="4"/>
      <dgm:spPr/>
      <dgm:t>
        <a:bodyPr/>
        <a:lstStyle/>
        <a:p>
          <a:endParaRPr lang="ru-RU"/>
        </a:p>
      </dgm:t>
    </dgm:pt>
    <dgm:pt modelId="{7633B1B1-49D8-45EE-B186-DA1CDD727B89}" type="pres">
      <dgm:prSet presAssocID="{F0273A22-21AB-4BE6-A79B-6BDF49ABA3F9}" presName="root2" presStyleCnt="0"/>
      <dgm:spPr/>
    </dgm:pt>
    <dgm:pt modelId="{1E516DAB-AA77-4014-A868-86D294BCD05E}" type="pres">
      <dgm:prSet presAssocID="{F0273A22-21AB-4BE6-A79B-6BDF49ABA3F9}" presName="LevelTwoTextNode" presStyleLbl="node3" presStyleIdx="0" presStyleCnt="4" custLinFactY="23194" custLinFactNeighborX="11626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95D2BB-D30D-4FDA-B684-F1566D33B211}" type="pres">
      <dgm:prSet presAssocID="{F0273A22-21AB-4BE6-A79B-6BDF49ABA3F9}" presName="level3hierChild" presStyleCnt="0"/>
      <dgm:spPr/>
    </dgm:pt>
    <dgm:pt modelId="{57164F22-DA47-44F2-A98F-4BD18B370316}" type="pres">
      <dgm:prSet presAssocID="{C30DE7DC-6416-4844-B731-FE191D6B7438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BB1277FA-6178-4B98-9126-8D795FE4B9E7}" type="pres">
      <dgm:prSet presAssocID="{C30DE7DC-6416-4844-B731-FE191D6B7438}" presName="connTx" presStyleLbl="parChTrans1D3" presStyleIdx="1" presStyleCnt="4"/>
      <dgm:spPr/>
      <dgm:t>
        <a:bodyPr/>
        <a:lstStyle/>
        <a:p>
          <a:endParaRPr lang="ru-RU"/>
        </a:p>
      </dgm:t>
    </dgm:pt>
    <dgm:pt modelId="{E307120F-BF18-4DF8-917C-EB35C99ED3EF}" type="pres">
      <dgm:prSet presAssocID="{F5EDC09A-AFAD-4528-A563-A274A46107BC}" presName="root2" presStyleCnt="0"/>
      <dgm:spPr/>
    </dgm:pt>
    <dgm:pt modelId="{E3B82313-21E0-4EB3-B409-6416D6FAC7B9}" type="pres">
      <dgm:prSet presAssocID="{F5EDC09A-AFAD-4528-A563-A274A46107BC}" presName="LevelTwoTextNode" presStyleLbl="node3" presStyleIdx="1" presStyleCnt="4" custScaleX="100551" custLinFactY="17679" custLinFactNeighborX="11351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9A034B-7D40-4056-8E65-4DBB458DB527}" type="pres">
      <dgm:prSet presAssocID="{F5EDC09A-AFAD-4528-A563-A274A46107BC}" presName="level3hierChild" presStyleCnt="0"/>
      <dgm:spPr/>
    </dgm:pt>
    <dgm:pt modelId="{51065CE1-7914-49DF-BB6F-1F8C1B958436}" type="pres">
      <dgm:prSet presAssocID="{DFD5B668-4565-4630-8167-B323628911A7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460D3084-3262-4E94-A5E3-049CE1178136}" type="pres">
      <dgm:prSet presAssocID="{DFD5B668-4565-4630-8167-B323628911A7}" presName="connTx" presStyleLbl="parChTrans1D2" presStyleIdx="1" presStyleCnt="5"/>
      <dgm:spPr/>
      <dgm:t>
        <a:bodyPr/>
        <a:lstStyle/>
        <a:p>
          <a:endParaRPr lang="ru-RU"/>
        </a:p>
      </dgm:t>
    </dgm:pt>
    <dgm:pt modelId="{E8B68624-E937-4F28-9C43-604FD250E129}" type="pres">
      <dgm:prSet presAssocID="{A099C4FD-D87F-4CA8-8DBF-160C0B189331}" presName="root2" presStyleCnt="0"/>
      <dgm:spPr/>
    </dgm:pt>
    <dgm:pt modelId="{B64058D3-0A92-4627-87B8-44F0304484BE}" type="pres">
      <dgm:prSet presAssocID="{A099C4FD-D87F-4CA8-8DBF-160C0B189331}" presName="LevelTwoTextNode" presStyleLbl="node2" presStyleIdx="1" presStyleCnt="5" custScaleY="101594" custLinFactY="22947" custLinFactNeighborX="488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EB2C0E-707C-40DC-98E5-B68A1AB5B5AA}" type="pres">
      <dgm:prSet presAssocID="{A099C4FD-D87F-4CA8-8DBF-160C0B189331}" presName="level3hierChild" presStyleCnt="0"/>
      <dgm:spPr/>
    </dgm:pt>
    <dgm:pt modelId="{C35C87DB-B694-4E75-AF4A-026FEF44A893}" type="pres">
      <dgm:prSet presAssocID="{2C60AEF3-77B0-4B29-A366-4A671D062006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6BDD7DE9-ED06-4ED9-A31F-8B2C202FEB2D}" type="pres">
      <dgm:prSet presAssocID="{2C60AEF3-77B0-4B29-A366-4A671D062006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329992E-2DD6-4E44-B52F-5C235DCF5A7E}" type="pres">
      <dgm:prSet presAssocID="{E4577112-21AD-4F0E-9319-9F8131929200}" presName="root2" presStyleCnt="0"/>
      <dgm:spPr/>
    </dgm:pt>
    <dgm:pt modelId="{0A073B2C-BFAF-44F4-897F-385D9F0DE2F8}" type="pres">
      <dgm:prSet presAssocID="{E4577112-21AD-4F0E-9319-9F8131929200}" presName="LevelTwoTextNode" presStyleLbl="node2" presStyleIdx="2" presStyleCnt="5" custScaleY="91817" custLinFactY="-100000" custLinFactNeighborX="5012" custLinFactNeighborY="-1101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B889C10-15F2-45EE-9B1F-0E99D788839C}" type="pres">
      <dgm:prSet presAssocID="{E4577112-21AD-4F0E-9319-9F8131929200}" presName="level3hierChild" presStyleCnt="0"/>
      <dgm:spPr/>
    </dgm:pt>
    <dgm:pt modelId="{58464C52-EC67-4260-B2C2-250916C7EB2E}" type="pres">
      <dgm:prSet presAssocID="{D88E4EB5-2A33-4591-979B-48786C48F0C0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1F524D6B-59D7-4ED0-9606-A1590445F921}" type="pres">
      <dgm:prSet presAssocID="{D88E4EB5-2A33-4591-979B-48786C48F0C0}" presName="connTx" presStyleLbl="parChTrans1D2" presStyleIdx="3" presStyleCnt="5"/>
      <dgm:spPr/>
      <dgm:t>
        <a:bodyPr/>
        <a:lstStyle/>
        <a:p>
          <a:endParaRPr lang="ru-RU"/>
        </a:p>
      </dgm:t>
    </dgm:pt>
    <dgm:pt modelId="{4706BA25-FB73-4719-A2C8-1695B5BB7AED}" type="pres">
      <dgm:prSet presAssocID="{8B003470-A7BC-4375-A535-B728D7628BDF}" presName="root2" presStyleCnt="0"/>
      <dgm:spPr/>
    </dgm:pt>
    <dgm:pt modelId="{43A0502A-DBF2-4434-B442-91187EC885B7}" type="pres">
      <dgm:prSet presAssocID="{8B003470-A7BC-4375-A535-B728D7628BDF}" presName="LevelTwoTextNode" presStyleLbl="node2" presStyleIdx="3" presStyleCnt="5" custScaleY="99221" custLinFactNeighborX="4266" custLinFactNeighborY="115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E39BB4-3923-49D6-82FB-2E8B05ABEB65}" type="pres">
      <dgm:prSet presAssocID="{8B003470-A7BC-4375-A535-B728D7628BDF}" presName="level3hierChild" presStyleCnt="0"/>
      <dgm:spPr/>
    </dgm:pt>
    <dgm:pt modelId="{000AF9EB-CA2F-4A5F-BC57-E2D8EC8AFD03}" type="pres">
      <dgm:prSet presAssocID="{1184F1B6-64DE-4F0A-88CC-6913CB8557D0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9DC78889-4FFC-4F19-809F-24A347F50C42}" type="pres">
      <dgm:prSet presAssocID="{1184F1B6-64DE-4F0A-88CC-6913CB8557D0}" presName="connTx" presStyleLbl="parChTrans1D3" presStyleIdx="2" presStyleCnt="4"/>
      <dgm:spPr/>
      <dgm:t>
        <a:bodyPr/>
        <a:lstStyle/>
        <a:p>
          <a:endParaRPr lang="ru-RU"/>
        </a:p>
      </dgm:t>
    </dgm:pt>
    <dgm:pt modelId="{1CDCE193-46E4-4053-8159-EAB052989BAA}" type="pres">
      <dgm:prSet presAssocID="{3FECA77D-5E94-4030-B097-B4F3A575ADB6}" presName="root2" presStyleCnt="0"/>
      <dgm:spPr/>
    </dgm:pt>
    <dgm:pt modelId="{FD671312-E82D-4E1A-85F3-C9954621A79D}" type="pres">
      <dgm:prSet presAssocID="{3FECA77D-5E94-4030-B097-B4F3A575ADB6}" presName="LevelTwoTextNode" presStyleLbl="node3" presStyleIdx="2" presStyleCnt="4" custLinFactNeighborX="11902" custLinFactNeighborY="145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66F155-42B6-4DCC-A6F2-CC86A2FAB970}" type="pres">
      <dgm:prSet presAssocID="{3FECA77D-5E94-4030-B097-B4F3A575ADB6}" presName="level3hierChild" presStyleCnt="0"/>
      <dgm:spPr/>
    </dgm:pt>
    <dgm:pt modelId="{C38EDB43-56B9-47D0-9405-2F0378651DCF}" type="pres">
      <dgm:prSet presAssocID="{4577AB43-DAD2-4BA8-9BD5-020B37CF1D1D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192A1720-B635-4931-BC01-9B53BA17CC8A}" type="pres">
      <dgm:prSet presAssocID="{4577AB43-DAD2-4BA8-9BD5-020B37CF1D1D}" presName="connTx" presStyleLbl="parChTrans1D3" presStyleIdx="3" presStyleCnt="4"/>
      <dgm:spPr/>
      <dgm:t>
        <a:bodyPr/>
        <a:lstStyle/>
        <a:p>
          <a:endParaRPr lang="ru-RU"/>
        </a:p>
      </dgm:t>
    </dgm:pt>
    <dgm:pt modelId="{7792E4B9-EEA8-4C87-921C-581BD22C41B8}" type="pres">
      <dgm:prSet presAssocID="{38E148A5-EAEF-4959-ABF8-9E8D8A2416C3}" presName="root2" presStyleCnt="0"/>
      <dgm:spPr/>
    </dgm:pt>
    <dgm:pt modelId="{385DF226-1543-48FC-9BF3-99F72B7823B8}" type="pres">
      <dgm:prSet presAssocID="{38E148A5-EAEF-4959-ABF8-9E8D8A2416C3}" presName="LevelTwoTextNode" presStyleLbl="node3" presStyleIdx="3" presStyleCnt="4" custLinFactNeighborX="12706" custLinFactNeighborY="90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FB2D9E-9913-4D33-A570-18CC76F3D07F}" type="pres">
      <dgm:prSet presAssocID="{38E148A5-EAEF-4959-ABF8-9E8D8A2416C3}" presName="level3hierChild" presStyleCnt="0"/>
      <dgm:spPr/>
    </dgm:pt>
    <dgm:pt modelId="{CE0050D6-2625-48CF-880C-33B0CAA5393C}" type="pres">
      <dgm:prSet presAssocID="{668E1E22-3EC3-45C7-845E-A82B69289DD0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C6E7D690-A057-4AAC-979C-1C989A78738C}" type="pres">
      <dgm:prSet presAssocID="{668E1E22-3EC3-45C7-845E-A82B69289DD0}" presName="connTx" presStyleLbl="parChTrans1D2" presStyleIdx="4" presStyleCnt="5"/>
      <dgm:spPr/>
      <dgm:t>
        <a:bodyPr/>
        <a:lstStyle/>
        <a:p>
          <a:endParaRPr lang="ru-RU"/>
        </a:p>
      </dgm:t>
    </dgm:pt>
    <dgm:pt modelId="{400B4248-AB5D-471F-BCB9-7F5F417F0750}" type="pres">
      <dgm:prSet presAssocID="{937E3672-C752-496C-BE9D-62A711F4EB4A}" presName="root2" presStyleCnt="0"/>
      <dgm:spPr/>
    </dgm:pt>
    <dgm:pt modelId="{8B2A0994-3FD5-42FF-AFA1-FEFCB5E91B37}" type="pres">
      <dgm:prSet presAssocID="{937E3672-C752-496C-BE9D-62A711F4EB4A}" presName="LevelTwoTextNode" presStyleLbl="node2" presStyleIdx="4" presStyleCnt="5" custScaleX="101102" custScaleY="104894" custLinFactNeighborX="5559" custLinFactNeighborY="66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1D9616-E237-43F8-9F58-8B2B1312E454}" type="pres">
      <dgm:prSet presAssocID="{937E3672-C752-496C-BE9D-62A711F4EB4A}" presName="level3hierChild" presStyleCnt="0"/>
      <dgm:spPr/>
    </dgm:pt>
  </dgm:ptLst>
  <dgm:cxnLst>
    <dgm:cxn modelId="{7C0AB149-27BC-40F2-8D64-28A7D6E2551A}" type="presOf" srcId="{1184F1B6-64DE-4F0A-88CC-6913CB8557D0}" destId="{9DC78889-4FFC-4F19-809F-24A347F50C42}" srcOrd="1" destOrd="0" presId="urn:microsoft.com/office/officeart/2005/8/layout/hierarchy2"/>
    <dgm:cxn modelId="{81681796-797F-4802-9119-F7E059E7788B}" type="presOf" srcId="{A099C4FD-D87F-4CA8-8DBF-160C0B189331}" destId="{B64058D3-0A92-4627-87B8-44F0304484BE}" srcOrd="0" destOrd="0" presId="urn:microsoft.com/office/officeart/2005/8/layout/hierarchy2"/>
    <dgm:cxn modelId="{49690C1D-C1DB-44B6-95BB-454DE489F476}" type="presOf" srcId="{3FECA77D-5E94-4030-B097-B4F3A575ADB6}" destId="{FD671312-E82D-4E1A-85F3-C9954621A79D}" srcOrd="0" destOrd="0" presId="urn:microsoft.com/office/officeart/2005/8/layout/hierarchy2"/>
    <dgm:cxn modelId="{E86F57A5-2313-4D53-A39D-C694041DA697}" type="presOf" srcId="{668E1E22-3EC3-45C7-845E-A82B69289DD0}" destId="{CE0050D6-2625-48CF-880C-33B0CAA5393C}" srcOrd="0" destOrd="0" presId="urn:microsoft.com/office/officeart/2005/8/layout/hierarchy2"/>
    <dgm:cxn modelId="{480C613A-A322-4514-91D3-9B971A555856}" type="presOf" srcId="{668E1E22-3EC3-45C7-845E-A82B69289DD0}" destId="{C6E7D690-A057-4AAC-979C-1C989A78738C}" srcOrd="1" destOrd="0" presId="urn:microsoft.com/office/officeart/2005/8/layout/hierarchy2"/>
    <dgm:cxn modelId="{B5156555-7A3E-4351-A2C0-CD42E330939F}" type="presOf" srcId="{0B38F69A-E834-4D35-B8F5-6F8167E2EE2F}" destId="{ED7C0342-6C3C-4DD4-B1FE-7F4486D1261C}" srcOrd="0" destOrd="0" presId="urn:microsoft.com/office/officeart/2005/8/layout/hierarchy2"/>
    <dgm:cxn modelId="{96FF4092-8547-4BBA-B3B7-3A375550BB01}" srcId="{E54AE966-425A-443F-A26A-6C131F2BB9EA}" destId="{A099C4FD-D87F-4CA8-8DBF-160C0B189331}" srcOrd="1" destOrd="0" parTransId="{DFD5B668-4565-4630-8167-B323628911A7}" sibTransId="{ECC0A05E-F255-48AD-888C-B79FF49699AD}"/>
    <dgm:cxn modelId="{E755E564-FDAA-445F-9D8C-E5B5D468BCCC}" type="presOf" srcId="{39FC3BE2-77DB-445D-A95C-737B7B1F6137}" destId="{2DAB022A-94A2-405F-A1A9-6085B7B69E6D}" srcOrd="0" destOrd="0" presId="urn:microsoft.com/office/officeart/2005/8/layout/hierarchy2"/>
    <dgm:cxn modelId="{6680DF34-D3A3-4553-ACDD-41BC6A3B47B5}" type="presOf" srcId="{D88E4EB5-2A33-4591-979B-48786C48F0C0}" destId="{1F524D6B-59D7-4ED0-9606-A1590445F921}" srcOrd="1" destOrd="0" presId="urn:microsoft.com/office/officeart/2005/8/layout/hierarchy2"/>
    <dgm:cxn modelId="{4BC7FE63-95FD-4119-A6D2-0FB84341DB14}" srcId="{E54AE966-425A-443F-A26A-6C131F2BB9EA}" destId="{0B38F69A-E834-4D35-B8F5-6F8167E2EE2F}" srcOrd="0" destOrd="0" parTransId="{7AAA4E24-DD67-4344-A040-4BF1751E98F2}" sibTransId="{24495291-8295-4395-88DC-B2B950C5861E}"/>
    <dgm:cxn modelId="{F0CBD585-F3E3-40CE-ACE5-EB9D8D4FCC61}" type="presOf" srcId="{2C60AEF3-77B0-4B29-A366-4A671D062006}" destId="{6BDD7DE9-ED06-4ED9-A31F-8B2C202FEB2D}" srcOrd="1" destOrd="0" presId="urn:microsoft.com/office/officeart/2005/8/layout/hierarchy2"/>
    <dgm:cxn modelId="{7F342D72-D5A1-4B28-BF3A-0F52A28DAC77}" type="presOf" srcId="{42904972-4904-42DF-9FEE-9F2E58FF5953}" destId="{25B7ACE0-B7AB-4830-8874-59F99E31F7D5}" srcOrd="0" destOrd="0" presId="urn:microsoft.com/office/officeart/2005/8/layout/hierarchy2"/>
    <dgm:cxn modelId="{D7A391B8-A120-412E-8950-F15329F2474C}" srcId="{39FC3BE2-77DB-445D-A95C-737B7B1F6137}" destId="{E54AE966-425A-443F-A26A-6C131F2BB9EA}" srcOrd="0" destOrd="0" parTransId="{C0226B3C-343D-42B3-ADFE-DC8218D3B165}" sibTransId="{F9944A0A-4001-45E2-A553-CB248740ACC3}"/>
    <dgm:cxn modelId="{D2C423CE-A428-4EF8-8BCC-71B14692E606}" type="presOf" srcId="{C30DE7DC-6416-4844-B731-FE191D6B7438}" destId="{57164F22-DA47-44F2-A98F-4BD18B370316}" srcOrd="0" destOrd="0" presId="urn:microsoft.com/office/officeart/2005/8/layout/hierarchy2"/>
    <dgm:cxn modelId="{19EEEB0A-ADFF-4953-B3ED-11023FB7A625}" type="presOf" srcId="{D88E4EB5-2A33-4591-979B-48786C48F0C0}" destId="{58464C52-EC67-4260-B2C2-250916C7EB2E}" srcOrd="0" destOrd="0" presId="urn:microsoft.com/office/officeart/2005/8/layout/hierarchy2"/>
    <dgm:cxn modelId="{83B758D3-3AD3-4447-8FD7-D01663F4C9EB}" type="presOf" srcId="{4577AB43-DAD2-4BA8-9BD5-020B37CF1D1D}" destId="{192A1720-B635-4931-BC01-9B53BA17CC8A}" srcOrd="1" destOrd="0" presId="urn:microsoft.com/office/officeart/2005/8/layout/hierarchy2"/>
    <dgm:cxn modelId="{3EAF07DC-8BD7-4AE5-A313-D9E7511A17BD}" type="presOf" srcId="{F0273A22-21AB-4BE6-A79B-6BDF49ABA3F9}" destId="{1E516DAB-AA77-4014-A868-86D294BCD05E}" srcOrd="0" destOrd="0" presId="urn:microsoft.com/office/officeart/2005/8/layout/hierarchy2"/>
    <dgm:cxn modelId="{DDC088BE-EEE3-4D07-8D5C-29F4DFAB4D8A}" srcId="{0B38F69A-E834-4D35-B8F5-6F8167E2EE2F}" destId="{F5EDC09A-AFAD-4528-A563-A274A46107BC}" srcOrd="1" destOrd="0" parTransId="{C30DE7DC-6416-4844-B731-FE191D6B7438}" sibTransId="{EF451203-5853-4E17-9774-57D18E0FBCF3}"/>
    <dgm:cxn modelId="{F97C01FA-F6E6-453B-9D17-94AC2F2AE4A8}" type="presOf" srcId="{DFD5B668-4565-4630-8167-B323628911A7}" destId="{460D3084-3262-4E94-A5E3-049CE1178136}" srcOrd="1" destOrd="0" presId="urn:microsoft.com/office/officeart/2005/8/layout/hierarchy2"/>
    <dgm:cxn modelId="{14F18771-1352-4CE6-B3ED-AD98DBFEEEB8}" type="presOf" srcId="{DFD5B668-4565-4630-8167-B323628911A7}" destId="{51065CE1-7914-49DF-BB6F-1F8C1B958436}" srcOrd="0" destOrd="0" presId="urn:microsoft.com/office/officeart/2005/8/layout/hierarchy2"/>
    <dgm:cxn modelId="{F1BF42AC-BDB3-46CE-AE18-9EAE0B7CE81D}" srcId="{E54AE966-425A-443F-A26A-6C131F2BB9EA}" destId="{E4577112-21AD-4F0E-9319-9F8131929200}" srcOrd="2" destOrd="0" parTransId="{2C60AEF3-77B0-4B29-A366-4A671D062006}" sibTransId="{A6FE0E24-764B-4557-BAB7-3EB406BABC22}"/>
    <dgm:cxn modelId="{991472E2-8280-40D6-8F16-6CE856204893}" srcId="{8B003470-A7BC-4375-A535-B728D7628BDF}" destId="{38E148A5-EAEF-4959-ABF8-9E8D8A2416C3}" srcOrd="1" destOrd="0" parTransId="{4577AB43-DAD2-4BA8-9BD5-020B37CF1D1D}" sibTransId="{A875A93C-CF3C-4E8C-81D0-AAE563B39890}"/>
    <dgm:cxn modelId="{CFAF023C-0FBE-4ACE-B3C3-8ACDDC66E650}" type="presOf" srcId="{38E148A5-EAEF-4959-ABF8-9E8D8A2416C3}" destId="{385DF226-1543-48FC-9BF3-99F72B7823B8}" srcOrd="0" destOrd="0" presId="urn:microsoft.com/office/officeart/2005/8/layout/hierarchy2"/>
    <dgm:cxn modelId="{06E162F2-2C2A-42E8-A7AC-E1EF4BBA184B}" type="presOf" srcId="{7AAA4E24-DD67-4344-A040-4BF1751E98F2}" destId="{29BEB51F-8B96-4ACA-90E2-F57F376D8A1B}" srcOrd="1" destOrd="0" presId="urn:microsoft.com/office/officeart/2005/8/layout/hierarchy2"/>
    <dgm:cxn modelId="{C97C0837-F5AB-452C-879B-38CB5DE4FE4A}" type="presOf" srcId="{7AAA4E24-DD67-4344-A040-4BF1751E98F2}" destId="{05B2D1B5-7135-43EA-9310-B4647377633E}" srcOrd="0" destOrd="0" presId="urn:microsoft.com/office/officeart/2005/8/layout/hierarchy2"/>
    <dgm:cxn modelId="{09181716-52B3-4C05-A095-0179C2B24B1B}" type="presOf" srcId="{1184F1B6-64DE-4F0A-88CC-6913CB8557D0}" destId="{000AF9EB-CA2F-4A5F-BC57-E2D8EC8AFD03}" srcOrd="0" destOrd="0" presId="urn:microsoft.com/office/officeart/2005/8/layout/hierarchy2"/>
    <dgm:cxn modelId="{CCD3CFD0-6E46-4A15-9120-4DEB4B0683DB}" type="presOf" srcId="{F5EDC09A-AFAD-4528-A563-A274A46107BC}" destId="{E3B82313-21E0-4EB3-B409-6416D6FAC7B9}" srcOrd="0" destOrd="0" presId="urn:microsoft.com/office/officeart/2005/8/layout/hierarchy2"/>
    <dgm:cxn modelId="{0F5CA0D5-FB5F-439A-B5EE-2EF5D2277602}" srcId="{0B38F69A-E834-4D35-B8F5-6F8167E2EE2F}" destId="{F0273A22-21AB-4BE6-A79B-6BDF49ABA3F9}" srcOrd="0" destOrd="0" parTransId="{42904972-4904-42DF-9FEE-9F2E58FF5953}" sibTransId="{898796F1-1FBB-462B-84EE-51009903274B}"/>
    <dgm:cxn modelId="{95123B35-8E53-438D-B0D8-46E7E8EE2C83}" srcId="{E54AE966-425A-443F-A26A-6C131F2BB9EA}" destId="{937E3672-C752-496C-BE9D-62A711F4EB4A}" srcOrd="4" destOrd="0" parTransId="{668E1E22-3EC3-45C7-845E-A82B69289DD0}" sibTransId="{21F588D1-EE07-4355-B021-7809F71294F9}"/>
    <dgm:cxn modelId="{37A6C99F-25AC-4FDD-BB7A-68AF89623EA1}" type="presOf" srcId="{C30DE7DC-6416-4844-B731-FE191D6B7438}" destId="{BB1277FA-6178-4B98-9126-8D795FE4B9E7}" srcOrd="1" destOrd="0" presId="urn:microsoft.com/office/officeart/2005/8/layout/hierarchy2"/>
    <dgm:cxn modelId="{7BCF4315-0371-4324-BEA3-ED500DE3117B}" type="presOf" srcId="{E4577112-21AD-4F0E-9319-9F8131929200}" destId="{0A073B2C-BFAF-44F4-897F-385D9F0DE2F8}" srcOrd="0" destOrd="0" presId="urn:microsoft.com/office/officeart/2005/8/layout/hierarchy2"/>
    <dgm:cxn modelId="{269C2B99-EA24-4F66-A8E3-0F82AF61A6BD}" srcId="{8B003470-A7BC-4375-A535-B728D7628BDF}" destId="{3FECA77D-5E94-4030-B097-B4F3A575ADB6}" srcOrd="0" destOrd="0" parTransId="{1184F1B6-64DE-4F0A-88CC-6913CB8557D0}" sibTransId="{39E5F5B0-692D-43CF-A263-B6D75AEF4724}"/>
    <dgm:cxn modelId="{B9D87340-532B-4CDD-AAAF-618BB183896B}" srcId="{E54AE966-425A-443F-A26A-6C131F2BB9EA}" destId="{8B003470-A7BC-4375-A535-B728D7628BDF}" srcOrd="3" destOrd="0" parTransId="{D88E4EB5-2A33-4591-979B-48786C48F0C0}" sibTransId="{84377381-2258-426E-8FB2-53A3B535B038}"/>
    <dgm:cxn modelId="{4A8F92AC-3B4B-4ABC-A80F-07541ED864DF}" type="presOf" srcId="{937E3672-C752-496C-BE9D-62A711F4EB4A}" destId="{8B2A0994-3FD5-42FF-AFA1-FEFCB5E91B37}" srcOrd="0" destOrd="0" presId="urn:microsoft.com/office/officeart/2005/8/layout/hierarchy2"/>
    <dgm:cxn modelId="{F60D7109-A6EE-4D1A-AB7E-CB18A3828D20}" type="presOf" srcId="{8B003470-A7BC-4375-A535-B728D7628BDF}" destId="{43A0502A-DBF2-4434-B442-91187EC885B7}" srcOrd="0" destOrd="0" presId="urn:microsoft.com/office/officeart/2005/8/layout/hierarchy2"/>
    <dgm:cxn modelId="{3E084A37-0D40-4E2F-AF1A-65182E745A78}" type="presOf" srcId="{4577AB43-DAD2-4BA8-9BD5-020B37CF1D1D}" destId="{C38EDB43-56B9-47D0-9405-2F0378651DCF}" srcOrd="0" destOrd="0" presId="urn:microsoft.com/office/officeart/2005/8/layout/hierarchy2"/>
    <dgm:cxn modelId="{22AD39A5-A58D-4411-BADC-59D1F576B1A8}" type="presOf" srcId="{42904972-4904-42DF-9FEE-9F2E58FF5953}" destId="{C6D30F65-741B-4199-9805-7520BB3BBC9A}" srcOrd="1" destOrd="0" presId="urn:microsoft.com/office/officeart/2005/8/layout/hierarchy2"/>
    <dgm:cxn modelId="{D6A30481-4BE3-4295-93C8-4C1961E54FAA}" type="presOf" srcId="{E54AE966-425A-443F-A26A-6C131F2BB9EA}" destId="{B41CF207-39C1-4CDF-8594-12CA1C5C73D7}" srcOrd="0" destOrd="0" presId="urn:microsoft.com/office/officeart/2005/8/layout/hierarchy2"/>
    <dgm:cxn modelId="{2F78AE70-75F7-42C5-8D24-9D2B33AEAD21}" type="presOf" srcId="{2C60AEF3-77B0-4B29-A366-4A671D062006}" destId="{C35C87DB-B694-4E75-AF4A-026FEF44A893}" srcOrd="0" destOrd="0" presId="urn:microsoft.com/office/officeart/2005/8/layout/hierarchy2"/>
    <dgm:cxn modelId="{CA0BB1D7-E1AA-4FC7-B43C-DF08EB404E4B}" type="presParOf" srcId="{2DAB022A-94A2-405F-A1A9-6085B7B69E6D}" destId="{B4C980EB-0073-4D8E-88CE-8A046098D607}" srcOrd="0" destOrd="0" presId="urn:microsoft.com/office/officeart/2005/8/layout/hierarchy2"/>
    <dgm:cxn modelId="{FFE02707-F425-4AE2-A604-81D4DF2F1F39}" type="presParOf" srcId="{B4C980EB-0073-4D8E-88CE-8A046098D607}" destId="{B41CF207-39C1-4CDF-8594-12CA1C5C73D7}" srcOrd="0" destOrd="0" presId="urn:microsoft.com/office/officeart/2005/8/layout/hierarchy2"/>
    <dgm:cxn modelId="{5957E440-2624-4C54-B954-EDA43204B918}" type="presParOf" srcId="{B4C980EB-0073-4D8E-88CE-8A046098D607}" destId="{012368BC-F0C8-4B6E-8F0B-0B096AFCDAB3}" srcOrd="1" destOrd="0" presId="urn:microsoft.com/office/officeart/2005/8/layout/hierarchy2"/>
    <dgm:cxn modelId="{2330DF56-E1B8-46FD-98C8-653991704708}" type="presParOf" srcId="{012368BC-F0C8-4B6E-8F0B-0B096AFCDAB3}" destId="{05B2D1B5-7135-43EA-9310-B4647377633E}" srcOrd="0" destOrd="0" presId="urn:microsoft.com/office/officeart/2005/8/layout/hierarchy2"/>
    <dgm:cxn modelId="{4A7B8805-0106-4D8A-B273-2B228B59EB98}" type="presParOf" srcId="{05B2D1B5-7135-43EA-9310-B4647377633E}" destId="{29BEB51F-8B96-4ACA-90E2-F57F376D8A1B}" srcOrd="0" destOrd="0" presId="urn:microsoft.com/office/officeart/2005/8/layout/hierarchy2"/>
    <dgm:cxn modelId="{0140CD52-9652-4C46-9142-B7675DD8997E}" type="presParOf" srcId="{012368BC-F0C8-4B6E-8F0B-0B096AFCDAB3}" destId="{7E4050A8-2AA6-48EF-BB80-769BCD06D442}" srcOrd="1" destOrd="0" presId="urn:microsoft.com/office/officeart/2005/8/layout/hierarchy2"/>
    <dgm:cxn modelId="{7E6B0216-6276-4EBA-B024-38C836D4E346}" type="presParOf" srcId="{7E4050A8-2AA6-48EF-BB80-769BCD06D442}" destId="{ED7C0342-6C3C-4DD4-B1FE-7F4486D1261C}" srcOrd="0" destOrd="0" presId="urn:microsoft.com/office/officeart/2005/8/layout/hierarchy2"/>
    <dgm:cxn modelId="{DAB522DD-8A0E-42DA-9ABB-E01C00FBCC3A}" type="presParOf" srcId="{7E4050A8-2AA6-48EF-BB80-769BCD06D442}" destId="{4441399F-6501-4FA4-A39F-871C001BBEAE}" srcOrd="1" destOrd="0" presId="urn:microsoft.com/office/officeart/2005/8/layout/hierarchy2"/>
    <dgm:cxn modelId="{ED4F2DC8-A4EF-445D-ACA1-80699C1975E1}" type="presParOf" srcId="{4441399F-6501-4FA4-A39F-871C001BBEAE}" destId="{25B7ACE0-B7AB-4830-8874-59F99E31F7D5}" srcOrd="0" destOrd="0" presId="urn:microsoft.com/office/officeart/2005/8/layout/hierarchy2"/>
    <dgm:cxn modelId="{2772C7FF-6D78-4FEA-A269-5991E7C76446}" type="presParOf" srcId="{25B7ACE0-B7AB-4830-8874-59F99E31F7D5}" destId="{C6D30F65-741B-4199-9805-7520BB3BBC9A}" srcOrd="0" destOrd="0" presId="urn:microsoft.com/office/officeart/2005/8/layout/hierarchy2"/>
    <dgm:cxn modelId="{1191FDB2-6342-41F8-807F-168D301BA9F2}" type="presParOf" srcId="{4441399F-6501-4FA4-A39F-871C001BBEAE}" destId="{7633B1B1-49D8-45EE-B186-DA1CDD727B89}" srcOrd="1" destOrd="0" presId="urn:microsoft.com/office/officeart/2005/8/layout/hierarchy2"/>
    <dgm:cxn modelId="{BCFB8323-C9FE-409F-B2E8-D9AB0023F40D}" type="presParOf" srcId="{7633B1B1-49D8-45EE-B186-DA1CDD727B89}" destId="{1E516DAB-AA77-4014-A868-86D294BCD05E}" srcOrd="0" destOrd="0" presId="urn:microsoft.com/office/officeart/2005/8/layout/hierarchy2"/>
    <dgm:cxn modelId="{5AC9ABBC-A3F5-4DD8-A06A-801F8FCDB679}" type="presParOf" srcId="{7633B1B1-49D8-45EE-B186-DA1CDD727B89}" destId="{F795D2BB-D30D-4FDA-B684-F1566D33B211}" srcOrd="1" destOrd="0" presId="urn:microsoft.com/office/officeart/2005/8/layout/hierarchy2"/>
    <dgm:cxn modelId="{F7513AFF-E61C-4419-9D51-0D479C07B8E7}" type="presParOf" srcId="{4441399F-6501-4FA4-A39F-871C001BBEAE}" destId="{57164F22-DA47-44F2-A98F-4BD18B370316}" srcOrd="2" destOrd="0" presId="urn:microsoft.com/office/officeart/2005/8/layout/hierarchy2"/>
    <dgm:cxn modelId="{FDECB07E-414B-4B49-ABF7-073CEBBF6AC3}" type="presParOf" srcId="{57164F22-DA47-44F2-A98F-4BD18B370316}" destId="{BB1277FA-6178-4B98-9126-8D795FE4B9E7}" srcOrd="0" destOrd="0" presId="urn:microsoft.com/office/officeart/2005/8/layout/hierarchy2"/>
    <dgm:cxn modelId="{DE421339-9E40-427C-84FC-5D1215B0006F}" type="presParOf" srcId="{4441399F-6501-4FA4-A39F-871C001BBEAE}" destId="{E307120F-BF18-4DF8-917C-EB35C99ED3EF}" srcOrd="3" destOrd="0" presId="urn:microsoft.com/office/officeart/2005/8/layout/hierarchy2"/>
    <dgm:cxn modelId="{E1694497-3EA7-463F-A7C6-4C90F27CF6A4}" type="presParOf" srcId="{E307120F-BF18-4DF8-917C-EB35C99ED3EF}" destId="{E3B82313-21E0-4EB3-B409-6416D6FAC7B9}" srcOrd="0" destOrd="0" presId="urn:microsoft.com/office/officeart/2005/8/layout/hierarchy2"/>
    <dgm:cxn modelId="{02503F5B-9A31-4B7F-BE91-297CC279297D}" type="presParOf" srcId="{E307120F-BF18-4DF8-917C-EB35C99ED3EF}" destId="{579A034B-7D40-4056-8E65-4DBB458DB527}" srcOrd="1" destOrd="0" presId="urn:microsoft.com/office/officeart/2005/8/layout/hierarchy2"/>
    <dgm:cxn modelId="{DF3D0789-78A8-473C-9C24-52FEE2A3513B}" type="presParOf" srcId="{012368BC-F0C8-4B6E-8F0B-0B096AFCDAB3}" destId="{51065CE1-7914-49DF-BB6F-1F8C1B958436}" srcOrd="2" destOrd="0" presId="urn:microsoft.com/office/officeart/2005/8/layout/hierarchy2"/>
    <dgm:cxn modelId="{01EE09E3-8C0C-4C1E-B2B0-92D189FB6437}" type="presParOf" srcId="{51065CE1-7914-49DF-BB6F-1F8C1B958436}" destId="{460D3084-3262-4E94-A5E3-049CE1178136}" srcOrd="0" destOrd="0" presId="urn:microsoft.com/office/officeart/2005/8/layout/hierarchy2"/>
    <dgm:cxn modelId="{BD0846AA-B1B1-42B7-A180-08EA9942B5B6}" type="presParOf" srcId="{012368BC-F0C8-4B6E-8F0B-0B096AFCDAB3}" destId="{E8B68624-E937-4F28-9C43-604FD250E129}" srcOrd="3" destOrd="0" presId="urn:microsoft.com/office/officeart/2005/8/layout/hierarchy2"/>
    <dgm:cxn modelId="{CBFAF503-E9FD-4572-886D-4F29D5268FF9}" type="presParOf" srcId="{E8B68624-E937-4F28-9C43-604FD250E129}" destId="{B64058D3-0A92-4627-87B8-44F0304484BE}" srcOrd="0" destOrd="0" presId="urn:microsoft.com/office/officeart/2005/8/layout/hierarchy2"/>
    <dgm:cxn modelId="{87655CAD-FA5D-463C-8745-138741A95224}" type="presParOf" srcId="{E8B68624-E937-4F28-9C43-604FD250E129}" destId="{0CEB2C0E-707C-40DC-98E5-B68A1AB5B5AA}" srcOrd="1" destOrd="0" presId="urn:microsoft.com/office/officeart/2005/8/layout/hierarchy2"/>
    <dgm:cxn modelId="{808FEF27-4FA8-416C-AB36-0A50AD6B1EE0}" type="presParOf" srcId="{012368BC-F0C8-4B6E-8F0B-0B096AFCDAB3}" destId="{C35C87DB-B694-4E75-AF4A-026FEF44A893}" srcOrd="4" destOrd="0" presId="urn:microsoft.com/office/officeart/2005/8/layout/hierarchy2"/>
    <dgm:cxn modelId="{0C8A7782-F6B0-45E5-BBEB-98F356789933}" type="presParOf" srcId="{C35C87DB-B694-4E75-AF4A-026FEF44A893}" destId="{6BDD7DE9-ED06-4ED9-A31F-8B2C202FEB2D}" srcOrd="0" destOrd="0" presId="urn:microsoft.com/office/officeart/2005/8/layout/hierarchy2"/>
    <dgm:cxn modelId="{EFBFDE47-F1C3-44CD-8B5F-6F6DF983398A}" type="presParOf" srcId="{012368BC-F0C8-4B6E-8F0B-0B096AFCDAB3}" destId="{6329992E-2DD6-4E44-B52F-5C235DCF5A7E}" srcOrd="5" destOrd="0" presId="urn:microsoft.com/office/officeart/2005/8/layout/hierarchy2"/>
    <dgm:cxn modelId="{D9B56AA6-0722-483C-8E1C-5771AC11251C}" type="presParOf" srcId="{6329992E-2DD6-4E44-B52F-5C235DCF5A7E}" destId="{0A073B2C-BFAF-44F4-897F-385D9F0DE2F8}" srcOrd="0" destOrd="0" presId="urn:microsoft.com/office/officeart/2005/8/layout/hierarchy2"/>
    <dgm:cxn modelId="{ABB9D5B5-2CCC-4D83-B396-9A043EBE6CBC}" type="presParOf" srcId="{6329992E-2DD6-4E44-B52F-5C235DCF5A7E}" destId="{CB889C10-15F2-45EE-9B1F-0E99D788839C}" srcOrd="1" destOrd="0" presId="urn:microsoft.com/office/officeart/2005/8/layout/hierarchy2"/>
    <dgm:cxn modelId="{7A21CD2E-49FB-4BAD-8A2B-404E9E0D3A7A}" type="presParOf" srcId="{012368BC-F0C8-4B6E-8F0B-0B096AFCDAB3}" destId="{58464C52-EC67-4260-B2C2-250916C7EB2E}" srcOrd="6" destOrd="0" presId="urn:microsoft.com/office/officeart/2005/8/layout/hierarchy2"/>
    <dgm:cxn modelId="{A144F279-4DA7-4D80-B723-3C393FF914C9}" type="presParOf" srcId="{58464C52-EC67-4260-B2C2-250916C7EB2E}" destId="{1F524D6B-59D7-4ED0-9606-A1590445F921}" srcOrd="0" destOrd="0" presId="urn:microsoft.com/office/officeart/2005/8/layout/hierarchy2"/>
    <dgm:cxn modelId="{07C0BA77-9A35-4EB9-BAD0-A03664864CEC}" type="presParOf" srcId="{012368BC-F0C8-4B6E-8F0B-0B096AFCDAB3}" destId="{4706BA25-FB73-4719-A2C8-1695B5BB7AED}" srcOrd="7" destOrd="0" presId="urn:microsoft.com/office/officeart/2005/8/layout/hierarchy2"/>
    <dgm:cxn modelId="{A200850B-2CA3-4B52-8A74-2148F7440EAE}" type="presParOf" srcId="{4706BA25-FB73-4719-A2C8-1695B5BB7AED}" destId="{43A0502A-DBF2-4434-B442-91187EC885B7}" srcOrd="0" destOrd="0" presId="urn:microsoft.com/office/officeart/2005/8/layout/hierarchy2"/>
    <dgm:cxn modelId="{6249FDBA-BC77-4461-9C32-C67C0A2626F1}" type="presParOf" srcId="{4706BA25-FB73-4719-A2C8-1695B5BB7AED}" destId="{E6E39BB4-3923-49D6-82FB-2E8B05ABEB65}" srcOrd="1" destOrd="0" presId="urn:microsoft.com/office/officeart/2005/8/layout/hierarchy2"/>
    <dgm:cxn modelId="{77FEDF3C-7BD6-4274-8FBA-0EBE6642751F}" type="presParOf" srcId="{E6E39BB4-3923-49D6-82FB-2E8B05ABEB65}" destId="{000AF9EB-CA2F-4A5F-BC57-E2D8EC8AFD03}" srcOrd="0" destOrd="0" presId="urn:microsoft.com/office/officeart/2005/8/layout/hierarchy2"/>
    <dgm:cxn modelId="{BBD0B9E1-7EA4-4A6D-8719-F3E9D62EDBAC}" type="presParOf" srcId="{000AF9EB-CA2F-4A5F-BC57-E2D8EC8AFD03}" destId="{9DC78889-4FFC-4F19-809F-24A347F50C42}" srcOrd="0" destOrd="0" presId="urn:microsoft.com/office/officeart/2005/8/layout/hierarchy2"/>
    <dgm:cxn modelId="{D98AD773-23E6-4AA6-A481-BA99C2532270}" type="presParOf" srcId="{E6E39BB4-3923-49D6-82FB-2E8B05ABEB65}" destId="{1CDCE193-46E4-4053-8159-EAB052989BAA}" srcOrd="1" destOrd="0" presId="urn:microsoft.com/office/officeart/2005/8/layout/hierarchy2"/>
    <dgm:cxn modelId="{D274DF04-5BC8-4C2E-A345-5A3268845C54}" type="presParOf" srcId="{1CDCE193-46E4-4053-8159-EAB052989BAA}" destId="{FD671312-E82D-4E1A-85F3-C9954621A79D}" srcOrd="0" destOrd="0" presId="urn:microsoft.com/office/officeart/2005/8/layout/hierarchy2"/>
    <dgm:cxn modelId="{73A2E2D9-42EB-477C-BD83-6962F21DC98C}" type="presParOf" srcId="{1CDCE193-46E4-4053-8159-EAB052989BAA}" destId="{9B66F155-42B6-4DCC-A6F2-CC86A2FAB970}" srcOrd="1" destOrd="0" presId="urn:microsoft.com/office/officeart/2005/8/layout/hierarchy2"/>
    <dgm:cxn modelId="{F495D718-D380-41B9-86E3-6BABB3D7E1DB}" type="presParOf" srcId="{E6E39BB4-3923-49D6-82FB-2E8B05ABEB65}" destId="{C38EDB43-56B9-47D0-9405-2F0378651DCF}" srcOrd="2" destOrd="0" presId="urn:microsoft.com/office/officeart/2005/8/layout/hierarchy2"/>
    <dgm:cxn modelId="{73912681-430E-4A38-84EA-4C5BA4838502}" type="presParOf" srcId="{C38EDB43-56B9-47D0-9405-2F0378651DCF}" destId="{192A1720-B635-4931-BC01-9B53BA17CC8A}" srcOrd="0" destOrd="0" presId="urn:microsoft.com/office/officeart/2005/8/layout/hierarchy2"/>
    <dgm:cxn modelId="{2896B01B-0859-4748-A0B5-434D88DF3952}" type="presParOf" srcId="{E6E39BB4-3923-49D6-82FB-2E8B05ABEB65}" destId="{7792E4B9-EEA8-4C87-921C-581BD22C41B8}" srcOrd="3" destOrd="0" presId="urn:microsoft.com/office/officeart/2005/8/layout/hierarchy2"/>
    <dgm:cxn modelId="{B649CE1E-3C7B-4AFF-8DE6-C0BCAC7C07D8}" type="presParOf" srcId="{7792E4B9-EEA8-4C87-921C-581BD22C41B8}" destId="{385DF226-1543-48FC-9BF3-99F72B7823B8}" srcOrd="0" destOrd="0" presId="urn:microsoft.com/office/officeart/2005/8/layout/hierarchy2"/>
    <dgm:cxn modelId="{61AB5A5E-A2DA-4EA1-A178-E349F3C06E05}" type="presParOf" srcId="{7792E4B9-EEA8-4C87-921C-581BD22C41B8}" destId="{11FB2D9E-9913-4D33-A570-18CC76F3D07F}" srcOrd="1" destOrd="0" presId="urn:microsoft.com/office/officeart/2005/8/layout/hierarchy2"/>
    <dgm:cxn modelId="{69C4B432-7912-4BDE-80D9-90F410BEEE4E}" type="presParOf" srcId="{012368BC-F0C8-4B6E-8F0B-0B096AFCDAB3}" destId="{CE0050D6-2625-48CF-880C-33B0CAA5393C}" srcOrd="8" destOrd="0" presId="urn:microsoft.com/office/officeart/2005/8/layout/hierarchy2"/>
    <dgm:cxn modelId="{4E33AC04-F844-4F98-AEC7-B2C6D6B7F6A8}" type="presParOf" srcId="{CE0050D6-2625-48CF-880C-33B0CAA5393C}" destId="{C6E7D690-A057-4AAC-979C-1C989A78738C}" srcOrd="0" destOrd="0" presId="urn:microsoft.com/office/officeart/2005/8/layout/hierarchy2"/>
    <dgm:cxn modelId="{FBE50033-8D57-45E0-BFF9-079D26C397DF}" type="presParOf" srcId="{012368BC-F0C8-4B6E-8F0B-0B096AFCDAB3}" destId="{400B4248-AB5D-471F-BCB9-7F5F417F0750}" srcOrd="9" destOrd="0" presId="urn:microsoft.com/office/officeart/2005/8/layout/hierarchy2"/>
    <dgm:cxn modelId="{AFFCBBF1-7B50-4491-94C7-75C4E31AD503}" type="presParOf" srcId="{400B4248-AB5D-471F-BCB9-7F5F417F0750}" destId="{8B2A0994-3FD5-42FF-AFA1-FEFCB5E91B37}" srcOrd="0" destOrd="0" presId="urn:microsoft.com/office/officeart/2005/8/layout/hierarchy2"/>
    <dgm:cxn modelId="{ABEB882E-A7AC-40AF-AC54-A5AADCB4B4FF}" type="presParOf" srcId="{400B4248-AB5D-471F-BCB9-7F5F417F0750}" destId="{B71D9616-E237-43F8-9F58-8B2B1312E45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7AFB3C-63BE-429B-AAC0-394808C51064}" type="doc">
      <dgm:prSet loTypeId="urn:microsoft.com/office/officeart/2005/8/layout/pyramid1" loCatId="pyramid" qsTypeId="urn:microsoft.com/office/officeart/2005/8/quickstyle/3d7" qsCatId="3D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9B6C6E6D-B369-4338-8EAC-FB503E1A4998}">
      <dgm:prSet phldrT="[Текст]" custT="1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 sz="3900" dirty="0" smtClean="0"/>
        </a:p>
        <a:p>
          <a:r>
            <a:rPr lang="ru-RU" sz="3000" dirty="0" smtClean="0"/>
            <a:t>Дотации 0,8%</a:t>
          </a:r>
          <a:endParaRPr lang="ru-RU" sz="3000" dirty="0"/>
        </a:p>
      </dgm:t>
    </dgm:pt>
    <dgm:pt modelId="{B928C2C4-4C55-4E99-9492-440B73F49207}" type="parTrans" cxnId="{975E9A42-FD39-48A5-BA7C-808D50DEE8B0}">
      <dgm:prSet/>
      <dgm:spPr/>
      <dgm:t>
        <a:bodyPr/>
        <a:lstStyle/>
        <a:p>
          <a:endParaRPr lang="ru-RU"/>
        </a:p>
      </dgm:t>
    </dgm:pt>
    <dgm:pt modelId="{16D23F27-A480-489F-86DE-28890A78B16D}" type="sibTrans" cxnId="{975E9A42-FD39-48A5-BA7C-808D50DEE8B0}">
      <dgm:prSet/>
      <dgm:spPr/>
      <dgm:t>
        <a:bodyPr/>
        <a:lstStyle/>
        <a:p>
          <a:endParaRPr lang="ru-RU"/>
        </a:p>
      </dgm:t>
    </dgm:pt>
    <dgm:pt modelId="{3172827C-24EB-4AC3-89EC-2532A9335677}">
      <dgm:prSet phldrT="[Текст]" custT="1"/>
      <dgm:spPr>
        <a:solidFill>
          <a:schemeClr val="accent1">
            <a:lumMod val="60000"/>
            <a:lumOff val="40000"/>
            <a:alpha val="70000"/>
          </a:schemeClr>
        </a:solidFill>
      </dgm:spPr>
      <dgm:t>
        <a:bodyPr/>
        <a:lstStyle/>
        <a:p>
          <a:r>
            <a:rPr lang="ru-RU" sz="3500" dirty="0" smtClean="0"/>
            <a:t>Субсидии 16,7%</a:t>
          </a:r>
          <a:endParaRPr lang="ru-RU" sz="3500" dirty="0"/>
        </a:p>
      </dgm:t>
    </dgm:pt>
    <dgm:pt modelId="{FAE6A9C0-95DC-437E-8560-A26FDA372DDF}" type="parTrans" cxnId="{39A92D4E-10A0-407D-B2B5-CCC6EBFEC208}">
      <dgm:prSet/>
      <dgm:spPr/>
      <dgm:t>
        <a:bodyPr/>
        <a:lstStyle/>
        <a:p>
          <a:endParaRPr lang="ru-RU"/>
        </a:p>
      </dgm:t>
    </dgm:pt>
    <dgm:pt modelId="{7A15D54F-1621-4D63-9228-5B7016A26FED}" type="sibTrans" cxnId="{39A92D4E-10A0-407D-B2B5-CCC6EBFEC208}">
      <dgm:prSet/>
      <dgm:spPr/>
      <dgm:t>
        <a:bodyPr/>
        <a:lstStyle/>
        <a:p>
          <a:endParaRPr lang="ru-RU"/>
        </a:p>
      </dgm:t>
    </dgm:pt>
    <dgm:pt modelId="{D0CCC160-AA76-4C02-B228-232A8134752B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3500" dirty="0" smtClean="0"/>
            <a:t>Субвенции 82,5%</a:t>
          </a:r>
          <a:endParaRPr lang="ru-RU" sz="3500" dirty="0"/>
        </a:p>
      </dgm:t>
    </dgm:pt>
    <dgm:pt modelId="{A1103129-F8FB-4024-BEFC-54D27E59474E}" type="parTrans" cxnId="{1CEDF506-24A1-439B-9B95-64A1F06E0986}">
      <dgm:prSet/>
      <dgm:spPr/>
      <dgm:t>
        <a:bodyPr/>
        <a:lstStyle/>
        <a:p>
          <a:endParaRPr lang="ru-RU"/>
        </a:p>
      </dgm:t>
    </dgm:pt>
    <dgm:pt modelId="{55D4E09D-115F-46B9-B484-81FE44168360}" type="sibTrans" cxnId="{1CEDF506-24A1-439B-9B95-64A1F06E0986}">
      <dgm:prSet/>
      <dgm:spPr/>
      <dgm:t>
        <a:bodyPr/>
        <a:lstStyle/>
        <a:p>
          <a:endParaRPr lang="ru-RU"/>
        </a:p>
      </dgm:t>
    </dgm:pt>
    <dgm:pt modelId="{E32AAE2B-BA9C-47A1-90C4-AC183CA34834}" type="pres">
      <dgm:prSet presAssocID="{4F7AFB3C-63BE-429B-AAC0-394808C5106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540120-2BF0-4D87-8CD4-F49969E66CB1}" type="pres">
      <dgm:prSet presAssocID="{9B6C6E6D-B369-4338-8EAC-FB503E1A4998}" presName="Name8" presStyleCnt="0"/>
      <dgm:spPr/>
      <dgm:t>
        <a:bodyPr/>
        <a:lstStyle/>
        <a:p>
          <a:endParaRPr lang="ru-RU"/>
        </a:p>
      </dgm:t>
    </dgm:pt>
    <dgm:pt modelId="{CDDFD935-C1C6-47FB-A5DD-D8BC97653986}" type="pres">
      <dgm:prSet presAssocID="{9B6C6E6D-B369-4338-8EAC-FB503E1A4998}" presName="level" presStyleLbl="node1" presStyleIdx="0" presStyleCnt="3" custLinFactNeighborX="2688" custLinFactNeighborY="4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5DB040-ACF5-402A-8535-CBB03EA20E34}" type="pres">
      <dgm:prSet presAssocID="{9B6C6E6D-B369-4338-8EAC-FB503E1A499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90105-1C56-4743-90C7-D6B75C9CE9F4}" type="pres">
      <dgm:prSet presAssocID="{3172827C-24EB-4AC3-89EC-2532A9335677}" presName="Name8" presStyleCnt="0"/>
      <dgm:spPr/>
      <dgm:t>
        <a:bodyPr/>
        <a:lstStyle/>
        <a:p>
          <a:endParaRPr lang="ru-RU"/>
        </a:p>
      </dgm:t>
    </dgm:pt>
    <dgm:pt modelId="{3D510292-E4A4-42E0-9231-4CC3CE6CC39B}" type="pres">
      <dgm:prSet presAssocID="{3172827C-24EB-4AC3-89EC-2532A9335677}" presName="level" presStyleLbl="node1" presStyleIdx="1" presStyleCnt="3" custLinFactNeighborX="6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AAC33-1799-4DEE-AB41-A8EEBD1B9A1D}" type="pres">
      <dgm:prSet presAssocID="{3172827C-24EB-4AC3-89EC-2532A933567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9B639-E1B1-4553-B975-1589BE6C135D}" type="pres">
      <dgm:prSet presAssocID="{D0CCC160-AA76-4C02-B228-232A8134752B}" presName="Name8" presStyleCnt="0"/>
      <dgm:spPr/>
      <dgm:t>
        <a:bodyPr/>
        <a:lstStyle/>
        <a:p>
          <a:endParaRPr lang="ru-RU"/>
        </a:p>
      </dgm:t>
    </dgm:pt>
    <dgm:pt modelId="{E73B2CBA-82A7-4B9B-8A2A-22FEAD10CFC7}" type="pres">
      <dgm:prSet presAssocID="{D0CCC160-AA76-4C02-B228-232A8134752B}" presName="level" presStyleLbl="node1" presStyleIdx="2" presStyleCnt="3" custLinFactNeighborX="-5130" custLinFactNeighborY="-4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B2524-D50E-4EE0-8AEC-22C1BF1229D9}" type="pres">
      <dgm:prSet presAssocID="{D0CCC160-AA76-4C02-B228-232A813475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5E9A42-FD39-48A5-BA7C-808D50DEE8B0}" srcId="{4F7AFB3C-63BE-429B-AAC0-394808C51064}" destId="{9B6C6E6D-B369-4338-8EAC-FB503E1A4998}" srcOrd="0" destOrd="0" parTransId="{B928C2C4-4C55-4E99-9492-440B73F49207}" sibTransId="{16D23F27-A480-489F-86DE-28890A78B16D}"/>
    <dgm:cxn modelId="{6E727DF7-307F-4F16-8D9B-49E24B379225}" type="presOf" srcId="{3172827C-24EB-4AC3-89EC-2532A9335677}" destId="{3D510292-E4A4-42E0-9231-4CC3CE6CC39B}" srcOrd="0" destOrd="0" presId="urn:microsoft.com/office/officeart/2005/8/layout/pyramid1"/>
    <dgm:cxn modelId="{63BBD5AE-0AE2-4784-88E3-6404E4A32BCF}" type="presOf" srcId="{9B6C6E6D-B369-4338-8EAC-FB503E1A4998}" destId="{155DB040-ACF5-402A-8535-CBB03EA20E34}" srcOrd="1" destOrd="0" presId="urn:microsoft.com/office/officeart/2005/8/layout/pyramid1"/>
    <dgm:cxn modelId="{9791DC59-7242-4584-95F2-5068B26B751C}" type="presOf" srcId="{D0CCC160-AA76-4C02-B228-232A8134752B}" destId="{E73B2CBA-82A7-4B9B-8A2A-22FEAD10CFC7}" srcOrd="0" destOrd="0" presId="urn:microsoft.com/office/officeart/2005/8/layout/pyramid1"/>
    <dgm:cxn modelId="{C3FC48C5-D9EB-4036-A253-326D0BE20075}" type="presOf" srcId="{3172827C-24EB-4AC3-89EC-2532A9335677}" destId="{866AAC33-1799-4DEE-AB41-A8EEBD1B9A1D}" srcOrd="1" destOrd="0" presId="urn:microsoft.com/office/officeart/2005/8/layout/pyramid1"/>
    <dgm:cxn modelId="{398534AF-A304-48CD-888B-D879DBABECA8}" type="presOf" srcId="{9B6C6E6D-B369-4338-8EAC-FB503E1A4998}" destId="{CDDFD935-C1C6-47FB-A5DD-D8BC97653986}" srcOrd="0" destOrd="0" presId="urn:microsoft.com/office/officeart/2005/8/layout/pyramid1"/>
    <dgm:cxn modelId="{8F210914-526C-431A-8474-B02D469BF535}" type="presOf" srcId="{D0CCC160-AA76-4C02-B228-232A8134752B}" destId="{5A5B2524-D50E-4EE0-8AEC-22C1BF1229D9}" srcOrd="1" destOrd="0" presId="urn:microsoft.com/office/officeart/2005/8/layout/pyramid1"/>
    <dgm:cxn modelId="{1CEDF506-24A1-439B-9B95-64A1F06E0986}" srcId="{4F7AFB3C-63BE-429B-AAC0-394808C51064}" destId="{D0CCC160-AA76-4C02-B228-232A8134752B}" srcOrd="2" destOrd="0" parTransId="{A1103129-F8FB-4024-BEFC-54D27E59474E}" sibTransId="{55D4E09D-115F-46B9-B484-81FE44168360}"/>
    <dgm:cxn modelId="{09B38E93-17FA-4C09-914F-D87E70AB46FB}" type="presOf" srcId="{4F7AFB3C-63BE-429B-AAC0-394808C51064}" destId="{E32AAE2B-BA9C-47A1-90C4-AC183CA34834}" srcOrd="0" destOrd="0" presId="urn:microsoft.com/office/officeart/2005/8/layout/pyramid1"/>
    <dgm:cxn modelId="{39A92D4E-10A0-407D-B2B5-CCC6EBFEC208}" srcId="{4F7AFB3C-63BE-429B-AAC0-394808C51064}" destId="{3172827C-24EB-4AC3-89EC-2532A9335677}" srcOrd="1" destOrd="0" parTransId="{FAE6A9C0-95DC-437E-8560-A26FDA372DDF}" sibTransId="{7A15D54F-1621-4D63-9228-5B7016A26FED}"/>
    <dgm:cxn modelId="{AD4F9A60-10CC-4649-945D-02F059F20B77}" type="presParOf" srcId="{E32AAE2B-BA9C-47A1-90C4-AC183CA34834}" destId="{79540120-2BF0-4D87-8CD4-F49969E66CB1}" srcOrd="0" destOrd="0" presId="urn:microsoft.com/office/officeart/2005/8/layout/pyramid1"/>
    <dgm:cxn modelId="{FB7933D1-9073-434C-A614-C7294DA9282E}" type="presParOf" srcId="{79540120-2BF0-4D87-8CD4-F49969E66CB1}" destId="{CDDFD935-C1C6-47FB-A5DD-D8BC97653986}" srcOrd="0" destOrd="0" presId="urn:microsoft.com/office/officeart/2005/8/layout/pyramid1"/>
    <dgm:cxn modelId="{44BF8EE1-C44C-4627-8D99-98C5234023BA}" type="presParOf" srcId="{79540120-2BF0-4D87-8CD4-F49969E66CB1}" destId="{155DB040-ACF5-402A-8535-CBB03EA20E34}" srcOrd="1" destOrd="0" presId="urn:microsoft.com/office/officeart/2005/8/layout/pyramid1"/>
    <dgm:cxn modelId="{52535A8B-49C9-47F5-BCFB-BDE334CA4FBF}" type="presParOf" srcId="{E32AAE2B-BA9C-47A1-90C4-AC183CA34834}" destId="{42D90105-1C56-4743-90C7-D6B75C9CE9F4}" srcOrd="1" destOrd="0" presId="urn:microsoft.com/office/officeart/2005/8/layout/pyramid1"/>
    <dgm:cxn modelId="{DC719076-6AEF-4FA0-91BB-E8B3ACDC0BA8}" type="presParOf" srcId="{42D90105-1C56-4743-90C7-D6B75C9CE9F4}" destId="{3D510292-E4A4-42E0-9231-4CC3CE6CC39B}" srcOrd="0" destOrd="0" presId="urn:microsoft.com/office/officeart/2005/8/layout/pyramid1"/>
    <dgm:cxn modelId="{3E09EB47-C841-46D8-8D0E-39B638DF0E08}" type="presParOf" srcId="{42D90105-1C56-4743-90C7-D6B75C9CE9F4}" destId="{866AAC33-1799-4DEE-AB41-A8EEBD1B9A1D}" srcOrd="1" destOrd="0" presId="urn:microsoft.com/office/officeart/2005/8/layout/pyramid1"/>
    <dgm:cxn modelId="{43297F45-4738-482D-B982-7721BA10CC22}" type="presParOf" srcId="{E32AAE2B-BA9C-47A1-90C4-AC183CA34834}" destId="{C529B639-E1B1-4553-B975-1589BE6C135D}" srcOrd="2" destOrd="0" presId="urn:microsoft.com/office/officeart/2005/8/layout/pyramid1"/>
    <dgm:cxn modelId="{59B89335-5B96-4E03-8E1D-309C9E2A217F}" type="presParOf" srcId="{C529B639-E1B1-4553-B975-1589BE6C135D}" destId="{E73B2CBA-82A7-4B9B-8A2A-22FEAD10CFC7}" srcOrd="0" destOrd="0" presId="urn:microsoft.com/office/officeart/2005/8/layout/pyramid1"/>
    <dgm:cxn modelId="{831CEDC8-C8F6-4204-9EB5-FD0CE52F3C7D}" type="presParOf" srcId="{C529B639-E1B1-4553-B975-1589BE6C135D}" destId="{5A5B2524-D50E-4EE0-8AEC-22C1BF1229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1C6FE-28BD-461A-8A94-3EC2DE69E97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solidFill>
          <a:srgbClr val="ED5113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-5400000">
        <a:off x="1" y="668251"/>
        <a:ext cx="1331367" cy="570586"/>
      </dsp:txXfrm>
    </dsp:sp>
    <dsp:sp modelId="{B87A6B20-7D03-4A1C-B41E-3EAE4DB02A85}">
      <dsp:nvSpPr>
        <dsp:cNvPr id="0" name=""/>
        <dsp:cNvSpPr/>
      </dsp:nvSpPr>
      <dsp:spPr>
        <a:xfrm rot="5400000">
          <a:off x="4162348" y="-2828413"/>
          <a:ext cx="1236269" cy="6898232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Бюджетный кодекс Российской Федерации</a:t>
          </a:r>
          <a:endParaRPr lang="ru-RU" sz="2500" kern="1200" dirty="0"/>
        </a:p>
      </dsp:txBody>
      <dsp:txXfrm rot="-5400000">
        <a:off x="1331367" y="62918"/>
        <a:ext cx="6837882" cy="1115569"/>
      </dsp:txXfrm>
    </dsp:sp>
    <dsp:sp modelId="{A421B1A1-F92C-4B3F-82B4-76767EE30923}">
      <dsp:nvSpPr>
        <dsp:cNvPr id="0" name=""/>
        <dsp:cNvSpPr/>
      </dsp:nvSpPr>
      <dsp:spPr>
        <a:xfrm rot="5400000">
          <a:off x="-273284" y="1943512"/>
          <a:ext cx="1901953" cy="1331367"/>
        </a:xfrm>
        <a:prstGeom prst="chevron">
          <a:avLst/>
        </a:prstGeom>
        <a:solidFill>
          <a:srgbClr val="C0000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-5400000">
        <a:off x="12010" y="2323903"/>
        <a:ext cx="1331367" cy="570586"/>
      </dsp:txXfrm>
    </dsp:sp>
    <dsp:sp modelId="{3CCF42C1-3CCC-418C-B955-37E1F3A4FC0C}">
      <dsp:nvSpPr>
        <dsp:cNvPr id="0" name=""/>
        <dsp:cNvSpPr/>
      </dsp:nvSpPr>
      <dsp:spPr>
        <a:xfrm rot="5400000">
          <a:off x="4162348" y="-1117662"/>
          <a:ext cx="1236269" cy="6898232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rgbClr val="C00000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Налоговый кодекс Российской Федерации</a:t>
          </a:r>
          <a:endParaRPr lang="ru-RU" sz="2500" kern="1200" dirty="0"/>
        </a:p>
      </dsp:txBody>
      <dsp:txXfrm rot="-5400000">
        <a:off x="1331367" y="1773669"/>
        <a:ext cx="6837882" cy="1115569"/>
      </dsp:txXfrm>
    </dsp:sp>
    <dsp:sp modelId="{3E060573-16EC-4C0E-9425-4DF9D994339B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3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 rot="-5400000">
        <a:off x="1" y="4089754"/>
        <a:ext cx="1331367" cy="570586"/>
      </dsp:txXfrm>
    </dsp:sp>
    <dsp:sp modelId="{B9116403-A960-4EB4-BD9A-DB4FE6BC84B0}">
      <dsp:nvSpPr>
        <dsp:cNvPr id="0" name=""/>
        <dsp:cNvSpPr/>
      </dsp:nvSpPr>
      <dsp:spPr>
        <a:xfrm rot="5400000">
          <a:off x="4162348" y="593089"/>
          <a:ext cx="1236269" cy="6898232"/>
        </a:xfrm>
        <a:prstGeom prst="round2SameRect">
          <a:avLst/>
        </a:prstGeom>
        <a:solidFill>
          <a:schemeClr val="lt1"/>
        </a:solidFill>
        <a:ln w="19050" cap="flat" cmpd="sng" algn="ctr">
          <a:solidFill>
            <a:srgbClr val="92D050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Нормативно правовые документы Свердловской области, решения Думы городского округа</a:t>
          </a:r>
          <a:endParaRPr lang="ru-RU" sz="2500" kern="1200" dirty="0"/>
        </a:p>
      </dsp:txBody>
      <dsp:txXfrm rot="-5400000">
        <a:off x="1331367" y="3484420"/>
        <a:ext cx="6837882" cy="11155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6EAE2-9D65-4FDB-A9C0-1ECC92CB9133}">
      <dsp:nvSpPr>
        <dsp:cNvPr id="0" name=""/>
        <dsp:cNvSpPr/>
      </dsp:nvSpPr>
      <dsp:spPr>
        <a:xfrm rot="5400000">
          <a:off x="450742" y="1838675"/>
          <a:ext cx="1571058" cy="246260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5C754D68-59CA-4A96-B23D-62F8B14D35B6}">
      <dsp:nvSpPr>
        <dsp:cNvPr id="0" name=""/>
        <dsp:cNvSpPr/>
      </dsp:nvSpPr>
      <dsp:spPr>
        <a:xfrm>
          <a:off x="245252" y="2669021"/>
          <a:ext cx="2223256" cy="1948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РАСХОДНОЕ ОБЯЗАТЕЛЬСТВО – </a:t>
          </a:r>
          <a:r>
            <a:rPr lang="ru-RU" sz="1600" kern="1200" dirty="0" smtClean="0">
              <a:solidFill>
                <a:schemeClr val="tx2">
                  <a:lumMod val="75000"/>
                </a:schemeClr>
              </a:solidFill>
            </a:rPr>
            <a:t>обязанность выплатить денежные средства из соответствующего бюджета</a:t>
          </a: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45252" y="2669021"/>
        <a:ext cx="2223256" cy="1948814"/>
      </dsp:txXfrm>
    </dsp:sp>
    <dsp:sp modelId="{B8B60EF9-00CC-4650-93D6-19E62B565F64}">
      <dsp:nvSpPr>
        <dsp:cNvPr id="0" name=""/>
        <dsp:cNvSpPr/>
      </dsp:nvSpPr>
      <dsp:spPr>
        <a:xfrm>
          <a:off x="2053028" y="1657375"/>
          <a:ext cx="419482" cy="419482"/>
        </a:xfrm>
        <a:prstGeom prst="triangle">
          <a:avLst>
            <a:gd name="adj" fmla="val 10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2D7A526E-7A33-4E8A-8766-AA65D1CF9174}">
      <dsp:nvSpPr>
        <dsp:cNvPr id="0" name=""/>
        <dsp:cNvSpPr/>
      </dsp:nvSpPr>
      <dsp:spPr>
        <a:xfrm rot="5400000">
          <a:off x="3217995" y="1165188"/>
          <a:ext cx="1479952" cy="2462608"/>
        </a:xfrm>
        <a:prstGeom prst="corner">
          <a:avLst>
            <a:gd name="adj1" fmla="val 16120"/>
            <a:gd name="adj2" fmla="val 1611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85EAB2FF-62E5-486E-931B-206E0880052C}">
      <dsp:nvSpPr>
        <dsp:cNvPr id="0" name=""/>
        <dsp:cNvSpPr/>
      </dsp:nvSpPr>
      <dsp:spPr>
        <a:xfrm>
          <a:off x="2984005" y="2011514"/>
          <a:ext cx="2223256" cy="1948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БЮДЖЕТНЫЕ ОБЯЗАТЕЛЬСТВА </a:t>
          </a:r>
          <a:r>
            <a:rPr lang="ru-RU" sz="1600" kern="1200" dirty="0" smtClean="0">
              <a:solidFill>
                <a:schemeClr val="tx2">
                  <a:lumMod val="75000"/>
                </a:schemeClr>
              </a:solidFill>
            </a:rPr>
            <a:t>– расходные обязательства, подлежащие исполнению в соответствующем финансовом году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984005" y="2011514"/>
        <a:ext cx="2223256" cy="1948814"/>
      </dsp:txXfrm>
    </dsp:sp>
    <dsp:sp modelId="{5909EC9D-7A05-47CF-8B7E-C86D0FD8DA89}">
      <dsp:nvSpPr>
        <dsp:cNvPr id="0" name=""/>
        <dsp:cNvSpPr/>
      </dsp:nvSpPr>
      <dsp:spPr>
        <a:xfrm>
          <a:off x="4774729" y="983888"/>
          <a:ext cx="419482" cy="419482"/>
        </a:xfrm>
        <a:prstGeom prst="triangle">
          <a:avLst>
            <a:gd name="adj" fmla="val 10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F821AD84-9A41-48F7-A7DC-1AC11A86F6DA}">
      <dsp:nvSpPr>
        <dsp:cNvPr id="0" name=""/>
        <dsp:cNvSpPr/>
      </dsp:nvSpPr>
      <dsp:spPr>
        <a:xfrm rot="5400000">
          <a:off x="5939696" y="-43424"/>
          <a:ext cx="1479952" cy="2462608"/>
        </a:xfrm>
        <a:prstGeom prst="corner">
          <a:avLst>
            <a:gd name="adj1" fmla="val 16120"/>
            <a:gd name="adj2" fmla="val 1611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195874D9-CB26-4CF1-BF65-66A655C7CCD9}">
      <dsp:nvSpPr>
        <dsp:cNvPr id="0" name=""/>
        <dsp:cNvSpPr/>
      </dsp:nvSpPr>
      <dsp:spPr>
        <a:xfrm>
          <a:off x="5650169" y="842599"/>
          <a:ext cx="2223256" cy="3019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75000"/>
                </a:schemeClr>
              </a:solidFill>
            </a:rPr>
            <a:t>БЮДЖЕТНЫЕ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 АССИГНОВАНИЯ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75000"/>
                </a:schemeClr>
              </a:solidFill>
            </a:rPr>
            <a:t>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650169" y="842599"/>
        <a:ext cx="2223256" cy="30190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8F769-0C65-49B6-94A8-854938384128}">
      <dsp:nvSpPr>
        <dsp:cNvPr id="0" name=""/>
        <dsp:cNvSpPr/>
      </dsp:nvSpPr>
      <dsp:spPr>
        <a:xfrm rot="5400000">
          <a:off x="3621404" y="-1242164"/>
          <a:ext cx="1047750" cy="3901440"/>
        </a:xfrm>
        <a:prstGeom prst="round2Same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9050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0" kern="1200" dirty="0" smtClean="0">
              <a:solidFill>
                <a:schemeClr val="accent3">
                  <a:lumMod val="75000"/>
                </a:schemeClr>
              </a:solidFill>
            </a:rPr>
            <a:t>Доходы</a:t>
          </a:r>
          <a:endParaRPr lang="ru-RU" sz="5000" kern="1200" dirty="0">
            <a:solidFill>
              <a:schemeClr val="accent3">
                <a:lumMod val="75000"/>
              </a:schemeClr>
            </a:solidFill>
          </a:endParaRPr>
        </a:p>
      </dsp:txBody>
      <dsp:txXfrm rot="-5400000">
        <a:off x="2194560" y="235827"/>
        <a:ext cx="3850293" cy="945456"/>
      </dsp:txXfrm>
    </dsp:sp>
    <dsp:sp modelId="{1496E87B-F891-4E6D-825E-B93B67045AB3}">
      <dsp:nvSpPr>
        <dsp:cNvPr id="0" name=""/>
        <dsp:cNvSpPr/>
      </dsp:nvSpPr>
      <dsp:spPr>
        <a:xfrm>
          <a:off x="17673" y="6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1 231 183,3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1607" y="63940"/>
        <a:ext cx="2066692" cy="1181819"/>
      </dsp:txXfrm>
    </dsp:sp>
    <dsp:sp modelId="{73D5779C-F0F7-4582-897D-A48C25D99424}">
      <dsp:nvSpPr>
        <dsp:cNvPr id="0" name=""/>
        <dsp:cNvSpPr/>
      </dsp:nvSpPr>
      <dsp:spPr>
        <a:xfrm rot="5400000">
          <a:off x="3604770" y="85324"/>
          <a:ext cx="1047750" cy="3901440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9050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0" kern="1200" dirty="0" smtClean="0">
              <a:solidFill>
                <a:schemeClr val="accent1">
                  <a:lumMod val="75000"/>
                </a:schemeClr>
              </a:solidFill>
            </a:rPr>
            <a:t>Расходы</a:t>
          </a:r>
          <a:endParaRPr lang="ru-RU" sz="5000" kern="1200" dirty="0">
            <a:solidFill>
              <a:schemeClr val="accent1">
                <a:lumMod val="75000"/>
              </a:schemeClr>
            </a:solidFill>
          </a:endParaRPr>
        </a:p>
      </dsp:txBody>
      <dsp:txXfrm rot="-5400000">
        <a:off x="2177926" y="1563316"/>
        <a:ext cx="3850293" cy="945456"/>
      </dsp:txXfrm>
    </dsp:sp>
    <dsp:sp modelId="{C23F5D69-3DD3-4CDC-BDEE-2C889BA38543}">
      <dsp:nvSpPr>
        <dsp:cNvPr id="0" name=""/>
        <dsp:cNvSpPr/>
      </dsp:nvSpPr>
      <dsp:spPr>
        <a:xfrm>
          <a:off x="0" y="1377156"/>
          <a:ext cx="2194560" cy="1309687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/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1 246 282,7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34" y="1441090"/>
        <a:ext cx="2066692" cy="1181819"/>
      </dsp:txXfrm>
    </dsp:sp>
    <dsp:sp modelId="{13D2A8AC-2109-4FE8-8681-D283FFD5C203}">
      <dsp:nvSpPr>
        <dsp:cNvPr id="0" name=""/>
        <dsp:cNvSpPr/>
      </dsp:nvSpPr>
      <dsp:spPr>
        <a:xfrm rot="5400000">
          <a:off x="3621405" y="1456451"/>
          <a:ext cx="1047750" cy="3901440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19050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222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5000" kern="1200" dirty="0" smtClean="0">
              <a:solidFill>
                <a:schemeClr val="tx2">
                  <a:lumMod val="75000"/>
                </a:schemeClr>
              </a:solidFill>
            </a:rPr>
            <a:t>Дефицит</a:t>
          </a:r>
          <a:endParaRPr lang="ru-RU" sz="5000" kern="1200" dirty="0">
            <a:solidFill>
              <a:schemeClr val="tx2">
                <a:lumMod val="75000"/>
              </a:schemeClr>
            </a:solidFill>
          </a:endParaRPr>
        </a:p>
      </dsp:txBody>
      <dsp:txXfrm rot="-5400000">
        <a:off x="2194561" y="2934443"/>
        <a:ext cx="3850293" cy="945456"/>
      </dsp:txXfrm>
    </dsp:sp>
    <dsp:sp modelId="{A6F482DD-9A47-4A8F-A6E4-5D4AF62A7AC5}">
      <dsp:nvSpPr>
        <dsp:cNvPr id="0" name=""/>
        <dsp:cNvSpPr/>
      </dsp:nvSpPr>
      <dsp:spPr>
        <a:xfrm>
          <a:off x="0" y="2752328"/>
          <a:ext cx="2194560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15 099,4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34" y="2816262"/>
        <a:ext cx="2066692" cy="1181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8613E-EC71-4213-8824-85046718EC95}">
      <dsp:nvSpPr>
        <dsp:cNvPr id="0" name=""/>
        <dsp:cNvSpPr/>
      </dsp:nvSpPr>
      <dsp:spPr>
        <a:xfrm>
          <a:off x="0" y="0"/>
          <a:ext cx="8712968" cy="69982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Укрепление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 доходной части бюджета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4163" y="34163"/>
        <a:ext cx="8644642" cy="631503"/>
      </dsp:txXfrm>
    </dsp:sp>
    <dsp:sp modelId="{1B6A543F-50E3-428E-8534-F6F38FDDAD25}">
      <dsp:nvSpPr>
        <dsp:cNvPr id="0" name=""/>
        <dsp:cNvSpPr/>
      </dsp:nvSpPr>
      <dsp:spPr>
        <a:xfrm>
          <a:off x="0" y="712488"/>
          <a:ext cx="8712968" cy="69982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Обеспечение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 сбалансированности и устойчивости бюджета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4163" y="746651"/>
        <a:ext cx="8644642" cy="631503"/>
      </dsp:txXfrm>
    </dsp:sp>
    <dsp:sp modelId="{1DA50EFB-3DDA-40B8-A1D5-B1992807FB8A}">
      <dsp:nvSpPr>
        <dsp:cNvPr id="0" name=""/>
        <dsp:cNvSpPr/>
      </dsp:nvSpPr>
      <dsp:spPr>
        <a:xfrm>
          <a:off x="0" y="1417942"/>
          <a:ext cx="8712968" cy="69982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Повышение 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эффективности бюджетных расходов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4163" y="1452105"/>
        <a:ext cx="8644642" cy="631503"/>
      </dsp:txXfrm>
    </dsp:sp>
    <dsp:sp modelId="{9837CEA0-E20C-4E2B-AE1E-26DCD2691399}">
      <dsp:nvSpPr>
        <dsp:cNvPr id="0" name=""/>
        <dsp:cNvSpPr/>
      </dsp:nvSpPr>
      <dsp:spPr>
        <a:xfrm>
          <a:off x="0" y="2134646"/>
          <a:ext cx="8712968" cy="69982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Реализация задач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, поставленных в указах Президента РФ от 07.05.2012 года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4163" y="2168809"/>
        <a:ext cx="8644642" cy="631503"/>
      </dsp:txXfrm>
    </dsp:sp>
    <dsp:sp modelId="{A1C2D210-C735-4685-AEBC-0D934E0C7B99}">
      <dsp:nvSpPr>
        <dsp:cNvPr id="0" name=""/>
        <dsp:cNvSpPr/>
      </dsp:nvSpPr>
      <dsp:spPr>
        <a:xfrm>
          <a:off x="0" y="2845726"/>
          <a:ext cx="8712968" cy="69982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Исполнение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 социальных обязательств с одновременным повышением адресности решения социальных проблем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4163" y="2879889"/>
        <a:ext cx="8644642" cy="631503"/>
      </dsp:txXfrm>
    </dsp:sp>
    <dsp:sp modelId="{75463B74-F6DA-44F5-A23F-45A59B559003}">
      <dsp:nvSpPr>
        <dsp:cNvPr id="0" name=""/>
        <dsp:cNvSpPr/>
      </dsp:nvSpPr>
      <dsp:spPr>
        <a:xfrm>
          <a:off x="0" y="3556805"/>
          <a:ext cx="8712968" cy="69982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Повышение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 качества предоставления муниципальных услуг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4163" y="3590968"/>
        <a:ext cx="8644642" cy="631503"/>
      </dsp:txXfrm>
    </dsp:sp>
    <dsp:sp modelId="{D6C0C436-8CC5-45F5-BE31-CBE88426210A}">
      <dsp:nvSpPr>
        <dsp:cNvPr id="0" name=""/>
        <dsp:cNvSpPr/>
      </dsp:nvSpPr>
      <dsp:spPr>
        <a:xfrm>
          <a:off x="0" y="4267884"/>
          <a:ext cx="8712968" cy="69982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accent2">
                  <a:lumMod val="75000"/>
                </a:schemeClr>
              </a:solidFill>
            </a:rPr>
            <a:t>Прозрачность и открытость </a:t>
          </a:r>
          <a:r>
            <a:rPr lang="ru-RU" sz="2000" kern="1200" dirty="0" smtClean="0">
              <a:solidFill>
                <a:schemeClr val="accent2">
                  <a:lumMod val="75000"/>
                </a:schemeClr>
              </a:solidFill>
            </a:rPr>
            <a:t>бюджета и бюджетного процесса</a:t>
          </a:r>
          <a:endParaRPr lang="ru-RU" sz="20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4163" y="4302047"/>
        <a:ext cx="8644642" cy="631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0DEC2-83F9-472B-907C-A18B82D5D759}">
      <dsp:nvSpPr>
        <dsp:cNvPr id="0" name=""/>
        <dsp:cNvSpPr/>
      </dsp:nvSpPr>
      <dsp:spPr>
        <a:xfrm>
          <a:off x="0" y="0"/>
          <a:ext cx="1766570" cy="556920"/>
        </a:xfrm>
        <a:prstGeom prst="roundRect">
          <a:avLst/>
        </a:prstGeom>
        <a:solidFill>
          <a:schemeClr val="bg2"/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Дума городского округа</a:t>
          </a:r>
          <a:endParaRPr lang="ru-RU" sz="1400" kern="1200" dirty="0"/>
        </a:p>
      </dsp:txBody>
      <dsp:txXfrm>
        <a:off x="27187" y="27187"/>
        <a:ext cx="1712196" cy="502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50DEC2-83F9-472B-907C-A18B82D5D759}">
      <dsp:nvSpPr>
        <dsp:cNvPr id="0" name=""/>
        <dsp:cNvSpPr/>
      </dsp:nvSpPr>
      <dsp:spPr>
        <a:xfrm>
          <a:off x="0" y="0"/>
          <a:ext cx="1838008" cy="556920"/>
        </a:xfrm>
        <a:prstGeom prst="roundRect">
          <a:avLst/>
        </a:prstGeom>
        <a:solidFill>
          <a:schemeClr val="bg2"/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Дума городского округа</a:t>
          </a:r>
          <a:endParaRPr lang="ru-RU" sz="1400" kern="1200" dirty="0"/>
        </a:p>
      </dsp:txBody>
      <dsp:txXfrm>
        <a:off x="27187" y="27187"/>
        <a:ext cx="1783634" cy="5025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79825-35D1-4358-BC6B-346D136CB426}">
      <dsp:nvSpPr>
        <dsp:cNvPr id="0" name=""/>
        <dsp:cNvSpPr/>
      </dsp:nvSpPr>
      <dsp:spPr>
        <a:xfrm>
          <a:off x="0" y="0"/>
          <a:ext cx="2500330" cy="714379"/>
        </a:xfrm>
        <a:prstGeom prst="roundRect">
          <a:avLst/>
        </a:prstGeom>
        <a:solidFill>
          <a:schemeClr val="bg2"/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Администрация городского округа, Финансовое управление</a:t>
          </a:r>
          <a:endParaRPr lang="ru-RU" sz="1400" kern="1200" dirty="0"/>
        </a:p>
      </dsp:txBody>
      <dsp:txXfrm>
        <a:off x="34873" y="34873"/>
        <a:ext cx="2430584" cy="6446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79825-35D1-4358-BC6B-346D136CB426}">
      <dsp:nvSpPr>
        <dsp:cNvPr id="0" name=""/>
        <dsp:cNvSpPr/>
      </dsp:nvSpPr>
      <dsp:spPr>
        <a:xfrm>
          <a:off x="0" y="35716"/>
          <a:ext cx="2571768" cy="714379"/>
        </a:xfrm>
        <a:prstGeom prst="roundRect">
          <a:avLst/>
        </a:prstGeom>
        <a:solidFill>
          <a:schemeClr val="bg2"/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Администрация городского округа, Финансовое управление</a:t>
          </a:r>
          <a:endParaRPr lang="ru-RU" sz="1400" kern="1200" dirty="0"/>
        </a:p>
      </dsp:txBody>
      <dsp:txXfrm>
        <a:off x="34873" y="70589"/>
        <a:ext cx="2502022" cy="6446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43DCC-46B9-43BC-91AC-1F2549E97DE6}">
      <dsp:nvSpPr>
        <dsp:cNvPr id="0" name=""/>
        <dsp:cNvSpPr/>
      </dsp:nvSpPr>
      <dsp:spPr>
        <a:xfrm>
          <a:off x="6086471" y="2071157"/>
          <a:ext cx="2493186" cy="2437348"/>
        </a:xfrm>
        <a:prstGeom prst="gear9">
          <a:avLst/>
        </a:prstGeom>
        <a:solidFill>
          <a:srgbClr val="A05284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Безвозмездные поступления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50,8%</a:t>
          </a:r>
          <a:endParaRPr lang="ru-RU" sz="1200" kern="1200" dirty="0"/>
        </a:p>
      </dsp:txBody>
      <dsp:txXfrm>
        <a:off x="6583539" y="2642094"/>
        <a:ext cx="1499050" cy="1252847"/>
      </dsp:txXfrm>
    </dsp:sp>
    <dsp:sp modelId="{116D36B4-4133-478A-B319-62D261878BFC}">
      <dsp:nvSpPr>
        <dsp:cNvPr id="0" name=""/>
        <dsp:cNvSpPr/>
      </dsp:nvSpPr>
      <dsp:spPr>
        <a:xfrm>
          <a:off x="3854237" y="1711109"/>
          <a:ext cx="2392843" cy="2383504"/>
        </a:xfrm>
        <a:prstGeom prst="gear6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Налоговые доходы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43,1%</a:t>
          </a:r>
          <a:endParaRPr lang="ru-RU" sz="1200" kern="1200" dirty="0"/>
        </a:p>
      </dsp:txBody>
      <dsp:txXfrm>
        <a:off x="4455649" y="2314790"/>
        <a:ext cx="1190019" cy="1176142"/>
      </dsp:txXfrm>
    </dsp:sp>
    <dsp:sp modelId="{7E8461A0-D54E-40A5-B0A1-709BB2578D82}">
      <dsp:nvSpPr>
        <dsp:cNvPr id="0" name=""/>
        <dsp:cNvSpPr/>
      </dsp:nvSpPr>
      <dsp:spPr>
        <a:xfrm rot="20700000">
          <a:off x="5923782" y="390471"/>
          <a:ext cx="1710385" cy="1750139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Неналоговые доходы       6,1%</a:t>
          </a:r>
          <a:endParaRPr lang="ru-RU" sz="1200" kern="1200" dirty="0"/>
        </a:p>
      </dsp:txBody>
      <dsp:txXfrm rot="-20700000">
        <a:off x="6296562" y="776686"/>
        <a:ext cx="964825" cy="977709"/>
      </dsp:txXfrm>
    </dsp:sp>
    <dsp:sp modelId="{1CE40516-E506-441F-A0E6-E2386F1B2CC8}">
      <dsp:nvSpPr>
        <dsp:cNvPr id="0" name=""/>
        <dsp:cNvSpPr/>
      </dsp:nvSpPr>
      <dsp:spPr>
        <a:xfrm>
          <a:off x="6324644" y="775006"/>
          <a:ext cx="2533621" cy="2556530"/>
        </a:xfrm>
        <a:prstGeom prst="circularArrow">
          <a:avLst>
            <a:gd name="adj1" fmla="val 4687"/>
            <a:gd name="adj2" fmla="val 299029"/>
            <a:gd name="adj3" fmla="val 2541542"/>
            <a:gd name="adj4" fmla="val 15807655"/>
            <a:gd name="adj5" fmla="val 5469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600C5-DA6A-4E1E-8111-9A9C214B2103}">
      <dsp:nvSpPr>
        <dsp:cNvPr id="0" name=""/>
        <dsp:cNvSpPr/>
      </dsp:nvSpPr>
      <dsp:spPr>
        <a:xfrm>
          <a:off x="5303208" y="342950"/>
          <a:ext cx="2850161" cy="28501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8DD12-686F-4326-B31E-54D90616AB67}">
      <dsp:nvSpPr>
        <dsp:cNvPr id="0" name=""/>
        <dsp:cNvSpPr/>
      </dsp:nvSpPr>
      <dsp:spPr>
        <a:xfrm>
          <a:off x="6014465" y="1423094"/>
          <a:ext cx="2770414" cy="272733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CF207-39C1-4CDF-8594-12CA1C5C73D7}">
      <dsp:nvSpPr>
        <dsp:cNvPr id="0" name=""/>
        <dsp:cNvSpPr/>
      </dsp:nvSpPr>
      <dsp:spPr>
        <a:xfrm>
          <a:off x="0" y="1667355"/>
          <a:ext cx="2065882" cy="2512092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>
                  <a:lumMod val="95000"/>
                </a:schemeClr>
              </a:solidFill>
            </a:rPr>
            <a:t>Неналоговые доходы</a:t>
          </a:r>
          <a:endParaRPr lang="ru-RU" sz="20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60508" y="1727863"/>
        <a:ext cx="1944866" cy="2391076"/>
      </dsp:txXfrm>
    </dsp:sp>
    <dsp:sp modelId="{05B2D1B5-7135-43EA-9310-B4647377633E}">
      <dsp:nvSpPr>
        <dsp:cNvPr id="0" name=""/>
        <dsp:cNvSpPr/>
      </dsp:nvSpPr>
      <dsp:spPr>
        <a:xfrm rot="20067788">
          <a:off x="1977622" y="2519442"/>
          <a:ext cx="1806905" cy="28975"/>
        </a:xfrm>
        <a:custGeom>
          <a:avLst/>
          <a:gdLst/>
          <a:ahLst/>
          <a:cxnLst/>
          <a:rect l="0" t="0" r="0" b="0"/>
          <a:pathLst>
            <a:path>
              <a:moveTo>
                <a:pt x="0" y="14487"/>
              </a:moveTo>
              <a:lnTo>
                <a:pt x="1806905" y="1448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35902" y="2488757"/>
        <a:ext cx="90345" cy="90345"/>
      </dsp:txXfrm>
    </dsp:sp>
    <dsp:sp modelId="{ED7C0342-6C3C-4DD4-B1FE-7F4486D1261C}">
      <dsp:nvSpPr>
        <dsp:cNvPr id="0" name=""/>
        <dsp:cNvSpPr/>
      </dsp:nvSpPr>
      <dsp:spPr>
        <a:xfrm>
          <a:off x="3696267" y="1654117"/>
          <a:ext cx="1776277" cy="980683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>
                  <a:lumMod val="95000"/>
                </a:schemeClr>
              </a:solidFill>
            </a:rPr>
            <a:t>Доходы от использования имущества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>
                  <a:lumMod val="95000"/>
                </a:schemeClr>
              </a:solidFill>
            </a:rPr>
            <a:t>63,9%</a:t>
          </a:r>
          <a:endParaRPr lang="ru-RU" sz="14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3724990" y="1682840"/>
        <a:ext cx="1718831" cy="923237"/>
      </dsp:txXfrm>
    </dsp:sp>
    <dsp:sp modelId="{25B7ACE0-B7AB-4830-8874-59F99E31F7D5}">
      <dsp:nvSpPr>
        <dsp:cNvPr id="0" name=""/>
        <dsp:cNvSpPr/>
      </dsp:nvSpPr>
      <dsp:spPr>
        <a:xfrm rot="19419727">
          <a:off x="5373776" y="1829012"/>
          <a:ext cx="1015817" cy="28975"/>
        </a:xfrm>
        <a:custGeom>
          <a:avLst/>
          <a:gdLst/>
          <a:ahLst/>
          <a:cxnLst/>
          <a:rect l="0" t="0" r="0" b="0"/>
          <a:pathLst>
            <a:path>
              <a:moveTo>
                <a:pt x="0" y="14487"/>
              </a:moveTo>
              <a:lnTo>
                <a:pt x="1015817" y="1448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856289" y="1818104"/>
        <a:ext cx="50790" cy="50790"/>
      </dsp:txXfrm>
    </dsp:sp>
    <dsp:sp modelId="{1E516DAB-AA77-4014-A868-86D294BCD05E}">
      <dsp:nvSpPr>
        <dsp:cNvPr id="0" name=""/>
        <dsp:cNvSpPr/>
      </dsp:nvSpPr>
      <dsp:spPr>
        <a:xfrm>
          <a:off x="6290823" y="1098471"/>
          <a:ext cx="1776277" cy="8881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>
                  <a:lumMod val="95000"/>
                </a:schemeClr>
              </a:solidFill>
            </a:rPr>
            <a:t>Аренда земельных участков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>
                  <a:lumMod val="95000"/>
                </a:schemeClr>
              </a:solidFill>
            </a:rPr>
            <a:t>73%</a:t>
          </a:r>
          <a:endParaRPr lang="ru-RU" sz="14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6316836" y="1124484"/>
        <a:ext cx="1724251" cy="836112"/>
      </dsp:txXfrm>
    </dsp:sp>
    <dsp:sp modelId="{57164F22-DA47-44F2-A98F-4BD18B370316}">
      <dsp:nvSpPr>
        <dsp:cNvPr id="0" name=""/>
        <dsp:cNvSpPr/>
      </dsp:nvSpPr>
      <dsp:spPr>
        <a:xfrm rot="1469216">
          <a:off x="5432350" y="2315201"/>
          <a:ext cx="893783" cy="28975"/>
        </a:xfrm>
        <a:custGeom>
          <a:avLst/>
          <a:gdLst/>
          <a:ahLst/>
          <a:cxnLst/>
          <a:rect l="0" t="0" r="0" b="0"/>
          <a:pathLst>
            <a:path>
              <a:moveTo>
                <a:pt x="0" y="14487"/>
              </a:moveTo>
              <a:lnTo>
                <a:pt x="893783" y="1448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856897" y="2307344"/>
        <a:ext cx="44689" cy="44689"/>
      </dsp:txXfrm>
    </dsp:sp>
    <dsp:sp modelId="{E3B82313-21E0-4EB3-B409-6416D6FAC7B9}">
      <dsp:nvSpPr>
        <dsp:cNvPr id="0" name=""/>
        <dsp:cNvSpPr/>
      </dsp:nvSpPr>
      <dsp:spPr>
        <a:xfrm>
          <a:off x="6285938" y="2070850"/>
          <a:ext cx="1786065" cy="8881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>
                  <a:lumMod val="95000"/>
                </a:schemeClr>
              </a:solidFill>
            </a:rPr>
            <a:t>Аренда  муниципального имущества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>
                  <a:lumMod val="95000"/>
                </a:schemeClr>
              </a:solidFill>
            </a:rPr>
            <a:t>27%</a:t>
          </a:r>
          <a:endParaRPr lang="ru-RU" sz="14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6311951" y="2096863"/>
        <a:ext cx="1734039" cy="836112"/>
      </dsp:txXfrm>
    </dsp:sp>
    <dsp:sp modelId="{51065CE1-7914-49DF-BB6F-1F8C1B958436}">
      <dsp:nvSpPr>
        <dsp:cNvPr id="0" name=""/>
        <dsp:cNvSpPr/>
      </dsp:nvSpPr>
      <dsp:spPr>
        <a:xfrm rot="427558">
          <a:off x="2059582" y="3010081"/>
          <a:ext cx="1631065" cy="28975"/>
        </a:xfrm>
        <a:custGeom>
          <a:avLst/>
          <a:gdLst/>
          <a:ahLst/>
          <a:cxnLst/>
          <a:rect l="0" t="0" r="0" b="0"/>
          <a:pathLst>
            <a:path>
              <a:moveTo>
                <a:pt x="0" y="14487"/>
              </a:moveTo>
              <a:lnTo>
                <a:pt x="1631065" y="1448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34338" y="2983792"/>
        <a:ext cx="81553" cy="81553"/>
      </dsp:txXfrm>
    </dsp:sp>
    <dsp:sp modelId="{B64058D3-0A92-4627-87B8-44F0304484BE}">
      <dsp:nvSpPr>
        <dsp:cNvPr id="0" name=""/>
        <dsp:cNvSpPr/>
      </dsp:nvSpPr>
      <dsp:spPr>
        <a:xfrm>
          <a:off x="3684349" y="2674589"/>
          <a:ext cx="1776277" cy="902295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>
                  <a:lumMod val="95000"/>
                </a:schemeClr>
              </a:solidFill>
            </a:rPr>
            <a:t>Плата за негативное воздействие на окружающую среду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>
                  <a:lumMod val="95000"/>
                </a:schemeClr>
              </a:solidFill>
            </a:rPr>
            <a:t>3,3%</a:t>
          </a:r>
          <a:endParaRPr lang="ru-RU" sz="14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3710776" y="2701016"/>
        <a:ext cx="1723423" cy="849441"/>
      </dsp:txXfrm>
    </dsp:sp>
    <dsp:sp modelId="{C35C87DB-B694-4E75-AF4A-026FEF44A893}">
      <dsp:nvSpPr>
        <dsp:cNvPr id="0" name=""/>
        <dsp:cNvSpPr/>
      </dsp:nvSpPr>
      <dsp:spPr>
        <a:xfrm rot="18754294">
          <a:off x="1678401" y="2026802"/>
          <a:ext cx="2395630" cy="28975"/>
        </a:xfrm>
        <a:custGeom>
          <a:avLst/>
          <a:gdLst/>
          <a:ahLst/>
          <a:cxnLst/>
          <a:rect l="0" t="0" r="0" b="0"/>
          <a:pathLst>
            <a:path>
              <a:moveTo>
                <a:pt x="0" y="14487"/>
              </a:moveTo>
              <a:lnTo>
                <a:pt x="2395630" y="1448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16326" y="1981399"/>
        <a:ext cx="119781" cy="119781"/>
      </dsp:txXfrm>
    </dsp:sp>
    <dsp:sp modelId="{0A073B2C-BFAF-44F4-897F-385D9F0DE2F8}">
      <dsp:nvSpPr>
        <dsp:cNvPr id="0" name=""/>
        <dsp:cNvSpPr/>
      </dsp:nvSpPr>
      <dsp:spPr>
        <a:xfrm>
          <a:off x="3686551" y="751448"/>
          <a:ext cx="1776277" cy="815462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solidFill>
            <a:schemeClr val="accent3"/>
          </a:solidFill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>
                  <a:lumMod val="95000"/>
                </a:schemeClr>
              </a:solidFill>
            </a:rPr>
            <a:t>Доходы от оказания платных услуг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>
                  <a:lumMod val="95000"/>
                </a:schemeClr>
              </a:solidFill>
            </a:rPr>
            <a:t>0,3%</a:t>
          </a:r>
          <a:endParaRPr lang="ru-RU" sz="14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3710435" y="775332"/>
        <a:ext cx="1728509" cy="767694"/>
      </dsp:txXfrm>
    </dsp:sp>
    <dsp:sp modelId="{58464C52-EC67-4260-B2C2-250916C7EB2E}">
      <dsp:nvSpPr>
        <dsp:cNvPr id="0" name=""/>
        <dsp:cNvSpPr/>
      </dsp:nvSpPr>
      <dsp:spPr>
        <a:xfrm rot="2186732">
          <a:off x="1870477" y="3502445"/>
          <a:ext cx="1998228" cy="28975"/>
        </a:xfrm>
        <a:custGeom>
          <a:avLst/>
          <a:gdLst/>
          <a:ahLst/>
          <a:cxnLst/>
          <a:rect l="0" t="0" r="0" b="0"/>
          <a:pathLst>
            <a:path>
              <a:moveTo>
                <a:pt x="0" y="14487"/>
              </a:moveTo>
              <a:lnTo>
                <a:pt x="1998228" y="1448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19635" y="3466977"/>
        <a:ext cx="99911" cy="99911"/>
      </dsp:txXfrm>
    </dsp:sp>
    <dsp:sp modelId="{43A0502A-DBF2-4434-B442-91187EC885B7}">
      <dsp:nvSpPr>
        <dsp:cNvPr id="0" name=""/>
        <dsp:cNvSpPr/>
      </dsp:nvSpPr>
      <dsp:spPr>
        <a:xfrm>
          <a:off x="3673300" y="3669855"/>
          <a:ext cx="1776277" cy="881220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>
                  <a:lumMod val="95000"/>
                </a:schemeClr>
              </a:solidFill>
            </a:rPr>
            <a:t>Доходы от продажи активов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>
                  <a:lumMod val="95000"/>
                </a:schemeClr>
              </a:solidFill>
            </a:rPr>
            <a:t>26,4%</a:t>
          </a:r>
          <a:endParaRPr lang="ru-RU" sz="14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3699110" y="3695665"/>
        <a:ext cx="1724657" cy="829600"/>
      </dsp:txXfrm>
    </dsp:sp>
    <dsp:sp modelId="{000AF9EB-CA2F-4A5F-BC57-E2D8EC8AFD03}">
      <dsp:nvSpPr>
        <dsp:cNvPr id="0" name=""/>
        <dsp:cNvSpPr/>
      </dsp:nvSpPr>
      <dsp:spPr>
        <a:xfrm rot="19813054">
          <a:off x="5385193" y="3853853"/>
          <a:ext cx="974916" cy="28975"/>
        </a:xfrm>
        <a:custGeom>
          <a:avLst/>
          <a:gdLst/>
          <a:ahLst/>
          <a:cxnLst/>
          <a:rect l="0" t="0" r="0" b="0"/>
          <a:pathLst>
            <a:path>
              <a:moveTo>
                <a:pt x="0" y="14487"/>
              </a:moveTo>
              <a:lnTo>
                <a:pt x="974916" y="1448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848279" y="3843968"/>
        <a:ext cx="48745" cy="48745"/>
      </dsp:txXfrm>
    </dsp:sp>
    <dsp:sp modelId="{FD671312-E82D-4E1A-85F3-C9954621A79D}">
      <dsp:nvSpPr>
        <dsp:cNvPr id="0" name=""/>
        <dsp:cNvSpPr/>
      </dsp:nvSpPr>
      <dsp:spPr>
        <a:xfrm>
          <a:off x="6295726" y="3182147"/>
          <a:ext cx="1776277" cy="8881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>
                  <a:lumMod val="95000"/>
                </a:schemeClr>
              </a:solidFill>
            </a:rPr>
            <a:t>Реализация муниципального имущества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>
                  <a:lumMod val="95000"/>
                </a:schemeClr>
              </a:solidFill>
            </a:rPr>
            <a:t>50,4%</a:t>
          </a:r>
          <a:endParaRPr lang="ru-RU" sz="14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6321739" y="3208160"/>
        <a:ext cx="1724251" cy="836112"/>
      </dsp:txXfrm>
    </dsp:sp>
    <dsp:sp modelId="{C38EDB43-56B9-47D0-9405-2F0378651DCF}">
      <dsp:nvSpPr>
        <dsp:cNvPr id="0" name=""/>
        <dsp:cNvSpPr/>
      </dsp:nvSpPr>
      <dsp:spPr>
        <a:xfrm rot="1774001">
          <a:off x="5385169" y="4340042"/>
          <a:ext cx="989246" cy="28975"/>
        </a:xfrm>
        <a:custGeom>
          <a:avLst/>
          <a:gdLst/>
          <a:ahLst/>
          <a:cxnLst/>
          <a:rect l="0" t="0" r="0" b="0"/>
          <a:pathLst>
            <a:path>
              <a:moveTo>
                <a:pt x="0" y="14487"/>
              </a:moveTo>
              <a:lnTo>
                <a:pt x="989246" y="14487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5855061" y="4329799"/>
        <a:ext cx="49462" cy="49462"/>
      </dsp:txXfrm>
    </dsp:sp>
    <dsp:sp modelId="{385DF226-1543-48FC-9BF3-99F72B7823B8}">
      <dsp:nvSpPr>
        <dsp:cNvPr id="0" name=""/>
        <dsp:cNvSpPr/>
      </dsp:nvSpPr>
      <dsp:spPr>
        <a:xfrm>
          <a:off x="6310007" y="4154526"/>
          <a:ext cx="1776277" cy="8881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40000"/>
                <a:lumOff val="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>
                  <a:lumMod val="95000"/>
                </a:schemeClr>
              </a:solidFill>
            </a:rPr>
            <a:t>Реализация земельных участков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>
                  <a:lumMod val="95000"/>
                </a:schemeClr>
              </a:solidFill>
            </a:rPr>
            <a:t>49,6%</a:t>
          </a:r>
          <a:endParaRPr lang="ru-RU" sz="14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6336020" y="4180539"/>
        <a:ext cx="1724251" cy="836112"/>
      </dsp:txXfrm>
    </dsp:sp>
    <dsp:sp modelId="{CE0050D6-2625-48CF-880C-33B0CAA5393C}">
      <dsp:nvSpPr>
        <dsp:cNvPr id="0" name=""/>
        <dsp:cNvSpPr/>
      </dsp:nvSpPr>
      <dsp:spPr>
        <a:xfrm rot="3152552">
          <a:off x="1540677" y="3972927"/>
          <a:ext cx="2680795" cy="28975"/>
        </a:xfrm>
        <a:custGeom>
          <a:avLst/>
          <a:gdLst/>
          <a:ahLst/>
          <a:cxnLst/>
          <a:rect l="0" t="0" r="0" b="0"/>
          <a:pathLst>
            <a:path>
              <a:moveTo>
                <a:pt x="0" y="14487"/>
              </a:moveTo>
              <a:lnTo>
                <a:pt x="2680795" y="1448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814055" y="3920395"/>
        <a:ext cx="134039" cy="134039"/>
      </dsp:txXfrm>
    </dsp:sp>
    <dsp:sp modelId="{8B2A0994-3FD5-42FF-AFA1-FEFCB5E91B37}">
      <dsp:nvSpPr>
        <dsp:cNvPr id="0" name=""/>
        <dsp:cNvSpPr/>
      </dsp:nvSpPr>
      <dsp:spPr>
        <a:xfrm>
          <a:off x="3696267" y="4585627"/>
          <a:ext cx="1795852" cy="93160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>
                  <a:lumMod val="95000"/>
                </a:schemeClr>
              </a:solidFill>
            </a:rPr>
            <a:t>Штрафы, санкции, возмещение ущерба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bg1">
                  <a:lumMod val="95000"/>
                </a:schemeClr>
              </a:solidFill>
            </a:rPr>
            <a:t>6,1%</a:t>
          </a:r>
        </a:p>
      </dsp:txBody>
      <dsp:txXfrm>
        <a:off x="3723553" y="4612913"/>
        <a:ext cx="1741280" cy="8770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FD935-C1C6-47FB-A5DD-D8BC97653986}">
      <dsp:nvSpPr>
        <dsp:cNvPr id="0" name=""/>
        <dsp:cNvSpPr/>
      </dsp:nvSpPr>
      <dsp:spPr>
        <a:xfrm>
          <a:off x="3024341" y="72008"/>
          <a:ext cx="2945175" cy="1800200"/>
        </a:xfrm>
        <a:prstGeom prst="trapezoid">
          <a:avLst>
            <a:gd name="adj" fmla="val 81801"/>
          </a:avLst>
        </a:prstGeom>
        <a:solidFill>
          <a:schemeClr val="tx2">
            <a:lumMod val="40000"/>
            <a:lumOff val="60000"/>
            <a:alpha val="9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 dirty="0" smtClean="0"/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Дотации 0,8%</a:t>
          </a:r>
          <a:endParaRPr lang="ru-RU" sz="3000" kern="1200" dirty="0"/>
        </a:p>
      </dsp:txBody>
      <dsp:txXfrm>
        <a:off x="3024341" y="72008"/>
        <a:ext cx="2945175" cy="1800200"/>
      </dsp:txXfrm>
    </dsp:sp>
    <dsp:sp modelId="{3D510292-E4A4-42E0-9231-4CC3CE6CC39B}">
      <dsp:nvSpPr>
        <dsp:cNvPr id="0" name=""/>
        <dsp:cNvSpPr/>
      </dsp:nvSpPr>
      <dsp:spPr>
        <a:xfrm>
          <a:off x="1512170" y="1800200"/>
          <a:ext cx="5890350" cy="1800200"/>
        </a:xfrm>
        <a:prstGeom prst="trapezoid">
          <a:avLst>
            <a:gd name="adj" fmla="val 81801"/>
          </a:avLst>
        </a:prstGeom>
        <a:solidFill>
          <a:schemeClr val="accent1">
            <a:lumMod val="60000"/>
            <a:lumOff val="40000"/>
            <a:alpha val="7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Субсидии 16,7%</a:t>
          </a:r>
          <a:endParaRPr lang="ru-RU" sz="3500" kern="1200" dirty="0"/>
        </a:p>
      </dsp:txBody>
      <dsp:txXfrm>
        <a:off x="2542981" y="1800200"/>
        <a:ext cx="3828727" cy="1800200"/>
      </dsp:txXfrm>
    </dsp:sp>
    <dsp:sp modelId="{E73B2CBA-82A7-4B9B-8A2A-22FEAD10CFC7}">
      <dsp:nvSpPr>
        <dsp:cNvPr id="0" name=""/>
        <dsp:cNvSpPr/>
      </dsp:nvSpPr>
      <dsp:spPr>
        <a:xfrm>
          <a:off x="0" y="3528392"/>
          <a:ext cx="8835525" cy="1800200"/>
        </a:xfrm>
        <a:prstGeom prst="trapezoid">
          <a:avLst>
            <a:gd name="adj" fmla="val 81801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Субвенции 82,5%</a:t>
          </a:r>
          <a:endParaRPr lang="ru-RU" sz="3500" kern="1200" dirty="0"/>
        </a:p>
      </dsp:txBody>
      <dsp:txXfrm>
        <a:off x="1546216" y="3528392"/>
        <a:ext cx="5743091" cy="1800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01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68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010" y="8684684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7217730-84C5-4072-814F-C0FAF76688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2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45B397-5154-41C4-83A5-49D617307B4E}" type="datetimeFigureOut">
              <a:rPr lang="ru-RU"/>
              <a:pPr>
                <a:defRPr/>
              </a:pPr>
              <a:t>26.01.2016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50B729-75D4-42B3-AB18-E9E2A5D72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2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780B6-766C-4568-9343-A264E7A81769}" type="slidenum">
              <a:rPr lang="ru-RU" smtClean="0"/>
              <a:pPr/>
              <a:t>2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38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977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38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38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38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596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03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6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6"/>
          <a:lstStyle>
            <a:lvl1pPr marL="0" marR="45715" indent="0" algn="r">
              <a:buNone/>
              <a:defRPr>
                <a:solidFill>
                  <a:schemeClr val="tx1"/>
                </a:solidFill>
              </a:defRPr>
            </a:lvl1pPr>
            <a:lvl2pPr marL="457153" indent="0" algn="ctr">
              <a:buNone/>
            </a:lvl2pPr>
            <a:lvl3pPr marL="914305" indent="0" algn="ctr">
              <a:buNone/>
            </a:lvl3pPr>
            <a:lvl4pPr marL="1371458" indent="0" algn="ctr">
              <a:buNone/>
            </a:lvl4pPr>
            <a:lvl5pPr marL="1828610" indent="0" algn="ctr">
              <a:buNone/>
            </a:lvl5pPr>
            <a:lvl6pPr marL="2285763" indent="0" algn="ctr">
              <a:buNone/>
            </a:lvl6pPr>
            <a:lvl7pPr marL="2742915" indent="0" algn="ctr">
              <a:buNone/>
            </a:lvl7pPr>
            <a:lvl8pPr marL="3200068" indent="0" algn="ctr">
              <a:buNone/>
            </a:lvl8pPr>
            <a:lvl9pPr marL="365722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6C424-D79D-49F7-9E10-8E3DD0490E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60A9D-C242-45B8-86DB-E9AE31512A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5E0CB-8524-459D-8410-F00104AF27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1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92F9A-6A6D-4C9D-A14A-85B084FBF5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1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360D-B04C-43E7-966D-A44CF5610E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1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1"/>
            <a:ext cx="4013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3601" y="1981201"/>
            <a:ext cx="40132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EC09D-54A4-4B81-8880-88ED7BD77C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2DEE-43D5-4E08-8E63-9FAAD07B0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5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4C9D6-6ED0-4052-B6B6-BBF997A9FA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3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3" y="2704664"/>
            <a:ext cx="7772400" cy="1509712"/>
          </a:xfrm>
        </p:spPr>
        <p:txBody>
          <a:bodyPr lIns="45715" rIns="45715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34BC2-D8B2-48E8-AD50-8B1F032F2B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EF4B3-421E-4C36-8357-6A650F0612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9"/>
            <a:ext cx="4040188" cy="659352"/>
          </a:xfrm>
        </p:spPr>
        <p:txBody>
          <a:bodyPr lIns="45715" tIns="0" rIns="45715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30" y="1859761"/>
            <a:ext cx="4041775" cy="654843"/>
          </a:xfrm>
        </p:spPr>
        <p:txBody>
          <a:bodyPr lIns="45715" tIns="0" rIns="45715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D0105-0020-44A5-9309-7FB64B4E01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6F88-ACEF-4833-8AD5-C6A1B5CD44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9F38B-A780-459E-96CC-EA2D90CF81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4"/>
            <a:ext cx="2743200" cy="1162051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6" rIns="18286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13FAC-1AAD-4E31-BD44-9978B3C701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6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9" y="5359406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30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1176999"/>
            <a:ext cx="2212848" cy="1582621"/>
          </a:xfrm>
        </p:spPr>
        <p:txBody>
          <a:bodyPr lIns="45715" rIns="45715" bIns="45715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2828785"/>
            <a:ext cx="2209800" cy="2179320"/>
          </a:xfrm>
        </p:spPr>
        <p:txBody>
          <a:bodyPr lIns="64001" rIns="45715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6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87F61-09D0-4B32-BAB9-D4E5F37B0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5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6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0" tIns="45715" rIns="91430" bIns="45715"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512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1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5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6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6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16A05DC-CD9F-472A-8F3F-7C4FA97D54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5129" name="Группа 1"/>
          <p:cNvGrpSpPr>
            <a:grpSpLocks/>
          </p:cNvGrpSpPr>
          <p:nvPr/>
        </p:nvGrpSpPr>
        <p:grpSpPr bwMode="auto">
          <a:xfrm>
            <a:off x="-19049" y="203201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3" r:id="rId9"/>
    <p:sldLayoutId id="2147484011" r:id="rId10"/>
    <p:sldLayoutId id="2147484012" r:id="rId11"/>
    <p:sldLayoutId id="2147484014" r:id="rId12"/>
    <p:sldLayoutId id="2147484015" r:id="rId13"/>
    <p:sldLayoutId id="2147484016" r:id="rId14"/>
    <p:sldLayoutId id="2147484017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153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305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458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61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22" indent="-273022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697" indent="-24603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indent="-24603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327" indent="-209528" algn="l" rtl="0" eaLnBrk="0" fontAlgn="base" hangingPunct="0">
        <a:spcBef>
          <a:spcPct val="20000"/>
        </a:spcBef>
        <a:spcAft>
          <a:spcPct val="0"/>
        </a:spcAft>
        <a:buClr>
          <a:srgbClr val="9C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1937" indent="-209528" algn="l" rtl="0" eaLnBrk="0" fontAlgn="base" hangingPunct="0">
        <a:spcBef>
          <a:spcPct val="20000"/>
        </a:spcBef>
        <a:spcAft>
          <a:spcPct val="0"/>
        </a:spcAft>
        <a:buClr>
          <a:srgbClr val="68007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180" indent="-210290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041" indent="-18286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332" indent="-182861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624" indent="-18286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control" Target="../activeX/activeX2.xml"/><Relationship Id="rId7" Type="http://schemas.openxmlformats.org/officeDocument/2006/relationships/image" Target="../media/image6.jpeg"/><Relationship Id="rId12" Type="http://schemas.openxmlformats.org/officeDocument/2006/relationships/image" Target="../media/image1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10.wmf"/><Relationship Id="rId5" Type="http://schemas.openxmlformats.org/officeDocument/2006/relationships/image" Target="../media/image4.wmf"/><Relationship Id="rId10" Type="http://schemas.openxmlformats.org/officeDocument/2006/relationships/image" Target="../media/image9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w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diagramLayout" Target="../diagrams/layout6.xml"/><Relationship Id="rId3" Type="http://schemas.openxmlformats.org/officeDocument/2006/relationships/diagramLayout" Target="../diagrams/layout3.xml"/><Relationship Id="rId21" Type="http://schemas.microsoft.com/office/2007/relationships/diagramDrawing" Target="../diagrams/drawing6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diagramData" Target="../diagrams/data6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20" Type="http://schemas.openxmlformats.org/officeDocument/2006/relationships/diagramColors" Target="../diagrams/colors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19" Type="http://schemas.openxmlformats.org/officeDocument/2006/relationships/diagramQuickStyle" Target="../diagrams/quickStyle6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wmf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w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w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w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.wmf"/><Relationship Id="rId3" Type="http://schemas.openxmlformats.org/officeDocument/2006/relationships/image" Target="../media/image25.wmf"/><Relationship Id="rId7" Type="http://schemas.openxmlformats.org/officeDocument/2006/relationships/image" Target="../media/image29.png"/><Relationship Id="rId12" Type="http://schemas.openxmlformats.org/officeDocument/2006/relationships/image" Target="../media/image34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wmf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wmf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emf"/><Relationship Id="rId5" Type="http://schemas.openxmlformats.org/officeDocument/2006/relationships/oleObject" Target="../embeddings/_____Microsoft_Excel_97-20032.xls"/><Relationship Id="rId4" Type="http://schemas.openxmlformats.org/officeDocument/2006/relationships/oleObject" Target="../embeddings/oleObject2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3.xml"/><Relationship Id="rId5" Type="http://schemas.openxmlformats.org/officeDocument/2006/relationships/image" Target="../media/image13.png"/><Relationship Id="rId4" Type="http://schemas.openxmlformats.org/officeDocument/2006/relationships/oleObject" Target="../embeddings/_____Microsoft_Excel_97-20031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319088" y="2060577"/>
            <a:ext cx="9809162" cy="125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ctr">
              <a:lnSpc>
                <a:spcPct val="105000"/>
              </a:lnSpc>
              <a:buClr>
                <a:schemeClr val="hlink"/>
              </a:buClr>
              <a:buSzPct val="65000"/>
              <a:defRPr/>
            </a:pPr>
            <a:endParaRPr lang="ru-RU" alt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105000"/>
              </a:lnSpc>
              <a:buClr>
                <a:schemeClr val="hlink"/>
              </a:buClr>
              <a:buSzPct val="65000"/>
              <a:defRPr/>
            </a:pPr>
            <a:endParaRPr lang="ru-RU" altLang="ru-RU" sz="36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256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3653" y="675086"/>
            <a:ext cx="1513416" cy="139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257" name="Picture 1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1171" y="5000636"/>
            <a:ext cx="2772833" cy="1510904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3258" name="Picture 186" descr="http://dg52.mycdn.me/getImage?photoId=512296204181&amp;photoType=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60" y="4857764"/>
            <a:ext cx="3018841" cy="16430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  <p:pic>
        <p:nvPicPr>
          <p:cNvPr id="3259" name="Picture 187" descr="getImage?photoId=322921872789&amp;photoType=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32972" y="242889"/>
            <a:ext cx="3395133" cy="1782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260" name="Picture 188" descr="00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4" y="285731"/>
            <a:ext cx="3191933" cy="1764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3261" name="Picture 189" descr="getImage?photoId=183284778389&amp;photoType=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4637" y="5157792"/>
            <a:ext cx="2952751" cy="1519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500034" y="2500307"/>
            <a:ext cx="8429684" cy="175431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ГОРОДСКОЙ ОКРУГ СУХОЙ ЛОГ</a:t>
            </a:r>
          </a:p>
          <a:p>
            <a:pPr algn="ctr">
              <a:defRPr/>
            </a:pPr>
            <a:endParaRPr lang="ru-RU" sz="3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72" name="Label1" r:id="rId2" imgW="8105760" imgH="3057480"/>
        </mc:Choice>
        <mc:Fallback>
          <p:control name="Label1" r:id="rId2" imgW="8105760" imgH="3057480">
            <p:pic>
              <p:nvPicPr>
                <p:cNvPr id="0" name="Label1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288" y="0"/>
                  <a:ext cx="8102600" cy="3052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3" name="SapphireHiddenControl" r:id="rId3" imgW="6124680" imgH="4067280"/>
        </mc:Choice>
        <mc:Fallback>
          <p:control name="SapphireHiddenControl" r:id="rId3" imgW="61246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4288" y="0"/>
                  <a:ext cx="6127751" cy="4068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357167"/>
            <a:ext cx="83058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Основные</a:t>
            </a:r>
            <a:b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направления бюджетной и налоговой политики на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2016 год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14283" y="1571615"/>
          <a:ext cx="8712968" cy="4969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285721" y="105910"/>
            <a:ext cx="8072494" cy="70787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anose="02020603050405020304" pitchFamily="18" charset="0"/>
              </a:rPr>
              <a:t>ОСНОВНЫЕ ЭТАПЫ СОСТАВЛЕНИЯ ПРОЕКТА БЮДЖЕТА ГОРОДСКОГО ОКРУГА СУХОЙ ЛОГ: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14546" y="836615"/>
            <a:ext cx="6643734" cy="520687"/>
          </a:xfrm>
          <a:prstGeom prst="roundRect">
            <a:avLst>
              <a:gd name="adj" fmla="val 2672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основных подходов к формированию бюджета</a:t>
            </a:r>
          </a:p>
          <a:p>
            <a:pPr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Сухой Лог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251520" y="836712"/>
            <a:ext cx="1705768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Май-июнь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251520" y="1412776"/>
            <a:ext cx="1705768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14546" y="2000242"/>
            <a:ext cx="6643734" cy="428628"/>
          </a:xfrm>
          <a:prstGeom prst="roundRect">
            <a:avLst>
              <a:gd name="adj" fmla="val 2672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 прогноз поступления администрируемых доходов в бюджет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251520" y="1916832"/>
            <a:ext cx="1705768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Июнь-июль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14546" y="2500308"/>
            <a:ext cx="6643734" cy="428628"/>
          </a:xfrm>
          <a:prstGeom prst="roundRect">
            <a:avLst>
              <a:gd name="adj" fmla="val 2672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социально-экономического развития  городского округа Сухой Лог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51520" y="2420888"/>
            <a:ext cx="1705768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14546" y="3000373"/>
            <a:ext cx="6643734" cy="571504"/>
          </a:xfrm>
          <a:prstGeom prst="roundRect">
            <a:avLst>
              <a:gd name="adj" fmla="val 2672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отделов, КУМИ и управлений Администрации городского округа Сухой Лог по подготовке и обоснованию бюджетных проектировок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285721" y="3026713"/>
            <a:ext cx="1705768" cy="57606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Июль-сентябрь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14546" y="3643315"/>
            <a:ext cx="6643734" cy="714380"/>
          </a:xfrm>
          <a:prstGeom prst="roundRect">
            <a:avLst>
              <a:gd name="adj" fmla="val 2672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contourClr>
              <a:schemeClr val="accent3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проекта решения Думы городского округа «Об утверждении бюджета городского округа Сухой Лог на очередной финансовый год »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251520" y="3717032"/>
            <a:ext cx="1705768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214546" y="4429137"/>
            <a:ext cx="6643734" cy="642943"/>
          </a:xfrm>
          <a:prstGeom prst="roundRect">
            <a:avLst>
              <a:gd name="adj" fmla="val 2672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публичных слушаний по проекту бюджета городского округа Сухой Лог на очередной финансовый год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участием граждан города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251520" y="6021288"/>
            <a:ext cx="1705768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214546" y="5143517"/>
            <a:ext cx="6643734" cy="714381"/>
          </a:xfrm>
          <a:prstGeom prst="roundRect">
            <a:avLst>
              <a:gd name="adj" fmla="val 2672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депутатами Думы городского округа проекта решения об утверждении бюджета городского округа Сухой Лог на очередной финансовый год 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чтении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251520" y="5373216"/>
            <a:ext cx="1705768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214546" y="5949951"/>
            <a:ext cx="6643734" cy="776288"/>
          </a:xfrm>
          <a:prstGeom prst="roundRect">
            <a:avLst>
              <a:gd name="adj" fmla="val 2672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депутатами Думы городского округа проекта решения об утверждении бюджета городского округа Сухой Лог на очередной финансовый год  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чтении</a:t>
            </a:r>
          </a:p>
        </p:txBody>
      </p:sp>
      <p:pic>
        <p:nvPicPr>
          <p:cNvPr id="2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7" name="Скругленный прямоугольник 26"/>
          <p:cNvSpPr/>
          <p:nvPr/>
        </p:nvSpPr>
        <p:spPr>
          <a:xfrm>
            <a:off x="2214546" y="1428742"/>
            <a:ext cx="6643734" cy="487377"/>
          </a:xfrm>
          <a:prstGeom prst="roundRect">
            <a:avLst>
              <a:gd name="adj" fmla="val 2672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реестра муниципальных программ на очередной </a:t>
            </a:r>
          </a:p>
          <a:p>
            <a:pPr>
              <a:defRPr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год и плановый период</a:t>
            </a:r>
          </a:p>
        </p:txBody>
      </p:sp>
      <p:sp>
        <p:nvSpPr>
          <p:cNvPr id="28" name="Стрелка вправо 27"/>
          <p:cNvSpPr/>
          <p:nvPr/>
        </p:nvSpPr>
        <p:spPr>
          <a:xfrm>
            <a:off x="251520" y="4581128"/>
            <a:ext cx="1705768" cy="484632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slop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1" y="857237"/>
            <a:ext cx="7358114" cy="954097"/>
          </a:xfrm>
          <a:prstGeom prst="rect">
            <a:avLst/>
          </a:prstGeom>
          <a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rgbClr val="6600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план доходов и расходов на определенный период</a:t>
            </a:r>
          </a:p>
        </p:txBody>
      </p:sp>
      <p:pic>
        <p:nvPicPr>
          <p:cNvPr id="9224" name="Picture 3" descr="C:\Users\KorolkoEA\Desktop\8_budj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5" y="2301877"/>
            <a:ext cx="2797175" cy="3246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428598" y="2214556"/>
            <a:ext cx="2678113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Доходы 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поступающие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6215074" y="2214556"/>
            <a:ext cx="2714644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Расходы</a:t>
            </a:r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выплачиваемые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бюджета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6" name="Стрелка вправо с вырезом 5"/>
          <p:cNvSpPr/>
          <p:nvPr/>
        </p:nvSpPr>
        <p:spPr>
          <a:xfrm rot="2558756">
            <a:off x="2583011" y="3360412"/>
            <a:ext cx="1493837" cy="826667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CC0099"/>
                </a:solidFill>
              </a:rPr>
              <a:t>доходы</a:t>
            </a:r>
          </a:p>
        </p:txBody>
      </p:sp>
      <p:sp>
        <p:nvSpPr>
          <p:cNvPr id="14" name="Стрелка вправо с вырезом 13"/>
          <p:cNvSpPr/>
          <p:nvPr/>
        </p:nvSpPr>
        <p:spPr>
          <a:xfrm rot="18919003">
            <a:off x="4986892" y="3328042"/>
            <a:ext cx="1587500" cy="857900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CC0099"/>
                </a:solidFill>
              </a:rPr>
              <a:t>расходы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4418" y="5643583"/>
            <a:ext cx="6986885" cy="954097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444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7" y="285730"/>
            <a:ext cx="8305800" cy="13573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Бюджетный процесс</a:t>
            </a:r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endParaRPr lang="ru-RU" b="1" dirty="0">
              <a:latin typeface="+mn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86316" y="1857367"/>
            <a:ext cx="3000396" cy="642943"/>
          </a:xfrm>
          <a:prstGeom prst="roundRect">
            <a:avLst/>
          </a:prstGeom>
          <a:solidFill>
            <a:srgbClr val="FBECE5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Составление проекта бюджета очередного года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6316" y="2643183"/>
            <a:ext cx="3000396" cy="571504"/>
          </a:xfrm>
          <a:prstGeom prst="roundRect">
            <a:avLst/>
          </a:prstGeom>
          <a:solidFill>
            <a:srgbClr val="FBECE5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Рассмотрение проекта бюджета очередного года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86316" y="3357563"/>
            <a:ext cx="3000396" cy="571504"/>
          </a:xfrm>
          <a:prstGeom prst="roundRect">
            <a:avLst/>
          </a:prstGeom>
          <a:solidFill>
            <a:srgbClr val="FBECE5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Утверждение проекта очередного года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6" y="4071945"/>
            <a:ext cx="3000396" cy="500067"/>
          </a:xfrm>
          <a:prstGeom prst="roundRect">
            <a:avLst/>
          </a:prstGeom>
          <a:solidFill>
            <a:srgbClr val="FBECE5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Исполнение бюджета в текущем году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6" y="4714885"/>
            <a:ext cx="3000396" cy="714380"/>
          </a:xfrm>
          <a:prstGeom prst="roundRect">
            <a:avLst/>
          </a:prstGeom>
          <a:solidFill>
            <a:srgbClr val="FBECE5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Формирование отчета об исполнении бюджета предыдущего года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9672" y="1000109"/>
            <a:ext cx="6167040" cy="642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i="1" dirty="0"/>
              <a:t>Бюджетный процесс </a:t>
            </a:r>
            <a:r>
              <a:rPr lang="ru-RU" b="1" i="1" dirty="0" smtClean="0"/>
              <a:t>– </a:t>
            </a:r>
          </a:p>
          <a:p>
            <a:pPr algn="ctr"/>
            <a:r>
              <a:rPr lang="ru-RU" b="1" i="1" dirty="0" smtClean="0"/>
              <a:t>ежегодное </a:t>
            </a:r>
            <a:r>
              <a:rPr lang="ru-RU" b="1" i="1" dirty="0"/>
              <a:t>формирование и исполнение бюджета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6" y="5643579"/>
            <a:ext cx="3000396" cy="714380"/>
          </a:xfrm>
          <a:prstGeom prst="roundRect">
            <a:avLst/>
          </a:prstGeom>
          <a:solidFill>
            <a:srgbClr val="FBECE5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400" b="1" i="1" dirty="0"/>
              <a:t>Утверждение отчета об исполнении бюджета предыдущего года</a:t>
            </a:r>
          </a:p>
          <a:p>
            <a:pPr algn="ctr"/>
            <a:endParaRPr lang="ru-RU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190694238"/>
              </p:ext>
            </p:extLst>
          </p:nvPr>
        </p:nvGraphicFramePr>
        <p:xfrm>
          <a:off x="2428861" y="3000377"/>
          <a:ext cx="1766570" cy="564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533689809"/>
              </p:ext>
            </p:extLst>
          </p:nvPr>
        </p:nvGraphicFramePr>
        <p:xfrm>
          <a:off x="2357424" y="5715016"/>
          <a:ext cx="1838008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38420591"/>
              </p:ext>
            </p:extLst>
          </p:nvPr>
        </p:nvGraphicFramePr>
        <p:xfrm>
          <a:off x="1714480" y="4714884"/>
          <a:ext cx="2500330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445287705"/>
              </p:ext>
            </p:extLst>
          </p:nvPr>
        </p:nvGraphicFramePr>
        <p:xfrm>
          <a:off x="1643043" y="1857369"/>
          <a:ext cx="2571768" cy="92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6" name="Выгнутая вправо стрелка 15"/>
          <p:cNvSpPr/>
          <p:nvPr/>
        </p:nvSpPr>
        <p:spPr>
          <a:xfrm>
            <a:off x="7858148" y="2071679"/>
            <a:ext cx="357190" cy="714380"/>
          </a:xfrm>
          <a:prstGeom prst="curved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>
            <a:off x="7858148" y="3643315"/>
            <a:ext cx="357190" cy="714380"/>
          </a:xfrm>
          <a:prstGeom prst="curved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7858148" y="4429134"/>
            <a:ext cx="357190" cy="714380"/>
          </a:xfrm>
          <a:prstGeom prst="curved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7858148" y="5214955"/>
            <a:ext cx="357190" cy="928695"/>
          </a:xfrm>
          <a:prstGeom prst="curved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858148" y="2857498"/>
            <a:ext cx="357190" cy="714380"/>
          </a:xfrm>
          <a:prstGeom prst="curvedLef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292007" y="2082299"/>
            <a:ext cx="471159" cy="428631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22" name="Стрелка вправо 21"/>
          <p:cNvSpPr/>
          <p:nvPr/>
        </p:nvSpPr>
        <p:spPr>
          <a:xfrm>
            <a:off x="4286248" y="3071812"/>
            <a:ext cx="476919" cy="42862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4286249" y="4908349"/>
            <a:ext cx="476919" cy="40813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4292007" y="5786457"/>
            <a:ext cx="476917" cy="42862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pic>
        <p:nvPicPr>
          <p:cNvPr id="25" name="Picture 18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923595" y="242647"/>
            <a:ext cx="7772400" cy="710804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>
                <a:solidFill>
                  <a:srgbClr val="291B7F"/>
                </a:solidFill>
                <a:latin typeface="+mn-lt"/>
              </a:rPr>
              <a:t>Доходы бюджета</a:t>
            </a: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5" y="1527178"/>
            <a:ext cx="2847975" cy="746125"/>
          </a:xfrm>
        </p:spPr>
        <p:txBody>
          <a:bodyPr/>
          <a:lstStyle/>
          <a:p>
            <a:pPr marR="0" eaLnBrk="1" hangingPunct="1"/>
            <a:r>
              <a:rPr lang="ru-RU" altLang="ru-RU" sz="2000" dirty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3308" y="3751269"/>
            <a:ext cx="2325694" cy="2098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Платежи от предоставления  казенными учреждениями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69004" y="3751265"/>
            <a:ext cx="2347913" cy="210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Поступления от других бюджетов бюджетной системы (межбюджетные трансферты), а также поступления  от физических и юридических лиц, в том числе добровольные пожертвования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5853" y="3751269"/>
            <a:ext cx="2357454" cy="20986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Налоги, поступление которых предусмотрено налоговым законодательством , пени и штрафы, взимаемые за нарушение налогового законодательства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884368" y="2565405"/>
            <a:ext cx="935037" cy="79533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476750" y="2565405"/>
            <a:ext cx="863600" cy="79533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72301" y="2565405"/>
            <a:ext cx="863600" cy="79533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97590" y="1416051"/>
            <a:ext cx="2314575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Безвозмездные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03655" y="1416051"/>
            <a:ext cx="2112963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08100" y="1416051"/>
            <a:ext cx="2303463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Налоговые доходы</a:t>
            </a: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57354" name="SapphireHiddenControl" r:id="rId2" imgW="6124680" imgH="4067280"/>
        </mc:Choice>
        <mc:Fallback>
          <p:control name="SapphireHiddenControl" r:id="rId2" imgW="61246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4288" y="0"/>
                  <a:ext cx="6127751" cy="4068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624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607883" y="576896"/>
            <a:ext cx="8214256" cy="136815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291B7F"/>
                </a:solidFill>
                <a:latin typeface="+mn-lt"/>
              </a:rPr>
              <a:t>Безвозмездные поступления</a:t>
            </a:r>
            <a:br>
              <a:rPr lang="ru-RU" altLang="ru-RU" sz="3200" dirty="0" smtClean="0">
                <a:solidFill>
                  <a:srgbClr val="291B7F"/>
                </a:solidFill>
                <a:latin typeface="+mn-lt"/>
              </a:rPr>
            </a:br>
            <a:r>
              <a:rPr lang="ru-RU" altLang="ru-RU" sz="1800" dirty="0" smtClean="0">
                <a:solidFill>
                  <a:srgbClr val="291B7F"/>
                </a:solidFill>
                <a:latin typeface="+mn-lt"/>
              </a:rPr>
              <a:t>Межбюджетные  трансферты - средства</a:t>
            </a:r>
            <a:r>
              <a:rPr lang="ru-RU" altLang="ru-RU" sz="1800" dirty="0">
                <a:solidFill>
                  <a:srgbClr val="291B7F"/>
                </a:solidFill>
                <a:latin typeface="+mn-lt"/>
              </a:rPr>
              <a:t>, предоставляемые </a:t>
            </a:r>
            <a:r>
              <a:rPr lang="ru-RU" altLang="ru-RU" sz="1800" dirty="0" smtClean="0">
                <a:solidFill>
                  <a:srgbClr val="291B7F"/>
                </a:solidFill>
                <a:latin typeface="+mn-lt"/>
              </a:rPr>
              <a:t>одним </a:t>
            </a:r>
            <a:r>
              <a:rPr lang="ru-RU" altLang="ru-RU" sz="1800" dirty="0">
                <a:solidFill>
                  <a:srgbClr val="291B7F"/>
                </a:solidFill>
                <a:latin typeface="+mn-lt"/>
              </a:rPr>
              <a:t>бюджетом бюджетной системы Российской Федерации другому бюджету бюджетной системы Российской Федерации</a:t>
            </a:r>
            <a:br>
              <a:rPr lang="ru-RU" altLang="ru-RU" sz="1800" dirty="0">
                <a:solidFill>
                  <a:srgbClr val="291B7F"/>
                </a:solidFill>
                <a:latin typeface="+mn-lt"/>
              </a:rPr>
            </a:br>
            <a:endParaRPr lang="ru-RU" altLang="ru-RU" sz="1800" dirty="0" smtClean="0">
              <a:solidFill>
                <a:srgbClr val="291B7F"/>
              </a:solidFill>
              <a:latin typeface="+mn-lt"/>
            </a:endParaRP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3" y="1527175"/>
            <a:ext cx="2847975" cy="746125"/>
          </a:xfrm>
        </p:spPr>
        <p:txBody>
          <a:bodyPr/>
          <a:lstStyle/>
          <a:p>
            <a:pPr marR="0" eaLnBrk="1" hangingPunct="1">
              <a:buFont typeface="Arial" pitchFamily="34" charset="0"/>
              <a:buNone/>
            </a:pPr>
            <a:r>
              <a:rPr lang="ru-RU" altLang="ru-RU" sz="2000" dirty="0" smtClean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3259716"/>
            <a:ext cx="2664298" cy="32656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межбюджетные </a:t>
            </a:r>
            <a:r>
              <a:rPr lang="ru-RU" sz="1500" dirty="0">
                <a:solidFill>
                  <a:srgbClr val="000000"/>
                </a:solidFill>
              </a:rPr>
              <a:t>трансферты, предоставляемые бюджетам муниципальных образований в целях </a:t>
            </a:r>
            <a:r>
              <a:rPr lang="ru-RU" sz="1500" dirty="0" err="1">
                <a:solidFill>
                  <a:srgbClr val="000000"/>
                </a:solidFill>
              </a:rPr>
              <a:t>софинансирования</a:t>
            </a:r>
            <a:r>
              <a:rPr lang="ru-RU" sz="1500" dirty="0">
                <a:solidFill>
                  <a:srgbClr val="000000"/>
                </a:solidFill>
              </a:rPr>
              <a:t>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24129" y="3259716"/>
            <a:ext cx="3101687" cy="32656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000000"/>
                </a:solidFill>
              </a:rPr>
              <a:t>межбюджетные </a:t>
            </a:r>
            <a:r>
              <a:rPr lang="ru-RU" sz="1500" dirty="0" smtClean="0">
                <a:solidFill>
                  <a:srgbClr val="000000"/>
                </a:solidFill>
              </a:rPr>
              <a:t>трансферты</a:t>
            </a:r>
            <a:r>
              <a:rPr lang="ru-RU" sz="1500" dirty="0">
                <a:solidFill>
                  <a:srgbClr val="000000"/>
                </a:solidFill>
              </a:rPr>
              <a:t>, предоставляемые местным бюджетам в целях финансового обеспечения расходных </a:t>
            </a:r>
            <a:r>
              <a:rPr lang="ru-RU" sz="1500" dirty="0" err="1" smtClean="0">
                <a:solidFill>
                  <a:srgbClr val="000000"/>
                </a:solidFill>
              </a:rPr>
              <a:t>обя-зательств</a:t>
            </a:r>
            <a:r>
              <a:rPr lang="ru-RU" sz="1500" dirty="0" smtClean="0">
                <a:solidFill>
                  <a:srgbClr val="000000"/>
                </a:solidFill>
              </a:rPr>
              <a:t> </a:t>
            </a:r>
            <a:r>
              <a:rPr lang="ru-RU" sz="1500" dirty="0">
                <a:solidFill>
                  <a:srgbClr val="000000"/>
                </a:solidFill>
              </a:rPr>
              <a:t>муниципальных образований, возникающих при выполнении государственных полномочий Российской </a:t>
            </a:r>
            <a:r>
              <a:rPr lang="ru-RU" sz="1500" dirty="0" smtClean="0">
                <a:solidFill>
                  <a:srgbClr val="000000"/>
                </a:solidFill>
              </a:rPr>
              <a:t>Феде-рации</a:t>
            </a:r>
            <a:r>
              <a:rPr lang="ru-RU" sz="1500" dirty="0">
                <a:solidFill>
                  <a:srgbClr val="000000"/>
                </a:solidFill>
              </a:rPr>
              <a:t>, субъектов </a:t>
            </a:r>
            <a:r>
              <a:rPr lang="ru-RU" sz="1500" dirty="0" smtClean="0">
                <a:solidFill>
                  <a:srgbClr val="000000"/>
                </a:solidFill>
              </a:rPr>
              <a:t>РФ, </a:t>
            </a:r>
            <a:r>
              <a:rPr lang="ru-RU" sz="1500" dirty="0">
                <a:solidFill>
                  <a:srgbClr val="000000"/>
                </a:solidFill>
              </a:rPr>
              <a:t>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1562" y="3259716"/>
            <a:ext cx="2448270" cy="32656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000000"/>
                </a:solidFill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416843" y="2564903"/>
            <a:ext cx="935037" cy="65183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069621" y="2564902"/>
            <a:ext cx="863600" cy="62321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71566" y="2564902"/>
            <a:ext cx="863600" cy="6232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46712" y="1916832"/>
            <a:ext cx="3101686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Субвенции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059833" y="1916832"/>
            <a:ext cx="2664296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Субсидии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1916832"/>
            <a:ext cx="2448271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Дотации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controls>
      <mc:AlternateContent xmlns:mc="http://schemas.openxmlformats.org/markup-compatibility/2006">
        <mc:Choice xmlns:v="urn:schemas-microsoft-com:vml" Requires="v">
          <p:control spid="59402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560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Доля доходов в бюджете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636857"/>
              </p:ext>
            </p:extLst>
          </p:nvPr>
        </p:nvGraphicFramePr>
        <p:xfrm>
          <a:off x="285720" y="1285836"/>
          <a:ext cx="8643997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022761"/>
              </p:ext>
            </p:extLst>
          </p:nvPr>
        </p:nvGraphicFramePr>
        <p:xfrm>
          <a:off x="251520" y="1357313"/>
          <a:ext cx="3888432" cy="50721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234775"/>
                <a:gridCol w="1653657"/>
              </a:tblGrid>
              <a:tr h="1268025">
                <a:tc gridSpan="2">
                  <a:txBody>
                    <a:bodyPr/>
                    <a:lstStyle/>
                    <a:p>
                      <a:pPr lvl="1" algn="ctr"/>
                      <a:r>
                        <a:rPr lang="ru-RU" dirty="0" smtClean="0"/>
                        <a:t>Доходы бюджета 2016 год</a:t>
                      </a:r>
                    </a:p>
                    <a:p>
                      <a:pPr lvl="1"/>
                      <a:r>
                        <a:rPr lang="ru-RU" dirty="0" smtClean="0"/>
                        <a:t> </a:t>
                      </a:r>
                    </a:p>
                    <a:p>
                      <a:pPr lvl="1" algn="r"/>
                      <a:r>
                        <a:rPr lang="ru-RU" dirty="0" smtClean="0"/>
                        <a:t>Тыс.руб.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pPr lvl="1"/>
                      <a:r>
                        <a:rPr lang="ru-RU" dirty="0" smtClean="0"/>
                        <a:t>Налоговые доходы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ru-RU" dirty="0" smtClean="0"/>
                        <a:t>531169,9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pPr lvl="1"/>
                      <a:r>
                        <a:rPr lang="ru-RU" dirty="0" smtClean="0"/>
                        <a:t>Неналоговые доходы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ru-RU" dirty="0" smtClean="0">
                          <a:latin typeface="Constantia" pitchFamily="18" charset="0"/>
                        </a:rPr>
                        <a:t>74564,4</a:t>
                      </a:r>
                    </a:p>
                  </a:txBody>
                  <a:tcPr/>
                </a:tc>
              </a:tr>
              <a:tr h="1268025">
                <a:tc>
                  <a:txBody>
                    <a:bodyPr/>
                    <a:lstStyle/>
                    <a:p>
                      <a:pPr lvl="1"/>
                      <a:r>
                        <a:rPr lang="ru-RU" dirty="0" smtClean="0"/>
                        <a:t>Безвозмездные поступления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 algn="r"/>
                      <a:r>
                        <a:rPr lang="ru-RU" dirty="0" smtClean="0"/>
                        <a:t>625449,0</a:t>
                      </a:r>
                      <a:endParaRPr lang="ru-RU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6477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95288" y="483320"/>
            <a:ext cx="8229600" cy="1073472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Структура и доля налоговых доходов бюджета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005762"/>
              </p:ext>
            </p:extLst>
          </p:nvPr>
        </p:nvGraphicFramePr>
        <p:xfrm>
          <a:off x="472130" y="1340768"/>
          <a:ext cx="8229600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76489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55060" y="633984"/>
            <a:ext cx="8425060" cy="857448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chemeClr val="accent1"/>
                </a:solidFill>
                <a:latin typeface="Book Antiqua" pitchFamily="18" charset="0"/>
              </a:rPr>
              <a:t>Структура и доля неналоговых </a:t>
            </a:r>
            <a:br>
              <a:rPr lang="ru-RU" sz="3200" dirty="0" smtClean="0">
                <a:solidFill>
                  <a:schemeClr val="accent1"/>
                </a:solidFill>
                <a:latin typeface="Book Antiqua" pitchFamily="18" charset="0"/>
              </a:rPr>
            </a:br>
            <a:r>
              <a:rPr lang="ru-RU" sz="3200" dirty="0" smtClean="0">
                <a:solidFill>
                  <a:schemeClr val="accent1"/>
                </a:solidFill>
                <a:latin typeface="Book Antiqua" pitchFamily="18" charset="0"/>
              </a:rPr>
              <a:t>доходов бюджета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1557678"/>
              </p:ext>
            </p:extLst>
          </p:nvPr>
        </p:nvGraphicFramePr>
        <p:xfrm>
          <a:off x="251519" y="836712"/>
          <a:ext cx="869151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349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Структура и доля безвозмездных поступлений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398237"/>
              </p:ext>
            </p:extLst>
          </p:nvPr>
        </p:nvGraphicFramePr>
        <p:xfrm>
          <a:off x="107504" y="1124744"/>
          <a:ext cx="8835525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105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28600" y="214293"/>
            <a:ext cx="8483600" cy="6455068"/>
          </a:xfrm>
        </p:spPr>
        <p:txBody>
          <a:bodyPr>
            <a:normAutofit fontScale="85000" lnSpcReduction="20000"/>
          </a:bodyPr>
          <a:lstStyle/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dirty="0"/>
              <a:t>	</a:t>
            </a:r>
          </a:p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400" i="1" dirty="0"/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i="1" dirty="0"/>
              <a:t>	</a:t>
            </a:r>
            <a:r>
              <a:rPr lang="ru-RU" sz="1600" b="1" i="1" dirty="0">
                <a:solidFill>
                  <a:srgbClr val="6600CC"/>
                </a:solidFill>
                <a:latin typeface="Garamond" pitchFamily="18" charset="0"/>
              </a:rPr>
              <a:t>		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600" b="1" i="1" dirty="0">
              <a:solidFill>
                <a:srgbClr val="6600CC"/>
              </a:solidFill>
              <a:latin typeface="Garamond" pitchFamily="18" charset="0"/>
            </a:endParaRP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200" b="1" i="1" dirty="0">
                <a:solidFill>
                  <a:srgbClr val="6600CC"/>
                </a:solidFill>
                <a:latin typeface="Garamond" pitchFamily="18" charset="0"/>
              </a:rPr>
              <a:t>  </a:t>
            </a:r>
            <a:r>
              <a:rPr lang="ru-RU" sz="32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3200" b="1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городского округа Сухой Лог!</a:t>
            </a:r>
          </a:p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600" b="1" i="1" dirty="0">
              <a:solidFill>
                <a:srgbClr val="6600CC"/>
              </a:solidFill>
              <a:latin typeface="Garamond" pitchFamily="18" charset="0"/>
            </a:endParaRP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b="1" i="1" dirty="0">
                <a:solidFill>
                  <a:srgbClr val="6600CC"/>
                </a:solidFill>
                <a:latin typeface="Garamond" pitchFamily="18" charset="0"/>
              </a:rPr>
              <a:t>	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i="1" dirty="0">
                <a:solidFill>
                  <a:srgbClr val="6600CC"/>
                </a:solidFill>
                <a:latin typeface="Garamond" pitchFamily="18" charset="0"/>
              </a:rPr>
              <a:t>                                 </a:t>
            </a:r>
            <a:r>
              <a:rPr lang="ru-RU" sz="1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sz="1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 инструментов обеспечения прозрачности и публичности бюджета и бюджетного процесса для населения является форма реализации «Открытого бюджета» - «Бюджета для граждан».</a:t>
            </a:r>
          </a:p>
          <a:p>
            <a:pPr marL="0" indent="457153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познакомит Вас с положениями основного финансового документа городского округа – решения Думы городского округа  «Об утверждении бюджета городского округа Сухой Лог на очередной финансовый </a:t>
            </a:r>
            <a:r>
              <a:rPr lang="ru-RU" sz="1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год».</a:t>
            </a:r>
            <a:endParaRPr lang="ru-RU" sz="1800" i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7153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- это упрощенная версия бюджетного документа, которая использует неформальный язык и доступные форматы, чтобы облегчить для граждан понимание бюджета.</a:t>
            </a:r>
          </a:p>
          <a:p>
            <a:pPr marL="0" indent="457153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Специалистами Финансового управления Администрации городского округа Сухой Лог разработан информационно-аналитический материал о бюджете городского округа Сухой Лог на 2016 </a:t>
            </a:r>
            <a:r>
              <a:rPr lang="ru-RU" sz="1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</a:t>
            </a:r>
            <a:r>
              <a:rPr lang="ru-RU" sz="1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котором отражены основные цели, задачи и ориентиры бюджетной политики, приведено обоснование муниципальных расходов и описание планируемых количественных и качественных результатов в понятной для неподготовленных пользователей информативной и компактной форме. </a:t>
            </a:r>
          </a:p>
          <a:p>
            <a:pPr marL="0" indent="457153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составлении и публикации бюджета для граждан были учтены следующие принципы:</a:t>
            </a:r>
          </a:p>
          <a:p>
            <a:pPr marL="0" indent="457153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-достаточность, понятность, достоверность, актуальность, доступность и своевременность.</a:t>
            </a:r>
          </a:p>
          <a:p>
            <a:pPr marL="0" indent="457153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 </a:t>
            </a:r>
            <a:r>
              <a:rPr lang="ru-RU" sz="1800" i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описание объемов доходов, расходов бюджета и их структуру, приоритетные направления расходования бюджетных средств, объемы средств бюджета, направляемых на финансирование социально-значимых мероприятий в сфере образования, культуры, жилищно – коммунального хозяйства и в других сферах в 2016 </a:t>
            </a:r>
            <a:r>
              <a:rPr lang="ru-RU" sz="1800" i="1" dirty="0" smtClean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году. </a:t>
            </a:r>
            <a:endParaRPr lang="ru-RU" sz="1800" i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600" i="1" dirty="0">
              <a:solidFill>
                <a:srgbClr val="6600CC"/>
              </a:solidFill>
              <a:latin typeface="Garamond" pitchFamily="18" charset="0"/>
            </a:endParaRP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b="1" dirty="0">
                <a:solidFill>
                  <a:srgbClr val="6600CC"/>
                </a:solidFill>
                <a:latin typeface="Garamond" pitchFamily="18" charset="0"/>
              </a:rPr>
              <a:t>			       </a:t>
            </a:r>
            <a:r>
              <a:rPr lang="ru-RU" sz="1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городского округа Сухой Лог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			  С.К. Суханов</a:t>
            </a:r>
          </a:p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400" dirty="0"/>
          </a:p>
        </p:txBody>
      </p:sp>
      <p:pic>
        <p:nvPicPr>
          <p:cNvPr id="26629" name="Picture 5" descr="200%20Suchanov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00" y="214292"/>
            <a:ext cx="1412787" cy="1799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865620"/>
          </a:xfrm>
        </p:spPr>
        <p:txBody>
          <a:bodyPr/>
          <a:lstStyle/>
          <a:p>
            <a:pPr algn="ctr"/>
            <a:r>
              <a:rPr lang="ru-RU" sz="3500" dirty="0" smtClean="0">
                <a:solidFill>
                  <a:schemeClr val="accent1">
                    <a:lumMod val="75000"/>
                  </a:schemeClr>
                </a:solidFill>
              </a:rPr>
              <a:t>Динамика поступления доходов</a:t>
            </a:r>
            <a:r>
              <a:rPr lang="ru-RU" sz="3500" dirty="0" smtClean="0">
                <a:solidFill>
                  <a:srgbClr val="0044CC"/>
                </a:solidFill>
              </a:rPr>
              <a:t/>
            </a:r>
            <a:br>
              <a:rPr lang="ru-RU" sz="3500" dirty="0" smtClean="0">
                <a:solidFill>
                  <a:srgbClr val="0044CC"/>
                </a:solidFill>
              </a:rPr>
            </a:br>
            <a:endParaRPr lang="ru-RU" sz="3500" dirty="0">
              <a:solidFill>
                <a:srgbClr val="0044C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397511"/>
              </p:ext>
            </p:extLst>
          </p:nvPr>
        </p:nvGraphicFramePr>
        <p:xfrm>
          <a:off x="360000" y="1188000"/>
          <a:ext cx="8369676" cy="5466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103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615950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Структура поступлений доходов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760596"/>
              </p:ext>
            </p:extLst>
          </p:nvPr>
        </p:nvGraphicFramePr>
        <p:xfrm>
          <a:off x="226816" y="980728"/>
          <a:ext cx="8691508" cy="555639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09690"/>
                <a:gridCol w="2091276"/>
                <a:gridCol w="2091276"/>
                <a:gridCol w="1699266"/>
              </a:tblGrid>
              <a:tr h="646570"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Факт</a:t>
                      </a:r>
                      <a:r>
                        <a:rPr lang="ru-RU" sz="1200" baseline="0" dirty="0" smtClean="0"/>
                        <a:t> за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2014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Ожидаемое поступление </a:t>
                      </a:r>
                    </a:p>
                    <a:p>
                      <a:pPr algn="ctr"/>
                      <a:r>
                        <a:rPr lang="ru-RU" sz="1200" dirty="0" smtClean="0"/>
                        <a:t>за 2015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Прогноз на</a:t>
                      </a:r>
                    </a:p>
                    <a:p>
                      <a:pPr algn="ctr"/>
                      <a:r>
                        <a:rPr lang="ru-RU" sz="1200" dirty="0" smtClean="0"/>
                        <a:t>2016 год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805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Налоговые, из них: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492 658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453 121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531 170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962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411 425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362 159</a:t>
                      </a: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431 357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1055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Акцизы по</a:t>
                      </a:r>
                      <a:r>
                        <a:rPr lang="ru-RU" sz="1200" baseline="0" dirty="0" smtClean="0"/>
                        <a:t> подакцизным товарам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5 956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15 265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17 558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2487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совокупный доход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27 431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29 081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34 950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8126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имущество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42 309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39 338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39 500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007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Государственная пошлина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5 408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7 278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7 805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805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Неналоговые, из</a:t>
                      </a:r>
                      <a:r>
                        <a:rPr lang="ru-RU" sz="1200" baseline="0" dirty="0" smtClean="0"/>
                        <a:t> них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78 662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74 428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74 564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4556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41 982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45 155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47 662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46054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продажи имущества</a:t>
                      </a:r>
                      <a:r>
                        <a:rPr lang="ru-RU" sz="1200" baseline="0" dirty="0" smtClean="0"/>
                        <a:t> и земельных участков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22 145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20 053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19 650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45560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Безвозмездные поступления, из них: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749 398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898 515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625 449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805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Дотации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7</a:t>
                      </a:r>
                      <a:r>
                        <a:rPr lang="ru-RU" sz="1300" b="1" baseline="0" dirty="0" smtClean="0">
                          <a:latin typeface="Book Antiqua" pitchFamily="18" charset="0"/>
                        </a:rPr>
                        <a:t> 775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9 240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4 497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805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Субсидии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299 066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379 152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104 714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805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Субвенции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423 617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452 793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516 238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34111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Иные межбюджетные трансферты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18 940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58 386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</a:tr>
              <a:tr h="28054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 доходов</a:t>
                      </a:r>
                      <a:endParaRPr lang="ru-RU" sz="1200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1 320 718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1 426 064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Book Antiqua" pitchFamily="18" charset="0"/>
                        </a:rPr>
                        <a:t>1 231 183</a:t>
                      </a:r>
                      <a:endParaRPr lang="ru-RU" sz="13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marL="125407" marR="125407" marT="35269" marB="35269">
                    <a:cell3D prstMaterial="dkEdge">
                      <a:bevel prst="cross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23556" name="TextBox 19"/>
          <p:cNvSpPr txBox="1">
            <a:spLocks noChangeArrowheads="1"/>
          </p:cNvSpPr>
          <p:nvPr/>
        </p:nvSpPr>
        <p:spPr bwMode="auto">
          <a:xfrm>
            <a:off x="7956550" y="620713"/>
            <a:ext cx="7826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latin typeface="Book Antiqua" pitchFamily="18" charset="0"/>
              </a:rPr>
              <a:t>тыс.руб</a:t>
            </a:r>
            <a:r>
              <a:rPr lang="ru-RU" sz="1200" dirty="0">
                <a:latin typeface="Book Antiqua" pitchFamily="18" charset="0"/>
              </a:rPr>
              <a:t>.</a:t>
            </a:r>
            <a:endParaRPr lang="ru-RU" sz="1200" dirty="0"/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6820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00063" y="411312"/>
            <a:ext cx="8229600" cy="1721544"/>
          </a:xfrm>
        </p:spPr>
        <p:txBody>
          <a:bodyPr/>
          <a:lstStyle/>
          <a:p>
            <a:pPr algn="ctr" eaLnBrk="1" hangingPunct="1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Изменение норматива отчислений в бюджет городского округа по налогу на доходы физических лиц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551814"/>
              </p:ext>
            </p:extLst>
          </p:nvPr>
        </p:nvGraphicFramePr>
        <p:xfrm>
          <a:off x="524500" y="2276872"/>
          <a:ext cx="8147250" cy="3921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1456"/>
                <a:gridCol w="1584176"/>
                <a:gridCol w="1584176"/>
                <a:gridCol w="1537442"/>
              </a:tblGrid>
              <a:tr h="167654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Норматив,</a:t>
                      </a:r>
                      <a:r>
                        <a:rPr lang="ru-RU" sz="2800" baseline="0" dirty="0" smtClean="0"/>
                        <a:t>  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2014 год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/>
                        <a:t>2015 год</a:t>
                      </a:r>
                      <a:endParaRPr lang="ru-RU" sz="28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2016 год</a:t>
                      </a:r>
                      <a:endParaRPr lang="ru-RU" sz="2800" dirty="0"/>
                    </a:p>
                  </a:txBody>
                  <a:tcPr/>
                </a:tc>
              </a:tr>
              <a:tr h="2244607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Единый норматив отчислений от НДФЛ по БК  РФ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63 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smtClean="0"/>
                        <a:t>74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Стрелка вниз 5"/>
          <p:cNvSpPr/>
          <p:nvPr/>
        </p:nvSpPr>
        <p:spPr>
          <a:xfrm>
            <a:off x="6121414" y="4653136"/>
            <a:ext cx="538818" cy="794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верх 6"/>
          <p:cNvSpPr/>
          <p:nvPr/>
        </p:nvSpPr>
        <p:spPr>
          <a:xfrm>
            <a:off x="7668344" y="4653136"/>
            <a:ext cx="576064" cy="79473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0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34460" y="621558"/>
            <a:ext cx="8064500" cy="96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РАСХОДЫ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БЮДЖЕТА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выплачиваемые из бюджета денежные средства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endParaRPr lang="ru-RU" sz="7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22217871"/>
              </p:ext>
            </p:extLst>
          </p:nvPr>
        </p:nvGraphicFramePr>
        <p:xfrm>
          <a:off x="611560" y="1445702"/>
          <a:ext cx="792088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98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785786" y="704478"/>
            <a:ext cx="7872412" cy="181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Основные характеристики бюджета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Garamond" pitchFamily="18" charset="0"/>
                <a:cs typeface="Times New Roman" pitchFamily="18" charset="0"/>
              </a:rPr>
              <a:t> городского округа Сухой Лог на 2016 год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тысяч рублей)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Garamond" pitchFamily="18" charset="0"/>
            </a:endParaRPr>
          </a:p>
          <a:p>
            <a:pPr algn="ctr"/>
            <a:endParaRPr lang="ru-RU" sz="2800" b="1" dirty="0">
              <a:solidFill>
                <a:srgbClr val="6600CC"/>
              </a:solidFill>
              <a:latin typeface="Garamond" pitchFamily="18" charset="0"/>
            </a:endParaRPr>
          </a:p>
        </p:txBody>
      </p:sp>
      <p:sp>
        <p:nvSpPr>
          <p:cNvPr id="25620" name="Rectangle 150"/>
          <p:cNvSpPr>
            <a:spLocks noChangeArrowheads="1"/>
          </p:cNvSpPr>
          <p:nvPr/>
        </p:nvSpPr>
        <p:spPr bwMode="auto">
          <a:xfrm>
            <a:off x="731841" y="4965983"/>
            <a:ext cx="18471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 dirty="0">
              <a:latin typeface="Garamond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10839240"/>
              </p:ext>
            </p:extLst>
          </p:nvPr>
        </p:nvGraphicFramePr>
        <p:xfrm>
          <a:off x="1673992" y="22048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C:\Users\Наталья Константинов\AppData\Local\Microsoft\Windows\Temporary Internet Files\Content.IE5\UCUIBNLN\Coat_of_Arms_of_the_Russian_Federation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01" y="1343087"/>
            <a:ext cx="736476" cy="87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6" name="Picture 4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46" y="1359915"/>
            <a:ext cx="1314358" cy="65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9" name="Picture 7" descr="C:\Users\Наталья Константинов\AppData\Local\Microsoft\Windows\Temporary Internet Files\Content.IE5\0CZTC66X\220px-IAVnashenmdvore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759" y="3898362"/>
            <a:ext cx="963202" cy="9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961" y="1211332"/>
            <a:ext cx="1054115" cy="104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1" name="Picture 9" descr="C:\Users\Наталья Константинов\AppData\Local\Microsoft\Windows\Temporary Internet Files\Content.IE5\0CZTC66X\Рисунок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652" y="1258723"/>
            <a:ext cx="999184" cy="10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Documents and Settings\Светлана\Local Settings\Temporary Internet Files\Content.IE5\8X2BWLMN\MC90043481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56" y="4061144"/>
            <a:ext cx="931540" cy="93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5" name="Picture 13" descr="C:\Users\Наталья Константинов\AppData\Local\Microsoft\Windows\Temporary Internet Files\Content.IE5\0CZTC66X\385px-Old_camera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09" y="4223302"/>
            <a:ext cx="592460" cy="81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9" name="Picture 17" descr="C:\Users\Наталья Константинов\AppData\Local\Microsoft\Windows\Temporary Internet Files\Content.IE5\0CZTC66X\527px-Sports_current_event.sv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494" y="4160800"/>
            <a:ext cx="1069678" cy="93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12" name="Picture 20" descr="C:\Users\Наталья Константинов\AppData\Local\Microsoft\Windows\Temporary Internet Files\Content.IE5\QNEHEFZ5\Icon_sound_radio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72" y="4165785"/>
            <a:ext cx="903561" cy="73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17" name="Picture 25" descr="C:\Users\Наталья Константинов\AppData\Local\Microsoft\Windows\Temporary Internet Files\Content.IE5\H7G8PFJM\Znak_Uchilisha_ASVU[1]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41" y="1077696"/>
            <a:ext cx="990516" cy="132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19" name="Picture 27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61" y="1229243"/>
            <a:ext cx="1037623" cy="102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0889" y="2933611"/>
            <a:ext cx="1187074" cy="654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Общегосударственные вопросы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9529" y="2453522"/>
            <a:ext cx="1383064" cy="4320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Национальная оборона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6505" y="2895249"/>
            <a:ext cx="1648476" cy="9312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Национальная безопасность и правоохранительная деятельность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989" y="5398977"/>
            <a:ext cx="1336862" cy="360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Образование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355466" y="5944553"/>
            <a:ext cx="1570304" cy="614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Культура и кинематография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914929" y="5284879"/>
            <a:ext cx="1336862" cy="63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Социальная политика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278874" y="5895696"/>
            <a:ext cx="1336862" cy="784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Физическая культура и спорт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46964" y="5398976"/>
            <a:ext cx="1336862" cy="819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Средства массовой информации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173931" y="5245197"/>
            <a:ext cx="1835845" cy="130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Обслуживание государственного и муниципального долга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895096" y="3160554"/>
            <a:ext cx="1763555" cy="6659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Жилищно-коммунальное хозяйство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467470" y="2709917"/>
            <a:ext cx="1357729" cy="5917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Охрана окружающей среды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494980" y="2748399"/>
            <a:ext cx="1431486" cy="5934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Национальная экономика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18443" y="2265951"/>
            <a:ext cx="0" cy="5532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59396" idx="2"/>
          </p:cNvCxnSpPr>
          <p:nvPr/>
        </p:nvCxnSpPr>
        <p:spPr>
          <a:xfrm>
            <a:off x="2189325" y="2018763"/>
            <a:ext cx="0" cy="42689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39" idx="0"/>
          </p:cNvCxnSpPr>
          <p:nvPr/>
        </p:nvCxnSpPr>
        <p:spPr>
          <a:xfrm>
            <a:off x="3583359" y="4904100"/>
            <a:ext cx="0" cy="3807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endCxn id="38" idx="0"/>
          </p:cNvCxnSpPr>
          <p:nvPr/>
        </p:nvCxnSpPr>
        <p:spPr>
          <a:xfrm>
            <a:off x="2140618" y="5193462"/>
            <a:ext cx="0" cy="7510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137523" y="4881055"/>
            <a:ext cx="0" cy="51792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endCxn id="44" idx="0"/>
          </p:cNvCxnSpPr>
          <p:nvPr/>
        </p:nvCxnSpPr>
        <p:spPr>
          <a:xfrm>
            <a:off x="8146330" y="2276345"/>
            <a:ext cx="0" cy="4335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631321" y="2253488"/>
            <a:ext cx="6786" cy="7966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5121610" y="2253484"/>
            <a:ext cx="0" cy="5532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3698014" y="2297685"/>
            <a:ext cx="0" cy="5532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2251983" y="1984402"/>
            <a:ext cx="0" cy="4728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8072632" y="5053774"/>
            <a:ext cx="0" cy="4318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endCxn id="41" idx="0"/>
          </p:cNvCxnSpPr>
          <p:nvPr/>
        </p:nvCxnSpPr>
        <p:spPr>
          <a:xfrm>
            <a:off x="6402428" y="4966637"/>
            <a:ext cx="12969" cy="4323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4947304" y="5097128"/>
            <a:ext cx="0" cy="7510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109"/>
          <p:cNvSpPr txBox="1">
            <a:spLocks noChangeArrowheads="1"/>
          </p:cNvSpPr>
          <p:nvPr/>
        </p:nvSpPr>
        <p:spPr bwMode="auto">
          <a:xfrm>
            <a:off x="760699" y="224696"/>
            <a:ext cx="8064500" cy="86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БЮДЖЕТНОЙ  КЛАССИФИКАЦИИ </a:t>
            </a:r>
          </a:p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 БЮДЖЕТА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18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418" name="Picture 2" descr="http://avatars-fast.yandex.net/get-direct/kblmMOW6RyZcZl-Il5KNdg/y9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034" y="4014819"/>
            <a:ext cx="1125195" cy="112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8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637230" y="654345"/>
            <a:ext cx="8064500" cy="104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>
                <a:solidFill>
                  <a:srgbClr val="6600CC"/>
                </a:solidFill>
                <a:latin typeface="Cambria" panose="02040503050406030204" pitchFamily="18" charset="0"/>
              </a:rPr>
              <a:t>РАСПРЕДЕЛЕНИЕ РАСХОДОВ БЮДЖЕТА ПО ОТРАСЛЯМ</a:t>
            </a:r>
          </a:p>
          <a:p>
            <a:pPr algn="ctr">
              <a:spcBef>
                <a:spcPct val="50000"/>
              </a:spcBef>
            </a:pPr>
            <a:r>
              <a:rPr lang="ru-RU" sz="2400" b="1" i="1" dirty="0">
                <a:solidFill>
                  <a:srgbClr val="6600CC"/>
                </a:solidFill>
                <a:latin typeface="Cambria" panose="02040503050406030204" pitchFamily="18" charset="0"/>
              </a:rPr>
              <a:t> </a:t>
            </a:r>
            <a:r>
              <a:rPr lang="ru-RU" sz="2400" b="1" i="1" dirty="0">
                <a:solidFill>
                  <a:srgbClr val="66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2016 ГОДУ,  (</a:t>
            </a:r>
            <a:r>
              <a:rPr lang="ru-RU" sz="2400" i="1" dirty="0">
                <a:solidFill>
                  <a:srgbClr val="6600CC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тыс. руб.)</a:t>
            </a:r>
          </a:p>
        </p:txBody>
      </p:sp>
      <p:graphicFrame>
        <p:nvGraphicFramePr>
          <p:cNvPr id="102833" name="Group 43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37508914"/>
              </p:ext>
            </p:extLst>
          </p:nvPr>
        </p:nvGraphicFramePr>
        <p:xfrm>
          <a:off x="637231" y="1844822"/>
          <a:ext cx="8143932" cy="4392489"/>
        </p:xfrm>
        <a:graphic>
          <a:graphicData uri="http://schemas.openxmlformats.org/drawingml/2006/table">
            <a:tbl>
              <a:tblPr/>
              <a:tblGrid>
                <a:gridCol w="571504"/>
                <a:gridCol w="5214974"/>
                <a:gridCol w="1214446"/>
                <a:gridCol w="1143008"/>
              </a:tblGrid>
              <a:tr h="4438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ВСЕГО РАСХОДОВ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1 246 282,7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65 604,8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5,3%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1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2 338,2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0,18%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5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безопасность 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правоохранительная деятельность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6 877,0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1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37 407,7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1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75 572,4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1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1 153,0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0,09%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1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851 390,1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1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Культура и кинематография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71 091,0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1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Garamond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115 854,1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1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17 260,0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1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1 012,0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0,08%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019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 CYR" charset="-52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722,4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0,05%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553" y="444885"/>
            <a:ext cx="7777163" cy="984875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endParaRPr lang="ru-RU" b="1" dirty="0"/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Социальная направленность формирования расходов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на 2016 год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867994"/>
              </p:ext>
            </p:extLst>
          </p:nvPr>
        </p:nvGraphicFramePr>
        <p:xfrm>
          <a:off x="929897" y="1700813"/>
          <a:ext cx="7416824" cy="4226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8830"/>
                <a:gridCol w="2167994"/>
              </a:tblGrid>
              <a:tr h="396240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32455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ea typeface="+mn-ea"/>
                          <a:cs typeface="Times New Roman" pitchFamily="18" charset="0"/>
                        </a:rPr>
                        <a:t>1 246 282,7</a:t>
                      </a:r>
                    </a:p>
                  </a:txBody>
                  <a:tcPr anchor="ctr"/>
                </a:tc>
              </a:tr>
              <a:tr h="357191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851 390,1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71 091,0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115 854,1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17 260,0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7224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Итого социально</a:t>
                      </a:r>
                      <a:r>
                        <a:rPr lang="ru-RU" sz="1700" b="1" i="1" baseline="0" dirty="0" smtClean="0">
                          <a:latin typeface="Cambria" pitchFamily="18" charset="0"/>
                          <a:cs typeface="Times New Roman" pitchFamily="18" charset="0"/>
                        </a:rPr>
                        <a:t> -значимые расходы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1 055 595,2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10067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% социально-значимых</a:t>
                      </a:r>
                      <a:r>
                        <a:rPr lang="ru-RU" sz="1700" baseline="0" dirty="0" smtClean="0">
                          <a:latin typeface="Cambria" pitchFamily="18" charset="0"/>
                          <a:cs typeface="Times New Roman" pitchFamily="18" charset="0"/>
                        </a:rPr>
                        <a:t> расходов в общей сумме расходов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84,7%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55600">
                <a:tc>
                  <a:txBody>
                    <a:bodyPr/>
                    <a:lstStyle/>
                    <a:p>
                      <a:pPr algn="l"/>
                      <a:r>
                        <a:rPr lang="ru-RU" sz="1700" b="1" i="1" dirty="0" smtClean="0">
                          <a:latin typeface="Cambria" pitchFamily="18" charset="0"/>
                          <a:cs typeface="Times New Roman" pitchFamily="18" charset="0"/>
                        </a:rPr>
                        <a:t>Прочие расходы</a:t>
                      </a:r>
                      <a:endParaRPr lang="ru-RU" sz="1700" b="1" i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latin typeface="Cambria" pitchFamily="18" charset="0"/>
                          <a:cs typeface="Times New Roman" pitchFamily="18" charset="0"/>
                        </a:rPr>
                        <a:t>190 687,5</a:t>
                      </a:r>
                      <a:endParaRPr lang="ru-RU" sz="17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547">
                <a:tc>
                  <a:txBody>
                    <a:bodyPr/>
                    <a:lstStyle/>
                    <a:p>
                      <a:pPr algn="l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% прочих расходов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Cambria" pitchFamily="18" charset="0"/>
                          <a:cs typeface="Times New Roman" pitchFamily="18" charset="0"/>
                        </a:rPr>
                        <a:t>15,3%</a:t>
                      </a:r>
                      <a:endParaRPr lang="ru-RU" sz="17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922338" y="242889"/>
            <a:ext cx="7221562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3192"/>
                </a:solidFill>
                <a:latin typeface="+mn-lt"/>
              </a:rPr>
              <a:t>Переход к программно-целевому методу планирования в городском округе Сухой Лог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323852" y="971163"/>
            <a:ext cx="8520113" cy="289680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indent="457153" algn="just">
              <a:lnSpc>
                <a:spcPct val="120000"/>
              </a:lnSpc>
              <a:defRPr/>
            </a:pPr>
            <a:r>
              <a:rPr lang="ru-RU" sz="1700" dirty="0">
                <a:solidFill>
                  <a:srgbClr val="003192"/>
                </a:solidFill>
                <a:cs typeface="Times New Roman" panose="02020603050405020304" pitchFamily="18" charset="0"/>
              </a:rPr>
              <a:t>В целях повышения эффективности и результативности бюджетных расходов с 2014 года бюджет городского округа Сухой Лог формируется и исполняется в рамках муниципальных программ.  В 2016 году будут реализовываться </a:t>
            </a:r>
            <a:r>
              <a:rPr lang="ru-RU" sz="1700" dirty="0" smtClean="0">
                <a:solidFill>
                  <a:srgbClr val="003192"/>
                </a:solidFill>
                <a:cs typeface="Times New Roman" panose="02020603050405020304" pitchFamily="18" charset="0"/>
              </a:rPr>
              <a:t>15 </a:t>
            </a:r>
            <a:r>
              <a:rPr lang="ru-RU" sz="1700" dirty="0">
                <a:solidFill>
                  <a:srgbClr val="003192"/>
                </a:solidFill>
                <a:cs typeface="Times New Roman" panose="02020603050405020304" pitchFamily="18" charset="0"/>
              </a:rPr>
              <a:t>муниципальных программ.</a:t>
            </a:r>
          </a:p>
          <a:p>
            <a:pPr indent="457153" algn="just">
              <a:lnSpc>
                <a:spcPct val="120000"/>
              </a:lnSpc>
              <a:defRPr/>
            </a:pPr>
            <a:r>
              <a:rPr lang="ru-RU" sz="1700" dirty="0">
                <a:solidFill>
                  <a:srgbClr val="003192"/>
                </a:solidFill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решений.	</a:t>
            </a:r>
          </a:p>
        </p:txBody>
      </p:sp>
      <p:graphicFrame>
        <p:nvGraphicFramePr>
          <p:cNvPr id="95434" name="Group 20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208500395"/>
              </p:ext>
            </p:extLst>
          </p:nvPr>
        </p:nvGraphicFramePr>
        <p:xfrm>
          <a:off x="339802" y="4149080"/>
          <a:ext cx="8488212" cy="2448272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6345084"/>
                <a:gridCol w="2143128"/>
              </a:tblGrid>
              <a:tr h="45292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793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Общий объем расходов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бюджета городского округа Сухой Лог, тыс. руб.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1 246 282,7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1544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Объем  расходов по муниципальным программам, тыс. руб.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(% к общему объему расходов)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1 225 302,4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(98,3%)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60050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600" i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 </a:t>
                      </a:r>
                      <a:r>
                        <a:rPr lang="ru-RU" sz="1600" b="1" i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Бюджетные расходы</a:t>
                      </a:r>
                      <a:r>
                        <a:rPr lang="ru-RU" sz="1600" b="1" i="0" baseline="0" dirty="0" smtClean="0">
                          <a:solidFill>
                            <a:srgbClr val="003192"/>
                          </a:solidFill>
                          <a:latin typeface="+mn-lt"/>
                        </a:rPr>
                        <a:t> в рамках программ на каждого жителя городского округа Сухой  Лог, рублей</a:t>
                      </a:r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25 011,8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05800" cy="7143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Информация о расходах бюджета в разрезе</a:t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муниципальных программ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139411"/>
              </p:ext>
            </p:extLst>
          </p:nvPr>
        </p:nvGraphicFramePr>
        <p:xfrm>
          <a:off x="500036" y="1357299"/>
          <a:ext cx="8286808" cy="5281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  <a:gridCol w="4857784"/>
                <a:gridCol w="1000132"/>
                <a:gridCol w="1071570"/>
                <a:gridCol w="1000132"/>
              </a:tblGrid>
              <a:tr h="610067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№</a:t>
                      </a:r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2014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факт</a:t>
                      </a:r>
                      <a:endParaRPr lang="ru-RU"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2015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план</a:t>
                      </a:r>
                      <a:endParaRPr lang="ru-RU"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2016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план</a:t>
                      </a:r>
                      <a:endParaRPr lang="ru-RU"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351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системы образования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741 711,5</a:t>
                      </a:r>
                      <a:endParaRPr lang="ru-RU" sz="15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793 862,7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801 043,7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9300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физической культуры и спорта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26 414,4</a:t>
                      </a:r>
                      <a:endParaRPr lang="ru-RU" sz="15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33 783,0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33 483,0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культуры  и искусства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113 516,6</a:t>
                      </a:r>
                      <a:endParaRPr lang="ru-RU" sz="15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107 443,0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102 801,0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9385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289 760,8</a:t>
                      </a:r>
                      <a:endParaRPr lang="ru-RU" sz="15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222 595,0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186 314,6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«Молодежь Свердловской области на территории городского округа Сухой Лог до 2020 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3 303,5</a:t>
                      </a:r>
                      <a:endParaRPr lang="ru-RU" sz="15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2 318,0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2 259,4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«Управление муниципальными финансами городского округа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9 745,1</a:t>
                      </a:r>
                      <a:endParaRPr lang="ru-RU" sz="15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11 338,4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10 477,3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Муниципальная программа  «Развитие информатизации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436,2</a:t>
                      </a:r>
                      <a:endParaRPr lang="ru-RU" sz="15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0,00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31,5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«Развитие субъектов малого и среднего предпринимательства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1 536,9</a:t>
                      </a:r>
                      <a:endParaRPr lang="ru-RU" sz="15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625,0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463,5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2916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Муниципальная программа  «Поддержка социально ориентированных некоммерческих организаций в городском округе Сухой Лог до 2020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1 060,0</a:t>
                      </a:r>
                      <a:endParaRPr lang="ru-RU" sz="15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579,0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720,0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782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115617" y="333375"/>
            <a:ext cx="712879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Оборот продукции промышленных организаций </a:t>
            </a:r>
          </a:p>
          <a:p>
            <a:pPr algn="ctr" eaLnBrk="1" hangingPunct="1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городского округа Сухой Лог</a:t>
            </a:r>
          </a:p>
          <a:p>
            <a:pPr algn="ctr" eaLnBrk="1" hangingPunct="1"/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(млн. рублей)</a:t>
            </a:r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017268"/>
              </p:ext>
            </p:extLst>
          </p:nvPr>
        </p:nvGraphicFramePr>
        <p:xfrm>
          <a:off x="732600" y="1463576"/>
          <a:ext cx="7932189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086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599748"/>
              </p:ext>
            </p:extLst>
          </p:nvPr>
        </p:nvGraphicFramePr>
        <p:xfrm>
          <a:off x="337335" y="1124744"/>
          <a:ext cx="8572559" cy="5264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349"/>
                <a:gridCol w="4796480"/>
                <a:gridCol w="1152128"/>
                <a:gridCol w="1152128"/>
                <a:gridCol w="1105474"/>
              </a:tblGrid>
              <a:tr h="606351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№</a:t>
                      </a:r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2014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факт</a:t>
                      </a:r>
                      <a:endParaRPr lang="ru-RU"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2015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план</a:t>
                      </a:r>
                      <a:endParaRPr lang="ru-RU"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2016</a:t>
                      </a:r>
                    </a:p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план</a:t>
                      </a:r>
                      <a:endParaRPr lang="ru-RU" sz="15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3499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 «Выполнение муниципальных функций, переданных государственных полномочий и обеспечение деятельности Администрации городского округа  до 2021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82 702,0</a:t>
                      </a:r>
                      <a:endParaRPr lang="ru-RU" sz="15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56 627,4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57 391,8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7299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«Управление и распоряжение    муниципальным имуществом городского округа Сухой лог на 2015-2021 годы»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-</a:t>
                      </a:r>
                      <a:endParaRPr lang="ru-RU" sz="15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9 549,7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4 638,0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5716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«Обеспечение безопасности жизнедеятельности населения городского округа Сухой Лог до2021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-</a:t>
                      </a:r>
                      <a:endParaRPr lang="ru-RU" sz="15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7 184,0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6 822,0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0715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«Реализация основных направлений государственной политики в строительном комплексе городского округа Сухой Лог до 2021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-</a:t>
                      </a:r>
                      <a:endParaRPr lang="ru-RU" sz="15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7 052,8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4 599,9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6720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«Экология и природопользование на территории городского округа Сухой Лог до 2021 года»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-</a:t>
                      </a:r>
                      <a:endParaRPr lang="ru-RU" sz="15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1 100,0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1 153,0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0628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 Муниципальная программа 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 до 2021 года»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-</a:t>
                      </a:r>
                      <a:endParaRPr lang="ru-RU" sz="15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5 017,0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13 103,7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381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Непрограммные направления деятельности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j-lt"/>
                        </a:rPr>
                        <a:t>-</a:t>
                      </a:r>
                      <a:endParaRPr lang="ru-RU" sz="15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8 962,8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20 980,3</a:t>
                      </a:r>
                      <a:endParaRPr lang="ru-RU" sz="15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52071">
                <a:tc>
                  <a:txBody>
                    <a:bodyPr/>
                    <a:lstStyle/>
                    <a:p>
                      <a:pPr algn="l"/>
                      <a:endParaRPr lang="ru-RU" sz="1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   ИТОГО: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+mj-lt"/>
                        </a:rPr>
                        <a:t>1 270 187,0</a:t>
                      </a:r>
                      <a:endParaRPr lang="ru-RU" sz="15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1 268 037,8</a:t>
                      </a:r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j-lt"/>
                        </a:rPr>
                        <a:t>1 246 282,7</a:t>
                      </a:r>
                      <a:endParaRPr lang="ru-RU" sz="15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7230" y="411314"/>
            <a:ext cx="8305800" cy="571500"/>
          </a:xfrm>
        </p:spPr>
        <p:txBody>
          <a:bodyPr>
            <a:normAutofit/>
          </a:bodyPr>
          <a:lstStyle/>
          <a:p>
            <a:pPr algn="r"/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продолжение таблицы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542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23532" y="764705"/>
            <a:ext cx="3888431" cy="123743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sz="1900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образования в городском округе Сухой Лог до 2020 года»</a:t>
            </a:r>
            <a:endParaRPr lang="ru-RU" sz="19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69286" y="764705"/>
            <a:ext cx="4032449" cy="123743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sz="1900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Администрации городского округа Сухой Лог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5845" y="3212976"/>
            <a:ext cx="3766117" cy="33843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sz="165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ожидаемые результаты:</a:t>
            </a:r>
          </a:p>
          <a:p>
            <a:pPr marL="285720" indent="-285720" fontAlgn="b">
              <a:buFontTx/>
              <a:buChar char="-"/>
            </a:pPr>
            <a:r>
              <a:rPr lang="ru-RU" sz="16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очередей на предоставление  дошкольного образования;</a:t>
            </a:r>
          </a:p>
          <a:p>
            <a:pPr marL="285720" indent="-285720" fontAlgn="b">
              <a:buFontTx/>
              <a:buChar char="-"/>
            </a:pPr>
            <a:r>
              <a:rPr lang="ru-RU" sz="16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образования за счет модернизации материально-технической базы образовательных организаций;</a:t>
            </a:r>
          </a:p>
          <a:p>
            <a:pPr marL="285720" indent="-285720" fontAlgn="b">
              <a:buFontTx/>
              <a:buChar char="-"/>
            </a:pPr>
            <a:r>
              <a:rPr lang="ru-RU" sz="165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доли  детей,  воспользовавшихся услугой дополнительного образования.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84642" y="3212976"/>
            <a:ext cx="4095389" cy="33843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показатели:</a:t>
            </a:r>
          </a:p>
          <a:p>
            <a:pPr marL="285720" indent="-285720" fontAlgn="b"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детей в возрасте 3-7 лет услугами дошкольного образования;</a:t>
            </a:r>
          </a:p>
          <a:p>
            <a:pPr marL="285720" indent="-285720" fontAlgn="b">
              <a:buFontTx/>
              <a:buChar char="-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организованным горячим питанием учащихся общеобразовательных организаций;</a:t>
            </a:r>
          </a:p>
          <a:p>
            <a:pPr marL="285720" indent="-285720" fontAlgn="b">
              <a:buFontTx/>
              <a:buChar char="-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детей, охваченных образовательным и программами дополнительного образования детей, в общей численности детей и молодежи в возрасте 5-18 лет;</a:t>
            </a:r>
          </a:p>
          <a:p>
            <a:pPr marL="285720" indent="-285720" fontAlgn="b">
              <a:buFontTx/>
              <a:buChar char="-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охвата отдыхом и оздоровлением детей.</a:t>
            </a:r>
          </a:p>
          <a:p>
            <a:pPr marL="285720" indent="-285720" fontAlgn="b">
              <a:buFontTx/>
              <a:buChar char="-"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20" indent="-285720" fontAlgn="b">
              <a:buFontTx/>
              <a:buChar char="-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20" indent="-285720" fontAlgn="b">
              <a:buFontTx/>
              <a:buChar char="-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0" fontAlgn="b"/>
            <a:endParaRPr lang="ru-RU" b="1" i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sz="2000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5845" y="2204864"/>
            <a:ext cx="8234183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высокого качества и доступности образования в городском округе Сухой Лог</a:t>
            </a:r>
            <a:endParaRPr lang="ru-RU" sz="20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211964" y="1260731"/>
            <a:ext cx="457321" cy="245380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4211964" y="4797152"/>
            <a:ext cx="372677" cy="216024"/>
          </a:xfrm>
          <a:prstGeom prst="left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27231" y="557577"/>
            <a:ext cx="8229600" cy="1188132"/>
          </a:xfrm>
        </p:spPr>
        <p:txBody>
          <a:bodyPr/>
          <a:lstStyle/>
          <a:p>
            <a:pPr algn="ctr" eaLnBrk="1" hangingPunct="1"/>
            <a:r>
              <a:rPr lang="ru-RU" sz="1600" b="1" i="1" dirty="0">
                <a:solidFill>
                  <a:srgbClr val="7030A0"/>
                </a:solidFill>
              </a:rPr>
              <a:t>             </a:t>
            </a:r>
            <a:br>
              <a:rPr lang="ru-RU" sz="1600" b="1" i="1" dirty="0">
                <a:solidFill>
                  <a:srgbClr val="7030A0"/>
                </a:solidFill>
              </a:rPr>
            </a:br>
            <a:r>
              <a:rPr lang="ru-RU" sz="1600" b="1" i="1" dirty="0">
                <a:solidFill>
                  <a:srgbClr val="7030A0"/>
                </a:solidFill>
              </a:rPr>
              <a:t/>
            </a:r>
            <a:br>
              <a:rPr lang="ru-RU" sz="1600" b="1" i="1" dirty="0">
                <a:solidFill>
                  <a:srgbClr val="7030A0"/>
                </a:solidFill>
              </a:rPr>
            </a:br>
            <a:r>
              <a:rPr lang="ru-RU" sz="1600" b="1" i="1" dirty="0">
                <a:solidFill>
                  <a:srgbClr val="7030A0"/>
                </a:solidFill>
              </a:rPr>
              <a:t/>
            </a:r>
            <a:br>
              <a:rPr lang="ru-RU" sz="1600" b="1" i="1" dirty="0">
                <a:solidFill>
                  <a:srgbClr val="7030A0"/>
                </a:solidFill>
              </a:rPr>
            </a:br>
            <a:r>
              <a:rPr lang="ru-RU" sz="1600" b="1" i="1" dirty="0">
                <a:solidFill>
                  <a:srgbClr val="7030A0"/>
                </a:solidFill>
              </a:rPr>
              <a:t/>
            </a:r>
            <a:br>
              <a:rPr lang="ru-RU" sz="1600" b="1" i="1" dirty="0">
                <a:solidFill>
                  <a:srgbClr val="7030A0"/>
                </a:solidFill>
              </a:rPr>
            </a:br>
            <a:r>
              <a:rPr lang="ru-RU" sz="1600" b="1" i="1" dirty="0">
                <a:solidFill>
                  <a:srgbClr val="7030A0"/>
                </a:solidFill>
              </a:rPr>
              <a:t/>
            </a:r>
            <a:br>
              <a:rPr lang="ru-RU" sz="1600" b="1" i="1" dirty="0">
                <a:solidFill>
                  <a:srgbClr val="7030A0"/>
                </a:solidFill>
              </a:rPr>
            </a:br>
            <a:r>
              <a:rPr lang="ru-RU" sz="1600" b="1" i="1" dirty="0">
                <a:solidFill>
                  <a:srgbClr val="7030A0"/>
                </a:solidFill>
              </a:rPr>
              <a:t/>
            </a:r>
            <a:br>
              <a:rPr lang="ru-RU" sz="1600" b="1" i="1" dirty="0">
                <a:solidFill>
                  <a:srgbClr val="7030A0"/>
                </a:solidFill>
              </a:rPr>
            </a:br>
            <a:r>
              <a:rPr lang="ru-RU" sz="1600" b="1" i="1" dirty="0">
                <a:solidFill>
                  <a:srgbClr val="7030A0"/>
                </a:solidFill>
              </a:rPr>
              <a:t/>
            </a:r>
            <a:br>
              <a:rPr lang="ru-RU" sz="1600" b="1" i="1" dirty="0">
                <a:solidFill>
                  <a:srgbClr val="7030A0"/>
                </a:solidFill>
              </a:rPr>
            </a:br>
            <a:r>
              <a:rPr lang="ru-RU" sz="1600" b="1" i="1" dirty="0">
                <a:solidFill>
                  <a:srgbClr val="7030A0"/>
                </a:solidFill>
              </a:rPr>
              <a:t/>
            </a:r>
            <a:br>
              <a:rPr lang="ru-RU" sz="1600" b="1" i="1" dirty="0">
                <a:solidFill>
                  <a:srgbClr val="7030A0"/>
                </a:solidFill>
              </a:rPr>
            </a:br>
            <a:r>
              <a:rPr lang="ru-RU" sz="1600" b="1" i="1" dirty="0">
                <a:solidFill>
                  <a:srgbClr val="7030A0"/>
                </a:solidFill>
              </a:rPr>
              <a:t/>
            </a:r>
            <a:br>
              <a:rPr lang="ru-RU" sz="1600" b="1" i="1" dirty="0">
                <a:solidFill>
                  <a:srgbClr val="7030A0"/>
                </a:solidFill>
              </a:rPr>
            </a:br>
            <a:r>
              <a:rPr lang="ru-RU" sz="1600" b="1" i="1" dirty="0">
                <a:solidFill>
                  <a:srgbClr val="7030A0"/>
                </a:solidFill>
              </a:rPr>
              <a:t/>
            </a:r>
            <a:br>
              <a:rPr lang="ru-RU" sz="1600" b="1" i="1" dirty="0">
                <a:solidFill>
                  <a:srgbClr val="7030A0"/>
                </a:solidFill>
              </a:rPr>
            </a:br>
            <a:r>
              <a:rPr lang="ru-RU" sz="1600" b="1" i="1" dirty="0">
                <a:solidFill>
                  <a:srgbClr val="7030A0"/>
                </a:solidFill>
              </a:rPr>
              <a:t/>
            </a:r>
            <a:br>
              <a:rPr lang="ru-RU" sz="1600" b="1" i="1" dirty="0">
                <a:solidFill>
                  <a:srgbClr val="7030A0"/>
                </a:solidFill>
              </a:rPr>
            </a:br>
            <a:r>
              <a:rPr lang="ru-RU" sz="1600" b="1" i="1" dirty="0">
                <a:solidFill>
                  <a:srgbClr val="7030A0"/>
                </a:solidFill>
              </a:rPr>
              <a:t/>
            </a:r>
            <a:br>
              <a:rPr lang="ru-RU" sz="1600" b="1" i="1" dirty="0">
                <a:solidFill>
                  <a:srgbClr val="7030A0"/>
                </a:solidFill>
              </a:rPr>
            </a:br>
            <a:r>
              <a:rPr lang="ru-RU" sz="1600" b="1" i="1" dirty="0">
                <a:solidFill>
                  <a:srgbClr val="7030A0"/>
                </a:solidFill>
              </a:rPr>
              <a:t/>
            </a:r>
            <a:br>
              <a:rPr lang="ru-RU" sz="1600" b="1" i="1" dirty="0">
                <a:solidFill>
                  <a:srgbClr val="7030A0"/>
                </a:solidFill>
              </a:rPr>
            </a:br>
            <a:r>
              <a:rPr lang="ru-RU" sz="1600" b="1" i="1" dirty="0">
                <a:solidFill>
                  <a:srgbClr val="7030A0"/>
                </a:solidFill>
              </a:rPr>
              <a:t/>
            </a:r>
            <a:br>
              <a:rPr lang="ru-RU" sz="1600" b="1" i="1" dirty="0">
                <a:solidFill>
                  <a:srgbClr val="7030A0"/>
                </a:solidFill>
              </a:rPr>
            </a:br>
            <a:r>
              <a:rPr lang="ru-RU" sz="1600" b="1" i="1" dirty="0">
                <a:solidFill>
                  <a:srgbClr val="7030A0"/>
                </a:solidFill>
              </a:rPr>
              <a:t/>
            </a:r>
            <a:br>
              <a:rPr lang="ru-RU" sz="1600" b="1" i="1" dirty="0">
                <a:solidFill>
                  <a:srgbClr val="7030A0"/>
                </a:solidFill>
              </a:rPr>
            </a:br>
            <a:r>
              <a:rPr lang="ru-RU" sz="1600" b="1" i="1" dirty="0">
                <a:solidFill>
                  <a:srgbClr val="7030A0"/>
                </a:solidFill>
              </a:rPr>
              <a:t/>
            </a:r>
            <a:br>
              <a:rPr lang="ru-RU" sz="1600" b="1" i="1" dirty="0">
                <a:solidFill>
                  <a:srgbClr val="7030A0"/>
                </a:solidFill>
              </a:rPr>
            </a:br>
            <a:r>
              <a:rPr lang="ru-RU" sz="1600" b="1" i="1" dirty="0">
                <a:solidFill>
                  <a:srgbClr val="7030A0"/>
                </a:solidFill>
              </a:rPr>
              <a:t/>
            </a:r>
            <a:br>
              <a:rPr lang="ru-RU" sz="1600" b="1" i="1" dirty="0">
                <a:solidFill>
                  <a:srgbClr val="7030A0"/>
                </a:solidFill>
              </a:rPr>
            </a:br>
            <a:r>
              <a:rPr lang="ru-RU" sz="1600" b="1" i="1" dirty="0">
                <a:solidFill>
                  <a:srgbClr val="7030A0"/>
                </a:solidFill>
              </a:rPr>
              <a:t/>
            </a:r>
            <a:br>
              <a:rPr lang="ru-RU" sz="1600" b="1" i="1" dirty="0">
                <a:solidFill>
                  <a:srgbClr val="7030A0"/>
                </a:solidFill>
              </a:rPr>
            </a:br>
            <a:r>
              <a:rPr lang="ru-RU" sz="2000" b="1" i="1" dirty="0">
                <a:solidFill>
                  <a:srgbClr val="003192"/>
                </a:solidFill>
              </a:rPr>
              <a:t/>
            </a:r>
            <a:br>
              <a:rPr lang="ru-RU" sz="2000" b="1" i="1" dirty="0">
                <a:solidFill>
                  <a:srgbClr val="003192"/>
                </a:solidFill>
              </a:rPr>
            </a:br>
            <a:r>
              <a:rPr lang="ru-RU" sz="2000" b="1" i="1" dirty="0">
                <a:solidFill>
                  <a:srgbClr val="003192"/>
                </a:solidFill>
              </a:rPr>
              <a:t>         </a:t>
            </a:r>
            <a:br>
              <a:rPr lang="ru-RU" sz="2000" b="1" i="1" dirty="0">
                <a:solidFill>
                  <a:srgbClr val="003192"/>
                </a:solidFill>
              </a:rPr>
            </a:br>
            <a:r>
              <a:rPr lang="ru-RU" sz="2000" b="1" i="1" dirty="0">
                <a:solidFill>
                  <a:srgbClr val="003192"/>
                </a:solidFill>
              </a:rPr>
              <a:t>         </a:t>
            </a:r>
            <a:br>
              <a:rPr lang="ru-RU" sz="2000" b="1" i="1" dirty="0">
                <a:solidFill>
                  <a:srgbClr val="003192"/>
                </a:solidFill>
              </a:rPr>
            </a:br>
            <a:r>
              <a:rPr lang="ru-RU" sz="2000" b="1" i="1" dirty="0">
                <a:solidFill>
                  <a:srgbClr val="003192"/>
                </a:solidFill>
              </a:rPr>
              <a:t>      </a:t>
            </a:r>
            <a:br>
              <a:rPr lang="ru-RU" sz="2000" b="1" i="1" dirty="0">
                <a:solidFill>
                  <a:srgbClr val="003192"/>
                </a:solidFill>
              </a:rPr>
            </a:br>
            <a:r>
              <a:rPr lang="ru-RU" sz="2000" b="1" i="1" dirty="0">
                <a:solidFill>
                  <a:srgbClr val="003192"/>
                </a:solidFill>
              </a:rPr>
              <a:t/>
            </a:r>
            <a:br>
              <a:rPr lang="ru-RU" sz="2000" b="1" i="1" dirty="0">
                <a:solidFill>
                  <a:srgbClr val="003192"/>
                </a:solidFill>
              </a:rPr>
            </a:br>
            <a:r>
              <a:rPr lang="ru-RU" sz="2000" b="1" i="1" dirty="0">
                <a:solidFill>
                  <a:srgbClr val="003192"/>
                </a:solidFill>
              </a:rPr>
              <a:t/>
            </a:r>
            <a:br>
              <a:rPr lang="ru-RU" sz="2000" b="1" i="1" dirty="0">
                <a:solidFill>
                  <a:srgbClr val="003192"/>
                </a:solidFill>
              </a:rPr>
            </a:br>
            <a:r>
              <a:rPr lang="ru-RU" sz="2400" b="1" i="1" dirty="0">
                <a:solidFill>
                  <a:srgbClr val="003192"/>
                </a:solidFill>
              </a:rPr>
              <a:t>На территории городского округа Сухой Лог осуществляет деятельность </a:t>
            </a:r>
            <a:r>
              <a:rPr lang="ru-RU" sz="2400" b="1" i="1" dirty="0" smtClean="0">
                <a:solidFill>
                  <a:srgbClr val="003192"/>
                </a:solidFill>
              </a:rPr>
              <a:t>33 </a:t>
            </a:r>
            <a:r>
              <a:rPr lang="ru-RU" sz="2400" b="1" i="1" dirty="0">
                <a:solidFill>
                  <a:srgbClr val="003192"/>
                </a:solidFill>
              </a:rPr>
              <a:t>образовательных учреждений:</a:t>
            </a:r>
            <a:r>
              <a:rPr lang="ru-RU" sz="2400" b="1" i="1" dirty="0">
                <a:solidFill>
                  <a:srgbClr val="7030A0"/>
                </a:solidFill>
              </a:rPr>
              <a:t/>
            </a:r>
            <a:br>
              <a:rPr lang="ru-RU" sz="2400" b="1" i="1" dirty="0">
                <a:solidFill>
                  <a:srgbClr val="7030A0"/>
                </a:solidFill>
              </a:rPr>
            </a:br>
            <a:r>
              <a:rPr lang="ru-RU" sz="2400" b="1" i="1" dirty="0">
                <a:solidFill>
                  <a:srgbClr val="7030A0"/>
                </a:solidFill>
              </a:rPr>
              <a:t>         </a:t>
            </a:r>
            <a:endParaRPr lang="ru-RU" sz="2400" b="1" i="1" dirty="0">
              <a:solidFill>
                <a:srgbClr val="003192"/>
              </a:solidFill>
            </a:endParaRPr>
          </a:p>
        </p:txBody>
      </p:sp>
      <p:graphicFrame>
        <p:nvGraphicFramePr>
          <p:cNvPr id="5" name="Group 16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49541035"/>
              </p:ext>
            </p:extLst>
          </p:nvPr>
        </p:nvGraphicFramePr>
        <p:xfrm>
          <a:off x="525732" y="4653139"/>
          <a:ext cx="7884875" cy="1916892"/>
        </p:xfrm>
        <a:graphic>
          <a:graphicData uri="http://schemas.openxmlformats.org/drawingml/2006/table">
            <a:tbl>
              <a:tblPr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tblPr>
              <a:tblGrid>
                <a:gridCol w="5544617"/>
                <a:gridCol w="1188130"/>
                <a:gridCol w="1152128"/>
              </a:tblGrid>
              <a:tr h="41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Размер заработной платы</a:t>
                      </a:r>
                    </a:p>
                  </a:txBody>
                  <a:tcPr marL="121920" marR="121920" marT="34291" marB="342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2015 г.</a:t>
                      </a:r>
                    </a:p>
                  </a:txBody>
                  <a:tcPr marL="121920" marR="121920" marT="34291" marB="342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2016 г.</a:t>
                      </a:r>
                    </a:p>
                  </a:txBody>
                  <a:tcPr marL="121920" marR="121920" marT="34291" marB="342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Педагогических работников дошкольных образовательных учреждений</a:t>
                      </a:r>
                    </a:p>
                  </a:txBody>
                  <a:tcPr marL="121920" marR="121920" marT="34291" marB="342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27 926,0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27 926,0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Педагогических работников общеобразовательных учреждений</a:t>
                      </a:r>
                    </a:p>
                  </a:txBody>
                  <a:tcPr marL="121920" marR="121920" marT="34291" marB="342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30 806,0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30 806,0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Педагогических работников учреждений дополнительного образования</a:t>
                      </a:r>
                    </a:p>
                  </a:txBody>
                  <a:tcPr marL="121920" marR="121920" marT="34291" marB="342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27 162,0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Calibri" panose="020F0502020204030204" pitchFamily="34" charset="0"/>
                          <a:cs typeface="Arial" pitchFamily="34" charset="0"/>
                        </a:rPr>
                        <a:t>28 400,0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Рисунок 9" descr="http://im3-tub-ru.yandex.net/i?id=389757359-0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872" y="1461610"/>
            <a:ext cx="2287154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Рисунок 12" descr="http://im3-tub-ru.yandex.net/i?id=446776266-3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0079" y="1437767"/>
            <a:ext cx="2160240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Рисунок 6" descr="http://im1-tub-ru.yandex.net/i?id=489021964-3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802" y="1471313"/>
            <a:ext cx="2275775" cy="162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92802" y="3861048"/>
            <a:ext cx="7838759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>
              <a:spcBef>
                <a:spcPct val="50000"/>
              </a:spcBef>
            </a:pPr>
            <a:r>
              <a:rPr lang="ru-RU" sz="2000" b="1" i="1" dirty="0">
                <a:solidFill>
                  <a:srgbClr val="003192"/>
                </a:solidFill>
                <a:latin typeface="+mj-lt"/>
                <a:cs typeface="Times New Roman" pitchFamily="18" charset="0"/>
              </a:rPr>
              <a:t>Среднемесячная заработная плата педагогических работников образовательных учреждений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6027" y="3212976"/>
            <a:ext cx="2439513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14</a:t>
            </a:r>
            <a:r>
              <a:rPr lang="ru-RU" sz="15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ru-RU" sz="1500" b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1500" b="1" dirty="0">
                <a:solidFill>
                  <a:srgbClr val="7030A0"/>
                </a:solidFill>
                <a:latin typeface="+mj-lt"/>
              </a:rPr>
              <a:t>учреждений дошкольного образования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3204287"/>
            <a:ext cx="214313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+mj-lt"/>
              </a:rPr>
              <a:t>13 школ</a:t>
            </a:r>
            <a:endParaRPr lang="ru-RU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8148" y="3212976"/>
            <a:ext cx="2880319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500" b="1" dirty="0">
                <a:solidFill>
                  <a:srgbClr val="7030A0"/>
                </a:solidFill>
                <a:latin typeface="+mj-lt"/>
              </a:rPr>
              <a:t>6   учреждений </a:t>
            </a:r>
          </a:p>
          <a:p>
            <a:pPr algn="ctr"/>
            <a:r>
              <a:rPr lang="ru-RU" sz="1500" b="1" dirty="0">
                <a:solidFill>
                  <a:srgbClr val="7030A0"/>
                </a:solidFill>
                <a:latin typeface="+mj-lt"/>
              </a:rPr>
              <a:t>дополнительного образования</a:t>
            </a:r>
          </a:p>
        </p:txBody>
      </p:sp>
      <p:pic>
        <p:nvPicPr>
          <p:cNvPr id="15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934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4502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Направление расходов на образование </a:t>
            </a:r>
            <a:r>
              <a:rPr lang="ru-RU" sz="22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2016 году, </a:t>
            </a:r>
            <a:endParaRPr lang="ru-RU" sz="2200" b="1" dirty="0" smtClean="0">
              <a:solidFill>
                <a:srgbClr val="003192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тыс</a:t>
            </a:r>
            <a:r>
              <a:rPr lang="ru-RU" sz="2200" b="1" dirty="0">
                <a:solidFill>
                  <a:srgbClr val="003192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2200" b="1" dirty="0">
                <a:solidFill>
                  <a:srgbClr val="003192"/>
                </a:solidFill>
                <a:latin typeface="Book Antiqua" panose="02040602050305030304" pitchFamily="18" charset="0"/>
              </a:rPr>
              <a:t/>
            </a:r>
            <a:br>
              <a:rPr lang="ru-RU" sz="2200" b="1" dirty="0">
                <a:solidFill>
                  <a:srgbClr val="003192"/>
                </a:solidFill>
                <a:latin typeface="Book Antiqua" panose="02040602050305030304" pitchFamily="18" charset="0"/>
              </a:rPr>
            </a:br>
            <a:endParaRPr lang="ru-RU" sz="2200" dirty="0">
              <a:solidFill>
                <a:srgbClr val="003192"/>
              </a:solidFill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78921"/>
              </p:ext>
            </p:extLst>
          </p:nvPr>
        </p:nvGraphicFramePr>
        <p:xfrm>
          <a:off x="677218" y="1047720"/>
          <a:ext cx="8064896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390"/>
                <a:gridCol w="5394250"/>
                <a:gridCol w="1224136"/>
                <a:gridCol w="1080120"/>
              </a:tblGrid>
              <a:tr h="360040"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319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Всего расходов</a:t>
                      </a:r>
                      <a:endParaRPr lang="ru-RU" sz="1600" dirty="0">
                        <a:solidFill>
                          <a:srgbClr val="00319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851 390,1</a:t>
                      </a:r>
                      <a:endParaRPr lang="ru-RU" sz="1600" dirty="0">
                        <a:solidFill>
                          <a:srgbClr val="003192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3192"/>
                          </a:solidFill>
                          <a:latin typeface="Book Antiqua" panose="02040602050305030304" pitchFamily="18" charset="0"/>
                        </a:rPr>
                        <a:t>100%</a:t>
                      </a:r>
                      <a:endParaRPr lang="ru-RU" sz="1600" dirty="0">
                        <a:solidFill>
                          <a:srgbClr val="003192"/>
                        </a:solidFill>
                        <a:latin typeface="Book Antiqua" panose="0204060205030503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23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6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</a:t>
                      </a:r>
                      <a:r>
                        <a:rPr lang="ru-RU" sz="1400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образование</a:t>
                      </a:r>
                      <a:endParaRPr lang="ru-RU" sz="14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340 167,2</a:t>
                      </a:r>
                    </a:p>
                  </a:txBody>
                  <a:tcPr marL="0" marR="0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40%</a:t>
                      </a:r>
                    </a:p>
                  </a:txBody>
                  <a:tcPr marL="0" marR="0" marT="0" marB="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30707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4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356 368,9</a:t>
                      </a:r>
                    </a:p>
                  </a:txBody>
                  <a:tcPr marL="0" marR="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41,8%</a:t>
                      </a:r>
                    </a:p>
                  </a:txBody>
                  <a:tcPr marL="0" marR="0" marT="0" marB="0" anchor="ctr" horzOverflow="overflow">
                    <a:solidFill>
                      <a:schemeClr val="bg1"/>
                    </a:solidFill>
                  </a:tcPr>
                </a:tc>
              </a:tr>
              <a:tr h="33183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</a:t>
                      </a:r>
                      <a:endParaRPr lang="ru-RU" sz="14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79 452,3</a:t>
                      </a:r>
                    </a:p>
                  </a:txBody>
                  <a:tcPr marL="0" marR="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9,3%</a:t>
                      </a:r>
                    </a:p>
                  </a:txBody>
                  <a:tcPr marL="0" marR="0" marT="0" marB="0" anchor="ctr" horzOverflow="overflow">
                    <a:solidFill>
                      <a:schemeClr val="bg1"/>
                    </a:solidFill>
                  </a:tcPr>
                </a:tc>
              </a:tr>
              <a:tr h="6446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</a:t>
                      </a:r>
                      <a:r>
                        <a:rPr lang="ru-RU" sz="1400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текущий ремонт, приведение в соответствие с требованиями пожарной безопасности и санитарного законодательства зданий, сооружений и помещений МОУ</a:t>
                      </a:r>
                      <a:endParaRPr lang="ru-RU" sz="14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25 365,9</a:t>
                      </a:r>
                    </a:p>
                  </a:txBody>
                  <a:tcPr marL="0" marR="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3%</a:t>
                      </a:r>
                    </a:p>
                  </a:txBody>
                  <a:tcPr marL="0" marR="0" marT="0" marB="0" anchor="ctr" horzOverflow="overflow">
                    <a:solidFill>
                      <a:schemeClr val="bg1"/>
                    </a:solidFill>
                  </a:tcPr>
                </a:tc>
              </a:tr>
              <a:tr h="27314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материально-технической базы</a:t>
                      </a:r>
                      <a:endParaRPr lang="ru-RU" sz="14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4 882,0</a:t>
                      </a:r>
                    </a:p>
                  </a:txBody>
                  <a:tcPr marL="0" marR="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0,6%</a:t>
                      </a:r>
                    </a:p>
                  </a:txBody>
                  <a:tcPr marL="0" marR="0" marT="0" marB="0" anchor="ctr" horzOverflow="overflow">
                    <a:solidFill>
                      <a:schemeClr val="bg1"/>
                    </a:solidFill>
                  </a:tcPr>
                </a:tc>
              </a:tr>
              <a:tr h="4419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6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отдыха и оздоровления детей и подростков в</a:t>
                      </a:r>
                      <a:r>
                        <a:rPr lang="ru-RU" sz="1400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городском округе Сухой Лог</a:t>
                      </a:r>
                      <a:endParaRPr lang="ru-RU" sz="14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14 159,2</a:t>
                      </a:r>
                    </a:p>
                  </a:txBody>
                  <a:tcPr marL="0" marR="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1,6%</a:t>
                      </a:r>
                    </a:p>
                  </a:txBody>
                  <a:tcPr marL="0" marR="0" marT="0" marB="0" anchor="ctr" horzOverflow="overflow">
                    <a:solidFill>
                      <a:schemeClr val="bg1"/>
                    </a:solidFill>
                  </a:tcPr>
                </a:tc>
              </a:tr>
              <a:tr h="2838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6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мероприятий по работе с молодежью</a:t>
                      </a:r>
                      <a:endParaRPr lang="ru-RU" sz="14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2 413,4</a:t>
                      </a:r>
                    </a:p>
                  </a:txBody>
                  <a:tcPr marL="0" marR="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0,3%</a:t>
                      </a:r>
                    </a:p>
                  </a:txBody>
                  <a:tcPr marL="0" marR="0" marT="0" marB="0" anchor="ctr" horzOverflow="overflow">
                    <a:solidFill>
                      <a:schemeClr val="bg1"/>
                    </a:solidFill>
                  </a:tcPr>
                </a:tc>
              </a:tr>
              <a:tr h="6686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6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и(или) замена, оснащение аппаратурой спутниковой навигации ГЛОНАСС, тахографами автобусов для подвоза обучающихся в МОУ</a:t>
                      </a:r>
                      <a:endParaRPr lang="ru-RU" sz="14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1 500,0</a:t>
                      </a:r>
                    </a:p>
                  </a:txBody>
                  <a:tcPr marL="0" marR="0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0,2%</a:t>
                      </a:r>
                    </a:p>
                  </a:txBody>
                  <a:tcPr marL="0" marR="0" marT="0" marB="0" anchor="ctr" horzOverflow="overflow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ru-RU" sz="16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</a:t>
                      </a:r>
                      <a:r>
                        <a:rPr lang="ru-RU" sz="1400" baseline="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обеспечения деятельности  МОУ и МКУ «</a:t>
                      </a:r>
                      <a:r>
                        <a:rPr lang="ru-RU" sz="1400" dirty="0" smtClean="0">
                          <a:solidFill>
                            <a:srgbClr val="00319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образования», прочие расходы</a:t>
                      </a:r>
                      <a:endParaRPr lang="ru-RU" sz="1400" dirty="0">
                        <a:solidFill>
                          <a:srgbClr val="00319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27 081,2</a:t>
                      </a:r>
                    </a:p>
                  </a:txBody>
                  <a:tcPr marL="0" marR="0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3,2%</a:t>
                      </a:r>
                    </a:p>
                  </a:txBody>
                  <a:tcPr marL="0" marR="0" marT="0" marB="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83568" y="5589240"/>
            <a:ext cx="8018166" cy="64632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b="1" dirty="0" smtClean="0">
                <a:solidFill>
                  <a:srgbClr val="003192"/>
                </a:solidFill>
                <a:latin typeface="Garamond" pitchFamily="18" charset="0"/>
                <a:cs typeface="Times New Roman" pitchFamily="18" charset="0"/>
              </a:rPr>
              <a:t>Расходы на образование в расчете на одного жителя, </a:t>
            </a:r>
            <a:r>
              <a:rPr lang="ru-RU" sz="1400" b="1" dirty="0" smtClean="0">
                <a:solidFill>
                  <a:srgbClr val="003192"/>
                </a:solidFill>
                <a:latin typeface="Garamond" pitchFamily="18" charset="0"/>
                <a:cs typeface="Times New Roman" pitchFamily="18" charset="0"/>
              </a:rPr>
              <a:t>(</a:t>
            </a:r>
            <a:r>
              <a:rPr lang="ru-RU" sz="1400" b="1" dirty="0">
                <a:solidFill>
                  <a:srgbClr val="003192"/>
                </a:solidFill>
                <a:latin typeface="Garamond" pitchFamily="18" charset="0"/>
                <a:cs typeface="Times New Roman" pitchFamily="18" charset="0"/>
              </a:rPr>
              <a:t>в рублях)</a:t>
            </a:r>
          </a:p>
          <a:p>
            <a:pPr algn="just"/>
            <a:r>
              <a:rPr lang="ru-RU" b="1" dirty="0" smtClean="0">
                <a:solidFill>
                  <a:srgbClr val="003192"/>
                </a:solidFill>
                <a:latin typeface="Garamond" pitchFamily="18" charset="0"/>
                <a:cs typeface="Times New Roman" pitchFamily="18" charset="0"/>
              </a:rPr>
              <a:t>                                      2015 год                                 2016 год                     </a:t>
            </a:r>
            <a:endParaRPr lang="ru-RU" b="1" dirty="0">
              <a:solidFill>
                <a:srgbClr val="003192"/>
              </a:solidFill>
              <a:latin typeface="Garamond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8712" y="6254351"/>
            <a:ext cx="2860954" cy="382840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dirty="0" smtClean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  <a:t>17 120,7</a:t>
            </a:r>
            <a:endParaRPr lang="ru-RU" dirty="0">
              <a:solidFill>
                <a:srgbClr val="0031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09666" y="6256758"/>
            <a:ext cx="2983171" cy="382840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dirty="0" smtClean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  <a:t>17 379,2</a:t>
            </a:r>
            <a:endParaRPr lang="ru-RU" dirty="0">
              <a:solidFill>
                <a:srgbClr val="0031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965" y="5991526"/>
            <a:ext cx="23168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0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45695" y="633985"/>
            <a:ext cx="3866269" cy="12374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sz="1900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 и искусства в городском округе Сухой Лог до 2020 года»</a:t>
            </a:r>
            <a:endParaRPr lang="ru-RU" sz="19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6016" y="633985"/>
            <a:ext cx="3985714" cy="12374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sz="1900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молодежной политике и спорту городского округа Сухой Лог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2352" y="3056888"/>
            <a:ext cx="3769613" cy="346845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ожидаемые результаты:</a:t>
            </a:r>
          </a:p>
          <a:p>
            <a:pPr marL="285720" indent="-285720" fontAlgn="b">
              <a:buFontTx/>
              <a:buChar char="-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удовлетворенности населения качеством и доступностью предоставляемых услуг в сфере культуры;</a:t>
            </a:r>
          </a:p>
          <a:p>
            <a:pPr marL="285720" indent="-285720" fontAlgn="b">
              <a:buFontTx/>
              <a:buChar char="-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эффективной системы поддержки творчески одаренных детей и молодежи;</a:t>
            </a:r>
          </a:p>
          <a:p>
            <a:pPr marL="285720" indent="-285720" fontAlgn="b">
              <a:buFontTx/>
              <a:buChar char="-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развитие кадрового и творческого потенциала сферы культуры.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16017" y="3056888"/>
            <a:ext cx="3964010" cy="34684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показатели:</a:t>
            </a:r>
          </a:p>
          <a:p>
            <a:pPr marL="285720" indent="-285720" fontAlgn="b">
              <a:buFontTx/>
              <a:buChar char="-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посещений театрально-концертных мероприятий;</a:t>
            </a:r>
          </a:p>
          <a:p>
            <a:pPr marL="285720" indent="-285720" fontAlgn="b">
              <a:buFontTx/>
              <a:buChar char="-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ежегодной посещаемости муниципального музея и библиотеки;</a:t>
            </a:r>
          </a:p>
          <a:p>
            <a:pPr marL="285720" indent="-285720" fontAlgn="b">
              <a:buFontTx/>
              <a:buChar char="-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детей, посещающих культурно - досуговые учреждения и творческие кружки на постоянной основе, от общего числа детей в возрасте до 18 лет.</a:t>
            </a:r>
          </a:p>
          <a:p>
            <a:pPr marL="285720" indent="-285720" fontAlgn="b">
              <a:buFontTx/>
              <a:buChar char="-"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20" indent="-285720" fontAlgn="b">
              <a:buFontTx/>
              <a:buChar char="-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20" indent="-285720" fontAlgn="b">
              <a:buFontTx/>
              <a:buChar char="-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20" indent="-285720" fontAlgn="b">
              <a:buFontTx/>
              <a:buChar char="-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0" fontAlgn="b"/>
            <a:endParaRPr lang="ru-RU" b="1" i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sz="2000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2348" y="2060848"/>
            <a:ext cx="8234184" cy="792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Духовно-нравственное развитие и реализация человеческого потенциала на территории городского округа Сухой Лог</a:t>
            </a:r>
            <a:endParaRPr lang="ru-RU" sz="20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211962" y="1156287"/>
            <a:ext cx="504056" cy="232084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4205684" y="4653230"/>
            <a:ext cx="510337" cy="275785"/>
          </a:xfrm>
          <a:prstGeom prst="left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1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1"/>
          <p:cNvSpPr>
            <a:spLocks noGrp="1" noChangeArrowheads="1"/>
          </p:cNvSpPr>
          <p:nvPr>
            <p:ph type="title"/>
          </p:nvPr>
        </p:nvSpPr>
        <p:spPr>
          <a:xfrm>
            <a:off x="700046" y="676108"/>
            <a:ext cx="7972452" cy="1363269"/>
          </a:xfrm>
        </p:spPr>
        <p:txBody>
          <a:bodyPr/>
          <a:lstStyle/>
          <a:p>
            <a:pPr algn="ctr" eaLnBrk="1" hangingPunct="1"/>
            <a:r>
              <a:rPr lang="ru-RU" sz="2200" b="1" i="1" dirty="0">
                <a:solidFill>
                  <a:srgbClr val="6600CC"/>
                </a:solidFill>
              </a:rPr>
              <a:t>На территории городского округа осуществляют деятельность </a:t>
            </a:r>
            <a:br>
              <a:rPr lang="ru-RU" sz="2200" b="1" i="1" dirty="0">
                <a:solidFill>
                  <a:srgbClr val="6600CC"/>
                </a:solidFill>
              </a:rPr>
            </a:br>
            <a:r>
              <a:rPr lang="ru-RU" sz="2200" b="1" i="1" dirty="0">
                <a:solidFill>
                  <a:srgbClr val="6600CC"/>
                </a:solidFill>
              </a:rPr>
              <a:t> 8  муниципальных учреждений культуры</a:t>
            </a:r>
            <a:br>
              <a:rPr lang="ru-RU" sz="2200" b="1" i="1" dirty="0">
                <a:solidFill>
                  <a:srgbClr val="6600CC"/>
                </a:solidFill>
              </a:rPr>
            </a:br>
            <a:endParaRPr lang="ru-RU" sz="2200" b="1" i="1" dirty="0">
              <a:solidFill>
                <a:srgbClr val="003192"/>
              </a:solidFill>
            </a:endParaRPr>
          </a:p>
        </p:txBody>
      </p:sp>
      <p:graphicFrame>
        <p:nvGraphicFramePr>
          <p:cNvPr id="62724" name="Group 26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73982027"/>
              </p:ext>
            </p:extLst>
          </p:nvPr>
        </p:nvGraphicFramePr>
        <p:xfrm>
          <a:off x="799434" y="5301208"/>
          <a:ext cx="7488831" cy="1008112"/>
        </p:xfrm>
        <a:graphic>
          <a:graphicData uri="http://schemas.openxmlformats.org/drawingml/2006/table">
            <a:tbl>
              <a:tblPr/>
              <a:tblGrid>
                <a:gridCol w="4945455"/>
                <a:gridCol w="1271688"/>
                <a:gridCol w="1271688"/>
              </a:tblGrid>
              <a:tr h="5606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Размер заработной платы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j-lt"/>
                        <a:cs typeface="Tahoma" pitchFamily="34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2015 г.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2016 г.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Работники учреждений культуры</a:t>
                      </a:r>
                    </a:p>
                  </a:txBody>
                  <a:tcPr marL="121920" marR="121920" marT="34291" marB="3429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23 474,0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  <a:cs typeface="Tahoma" pitchFamily="34" charset="0"/>
                        </a:rPr>
                        <a:t>23474,0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44" name="Rectangle 172"/>
          <p:cNvSpPr>
            <a:spLocks noChangeArrowheads="1"/>
          </p:cNvSpPr>
          <p:nvPr/>
        </p:nvSpPr>
        <p:spPr bwMode="auto">
          <a:xfrm>
            <a:off x="559587" y="4581132"/>
            <a:ext cx="8142145" cy="54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ru-RU" sz="2200" b="1" i="1" dirty="0">
                <a:solidFill>
                  <a:srgbClr val="003192"/>
                </a:solidFill>
                <a:latin typeface="+mj-lt"/>
              </a:rPr>
              <a:t>Средняя заработная плата работников учреждений культуры</a:t>
            </a:r>
          </a:p>
        </p:txBody>
      </p:sp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7351" name="Picture 7" descr="http://cs621625.vk.me/v621625139/34a57/oqADgN02dD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402" y="1885256"/>
            <a:ext cx="1875706" cy="140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Documents and Settings\Светлана\Local Settings\Temporary Internet Files\Content.IE5\896B8PIZ\MC90036076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6124">
            <a:off x="3975525" y="2927392"/>
            <a:ext cx="113665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C:\Documents and Settings\Светлана\Local Settings\Temporary Internet Files\Content.IE5\OHQJ0H6B\MC90043231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211" y="1946552"/>
            <a:ext cx="1584176" cy="133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C:\Documents and Settings\Светлана\Local Settings\Temporary Internet Files\Content.IE5\8X2BWLMN\MC90043481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60" y="2705501"/>
            <a:ext cx="1500188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8962" y="2073057"/>
            <a:ext cx="1500187" cy="403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dirty="0" smtClean="0">
                <a:solidFill>
                  <a:srgbClr val="003192"/>
                </a:solidFill>
              </a:rPr>
              <a:t>Библиотека</a:t>
            </a:r>
            <a:endParaRPr lang="ru-RU" dirty="0">
              <a:solidFill>
                <a:srgbClr val="00319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77024" y="3802744"/>
            <a:ext cx="1452362" cy="530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dirty="0" smtClean="0">
                <a:solidFill>
                  <a:srgbClr val="003192"/>
                </a:solidFill>
              </a:rPr>
              <a:t>Городской музей</a:t>
            </a:r>
            <a:endParaRPr lang="ru-RU" dirty="0">
              <a:solidFill>
                <a:srgbClr val="00319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5289" y="3782991"/>
            <a:ext cx="1627930" cy="567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dirty="0" smtClean="0">
                <a:solidFill>
                  <a:srgbClr val="003192"/>
                </a:solidFill>
              </a:rPr>
              <a:t>4 дома культуры</a:t>
            </a:r>
            <a:endParaRPr lang="ru-RU" dirty="0">
              <a:solidFill>
                <a:srgbClr val="00319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87573" y="1811458"/>
            <a:ext cx="2066773" cy="656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dirty="0">
                <a:solidFill>
                  <a:srgbClr val="003192"/>
                </a:solidFill>
              </a:rPr>
              <a:t>Организационный центр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851011" y="1933760"/>
            <a:ext cx="1368152" cy="572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dirty="0" smtClean="0">
                <a:solidFill>
                  <a:srgbClr val="003192"/>
                </a:solidFill>
              </a:rPr>
              <a:t>Камерный хор</a:t>
            </a:r>
            <a:endParaRPr lang="ru-RU" dirty="0">
              <a:solidFill>
                <a:srgbClr val="003192"/>
              </a:solidFill>
            </a:endParaRPr>
          </a:p>
        </p:txBody>
      </p:sp>
      <p:pic>
        <p:nvPicPr>
          <p:cNvPr id="57353" name="Picture 9" descr="C:\Users\Наталья Константинов\AppData\Local\Microsoft\Windows\Temporary Internet Files\Content.IE5\QNEHEFZ5\x_d35ada41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400" y="2725036"/>
            <a:ext cx="1595119" cy="159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>
            <a:stCxn id="3" idx="2"/>
          </p:cNvCxnSpPr>
          <p:nvPr/>
        </p:nvCxnSpPr>
        <p:spPr>
          <a:xfrm>
            <a:off x="969054" y="2476933"/>
            <a:ext cx="0" cy="44801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211960" y="2338281"/>
            <a:ext cx="0" cy="58666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749254" y="3354722"/>
            <a:ext cx="0" cy="44801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086356" y="3354723"/>
            <a:ext cx="0" cy="48927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920955" y="2389566"/>
            <a:ext cx="0" cy="44801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655" name="Group 26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95806992"/>
              </p:ext>
            </p:extLst>
          </p:nvPr>
        </p:nvGraphicFramePr>
        <p:xfrm>
          <a:off x="734956" y="1123081"/>
          <a:ext cx="7643866" cy="3599645"/>
        </p:xfrm>
        <a:graphic>
          <a:graphicData uri="http://schemas.openxmlformats.org/drawingml/2006/table">
            <a:tbl>
              <a:tblPr/>
              <a:tblGrid>
                <a:gridCol w="5065586"/>
                <a:gridCol w="1439252"/>
                <a:gridCol w="1139028"/>
              </a:tblGrid>
              <a:tr h="428631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71 091,0</a:t>
                      </a:r>
                    </a:p>
                  </a:txBody>
                  <a:tcPr marL="121920" marR="12192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21920" marR="121920" marT="34291" marB="3429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Организация деятельности городского музея</a:t>
                      </a: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 2 603,0</a:t>
                      </a:r>
                    </a:p>
                  </a:txBody>
                  <a:tcPr marL="121920" marR="12192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3,7%</a:t>
                      </a:r>
                    </a:p>
                  </a:txBody>
                  <a:tcPr marL="121920" marR="121920" marT="34291" marB="3429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Организация библиотечного обслуживания</a:t>
                      </a: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11 586,0</a:t>
                      </a:r>
                    </a:p>
                  </a:txBody>
                  <a:tcPr marL="121920" marR="12192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16,3%</a:t>
                      </a:r>
                    </a:p>
                  </a:txBody>
                  <a:tcPr marL="121920" marR="121920" marT="34291" marB="3429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Организация деятельности домов культуры</a:t>
                      </a: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40 422,0</a:t>
                      </a:r>
                    </a:p>
                  </a:txBody>
                  <a:tcPr marL="121920" marR="12192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56,8%</a:t>
                      </a:r>
                    </a:p>
                  </a:txBody>
                  <a:tcPr marL="121920" marR="121920" marT="34291" marB="3429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Проведение мероприятий в сфере культуры</a:t>
                      </a: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2 967,0</a:t>
                      </a:r>
                    </a:p>
                  </a:txBody>
                  <a:tcPr marL="121920" marR="12192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4,2%</a:t>
                      </a:r>
                    </a:p>
                  </a:txBody>
                  <a:tcPr marL="121920" marR="121920" marT="34291" marB="3429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3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Текущий ремонт зданий и помещений, приведение в соответствие с требованиями пожарной безопасности и санитарного законодательства, укрепление и развитие материально-технической базы</a:t>
                      </a: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2 528,0</a:t>
                      </a:r>
                    </a:p>
                  </a:txBody>
                  <a:tcPr marL="121920" marR="12192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3,5%</a:t>
                      </a:r>
                    </a:p>
                  </a:txBody>
                  <a:tcPr marL="121920" marR="121920" marT="34291" marB="3429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8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Управление культурой, прочие учреждения</a:t>
                      </a:r>
                    </a:p>
                  </a:txBody>
                  <a:tcPr marL="121920" marR="121920" marT="34291" marB="3429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10 985,0</a:t>
                      </a:r>
                    </a:p>
                  </a:txBody>
                  <a:tcPr marL="121920" marR="121920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15,5%</a:t>
                      </a:r>
                    </a:p>
                  </a:txBody>
                  <a:tcPr marL="121920" marR="121920" marT="34291" marB="3429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2794" name="Group 265"/>
          <p:cNvGrpSpPr>
            <a:grpSpLocks/>
          </p:cNvGrpSpPr>
          <p:nvPr/>
        </p:nvGrpSpPr>
        <p:grpSpPr bwMode="auto">
          <a:xfrm>
            <a:off x="428600" y="4902915"/>
            <a:ext cx="8256587" cy="722841"/>
            <a:chOff x="2687" y="5029"/>
            <a:chExt cx="1633" cy="623"/>
          </a:xfrm>
        </p:grpSpPr>
        <p:sp>
          <p:nvSpPr>
            <p:cNvPr id="32796" name="Text Box 266"/>
            <p:cNvSpPr txBox="1">
              <a:spLocks noChangeArrowheads="1"/>
            </p:cNvSpPr>
            <p:nvPr/>
          </p:nvSpPr>
          <p:spPr bwMode="auto">
            <a:xfrm>
              <a:off x="2687" y="5029"/>
              <a:ext cx="16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 dirty="0">
                  <a:solidFill>
                    <a:srgbClr val="7030A0"/>
                  </a:solidFill>
                  <a:latin typeface="Garamond" pitchFamily="18" charset="0"/>
                  <a:cs typeface="Times New Roman" pitchFamily="18" charset="0"/>
                </a:rPr>
                <a:t>Расходы на культуру в расчете на одного </a:t>
              </a:r>
              <a:r>
                <a:rPr lang="ru-RU" sz="2000" b="1" dirty="0" smtClean="0">
                  <a:solidFill>
                    <a:srgbClr val="7030A0"/>
                  </a:solidFill>
                  <a:latin typeface="Garamond" pitchFamily="18" charset="0"/>
                  <a:cs typeface="Times New Roman" pitchFamily="18" charset="0"/>
                </a:rPr>
                <a:t>жителя, </a:t>
              </a:r>
              <a:r>
                <a:rPr lang="ru-RU" b="1" dirty="0" smtClean="0">
                  <a:solidFill>
                    <a:srgbClr val="7030A0"/>
                  </a:solidFill>
                  <a:latin typeface="Garamond" pitchFamily="18" charset="0"/>
                  <a:cs typeface="Times New Roman" pitchFamily="18" charset="0"/>
                </a:rPr>
                <a:t>(</a:t>
              </a:r>
              <a:r>
                <a:rPr lang="ru-RU" b="1" dirty="0">
                  <a:solidFill>
                    <a:srgbClr val="7030A0"/>
                  </a:solidFill>
                  <a:latin typeface="Garamond" pitchFamily="18" charset="0"/>
                  <a:cs typeface="Times New Roman" pitchFamily="18" charset="0"/>
                </a:rPr>
                <a:t>в рублях</a:t>
              </a:r>
              <a:r>
                <a:rPr lang="ru-RU" b="1" dirty="0" smtClean="0">
                  <a:solidFill>
                    <a:srgbClr val="7030A0"/>
                  </a:solidFill>
                  <a:latin typeface="Garamond" pitchFamily="18" charset="0"/>
                  <a:cs typeface="Times New Roman" pitchFamily="18" charset="0"/>
                </a:rPr>
                <a:t>)</a:t>
              </a:r>
            </a:p>
            <a:p>
              <a:pPr algn="ctr"/>
              <a:endParaRPr lang="ru-RU" b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endParaRPr>
            </a:p>
            <a:p>
              <a:pPr algn="just"/>
              <a:r>
                <a:rPr lang="ru-RU" sz="2000" b="1" dirty="0">
                  <a:solidFill>
                    <a:srgbClr val="7030A0"/>
                  </a:solidFill>
                  <a:latin typeface="Garamond" pitchFamily="18" charset="0"/>
                  <a:cs typeface="Times New Roman" pitchFamily="18" charset="0"/>
                </a:rPr>
                <a:t>                                  </a:t>
              </a:r>
              <a:r>
                <a:rPr lang="ru-RU" sz="2000" b="1" dirty="0" smtClean="0">
                  <a:solidFill>
                    <a:srgbClr val="7030A0"/>
                  </a:solidFill>
                  <a:latin typeface="Garamond" pitchFamily="18" charset="0"/>
                  <a:cs typeface="Times New Roman" pitchFamily="18" charset="0"/>
                </a:rPr>
                <a:t> 2015 </a:t>
              </a:r>
              <a:r>
                <a:rPr lang="ru-RU" sz="2000" b="1" dirty="0">
                  <a:solidFill>
                    <a:srgbClr val="7030A0"/>
                  </a:solidFill>
                  <a:latin typeface="Garamond" pitchFamily="18" charset="0"/>
                  <a:cs typeface="Times New Roman" pitchFamily="18" charset="0"/>
                </a:rPr>
                <a:t>год                             </a:t>
              </a:r>
              <a:r>
                <a:rPr lang="ru-RU" sz="2000" b="1" dirty="0" smtClean="0">
                  <a:solidFill>
                    <a:srgbClr val="7030A0"/>
                  </a:solidFill>
                  <a:latin typeface="Garamond" pitchFamily="18" charset="0"/>
                  <a:cs typeface="Times New Roman" pitchFamily="18" charset="0"/>
                </a:rPr>
                <a:t>     </a:t>
              </a:r>
              <a:r>
                <a:rPr lang="ru-RU" sz="2000" b="1" dirty="0">
                  <a:solidFill>
                    <a:srgbClr val="7030A0"/>
                  </a:solidFill>
                  <a:latin typeface="Garamond" pitchFamily="18" charset="0"/>
                  <a:cs typeface="Times New Roman" pitchFamily="18" charset="0"/>
                </a:rPr>
                <a:t>2016 год                   </a:t>
              </a:r>
              <a:endParaRPr lang="ru-RU" sz="2000" b="1" dirty="0">
                <a:solidFill>
                  <a:srgbClr val="7030A0"/>
                </a:solidFill>
                <a:latin typeface="Garamond" pitchFamily="18" charset="0"/>
              </a:endParaRPr>
            </a:p>
          </p:txBody>
        </p:sp>
        <p:grpSp>
          <p:nvGrpSpPr>
            <p:cNvPr id="32797" name="Group 267"/>
            <p:cNvGrpSpPr>
              <a:grpSpLocks/>
            </p:cNvGrpSpPr>
            <p:nvPr/>
          </p:nvGrpSpPr>
          <p:grpSpPr bwMode="auto">
            <a:xfrm>
              <a:off x="2687" y="5193"/>
              <a:ext cx="1633" cy="459"/>
              <a:chOff x="2687" y="5193"/>
              <a:chExt cx="1633" cy="459"/>
            </a:xfrm>
          </p:grpSpPr>
          <p:sp>
            <p:nvSpPr>
              <p:cNvPr id="32798" name="Rectangle 268"/>
              <p:cNvSpPr>
                <a:spLocks noChangeArrowheads="1"/>
              </p:cNvSpPr>
              <p:nvPr/>
            </p:nvSpPr>
            <p:spPr bwMode="auto">
              <a:xfrm>
                <a:off x="3775" y="5461"/>
                <a:ext cx="545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865" indent="-342865" algn="ctr"/>
                <a:endParaRPr lang="ru-RU" dirty="0">
                  <a:solidFill>
                    <a:srgbClr val="6600CC"/>
                  </a:solidFill>
                  <a:latin typeface="Garamond" pitchFamily="18" charset="0"/>
                </a:endParaRPr>
              </a:p>
            </p:txBody>
          </p:sp>
          <p:sp>
            <p:nvSpPr>
              <p:cNvPr id="32799" name="Rectangle 269"/>
              <p:cNvSpPr>
                <a:spLocks noChangeArrowheads="1"/>
              </p:cNvSpPr>
              <p:nvPr/>
            </p:nvSpPr>
            <p:spPr bwMode="auto">
              <a:xfrm>
                <a:off x="3232" y="5461"/>
                <a:ext cx="543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865" indent="-342865" algn="ctr"/>
                <a:endParaRPr lang="ru-RU" dirty="0">
                  <a:solidFill>
                    <a:srgbClr val="6600CC"/>
                  </a:solidFill>
                  <a:latin typeface="Garamond" pitchFamily="18" charset="0"/>
                </a:endParaRPr>
              </a:p>
            </p:txBody>
          </p:sp>
          <p:sp>
            <p:nvSpPr>
              <p:cNvPr id="32800" name="Rectangle 270"/>
              <p:cNvSpPr>
                <a:spLocks noChangeArrowheads="1"/>
              </p:cNvSpPr>
              <p:nvPr/>
            </p:nvSpPr>
            <p:spPr bwMode="auto">
              <a:xfrm>
                <a:off x="2687" y="5461"/>
                <a:ext cx="545" cy="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865" indent="-342865" algn="ctr"/>
                <a:endParaRPr lang="ru-RU" dirty="0">
                  <a:solidFill>
                    <a:srgbClr val="6600CC"/>
                  </a:solidFill>
                  <a:latin typeface="Garamond" pitchFamily="18" charset="0"/>
                </a:endParaRPr>
              </a:p>
            </p:txBody>
          </p:sp>
          <p:sp>
            <p:nvSpPr>
              <p:cNvPr id="32801" name="Rectangle 271"/>
              <p:cNvSpPr>
                <a:spLocks noChangeArrowheads="1"/>
              </p:cNvSpPr>
              <p:nvPr/>
            </p:nvSpPr>
            <p:spPr bwMode="auto">
              <a:xfrm>
                <a:off x="3775" y="5193"/>
                <a:ext cx="545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865" indent="-342865" algn="ctr"/>
                <a:endParaRPr lang="ru-RU" b="1" dirty="0">
                  <a:solidFill>
                    <a:srgbClr val="6600CC"/>
                  </a:solidFill>
                  <a:latin typeface="Garamond" pitchFamily="18" charset="0"/>
                </a:endParaRPr>
              </a:p>
            </p:txBody>
          </p:sp>
        </p:grpSp>
      </p:grpSp>
      <p:sp>
        <p:nvSpPr>
          <p:cNvPr id="21" name="Прямоугольник 20"/>
          <p:cNvSpPr/>
          <p:nvPr/>
        </p:nvSpPr>
        <p:spPr>
          <a:xfrm>
            <a:off x="785786" y="615251"/>
            <a:ext cx="7674646" cy="954097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lvl="0" algn="ctr">
              <a:buClr>
                <a:schemeClr val="hlink"/>
              </a:buClr>
              <a:buSzPct val="65000"/>
            </a:pPr>
            <a:r>
              <a:rPr lang="ru-RU" sz="2800" b="1" dirty="0">
                <a:solidFill>
                  <a:srgbClr val="6600CC"/>
                </a:solidFill>
                <a:latin typeface="Book Antiqua" panose="02040602050305030304" pitchFamily="18" charset="0"/>
                <a:cs typeface="Times New Roman" pitchFamily="18" charset="0"/>
              </a:rPr>
              <a:t>Направления расходов на </a:t>
            </a:r>
            <a:r>
              <a:rPr lang="ru-RU" sz="2800" b="1" dirty="0" smtClean="0">
                <a:solidFill>
                  <a:srgbClr val="6600CC"/>
                </a:solidFill>
                <a:latin typeface="Book Antiqua" panose="02040602050305030304" pitchFamily="18" charset="0"/>
                <a:cs typeface="Times New Roman" pitchFamily="18" charset="0"/>
              </a:rPr>
              <a:t>культуру</a:t>
            </a:r>
            <a:endParaRPr lang="ru-RU" sz="2800" b="1" dirty="0">
              <a:solidFill>
                <a:srgbClr val="6600CC"/>
              </a:solidFill>
              <a:latin typeface="Book Antiqua" panose="02040602050305030304" pitchFamily="18" charset="0"/>
              <a:cs typeface="Times New Roman" pitchFamily="18" charset="0"/>
            </a:endParaRPr>
          </a:p>
          <a:p>
            <a:pPr lvl="0" algn="ctr">
              <a:buClr>
                <a:schemeClr val="hlink"/>
              </a:buClr>
              <a:buSzPct val="65000"/>
            </a:pPr>
            <a:r>
              <a:rPr lang="ru-RU" sz="2800" b="1" dirty="0">
                <a:solidFill>
                  <a:srgbClr val="6600CC"/>
                </a:solidFill>
                <a:latin typeface="Book Antiqua" panose="02040602050305030304" pitchFamily="18" charset="0"/>
                <a:cs typeface="Times New Roman" pitchFamily="18" charset="0"/>
              </a:rPr>
              <a:t>    в 2016 году</a:t>
            </a:r>
            <a:endParaRPr lang="ru-RU" sz="2800" b="1" i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31965" y="1880603"/>
            <a:ext cx="7500990" cy="1588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629341" y="5891047"/>
            <a:ext cx="2973228" cy="428628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dirty="0" smtClean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  <a:t>1 451,2</a:t>
            </a:r>
            <a:endParaRPr lang="ru-RU" dirty="0">
              <a:solidFill>
                <a:srgbClr val="0031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71351" y="5891047"/>
            <a:ext cx="2951758" cy="428628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 smtClean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  <a:t>1 579,8</a:t>
            </a:r>
            <a:endParaRPr lang="ru-RU" sz="2000" dirty="0">
              <a:solidFill>
                <a:srgbClr val="0031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31965" y="4653136"/>
            <a:ext cx="7500990" cy="158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7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81" y="5628063"/>
            <a:ext cx="23168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45692" y="633985"/>
            <a:ext cx="3866270" cy="12374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sz="2200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</a:p>
          <a:p>
            <a:pPr lvl="0" algn="ctr" fontAlgn="b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«Физическая культура </a:t>
            </a:r>
          </a:p>
          <a:p>
            <a:pPr lvl="0" algn="ctr" fontAlgn="b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спорт»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6016" y="633985"/>
            <a:ext cx="3985714" cy="12374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sz="1900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</a:t>
            </a:r>
            <a:r>
              <a:rPr lang="ru-RU" sz="19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9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культуре, молодежной политике и спорту городского округа Сухой Лог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2352" y="3356998"/>
            <a:ext cx="3769613" cy="3168353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sz="17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ожидаемые результаты:</a:t>
            </a:r>
          </a:p>
          <a:p>
            <a:pPr marL="285720" indent="-285720" fontAlgn="b">
              <a:buFontTx/>
              <a:buChar char="-"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населения города к здоровому образу жизни;</a:t>
            </a:r>
          </a:p>
          <a:p>
            <a:pPr marL="285720" indent="-285720" fontAlgn="b">
              <a:buFontTx/>
              <a:buChar char="-"/>
            </a:pP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эффективная инфраструктура физической культуры и спорта для различных групп населения, в том числе лиц с ограниченными возможностями здоровья.</a:t>
            </a:r>
          </a:p>
          <a:p>
            <a:pPr lvl="0" fontAlgn="b"/>
            <a:endParaRPr lang="ru-RU" sz="17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16017" y="3356998"/>
            <a:ext cx="3964010" cy="316835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показатели:</a:t>
            </a:r>
          </a:p>
          <a:p>
            <a:pPr marL="285720" indent="-285720" fontAlgn="b">
              <a:buFontTx/>
              <a:buChar char="-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доли жителей городского округа, систематически занимающихся физической культурой и спортом, в общей численности населения городского округа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20" indent="-285720" fontAlgn="b">
              <a:buFontTx/>
              <a:buChar char="-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спортивно – массовых и физкультурно–оздоровительных мероприятий;</a:t>
            </a:r>
          </a:p>
          <a:p>
            <a:pPr marL="285720" indent="-285720" fontAlgn="b">
              <a:buFontTx/>
              <a:buChar char="-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построенных и реконструированных объектов.</a:t>
            </a:r>
          </a:p>
          <a:p>
            <a:pPr marL="285720" indent="-285720" fontAlgn="b">
              <a:buFontTx/>
              <a:buChar char="-"/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20" indent="-285720" fontAlgn="b">
              <a:buFontTx/>
              <a:buChar char="-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20" indent="-285720" fontAlgn="b">
              <a:buFontTx/>
              <a:buChar char="-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20" indent="-285720" fontAlgn="b">
              <a:buFontTx/>
              <a:buChar char="-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0" fontAlgn="b"/>
            <a:endParaRPr lang="ru-RU" b="1" i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sz="2000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2348" y="2060848"/>
            <a:ext cx="8234184" cy="9960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Создание условий для развития физической культуры и спорта, в том числе для лиц с ограниченными возможностями здоровья и инвалидов, условий для развития детско-юношеского спорта.</a:t>
            </a:r>
            <a:endParaRPr lang="ru-RU" sz="20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211962" y="1136659"/>
            <a:ext cx="504056" cy="232084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4211962" y="4830653"/>
            <a:ext cx="504056" cy="216025"/>
          </a:xfrm>
          <a:prstGeom prst="left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3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5868" name="Прямоугольник 7"/>
          <p:cNvSpPr>
            <a:spLocks noChangeArrowheads="1"/>
          </p:cNvSpPr>
          <p:nvPr/>
        </p:nvSpPr>
        <p:spPr bwMode="auto">
          <a:xfrm>
            <a:off x="1016433" y="614981"/>
            <a:ext cx="7344816" cy="22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b="1" i="1" dirty="0">
                <a:solidFill>
                  <a:srgbClr val="6600CC"/>
                </a:solidFill>
                <a:latin typeface="Book Antiqua" pitchFamily="18" charset="0"/>
              </a:rPr>
              <a:t>      </a:t>
            </a:r>
            <a:endParaRPr lang="ru-RU" b="1" i="1" dirty="0" smtClean="0">
              <a:solidFill>
                <a:srgbClr val="6600CC"/>
              </a:solidFill>
              <a:latin typeface="Book Antiqua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ru-RU" sz="2000" b="1" i="1" dirty="0">
                <a:solidFill>
                  <a:srgbClr val="6600CC"/>
                </a:solidFill>
                <a:latin typeface="+mn-lt"/>
              </a:rPr>
              <a:t>На территории городского округа осуществляет свою деятельность</a:t>
            </a:r>
            <a:r>
              <a:rPr lang="ru-RU" sz="2000" dirty="0">
                <a:latin typeface="+mn-lt"/>
              </a:rPr>
              <a:t> </a:t>
            </a:r>
            <a:r>
              <a:rPr lang="ru-RU" sz="2000" b="1" i="1" dirty="0">
                <a:solidFill>
                  <a:srgbClr val="6600CC"/>
                </a:solidFill>
                <a:latin typeface="+mn-lt"/>
              </a:rPr>
              <a:t>учреждение физической культуры и спорта – муниципальное бюджетное учреждение</a:t>
            </a:r>
          </a:p>
          <a:p>
            <a:pPr algn="ctr">
              <a:lnSpc>
                <a:spcPct val="120000"/>
              </a:lnSpc>
            </a:pPr>
            <a:r>
              <a:rPr lang="ru-RU" sz="2000" b="1" i="1" dirty="0">
                <a:solidFill>
                  <a:srgbClr val="6600CC"/>
                </a:solidFill>
                <a:latin typeface="+mn-lt"/>
              </a:rPr>
              <a:t>                «Спорткомплекс «Здоровье».</a:t>
            </a:r>
            <a:br>
              <a:rPr lang="ru-RU" sz="2000" b="1" i="1" dirty="0">
                <a:solidFill>
                  <a:srgbClr val="6600CC"/>
                </a:solidFill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9" name="Рисунок 4" descr="http://im4-tub-ru.yandex.net/i?id=76065980-3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2360570"/>
            <a:ext cx="2376264" cy="16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Picture 2" descr="https://im0-tub-ru.yandex.net/i?id=dc151886472d809ef07b7403aec1917a&amp;n=33&amp;h=190&amp;w=29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2928036"/>
            <a:ext cx="2808312" cy="179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http://iprim.ru/images/company/136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82" y="3813728"/>
            <a:ext cx="2684753" cy="167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3" y="4299052"/>
            <a:ext cx="208823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Спортивные залы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82423" y="4897659"/>
            <a:ext cx="2232248" cy="624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Плавательный бассейн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6982" y="5692490"/>
            <a:ext cx="2474081" cy="612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dirty="0">
                <a:solidFill>
                  <a:srgbClr val="7030A0"/>
                </a:solidFill>
              </a:rPr>
              <a:t>Спортивные игровые площадки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20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20884" cy="928687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Направление расходов на физическую культуру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/>
            </a:r>
            <a:b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</a:b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и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спорт в 2016 году</a:t>
            </a:r>
          </a:p>
        </p:txBody>
      </p:sp>
      <p:graphicFrame>
        <p:nvGraphicFramePr>
          <p:cNvPr id="67702" name="Group 1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543097"/>
              </p:ext>
            </p:extLst>
          </p:nvPr>
        </p:nvGraphicFramePr>
        <p:xfrm>
          <a:off x="472061" y="1628799"/>
          <a:ext cx="8204395" cy="4139980"/>
        </p:xfrm>
        <a:graphic>
          <a:graphicData uri="http://schemas.openxmlformats.org/drawingml/2006/table">
            <a:tbl>
              <a:tblPr/>
              <a:tblGrid>
                <a:gridCol w="428628"/>
                <a:gridCol w="5399503"/>
                <a:gridCol w="1458545"/>
                <a:gridCol w="917719"/>
              </a:tblGrid>
              <a:tr h="31878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17 260,0</a:t>
                      </a:r>
                    </a:p>
                  </a:txBody>
                  <a:tcPr marL="119613" marR="119613" marT="34291" marB="34291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19613" marR="119613" marT="34291" marB="34291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Проведение физкультурных и спортивных мероприятий</a:t>
                      </a:r>
                      <a:endParaRPr lang="ru-RU" sz="1300" dirty="0"/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1 962,0</a:t>
                      </a:r>
                    </a:p>
                  </a:txBody>
                  <a:tcPr marL="119613" marR="119613" marT="34291" marB="34291" anchor="ctr" horzOverflow="overflow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11,4%</a:t>
                      </a:r>
                      <a:endParaRPr lang="ru-RU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19613" marR="119613" marT="34291" marB="34291" anchor="ctr" horzOverflow="overflow">
                    <a:lnL>
                      <a:noFill/>
                    </a:lnL>
                    <a:lnR cap="flat"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3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Организация предоставления услуг в сфере физической культуры и спорта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10 250,0</a:t>
                      </a:r>
                    </a:p>
                  </a:txBody>
                  <a:tcPr marL="119613" marR="119613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59,4%</a:t>
                      </a:r>
                    </a:p>
                  </a:txBody>
                  <a:tcPr marL="119613" marR="119613" marT="34291" marB="3429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anose="02040602050305030304" pitchFamily="18" charset="0"/>
                          <a:cs typeface="Tahoma" pitchFamily="34" charset="0"/>
                        </a:rPr>
                        <a:t>Текущий ремонт зданий и помещений, приведение в соответствие с требованиями пожарной безопасности и санитарного законодательства, укрепление и развитие материально-технической базы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4 418,0</a:t>
                      </a:r>
                    </a:p>
                  </a:txBody>
                  <a:tcPr marL="119613" marR="119613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25,6%</a:t>
                      </a:r>
                    </a:p>
                  </a:txBody>
                  <a:tcPr marL="119613" marR="119613" marT="34291" marB="3429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3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4.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Прочие мероприятия в сфере физической культуры и спорта  (сертификация объектов спорта городского округа Сухой Лог для включения во Всероссийский реестр объекта спорта)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630,0</a:t>
                      </a:r>
                      <a:endParaRPr lang="ru-RU" sz="16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 marL="119613" marR="119613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3,6%</a:t>
                      </a:r>
                    </a:p>
                  </a:txBody>
                  <a:tcPr marL="119613" marR="119613" marT="34291" marB="3429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5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4836" name="TextBox 23"/>
          <p:cNvSpPr txBox="1">
            <a:spLocks noChangeArrowheads="1"/>
          </p:cNvSpPr>
          <p:nvPr/>
        </p:nvSpPr>
        <p:spPr bwMode="auto">
          <a:xfrm>
            <a:off x="673723" y="4985117"/>
            <a:ext cx="7786713" cy="101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Расходы на физическую культуру и спорт в расчете на одного жителя</a:t>
            </a:r>
          </a:p>
          <a:p>
            <a:pPr algn="ctr">
              <a:lnSpc>
                <a:spcPct val="120000"/>
              </a:lnSpc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(в рублях)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                             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2015 год                                      2016 год</a:t>
            </a:r>
            <a:endParaRPr lang="ru-RU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47668" y="6000770"/>
            <a:ext cx="3060055" cy="428628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356,5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07718" y="6000770"/>
            <a:ext cx="3060626" cy="428628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352,3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59475" y="1988840"/>
            <a:ext cx="8072494" cy="1588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0503" y="4869160"/>
            <a:ext cx="8072494" cy="1588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90" y="5781326"/>
            <a:ext cx="23168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85280"/>
            <a:ext cx="7848871" cy="641423"/>
          </a:xfrm>
          <a:noFill/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Объём производства сельскохозяйственной продукции           </a:t>
            </a:r>
            <a:r>
              <a:rPr lang="ru-RU" alt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(в млн. руб.)</a:t>
            </a:r>
            <a:endParaRPr lang="ru-RU" alt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altLang="ru-RU" sz="2800" dirty="0" smtClean="0"/>
          </a:p>
          <a:p>
            <a:pPr eaLnBrk="1" hangingPunct="1"/>
            <a:endParaRPr lang="ru-RU" altLang="ru-RU" sz="2800" dirty="0" smtClean="0"/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610093"/>
              </p:ext>
            </p:extLst>
          </p:nvPr>
        </p:nvGraphicFramePr>
        <p:xfrm>
          <a:off x="693738" y="1247552"/>
          <a:ext cx="8185150" cy="5124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2322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17279" y="633989"/>
            <a:ext cx="4679950" cy="15222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</a:t>
            </a:r>
          </a:p>
          <a:p>
            <a:pPr lvl="0" algn="ctr" fontAlgn="b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 и дорожного хозяйства,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благоустройства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энергетической эффективности в городском округе Сухой Лог до 2020 года»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52121" y="764710"/>
            <a:ext cx="2785046" cy="13915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sz="1600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муниципального заказчика»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1129" y="3429000"/>
            <a:ext cx="4041260" cy="3240360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ожидаемые результаты:</a:t>
            </a:r>
          </a:p>
          <a:p>
            <a:pPr marL="285720" indent="-285720" fontAlgn="b">
              <a:buFontTx/>
              <a:buChar char="-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износа оборудования на объектах ЖКХ;</a:t>
            </a:r>
          </a:p>
          <a:p>
            <a:pPr marL="285720" indent="-285720" fontAlgn="b">
              <a:buFontTx/>
              <a:buChar char="-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потребляемой населением питьевой воды;</a:t>
            </a:r>
          </a:p>
          <a:p>
            <a:pPr marL="285720" indent="-285720" fontAlgn="b">
              <a:buFontTx/>
              <a:buChar char="-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автомобильных дорог общего пользования местного значения;</a:t>
            </a:r>
          </a:p>
          <a:p>
            <a:pPr marL="285720" indent="-285720" fontAlgn="b">
              <a:buFontTx/>
              <a:buChar char="-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доли граждан, проживающих в аварийном и ветхом жилфонде;</a:t>
            </a:r>
          </a:p>
          <a:p>
            <a:pPr marL="285720" indent="-285720" fontAlgn="b">
              <a:buFontTx/>
              <a:buChar char="-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газоснабжение жилых домов в Сухоложском районе.</a:t>
            </a:r>
          </a:p>
          <a:p>
            <a:pPr lvl="0" fontAlgn="b"/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67283" y="3429000"/>
            <a:ext cx="3638033" cy="32403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показатели:</a:t>
            </a:r>
          </a:p>
          <a:p>
            <a:pPr marL="285720" indent="-285720" fontAlgn="b">
              <a:buFontTx/>
              <a:buChar char="-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населения городского округа, обеспеченного комфортными условиями проживания;</a:t>
            </a:r>
          </a:p>
          <a:p>
            <a:pPr marL="285720" indent="-285720" fontAlgn="b">
              <a:buFontTx/>
              <a:buChar char="-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газифицированной территории по отношению к общей площади городского округа;</a:t>
            </a:r>
          </a:p>
          <a:p>
            <a:pPr marL="285720" indent="-285720" fontAlgn="b">
              <a:buFontTx/>
              <a:buChar char="-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протяженности автомобильных дорог общего пользования местного значения, в отношении которых выполнены работы по содержании и ремонту.</a:t>
            </a:r>
          </a:p>
          <a:p>
            <a:pPr marL="285720" indent="-285720" fontAlgn="b">
              <a:buFontTx/>
              <a:buChar char="-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20" indent="-285720" fontAlgn="b">
              <a:buFontTx/>
              <a:buChar char="-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20" indent="-285720" fontAlgn="b">
              <a:buFontTx/>
              <a:buChar char="-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20" indent="-285720" fontAlgn="b">
              <a:buFontTx/>
              <a:buChar char="-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0" fontAlgn="b"/>
            <a:endParaRPr lang="ru-RU" b="1" i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sz="2000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1128" y="2420893"/>
            <a:ext cx="8220680" cy="8654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sz="17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качества услуг для населения в сфере ЖКХ, энергосбережения, газоснабжения и благоустройства, обеспечение доступной и безопасной транспортной инфраструктуры.</a:t>
            </a:r>
            <a:endParaRPr lang="ru-RU" sz="17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5097234" y="1307604"/>
            <a:ext cx="554891" cy="305715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4412390" y="4941168"/>
            <a:ext cx="554890" cy="288032"/>
          </a:xfrm>
          <a:prstGeom prst="left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30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Заголовок 5"/>
          <p:cNvSpPr>
            <a:spLocks noGrp="1"/>
          </p:cNvSpPr>
          <p:nvPr>
            <p:ph type="title"/>
          </p:nvPr>
        </p:nvSpPr>
        <p:spPr>
          <a:xfrm>
            <a:off x="464344" y="411312"/>
            <a:ext cx="8072437" cy="857251"/>
          </a:xfrm>
        </p:spPr>
        <p:txBody>
          <a:bodyPr/>
          <a:lstStyle/>
          <a:p>
            <a:pPr algn="ctr"/>
            <a:r>
              <a:rPr lang="ru-RU" sz="26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  <a:cs typeface="Tahoma" pitchFamily="34" charset="0"/>
              </a:rPr>
              <a:t>Направление расходов на жилищно-коммунальное хозяйство в 2016 году</a:t>
            </a:r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571473" y="4929205"/>
            <a:ext cx="7858180" cy="1006419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Расходы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на жилищно-коммунальное хозяйство в расчете на одного жителя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(в рублях)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>
              <a:lnSpc>
                <a:spcPct val="130000"/>
              </a:lnSpc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                                  2015 год                                   2016 год                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</p:txBody>
      </p:sp>
      <p:graphicFrame>
        <p:nvGraphicFramePr>
          <p:cNvPr id="36871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45775"/>
              </p:ext>
            </p:extLst>
          </p:nvPr>
        </p:nvGraphicFramePr>
        <p:xfrm>
          <a:off x="1043608" y="1383487"/>
          <a:ext cx="7221538" cy="358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08" name="Лист" r:id="rId5" imgW="8039167" imgH="4162437" progId="Excel.Sheet.8">
                  <p:embed/>
                </p:oleObj>
              </mc:Choice>
              <mc:Fallback>
                <p:oleObj name="Лист" r:id="rId5" imgW="8039167" imgH="4162437" progId="Excel.Sheet.8">
                  <p:embed/>
                  <p:pic>
                    <p:nvPicPr>
                      <p:cNvPr id="0" name="Picture 24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383487"/>
                        <a:ext cx="7221538" cy="358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571605" y="5929332"/>
            <a:ext cx="2857520" cy="428628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1 730,4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9125" y="5929332"/>
            <a:ext cx="3023196" cy="428628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1 542,6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191607" y="1764470"/>
            <a:ext cx="62646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6588224" y="2996952"/>
            <a:ext cx="7200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7201147" y="3129420"/>
            <a:ext cx="21510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1835696" y="3070548"/>
            <a:ext cx="6400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1730920" y="3176912"/>
            <a:ext cx="21431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436096" y="1793397"/>
            <a:ext cx="504628" cy="256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709888"/>
            <a:ext cx="23168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423" y="33265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Расходы на дорожное хозяйство</a:t>
            </a:r>
            <a:br>
              <a:rPr lang="ru-RU" sz="3200" b="1" dirty="0"/>
            </a:br>
            <a:r>
              <a:rPr lang="ru-RU" sz="3200" b="1" dirty="0"/>
              <a:t> (дорожный фонд), тыс. 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1808824"/>
            <a:ext cx="1728192" cy="20522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700" b="1" dirty="0">
                <a:solidFill>
                  <a:schemeClr val="accent1"/>
                </a:solidFill>
                <a:latin typeface="+mj-lt"/>
              </a:rPr>
              <a:t>Акцизы на нефтепродукты, подлежащие зачислению в бюджет, </a:t>
            </a:r>
            <a:endParaRPr lang="ru-RU" sz="1700" b="1" dirty="0" smtClean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ru-RU" sz="1700" b="1" dirty="0" smtClean="0">
                <a:solidFill>
                  <a:schemeClr val="accent1"/>
                </a:solidFill>
                <a:latin typeface="+mj-lt"/>
              </a:rPr>
              <a:t>17 557,9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4422041"/>
            <a:ext cx="1728192" cy="18167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+mj-lt"/>
              </a:rPr>
              <a:t>Иные поступления, </a:t>
            </a:r>
            <a:r>
              <a:rPr lang="ru-RU" b="1" dirty="0" smtClean="0">
                <a:solidFill>
                  <a:schemeClr val="accent1"/>
                </a:solidFill>
                <a:latin typeface="+mj-lt"/>
              </a:rPr>
              <a:t>11 375,1</a:t>
            </a:r>
            <a:endParaRPr lang="ru-RU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779912" y="2256606"/>
            <a:ext cx="1784324" cy="3786191"/>
          </a:xfrm>
          <a:prstGeom prst="rightArrow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30" tIns="45715" rIns="91430" bIns="45715"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</a:t>
            </a:r>
          </a:p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28 933,0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52120" y="1808824"/>
            <a:ext cx="2079617" cy="20522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Мероприятия по содержанию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и текущему ремонту автомобильных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дорог общего пользования, мостов и иных транспортных инженерных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сооружений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4422041"/>
            <a:ext cx="2126715" cy="18167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Мероприятия по ремонту автомобильных дорог общего пользования местного значения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7784703" y="2248431"/>
            <a:ext cx="1069911" cy="920989"/>
          </a:xfrm>
          <a:prstGeom prst="leftArrow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latin typeface="+mj-lt"/>
              </a:rPr>
              <a:t>23 228,6</a:t>
            </a:r>
            <a:endParaRPr lang="ru-RU" sz="1400" b="1" dirty="0">
              <a:latin typeface="+mj-lt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7784703" y="4975331"/>
            <a:ext cx="1069911" cy="913331"/>
          </a:xfrm>
          <a:prstGeom prst="leftArrow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5 704,4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23528" y="2408422"/>
            <a:ext cx="1584176" cy="3438540"/>
          </a:xfrm>
          <a:prstGeom prst="rightArrow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30" tIns="45715" rIns="91430" bIns="45715" rtlCol="0" anchor="ctr"/>
          <a:lstStyle/>
          <a:p>
            <a:pPr algn="ctr"/>
            <a:r>
              <a:rPr lang="ru-RU" sz="175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фонда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28 933,0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385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17279" y="633985"/>
            <a:ext cx="4679950" cy="16428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 </a:t>
            </a:r>
          </a:p>
          <a:p>
            <a:pPr lvl="0" algn="ctr" fontAlgn="b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доступным жильем малоимущих граждан, многодетных, молодых семей, а также граждан, проживающих в сельской местности, в том числе молодых семей и молодых специалистов, на территории городского округа Сухой Лог до 2021 года»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652121" y="764710"/>
            <a:ext cx="2785046" cy="13915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исполнитель</a:t>
            </a: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 fontAlgn="b"/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по вопросам жилья Администрации городского округа Сухой Лог»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1129" y="3573017"/>
            <a:ext cx="4041260" cy="3096344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ожидаемые результаты:</a:t>
            </a:r>
          </a:p>
          <a:p>
            <a:pPr marL="285720" indent="-285720" fontAlgn="b">
              <a:buFontTx/>
              <a:buChar char="-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финансовой поддержки 90 молодым семьям в приобретении жилого помещения или строительстве жилого дома;</a:t>
            </a:r>
          </a:p>
          <a:p>
            <a:pPr marL="285720" indent="-285720" fontAlgn="b">
              <a:buFontTx/>
              <a:buChar char="-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молодых семей, получивших социальную выплату до 50% от численности молодых семей, состоящих на учете нуждающихся в жилье.</a:t>
            </a:r>
          </a:p>
          <a:p>
            <a:pPr lvl="0" fontAlgn="b"/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67283" y="3573017"/>
            <a:ext cx="3638033" cy="30963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cs typeface="Times New Roman" pitchFamily="18" charset="0"/>
              </a:rPr>
              <a:t> </a:t>
            </a: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показатели:</a:t>
            </a:r>
          </a:p>
          <a:p>
            <a:pPr marL="285720" indent="-285720" fontAlgn="b">
              <a:buFontTx/>
              <a:buChar char="-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предоставленных социальных выплат молодым семьям, нуждающимся в улучшении жилищных условий;</a:t>
            </a:r>
          </a:p>
          <a:p>
            <a:pPr marL="285720" indent="-285720" fontAlgn="b">
              <a:buFontTx/>
              <a:buChar char="-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ипотечных кредитов, взятых молодыми семьями для приобретения (строительства) жилья;</a:t>
            </a:r>
          </a:p>
          <a:p>
            <a:pPr marL="285720" indent="-285720" fontAlgn="b">
              <a:buFontTx/>
              <a:buChar char="-"/>
            </a:pPr>
            <a:r>
              <a:rPr lang="ru-RU" sz="15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заключенных договоров социального найма жилых помещений.</a:t>
            </a:r>
          </a:p>
          <a:p>
            <a:pPr marL="285720" indent="-285720" fontAlgn="b">
              <a:buFontTx/>
              <a:buChar char="-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20" indent="-285720" fontAlgn="b">
              <a:buFontTx/>
              <a:buChar char="-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20" indent="-285720" fontAlgn="b">
              <a:buFontTx/>
              <a:buChar char="-"/>
            </a:pPr>
            <a:endParaRPr lang="ru-RU" sz="1500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marL="285720" indent="-285720" fontAlgn="b">
              <a:buFontTx/>
              <a:buChar char="-"/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lvl="0" fontAlgn="b"/>
            <a:endParaRPr lang="ru-RU" b="1" i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  <a:p>
            <a:pPr lvl="0" algn="ctr" fontAlgn="b"/>
            <a:endParaRPr lang="ru-RU" sz="2000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71128" y="2428365"/>
            <a:ext cx="8220680" cy="8654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lvl="0" algn="ctr" fontAlgn="b"/>
            <a:r>
              <a:rPr lang="ru-RU" sz="17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предоставление финансовой поддержки в решении жилищной проблемы молодым  семьям, малоимущим гражданам и гражданам, проживающим в сельской местности.</a:t>
            </a:r>
            <a:endParaRPr lang="ru-RU" sz="17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5097234" y="1307604"/>
            <a:ext cx="554891" cy="305715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4412390" y="4941168"/>
            <a:ext cx="554890" cy="288032"/>
          </a:xfrm>
          <a:prstGeom prst="left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3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20"/>
          <p:cNvSpPr>
            <a:spLocks noGrp="1"/>
          </p:cNvSpPr>
          <p:nvPr>
            <p:ph type="title"/>
          </p:nvPr>
        </p:nvSpPr>
        <p:spPr>
          <a:xfrm>
            <a:off x="428655" y="612764"/>
            <a:ext cx="8215313" cy="928687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Направление расходов на улучшение жилищных условий граждан в 2016 году</a:t>
            </a:r>
          </a:p>
        </p:txBody>
      </p:sp>
      <p:graphicFrame>
        <p:nvGraphicFramePr>
          <p:cNvPr id="67702" name="Group 1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027228"/>
              </p:ext>
            </p:extLst>
          </p:nvPr>
        </p:nvGraphicFramePr>
        <p:xfrm>
          <a:off x="466782" y="1772816"/>
          <a:ext cx="8229673" cy="4260133"/>
        </p:xfrm>
        <a:graphic>
          <a:graphicData uri="http://schemas.openxmlformats.org/drawingml/2006/table">
            <a:tbl>
              <a:tblPr/>
              <a:tblGrid>
                <a:gridCol w="428628"/>
                <a:gridCol w="5429288"/>
                <a:gridCol w="1428760"/>
                <a:gridCol w="942997"/>
              </a:tblGrid>
              <a:tr h="55624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0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Всего расходов</a:t>
                      </a:r>
                    </a:p>
                  </a:txBody>
                  <a:tcPr marL="119613" marR="119613" marT="34291" marB="34291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13 103,7</a:t>
                      </a:r>
                    </a:p>
                  </a:txBody>
                  <a:tcPr marL="119613" marR="119613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100 %</a:t>
                      </a:r>
                    </a:p>
                  </a:txBody>
                  <a:tcPr marL="119613" marR="119613" marT="34291" marB="3429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Предоставление социальных выплат молодым семьям на приобретение (строительство) жилья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1 653,7</a:t>
                      </a:r>
                    </a:p>
                  </a:txBody>
                  <a:tcPr marL="119613" marR="119613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12,6%</a:t>
                      </a:r>
                    </a:p>
                  </a:txBody>
                  <a:tcPr marL="119613" marR="119613" marT="34291" marB="3429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2.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Улучшение жилищных условий граждан, проживающих в сельской местности, в том числе молодых семей и молодых специалистов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1 000,0</a:t>
                      </a:r>
                    </a:p>
                  </a:txBody>
                  <a:tcPr marL="119613" marR="119613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7,6%</a:t>
                      </a:r>
                    </a:p>
                  </a:txBody>
                  <a:tcPr marL="119613" marR="119613" marT="34291" marB="3429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8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3.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Обеспечение жильем малоимущих граждан, в том числе многодетных семей, жилыми помещениями по договорам социального найма муниципального жилищного фонда</a:t>
                      </a: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10 450,0</a:t>
                      </a:r>
                    </a:p>
                  </a:txBody>
                  <a:tcPr marL="119613" marR="119613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Book Antiqua" pitchFamily="18" charset="0"/>
                          <a:cs typeface="Tahoma" pitchFamily="34" charset="0"/>
                        </a:rPr>
                        <a:t>79,8%</a:t>
                      </a:r>
                    </a:p>
                  </a:txBody>
                  <a:tcPr marL="119613" marR="119613" marT="34291" marB="3429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6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Book Antiqua" pitchFamily="18" charset="0"/>
                        <a:cs typeface="Tahoma" pitchFamily="34" charset="0"/>
                      </a:endParaRPr>
                    </a:p>
                  </a:txBody>
                  <a:tcPr marL="119613" marR="119613" marT="34291" marB="3429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555102" y="2852937"/>
            <a:ext cx="8072494" cy="1588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50337" y="5589240"/>
            <a:ext cx="8072494" cy="1588"/>
          </a:xfrm>
          <a:prstGeom prst="line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8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0"/>
          <p:cNvSpPr txBox="1">
            <a:spLocks/>
          </p:cNvSpPr>
          <p:nvPr/>
        </p:nvSpPr>
        <p:spPr>
          <a:xfrm>
            <a:off x="508200" y="548679"/>
            <a:ext cx="8215313" cy="9286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Направления расходов на социальную политику в 2016 году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857224" y="5252565"/>
            <a:ext cx="7715304" cy="698643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Расходы на социальную политику в расчете на одного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жителя, в рублях </a:t>
            </a:r>
          </a:p>
          <a:p>
            <a:pPr algn="ctr">
              <a:lnSpc>
                <a:spcPct val="130000"/>
              </a:lnSpc>
              <a:defRPr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 2015 год                                      2016 год                     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3094" y="5990343"/>
            <a:ext cx="3212205" cy="359245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2 555,6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15856" y="5990342"/>
            <a:ext cx="3269714" cy="357191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2 365,0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224058"/>
              </p:ext>
            </p:extLst>
          </p:nvPr>
        </p:nvGraphicFramePr>
        <p:xfrm>
          <a:off x="691420" y="1477366"/>
          <a:ext cx="7848872" cy="3531056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048672"/>
                <a:gridCol w="1008112"/>
                <a:gridCol w="792088"/>
              </a:tblGrid>
              <a:tr h="4629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onstantia" panose="02030602050306030303" pitchFamily="18" charset="0"/>
                          <a:cs typeface="Tahoma" pitchFamily="34" charset="0"/>
                        </a:rPr>
                        <a:t>Расходы на социальную политику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115 854,1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Осуществление государственных полномочий по предоставлению гражданам субсидий и компенсаций расходов на оплату жилого  помещения и коммунальных услуг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97 770,4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84,4%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cs typeface="Arial" pitchFamily="34" charset="0"/>
                        </a:rPr>
                        <a:t>Улучшение жилищных условий граждан, проживающих в сельской местности, социальные выплаты молодым семьям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2 653,7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2,3%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Пенсионное обеспечение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7 011,0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Оказание транспортных услуг населению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663,4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0,6%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Выплаты лицам, которым присвоено почетное звание «Почетный гражданин городского округа Сухой Лог»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470,0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0,4%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7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Другие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в области социальной политики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7 285,6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6,3%</a:t>
                      </a:r>
                      <a:endParaRPr lang="ru-RU" sz="16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2" descr="C:\Users\Наталья Константинов\AppData\Local\Microsoft\Windows\Temporary Internet Files\Content.IE5\H7G8PFJM\StickMan-by-Rones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5701516"/>
            <a:ext cx="23168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37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25565" y="633984"/>
            <a:ext cx="7786741" cy="7143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+mn-lt"/>
                <a:cs typeface="Tahoma" pitchFamily="34" charset="0"/>
              </a:rPr>
              <a:t>     Муниципальный долг</a:t>
            </a:r>
            <a:endParaRPr lang="ru-RU" sz="3200" b="1" dirty="0">
              <a:solidFill>
                <a:srgbClr val="7030A0"/>
              </a:solidFill>
              <a:latin typeface="+mn-lt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2240" y="1268760"/>
            <a:ext cx="8286750" cy="64632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городского округа Сухой Лог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обязательствами округа – кредитами, привлеченными в бюджет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1970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8177870"/>
              </p:ext>
            </p:extLst>
          </p:nvPr>
        </p:nvGraphicFramePr>
        <p:xfrm>
          <a:off x="1415254" y="2060848"/>
          <a:ext cx="6480721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56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1400" y="789640"/>
            <a:ext cx="5257800" cy="923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lIns="91430" tIns="45715" rIns="91430" bIns="4571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 граждан» является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городского округа Сухой Лог</a:t>
            </a: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994984"/>
              </p:ext>
            </p:extLst>
          </p:nvPr>
        </p:nvGraphicFramePr>
        <p:xfrm>
          <a:off x="381000" y="2101855"/>
          <a:ext cx="6019800" cy="4222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3505200"/>
              </a:tblGrid>
              <a:tr h="45738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81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  Финансового управления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Чащина Наталья Геннадьевна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67334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ул. Кирова, д.7-А, г. Сухой Лог, 624800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49218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Телефон, факс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(34373) 4-39-12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43065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Fu_slog@mail.ru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154097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-четверг с 8-00 до 17-12,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 с 8-00 до 16-00,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Перерыв на обед с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 до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дни: суббота, воскресенье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pic>
        <p:nvPicPr>
          <p:cNvPr id="26651" name="Рисунок 6" descr="http://im5-tub-ru.yandex.net/i?id=125116538-40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6"/>
            <a:ext cx="190500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2" name="Рисунок 8" descr="http://im5-tub-ru.yandex.net/i?id=699077360-24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5" y="304802"/>
            <a:ext cx="2105025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6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2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763716" y="2636844"/>
            <a:ext cx="590708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3600" dirty="0">
                <a:latin typeface="Book Antiqua" pitchFamily="18" charset="0"/>
              </a:rPr>
              <a:t>Благодарим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143125" y="1092200"/>
          <a:ext cx="6667500" cy="576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9" r:id="rId4" imgW="6663506" imgH="5767316" progId="Excel.Sheet.8">
                  <p:embed/>
                </p:oleObj>
              </mc:Choice>
              <mc:Fallback>
                <p:oleObj r:id="rId4" imgW="6663506" imgH="5767316" progId="Excel.Sheet.8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25" y="1092200"/>
                        <a:ext cx="6667500" cy="576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611560" y="404813"/>
            <a:ext cx="6840759" cy="79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Оборот розничной торговли </a:t>
            </a:r>
            <a:b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(тыс</a:t>
            </a:r>
            <a:r>
              <a:rPr lang="ru-RU" altLang="ru-RU" sz="1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altLang="ru-RU" sz="1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654097"/>
              </p:ext>
            </p:extLst>
          </p:nvPr>
        </p:nvGraphicFramePr>
        <p:xfrm>
          <a:off x="683568" y="1391568"/>
          <a:ext cx="7967366" cy="4900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542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1043609" y="404813"/>
            <a:ext cx="7128792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Естественное движение населения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alt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(человек)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</a:endParaRP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742449"/>
              </p:ext>
            </p:extLst>
          </p:nvPr>
        </p:nvGraphicFramePr>
        <p:xfrm>
          <a:off x="518345" y="1175544"/>
          <a:ext cx="8179320" cy="541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1389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85721" y="115888"/>
            <a:ext cx="8715436" cy="1143000"/>
          </a:xfrm>
        </p:spPr>
        <p:txBody>
          <a:bodyPr/>
          <a:lstStyle/>
          <a:p>
            <a:pPr algn="ctr" eaLnBrk="1" hangingPunct="1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Нормативно правовая база </a:t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формирования бюджета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Picture 1" descr="C:\Users\Владелец\Desktop\картинки\БК РФ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4" y="1989139"/>
            <a:ext cx="708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Владелец\Desktop\картинки\НК РФ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0" y="3644901"/>
            <a:ext cx="749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E:\Открытый бюджет\картинки\закон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4" y="5459419"/>
            <a:ext cx="7207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58219" y="28572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0436" y="26064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571473" y="928672"/>
            <a:ext cx="8143932" cy="1214447"/>
          </a:xfrm>
          <a:prstGeom prst="rect">
            <a:avLst/>
          </a:prstGeom>
          <a:solidFill>
            <a:schemeClr val="accent5">
              <a:lumMod val="20000"/>
              <a:lumOff val="80000"/>
              <a:alpha val="99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30" tIns="45715" rIns="91430" bIns="45715"/>
          <a:lstStyle/>
          <a:p>
            <a:pPr algn="ctr">
              <a:defRPr/>
            </a:pP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</a:t>
            </a:r>
          </a:p>
          <a:p>
            <a:pPr algn="ctr">
              <a:defRPr/>
            </a:pP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3357563"/>
            <a:ext cx="2428892" cy="1571636"/>
          </a:xfrm>
          <a:prstGeom prst="rect">
            <a:avLst/>
          </a:prstGeom>
          <a:solidFill>
            <a:schemeClr val="accent5">
              <a:lumMod val="40000"/>
              <a:lumOff val="60000"/>
              <a:alpha val="99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>
              <a:rot lat="0" lon="0" rev="4200000"/>
            </a:lightRig>
          </a:scene3d>
          <a:sp3d>
            <a:bevelT/>
          </a:sp3d>
        </p:spPr>
        <p:txBody>
          <a:bodyPr lIns="91430" tIns="45715" rIns="91430" bIns="45715"/>
          <a:lstStyle/>
          <a:p>
            <a:pPr algn="ctr">
              <a:defRPr/>
            </a:pP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Федеральный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бюджет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7951" y="4572010"/>
            <a:ext cx="2357454" cy="1571636"/>
          </a:xfrm>
          <a:prstGeom prst="rect">
            <a:avLst/>
          </a:prstGeom>
          <a:solidFill>
            <a:schemeClr val="accent5">
              <a:lumMod val="40000"/>
              <a:lumOff val="60000"/>
              <a:alpha val="99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30" tIns="45715" rIns="91430" bIns="45715"/>
          <a:lstStyle/>
          <a:p>
            <a:pPr algn="ctr">
              <a:defRPr/>
            </a:pP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Местный бюджет (бюджет городского округа Сухой Лог)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142976" y="2357434"/>
            <a:ext cx="857250" cy="92868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7143768" y="2357435"/>
            <a:ext cx="857250" cy="214312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214678" y="3857632"/>
            <a:ext cx="2786082" cy="1643075"/>
          </a:xfrm>
          <a:prstGeom prst="rect">
            <a:avLst/>
          </a:prstGeom>
          <a:solidFill>
            <a:schemeClr val="accent5">
              <a:lumMod val="40000"/>
              <a:lumOff val="60000"/>
              <a:alpha val="99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91430" tIns="45715" rIns="91430" bIns="45715"/>
          <a:lstStyle/>
          <a:p>
            <a:pPr algn="ctr">
              <a:defRPr/>
            </a:pPr>
            <a:r>
              <a:rPr lang="ru-RU" sz="20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 субъекта Российской Федерации (областной бюджет Свердловской области)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4214810" y="2357435"/>
            <a:ext cx="857250" cy="142875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1539" y="714361"/>
            <a:ext cx="7143800" cy="954097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convex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 городского округа Сухой Лог основывается на:</a:t>
            </a:r>
          </a:p>
        </p:txBody>
      </p:sp>
      <p:sp>
        <p:nvSpPr>
          <p:cNvPr id="18" name="Волна 17"/>
          <p:cNvSpPr/>
          <p:nvPr/>
        </p:nvSpPr>
        <p:spPr>
          <a:xfrm>
            <a:off x="285752" y="1785939"/>
            <a:ext cx="8572500" cy="1571625"/>
          </a:xfrm>
          <a:prstGeom prst="wav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Бюджетном послании Губернатора Свердловской области</a:t>
            </a:r>
          </a:p>
        </p:txBody>
      </p:sp>
      <p:sp>
        <p:nvSpPr>
          <p:cNvPr id="19" name="Волна 18"/>
          <p:cNvSpPr/>
          <p:nvPr/>
        </p:nvSpPr>
        <p:spPr>
          <a:xfrm>
            <a:off x="285752" y="3214689"/>
            <a:ext cx="8572500" cy="1714500"/>
          </a:xfrm>
          <a:prstGeom prst="wav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Прогнозе социально – экономического развития городского округа Сухой Лог</a:t>
            </a:r>
          </a:p>
        </p:txBody>
      </p:sp>
      <p:sp>
        <p:nvSpPr>
          <p:cNvPr id="20" name="Волна 19"/>
          <p:cNvSpPr/>
          <p:nvPr/>
        </p:nvSpPr>
        <p:spPr>
          <a:xfrm>
            <a:off x="357189" y="4786315"/>
            <a:ext cx="8572500" cy="1714500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городского округа Сухой Лог</a:t>
            </a:r>
          </a:p>
        </p:txBody>
      </p:sp>
      <p:pic>
        <p:nvPicPr>
          <p:cNvPr id="21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55" y="214289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12755</TotalTime>
  <Words>3387</Words>
  <Application>Microsoft Office PowerPoint</Application>
  <PresentationFormat>Экран (4:3)</PresentationFormat>
  <Paragraphs>809</Paragraphs>
  <Slides>48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48</vt:i4>
      </vt:variant>
    </vt:vector>
  </HeadingPairs>
  <TitlesOfParts>
    <vt:vector size="51" baseType="lpstr">
      <vt:lpstr>Поток</vt:lpstr>
      <vt:lpstr>Лист Microsoft Excel 97-2003</vt:lpstr>
      <vt:lpstr>Лист</vt:lpstr>
      <vt:lpstr>Презентация PowerPoint</vt:lpstr>
      <vt:lpstr>Презентация PowerPoint</vt:lpstr>
      <vt:lpstr>Презентация PowerPoint</vt:lpstr>
      <vt:lpstr>Объём производства сельскохозяйственной продукции           (в млн. руб.)</vt:lpstr>
      <vt:lpstr>Презентация PowerPoint</vt:lpstr>
      <vt:lpstr>Презентация PowerPoint</vt:lpstr>
      <vt:lpstr>Нормативно правовая база  формирования бюджета</vt:lpstr>
      <vt:lpstr>Презентация PowerPoint</vt:lpstr>
      <vt:lpstr>Презентация PowerPoint</vt:lpstr>
      <vt:lpstr>Основные направления бюджетной и налоговой политики на 2016 год</vt:lpstr>
      <vt:lpstr>Презентация PowerPoint</vt:lpstr>
      <vt:lpstr>Презентация PowerPoint</vt:lpstr>
      <vt:lpstr>     Бюджетный процесс </vt:lpstr>
      <vt:lpstr>Доходы бюджета</vt:lpstr>
      <vt:lpstr>Безвозмездные поступления Межбюджетные  трансферты - средства, предоставляемые одним бюджетом бюджетной системы Российской Федерации другому бюджету бюджетной системы Российской Федерации </vt:lpstr>
      <vt:lpstr>Доля доходов в бюджете</vt:lpstr>
      <vt:lpstr>Структура и доля налоговых доходов бюджета</vt:lpstr>
      <vt:lpstr>Структура и доля неналоговых  доходов бюджета</vt:lpstr>
      <vt:lpstr>Структура и доля безвозмездных поступлений</vt:lpstr>
      <vt:lpstr>Динамика поступления доходов </vt:lpstr>
      <vt:lpstr>Структура поступлений доходов</vt:lpstr>
      <vt:lpstr>Изменение норматива отчислений в бюджет городского округа по налогу на доходы физических лиц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расходах бюджета в разрезе муниципальных программ </vt:lpstr>
      <vt:lpstr>продолжение таблицы</vt:lpstr>
      <vt:lpstr>Презентация PowerPoint</vt:lpstr>
      <vt:lpstr>                                                             На территории городского округа Сухой Лог осуществляет деятельность 33 образовательных учреждений:          </vt:lpstr>
      <vt:lpstr>Презентация PowerPoint</vt:lpstr>
      <vt:lpstr>Презентация PowerPoint</vt:lpstr>
      <vt:lpstr>На территории городского округа осуществляют деятельность   8  муниципальных учреждений культуры </vt:lpstr>
      <vt:lpstr>Презентация PowerPoint</vt:lpstr>
      <vt:lpstr>Презентация PowerPoint</vt:lpstr>
      <vt:lpstr>Презентация PowerPoint</vt:lpstr>
      <vt:lpstr>Направление расходов на физическую культуру  и спорт в 2016 году</vt:lpstr>
      <vt:lpstr>Презентация PowerPoint</vt:lpstr>
      <vt:lpstr>Направление расходов на жилищно-коммунальное хозяйство в 2016 году</vt:lpstr>
      <vt:lpstr>Расходы на дорожное хозяйство  (дорожный фонд), тыс. руб.</vt:lpstr>
      <vt:lpstr>Презентация PowerPoint</vt:lpstr>
      <vt:lpstr>Направление расходов на улучшение жилищных условий граждан в 2016 году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Храмова Н.Б.; Сычева Н.К.</dc:creator>
  <cp:lastModifiedBy>user1</cp:lastModifiedBy>
  <cp:revision>957</cp:revision>
  <dcterms:created xsi:type="dcterms:W3CDTF">2014-02-20T03:04:54Z</dcterms:created>
  <dcterms:modified xsi:type="dcterms:W3CDTF">2016-01-26T03:54:38Z</dcterms:modified>
</cp:coreProperties>
</file>