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6"/>
  </p:notesMasterIdLst>
  <p:sldIdLst>
    <p:sldId id="449" r:id="rId2"/>
    <p:sldId id="450" r:id="rId3"/>
    <p:sldId id="451" r:id="rId4"/>
    <p:sldId id="452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471" r:id="rId21"/>
    <p:sldId id="472" r:id="rId22"/>
    <p:sldId id="473" r:id="rId23"/>
    <p:sldId id="474" r:id="rId24"/>
    <p:sldId id="475" r:id="rId25"/>
    <p:sldId id="476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488" r:id="rId36"/>
    <p:sldId id="537" r:id="rId37"/>
    <p:sldId id="492" r:id="rId38"/>
    <p:sldId id="493" r:id="rId39"/>
    <p:sldId id="495" r:id="rId40"/>
    <p:sldId id="496" r:id="rId41"/>
    <p:sldId id="497" r:id="rId42"/>
    <p:sldId id="498" r:id="rId43"/>
    <p:sldId id="500" r:id="rId44"/>
    <p:sldId id="501" r:id="rId45"/>
    <p:sldId id="502" r:id="rId46"/>
    <p:sldId id="503" r:id="rId47"/>
    <p:sldId id="505" r:id="rId48"/>
    <p:sldId id="507" r:id="rId49"/>
    <p:sldId id="508" r:id="rId50"/>
    <p:sldId id="509" r:id="rId51"/>
    <p:sldId id="510" r:id="rId52"/>
    <p:sldId id="511" r:id="rId53"/>
    <p:sldId id="512" r:id="rId54"/>
    <p:sldId id="514" r:id="rId5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81E-2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67,8%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782386498118569E-2"/>
                  <c:y val="0.169282672295670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3,3 %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358747578771435E-2"/>
                  <c:y val="-0.1881276154501351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9,2 %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469561353086373E-2"/>
                  <c:y val="6.114116949968521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16,2 %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2,2 %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321447375412397E-2"/>
                  <c:y val="0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1,3</a:t>
                    </a:r>
                    <a:r>
                      <a:rPr lang="ru-RU" sz="11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32,2 %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/>
              <a:lstStyle/>
              <a:p>
                <a:pPr>
                  <a:defRPr sz="12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67.8</c:v>
                </c:pt>
                <c:pt idx="1">
                  <c:v>9.1999999999999993</c:v>
                </c:pt>
                <c:pt idx="2">
                  <c:v>3.3</c:v>
                </c:pt>
                <c:pt idx="3">
                  <c:v>16.2</c:v>
                </c:pt>
                <c:pt idx="4">
                  <c:v>2.2000000000000002</c:v>
                </c:pt>
                <c:pt idx="5">
                  <c:v>1.3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- 1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625 189,4 </a:t>
            </a: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.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4.678245255212606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279347140813001"/>
          <c:w val="0.68759191539923059"/>
          <c:h val="0.69345859161565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- 1 625 189,4 тыс. руб.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explosion val="18"/>
            <c:spPr>
              <a:solidFill>
                <a:srgbClr val="FF0000"/>
              </a:solidFill>
            </c:spPr>
          </c:dPt>
          <c:dPt>
            <c:idx val="1"/>
            <c:bubble3D val="0"/>
            <c:explosion val="40"/>
          </c:dPt>
          <c:dPt>
            <c:idx val="2"/>
            <c:bubble3D val="0"/>
            <c:explosion val="2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explosion val="13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/>
            </c:spPr>
          </c:dPt>
          <c:dPt>
            <c:idx val="4"/>
            <c:bubble3D val="0"/>
            <c:explosion val="18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14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</c:dPt>
          <c:dPt>
            <c:idx val="6"/>
            <c:bubble3D val="0"/>
            <c:explosion val="45"/>
          </c:dPt>
          <c:dLbls>
            <c:dLbl>
              <c:idx val="0"/>
              <c:layout>
                <c:manualLayout>
                  <c:x val="-1.3451895175488976E-2"/>
                  <c:y val="-5.524837936347099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701,4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850340545965703E-2"/>
                  <c:y val="-1.06246561627021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227,0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98445370476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711,2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893100389975502E-3"/>
                  <c:y val="-2.12493123254042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806,5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0711371052933856E-2"/>
                  <c:y val="9.7746836696859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604,1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700681091931406E-2"/>
                  <c:y val="0.182744085998476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334,6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291545760452257E-2"/>
                  <c:y val="3.18739684881064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258,6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(0,3%)</c:v>
                </c:pt>
                <c:pt idx="1">
                  <c:v>Возврат остатков МБТ прошлых лет из бюджета (-1,0%)</c:v>
                </c:pt>
                <c:pt idx="2">
                  <c:v>Иные межбюджетные трансферты (8,9%)</c:v>
                </c:pt>
                <c:pt idx="3">
                  <c:v>Субсидии (8,7%)</c:v>
                </c:pt>
                <c:pt idx="4">
                  <c:v>Дотации (31,2%)</c:v>
                </c:pt>
                <c:pt idx="5">
                  <c:v>Субвенции (51,8%)</c:v>
                </c:pt>
                <c:pt idx="6">
                  <c:v>Прочие безвозмездные поступления (0,1%)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4701.3999999999996</c:v>
                </c:pt>
                <c:pt idx="1">
                  <c:v>-15227</c:v>
                </c:pt>
                <c:pt idx="2">
                  <c:v>144711.20000000001</c:v>
                </c:pt>
                <c:pt idx="3">
                  <c:v>140806.5</c:v>
                </c:pt>
                <c:pt idx="4">
                  <c:v>507604.1</c:v>
                </c:pt>
                <c:pt idx="5">
                  <c:v>841334.6</c:v>
                </c:pt>
                <c:pt idx="6" formatCode="General">
                  <c:v>1258.5999999999999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292538587991166"/>
          <c:y val="2.4424160367723536E-2"/>
          <c:w val="0.34063340890560184"/>
          <c:h val="0.92734023528844856"/>
        </c:manualLayout>
      </c:layout>
      <c:overlay val="0"/>
      <c:txPr>
        <a:bodyPr/>
        <a:lstStyle/>
        <a:p>
          <a:pPr>
            <a:defRPr sz="12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1 636 905,4 тыс. 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53215367783994E-3"/>
                  <c:y val="-4.573454801318367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507 604,1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974601692090987E-3"/>
                  <c:y val="-3.66300040736214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151 853,3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14644135585671E-3"/>
                  <c:y val="-1.7910232196422619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836 837,9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32153677840504E-3"/>
                  <c:y val="-3.596507795430138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149 990,1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9679301169926576E-3"/>
                  <c:y val="-3.289134540606596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 1 135,0</a:t>
                    </a:r>
                    <a:endParaRPr lang="ru-RU" sz="1100" dirty="0" smtClean="0">
                      <a:solidFill>
                        <a:srgbClr val="0070C0"/>
                      </a:solidFill>
                      <a:latin typeface="Liberation Serif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424218401345237E-2"/>
                  <c:y val="-7.6267451764618745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4 701,4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925170272982851E-2"/>
                  <c:y val="7.52510832129763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-15</a:t>
                    </a:r>
                    <a:r>
                      <a: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216,4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507604.1</c:v>
                </c:pt>
                <c:pt idx="1">
                  <c:v>151853.29999999999</c:v>
                </c:pt>
                <c:pt idx="2">
                  <c:v>836837.9</c:v>
                </c:pt>
                <c:pt idx="3">
                  <c:v>149990.1</c:v>
                </c:pt>
                <c:pt idx="4">
                  <c:v>1135</c:v>
                </c:pt>
                <c:pt idx="5">
                  <c:v>4701.3999999999996</c:v>
                </c:pt>
                <c:pt idx="6">
                  <c:v>-15216.4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1 625 189,4 тыс. руб.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29E-2"/>
                  <c:y val="-8.1709439691886095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507 604,1</a:t>
                    </a:r>
                    <a:endParaRPr lang="ru-RU" sz="1100" dirty="0" smtClean="0">
                      <a:solidFill>
                        <a:schemeClr val="accent5">
                          <a:lumMod val="50000"/>
                        </a:schemeClr>
                      </a:solidFill>
                      <a:latin typeface="Liberation Serif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500951871637614E-2"/>
                  <c:y val="-4.714105840091841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140 806,5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841 334,6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144 711,2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1 258,6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568780493316185E-2"/>
                  <c:y val="6.4822427137725437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4 701,4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9892982700603997E-2"/>
                  <c:y val="0.10347072547494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507604.1</c:v>
                </c:pt>
                <c:pt idx="1">
                  <c:v>140806.5</c:v>
                </c:pt>
                <c:pt idx="2">
                  <c:v>841334.6</c:v>
                </c:pt>
                <c:pt idx="3">
                  <c:v>144711.20000000001</c:v>
                </c:pt>
                <c:pt idx="4">
                  <c:v>1258.5999999999999</c:v>
                </c:pt>
                <c:pt idx="5">
                  <c:v>4701.3999999999996</c:v>
                </c:pt>
                <c:pt idx="6">
                  <c:v>-15227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"/>
        <c:shape val="cylinder"/>
        <c:axId val="131362304"/>
        <c:axId val="36411584"/>
        <c:axId val="0"/>
      </c:bar3DChart>
      <c:catAx>
        <c:axId val="13136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anose="02020603050405020304" pitchFamily="18" charset="0"/>
              </a:defRPr>
            </a:pPr>
            <a:endParaRPr lang="ru-RU"/>
          </a:p>
        </c:txPr>
        <c:crossAx val="36411584"/>
        <c:crosses val="autoZero"/>
        <c:auto val="1"/>
        <c:lblAlgn val="ctr"/>
        <c:lblOffset val="100"/>
        <c:noMultiLvlLbl val="0"/>
      </c:catAx>
      <c:valAx>
        <c:axId val="3641158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31362304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533190756582597"/>
          <c:y val="3.8868644224715775E-2"/>
          <c:w val="0.41562354653626055"/>
          <c:h val="0.2112780061474650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1454748711967E-2"/>
          <c:y val="3.8377680257749132E-2"/>
          <c:w val="0.90701261300670755"/>
          <c:h val="0.8571823525456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0802469135802482E-2"/>
                  <c:y val="-2.051771337032247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407 362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75430154564014E-2"/>
                  <c:y val="-6.01449985089367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82 294,3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049382716049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86 829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482E-2"/>
                  <c:y val="-2.885623465164579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56 693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888888888888888E-2"/>
                  <c:y val="-1.562637046176147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7160493827160594E-3"/>
                  <c:y val="1.65330028521634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0864197530864196E-3"/>
                  <c:y val="6.685752021705199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-</a:t>
                    </a:r>
                    <a:r>
                      <a:rPr lang="ru-RU" b="1" dirty="0" smtClean="0"/>
                      <a:t>16</a:t>
                    </a:r>
                    <a:r>
                      <a:rPr lang="ru-RU" b="1" baseline="0" dirty="0" smtClean="0"/>
                      <a:t> 835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407362.8</c:v>
                </c:pt>
                <c:pt idx="1">
                  <c:v>82294.3</c:v>
                </c:pt>
                <c:pt idx="2">
                  <c:v>786829.4</c:v>
                </c:pt>
                <c:pt idx="3">
                  <c:v>56693.2</c:v>
                </c:pt>
                <c:pt idx="4">
                  <c:v>0</c:v>
                </c:pt>
                <c:pt idx="5">
                  <c:v>604.79999999999995</c:v>
                </c:pt>
                <c:pt idx="6">
                  <c:v>-16835.900000000001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507 604,1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3.398562440430510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140 806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5679012345678E-2"/>
                  <c:y val="-4.641297165811980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841 334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64197530864196E-3"/>
                  <c:y val="1.2955431852601173E-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144 711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296296296296294E-3"/>
                  <c:y val="-1.41334807828370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1258,6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728395061727264E-3"/>
                  <c:y val="-2.434141089586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32098765432108E-2"/>
                  <c:y val="-5.388073978397731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5 227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0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507604.1</c:v>
                </c:pt>
                <c:pt idx="1">
                  <c:v>140806.5</c:v>
                </c:pt>
                <c:pt idx="2">
                  <c:v>841334.6</c:v>
                </c:pt>
                <c:pt idx="3">
                  <c:v>144711.20000000001</c:v>
                </c:pt>
                <c:pt idx="4">
                  <c:v>1258.5999999999999</c:v>
                </c:pt>
                <c:pt idx="5">
                  <c:v>4701.3999999999996</c:v>
                </c:pt>
                <c:pt idx="6">
                  <c:v>-15227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Лист1!$D$2:$D$8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Лист1!$E$2:$E$8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73184"/>
        <c:axId val="36405248"/>
      </c:barChart>
      <c:catAx>
        <c:axId val="12617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36405248"/>
        <c:crosses val="autoZero"/>
        <c:auto val="0"/>
        <c:lblAlgn val="ctr"/>
        <c:lblOffset val="100"/>
        <c:noMultiLvlLbl val="0"/>
      </c:catAx>
      <c:valAx>
        <c:axId val="36405248"/>
        <c:scaling>
          <c:orientation val="minMax"/>
          <c:max val="900000"/>
          <c:min val="-100000"/>
        </c:scaling>
        <c:delete val="0"/>
        <c:axPos val="l"/>
        <c:majorGridlines>
          <c:spPr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/>
        </c:spPr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26173184"/>
        <c:crosses val="autoZero"/>
        <c:crossBetween val="between"/>
        <c:majorUnit val="100000"/>
        <c:minorUnit val="0.1"/>
      </c:valAx>
    </c:plotArea>
    <c:legend>
      <c:legendPos val="r"/>
      <c:layout>
        <c:manualLayout>
          <c:xMode val="edge"/>
          <c:yMode val="edge"/>
          <c:x val="0.67405159424516381"/>
          <c:y val="4.2265040726469078E-4"/>
          <c:w val="0.30588667735977448"/>
          <c:h val="0.15806613592641752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32914635990652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99365610784957E-2"/>
                  <c:y val="0.20136012606046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2442.4</c:v>
                </c:pt>
                <c:pt idx="1">
                  <c:v>2146.1999999999998</c:v>
                </c:pt>
                <c:pt idx="2" formatCode="0.0">
                  <c:v>1890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498912879855397E-2"/>
                  <c:y val="6.5829271981305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98686514390618E-2"/>
                  <c:y val="8.9063132680589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2655.1</c:v>
                </c:pt>
                <c:pt idx="1">
                  <c:v>2410.1</c:v>
                </c:pt>
                <c:pt idx="2">
                  <c:v>1958.1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2934.8</c:v>
                </c:pt>
                <c:pt idx="1">
                  <c:v>2503.8000000000002</c:v>
                </c:pt>
                <c:pt idx="2">
                  <c:v>2362.6999999999998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4691968"/>
        <c:axId val="167442048"/>
        <c:axId val="126378624"/>
      </c:bar3DChart>
      <c:catAx>
        <c:axId val="124691968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67442048"/>
        <c:crosses val="autoZero"/>
        <c:auto val="1"/>
        <c:lblAlgn val="ctr"/>
        <c:lblOffset val="100"/>
        <c:noMultiLvlLbl val="0"/>
      </c:catAx>
      <c:valAx>
        <c:axId val="16744204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24691968"/>
        <c:crosses val="autoZero"/>
        <c:crossBetween val="between"/>
      </c:valAx>
      <c:serAx>
        <c:axId val="12637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674420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9E-2"/>
                  <c:y val="0.28764862658030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701294031028303E-3"/>
                  <c:y val="0.24395516431494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40258806205661E-2"/>
                  <c:y val="0.24031404245949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 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2357.1</c:v>
                </c:pt>
                <c:pt idx="1">
                  <c:v>2091.1999999999998</c:v>
                </c:pt>
                <c:pt idx="2">
                  <c:v>1911.5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40258806205661E-2"/>
                  <c:y val="9.4669168241619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80517612411321E-2"/>
                  <c:y val="6.5540193398043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 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2634.5</c:v>
                </c:pt>
                <c:pt idx="1">
                  <c:v>2461.1999999999998</c:v>
                </c:pt>
                <c:pt idx="2" formatCode="0.0">
                  <c:v>1949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го Полевской 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2895.5</c:v>
                </c:pt>
                <c:pt idx="1">
                  <c:v>2503</c:v>
                </c:pt>
                <c:pt idx="2" formatCode="General">
                  <c:v>2227.1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6173696"/>
        <c:axId val="167443776"/>
        <c:axId val="126379264"/>
      </c:bar3DChart>
      <c:catAx>
        <c:axId val="126173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67443776"/>
        <c:crosses val="autoZero"/>
        <c:auto val="1"/>
        <c:lblAlgn val="ctr"/>
        <c:lblOffset val="100"/>
        <c:noMultiLvlLbl val="0"/>
      </c:catAx>
      <c:valAx>
        <c:axId val="167443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173696"/>
        <c:crosses val="autoZero"/>
        <c:crossBetween val="between"/>
      </c:valAx>
      <c:serAx>
        <c:axId val="126379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6744377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-2 277 062,9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explosion val="29"/>
          </c:dPt>
          <c:dPt>
            <c:idx val="2"/>
            <c:bubble3D val="0"/>
            <c:explosion val="36"/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7"/>
            <c:bubble3D val="0"/>
            <c:spPr>
              <a:solidFill>
                <a:schemeClr val="accent1"/>
              </a:solidFill>
            </c:spPr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5,2%</c:v>
                </c:pt>
                <c:pt idx="1">
                  <c:v>Национальная оборона, 0,15%</c:v>
                </c:pt>
                <c:pt idx="2">
                  <c:v>Национальная безопасность и првоохранительная деятельность, 0,6%</c:v>
                </c:pt>
                <c:pt idx="3">
                  <c:v>Национальная экономика, 3,2%</c:v>
                </c:pt>
                <c:pt idx="4">
                  <c:v>Жилищно-коммунальное хозяйство, 12,3%</c:v>
                </c:pt>
                <c:pt idx="5">
                  <c:v>Охрана окружающей среды, 0,1%</c:v>
                </c:pt>
                <c:pt idx="6">
                  <c:v>Образование,  59,5%</c:v>
                </c:pt>
                <c:pt idx="7">
                  <c:v>Культура и кинематография, 6,9%</c:v>
                </c:pt>
                <c:pt idx="8">
                  <c:v>Социальная политика, 6,9%</c:v>
                </c:pt>
                <c:pt idx="9">
                  <c:v>Физическая культура и спорт, 5,1%</c:v>
                </c:pt>
                <c:pt idx="10">
                  <c:v>Средства массовой информации, 0,07%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118171.5</c:v>
                </c:pt>
                <c:pt idx="1">
                  <c:v>3444.6</c:v>
                </c:pt>
                <c:pt idx="2">
                  <c:v>13647.8</c:v>
                </c:pt>
                <c:pt idx="3">
                  <c:v>73283.7</c:v>
                </c:pt>
                <c:pt idx="4">
                  <c:v>280652.3</c:v>
                </c:pt>
                <c:pt idx="5">
                  <c:v>2456.6</c:v>
                </c:pt>
                <c:pt idx="6">
                  <c:v>1354513</c:v>
                </c:pt>
                <c:pt idx="7">
                  <c:v>158563.5</c:v>
                </c:pt>
                <c:pt idx="8">
                  <c:v>155617.70000000001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3515905640114087E-2"/>
          <c:y val="0.5480849000816348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2022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120562.2</c:v>
                </c:pt>
                <c:pt idx="1">
                  <c:v>3444.6</c:v>
                </c:pt>
                <c:pt idx="2">
                  <c:v>13981.8</c:v>
                </c:pt>
                <c:pt idx="3">
                  <c:v>84129.8</c:v>
                </c:pt>
                <c:pt idx="4">
                  <c:v>296457.2</c:v>
                </c:pt>
                <c:pt idx="5">
                  <c:v>3533.1</c:v>
                </c:pt>
                <c:pt idx="6">
                  <c:v>1370327.1</c:v>
                </c:pt>
                <c:pt idx="7">
                  <c:v>158587.20000000001</c:v>
                </c:pt>
                <c:pt idx="8">
                  <c:v>158695.4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2022 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118171.5</c:v>
                </c:pt>
                <c:pt idx="1">
                  <c:v>3444.6</c:v>
                </c:pt>
                <c:pt idx="2">
                  <c:v>13647.8</c:v>
                </c:pt>
                <c:pt idx="3">
                  <c:v>73283.7</c:v>
                </c:pt>
                <c:pt idx="4">
                  <c:v>280652.3</c:v>
                </c:pt>
                <c:pt idx="5">
                  <c:v>2456.6</c:v>
                </c:pt>
                <c:pt idx="6">
                  <c:v>1354513</c:v>
                </c:pt>
                <c:pt idx="7">
                  <c:v>158563.5</c:v>
                </c:pt>
                <c:pt idx="8">
                  <c:v>155617.70000000001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491840"/>
        <c:axId val="128346368"/>
      </c:barChart>
      <c:catAx>
        <c:axId val="13149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28346368"/>
        <c:crosses val="autoZero"/>
        <c:auto val="1"/>
        <c:lblAlgn val="ctr"/>
        <c:lblOffset val="100"/>
        <c:noMultiLvlLbl val="0"/>
      </c:catAx>
      <c:valAx>
        <c:axId val="12834636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1491840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6.8103078575446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- 1 949 013,5 тыс. руб.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103827.9</c:v>
                </c:pt>
                <c:pt idx="1">
                  <c:v>3038</c:v>
                </c:pt>
                <c:pt idx="2">
                  <c:v>11910.7</c:v>
                </c:pt>
                <c:pt idx="3">
                  <c:v>68495.600000000006</c:v>
                </c:pt>
                <c:pt idx="4">
                  <c:v>132896.6</c:v>
                </c:pt>
                <c:pt idx="5">
                  <c:v>1167.0999999999999</c:v>
                </c:pt>
                <c:pt idx="6">
                  <c:v>1213376</c:v>
                </c:pt>
                <c:pt idx="7">
                  <c:v>133165.5</c:v>
                </c:pt>
                <c:pt idx="8">
                  <c:v>155225.20000000001</c:v>
                </c:pt>
                <c:pt idx="9">
                  <c:v>124526.7</c:v>
                </c:pt>
                <c:pt idx="10">
                  <c:v>1384.1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- 2 277 062,9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118171.5</c:v>
                </c:pt>
                <c:pt idx="1">
                  <c:v>3444.6</c:v>
                </c:pt>
                <c:pt idx="2">
                  <c:v>13647.8</c:v>
                </c:pt>
                <c:pt idx="3">
                  <c:v>73283.7</c:v>
                </c:pt>
                <c:pt idx="4">
                  <c:v>280652.3</c:v>
                </c:pt>
                <c:pt idx="5">
                  <c:v>2456.6</c:v>
                </c:pt>
                <c:pt idx="6">
                  <c:v>1354513</c:v>
                </c:pt>
                <c:pt idx="7">
                  <c:v>158563.5</c:v>
                </c:pt>
                <c:pt idx="8">
                  <c:v>155617.70000000001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409600"/>
        <c:axId val="128348096"/>
      </c:barChart>
      <c:catAx>
        <c:axId val="128409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8348096"/>
        <c:crosses val="autoZero"/>
        <c:auto val="1"/>
        <c:lblAlgn val="ctr"/>
        <c:lblOffset val="100"/>
        <c:noMultiLvlLbl val="0"/>
      </c:catAx>
      <c:valAx>
        <c:axId val="128348096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28409600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1075258</c:v>
                </c:pt>
                <c:pt idx="1">
                  <c:v>1152099.8</c:v>
                </c:pt>
                <c:pt idx="2">
                  <c:v>1272510.3999999999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794432"/>
        <c:axId val="131556480"/>
        <c:axId val="0"/>
      </c:bar3DChart>
      <c:catAx>
        <c:axId val="1237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556480"/>
        <c:crosses val="autoZero"/>
        <c:auto val="1"/>
        <c:lblAlgn val="ctr"/>
        <c:lblOffset val="100"/>
        <c:noMultiLvlLbl val="0"/>
      </c:catAx>
      <c:valAx>
        <c:axId val="131556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379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497388.79999999999</c:v>
                </c:pt>
                <c:pt idx="1">
                  <c:v>539245.4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796992"/>
        <c:axId val="37416896"/>
        <c:axId val="0"/>
      </c:bar3DChart>
      <c:catAx>
        <c:axId val="12379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37416896"/>
        <c:crosses val="autoZero"/>
        <c:auto val="1"/>
        <c:lblAlgn val="ctr"/>
        <c:lblOffset val="100"/>
        <c:noMultiLvlLbl val="0"/>
      </c:catAx>
      <c:valAx>
        <c:axId val="3741689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2379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5683869400574"/>
          <c:y val="0.15537964482819594"/>
          <c:w val="0.73443569622868565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2.9893100389975519E-3"/>
                  <c:y val="9.1081680929767572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398 354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391 751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786200779951004E-3"/>
                  <c:y val="9.936298157794674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434 849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398354</c:v>
                </c:pt>
                <c:pt idx="1">
                  <c:v>391751</c:v>
                </c:pt>
                <c:pt idx="2">
                  <c:v>434849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отчисления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46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4707712"/>
        <c:axId val="34667264"/>
      </c:barChart>
      <c:catAx>
        <c:axId val="13470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667264"/>
        <c:crosses val="autoZero"/>
        <c:auto val="1"/>
        <c:lblAlgn val="ctr"/>
        <c:lblOffset val="100"/>
        <c:noMultiLvlLbl val="0"/>
      </c:catAx>
      <c:valAx>
        <c:axId val="34667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34707712"/>
        <c:crosses val="autoZero"/>
        <c:crossBetween val="between"/>
      </c:valAx>
      <c:spPr>
        <a:ln w="0">
          <a:noFill/>
        </a:ln>
      </c:spPr>
    </c:plotArea>
    <c:legend>
      <c:legendPos val="t"/>
      <c:legendEntry>
        <c:idx val="1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590622.69999999995</c:v>
                </c:pt>
                <c:pt idx="1">
                  <c:v>661552.69999999995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865600"/>
        <c:axId val="131558784"/>
        <c:axId val="0"/>
      </c:bar3DChart>
      <c:catAx>
        <c:axId val="1238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558784"/>
        <c:crosses val="autoZero"/>
        <c:auto val="1"/>
        <c:lblAlgn val="ctr"/>
        <c:lblOffset val="100"/>
        <c:noMultiLvlLbl val="0"/>
      </c:catAx>
      <c:valAx>
        <c:axId val="1315587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2386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17577.3</c:v>
                </c:pt>
                <c:pt idx="1">
                  <c:v>18745.3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870720"/>
        <c:axId val="131562816"/>
        <c:axId val="0"/>
      </c:bar3DChart>
      <c:catAx>
        <c:axId val="12387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31562816"/>
        <c:crosses val="autoZero"/>
        <c:auto val="1"/>
        <c:lblAlgn val="ctr"/>
        <c:lblOffset val="100"/>
        <c:noMultiLvlLbl val="0"/>
      </c:catAx>
      <c:valAx>
        <c:axId val="1315628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2387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3954831738272466"/>
                  <c:y val="1.56042464045019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05318192158543E-2"/>
                  <c:y val="-9.3627321484521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190900746477903E-2"/>
                  <c:y val="-0.171650089388289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476304220166021"/>
                  <c:y val="-0.167748950993100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дополнительного образования детей - 9 050,3 тыс. руб.</c:v>
                </c:pt>
                <c:pt idx="1">
                  <c:v> Обеспечение системы персонифицированного финансирования дополнительного образования детей - 9 319,7 тыс. руб.</c:v>
                </c:pt>
                <c:pt idx="2">
                  <c:v>Капитальный и текущий ремонт, приведение в соответствие с требованиями пожарной безопасности и санитарного законодательства зданий, сооружений и помещений муниципальных образовательных учреждений - 132,0 тыс. руб.</c:v>
                </c:pt>
                <c:pt idx="3">
                  <c:v>Проведение мероприятий для детей и молодежи - 243,3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0.48299999999999998</c:v>
                </c:pt>
                <c:pt idx="1">
                  <c:v>0.497</c:v>
                </c:pt>
                <c:pt idx="2">
                  <c:v>7.0000000000000001E-3</c:v>
                </c:pt>
                <c:pt idx="3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01271948619465"/>
          <c:y val="0"/>
          <c:w val="0.48798728051380535"/>
          <c:h val="1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7122941998512966E-2"/>
                  <c:y val="-0.3528005191042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842369987475355E-2"/>
                  <c:y val="-0.2900027274245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691475704884613E-2"/>
                  <c:y val="-0.25210113818911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366190</c:v>
                </c:pt>
                <c:pt idx="1">
                  <c:v>151684.5</c:v>
                </c:pt>
                <c:pt idx="2">
                  <c:v>217719.5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997696"/>
        <c:axId val="130475136"/>
        <c:axId val="0"/>
      </c:bar3DChart>
      <c:catAx>
        <c:axId val="1319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0475136"/>
        <c:crosses val="autoZero"/>
        <c:auto val="1"/>
        <c:lblAlgn val="ctr"/>
        <c:lblOffset val="100"/>
        <c:noMultiLvlLbl val="0"/>
      </c:catAx>
      <c:valAx>
        <c:axId val="1304751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199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8381065366253496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98478207839303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598292116087558"/>
                  <c:y val="-1.7789347142971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343018069552067E-2"/>
                  <c:y val="-0.123421422248209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581183536664704E-2"/>
                  <c:y val="-5.84204102411030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98452146398599E-2"/>
                  <c:y val="-5.1929253547647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1E-3</c:v>
                </c:pt>
                <c:pt idx="1">
                  <c:v>0.314</c:v>
                </c:pt>
                <c:pt idx="2">
                  <c:v>0.33800000000000002</c:v>
                </c:pt>
                <c:pt idx="3">
                  <c:v>0.08</c:v>
                </c:pt>
                <c:pt idx="4">
                  <c:v>0.218</c:v>
                </c:pt>
                <c:pt idx="5">
                  <c:v>4.9000000000000002E-2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170209.2</c:v>
                </c:pt>
                <c:pt idx="1">
                  <c:v>184221.4</c:v>
                </c:pt>
                <c:pt idx="2">
                  <c:v>229271.6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58624"/>
        <c:axId val="117801536"/>
        <c:axId val="0"/>
      </c:bar3DChart>
      <c:catAx>
        <c:axId val="245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7801536"/>
        <c:crosses val="autoZero"/>
        <c:auto val="1"/>
        <c:lblAlgn val="ctr"/>
        <c:lblOffset val="100"/>
        <c:noMultiLvlLbl val="0"/>
      </c:catAx>
      <c:valAx>
        <c:axId val="1178015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45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133165.5</c:v>
                </c:pt>
                <c:pt idx="1">
                  <c:v>158563.5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708288"/>
        <c:axId val="117805568"/>
        <c:axId val="0"/>
      </c:bar3DChart>
      <c:catAx>
        <c:axId val="1337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7805568"/>
        <c:crosses val="autoZero"/>
        <c:auto val="1"/>
        <c:lblAlgn val="ctr"/>
        <c:lblOffset val="100"/>
        <c:noMultiLvlLbl val="0"/>
      </c:catAx>
      <c:valAx>
        <c:axId val="1178055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370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52140.4</c:v>
                </c:pt>
                <c:pt idx="1">
                  <c:v>71492.3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10368"/>
        <c:axId val="117806720"/>
        <c:axId val="0"/>
      </c:bar3DChart>
      <c:catAx>
        <c:axId val="16761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7806720"/>
        <c:crosses val="autoZero"/>
        <c:auto val="1"/>
        <c:lblAlgn val="ctr"/>
        <c:lblOffset val="100"/>
        <c:noMultiLvlLbl val="0"/>
      </c:catAx>
      <c:valAx>
        <c:axId val="1178067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610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2835725690695101"/>
          <c:y val="0.15839583176901648"/>
          <c:w val="0.46737457725833864"/>
          <c:h val="0.81629926961780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plosion val="6"/>
          </c:dPt>
          <c:dPt>
            <c:idx val="1"/>
            <c:bubble3D val="0"/>
            <c:explosion val="1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explosion val="1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4138490890826702E-3"/>
                  <c:y val="0.10128220954931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13815279832043E-2"/>
                  <c:y val="0.148294693116030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281496963384849E-2"/>
                  <c:y val="-0.163473508850745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857274214867619E-2"/>
                  <c:y val="-8.3643333210309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Выполнение муниципальных заданий по организации предоставления доп.образования детей в сфере культуры - 54 175,7 тыс. руб. (75,8%)</c:v>
                </c:pt>
                <c:pt idx="1">
                  <c:v>Реализация проекта "Иммерсивный спектакль под открытым небом -пространство музыкально-театрального искусства" в МБУ ДО "Сухоложская детская музыкальная школа" в рамках инициативного бюджетирования - 1 498,6 тыс. руб. (2,1%)</c:v>
                </c:pt>
                <c:pt idx="2">
                  <c:v>Создание виртуального концертного зала МБУ ДО "Сухоложская детская музыкальная школа" - 2 500,0 тыс. руб. (3,5%)</c:v>
                </c:pt>
                <c:pt idx="3">
                  <c:v>Капитальный ремонт кровли здания, стротельный контроль, ремонт кабинетов МБУ ДО "Сухоложская школа искусств", выполнение противопожарных работ и услуг - 13 318,0 тыс. руб. (18,6%)                                                                           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#,##0.0">
                  <c:v>75.8</c:v>
                </c:pt>
                <c:pt idx="1">
                  <c:v>2.1</c:v>
                </c:pt>
                <c:pt idx="2">
                  <c:v>3.5</c:v>
                </c:pt>
                <c:pt idx="3" formatCode="#,##0.00">
                  <c:v>18.600000000000001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2.3474912090907227E-2"/>
          <c:y val="2.9093111957574455E-2"/>
          <c:w val="0.45497605962257986"/>
          <c:h val="0.93586152391400346"/>
        </c:manualLayout>
      </c:layout>
      <c:overlay val="0"/>
      <c:txPr>
        <a:bodyPr/>
        <a:lstStyle/>
        <a:p>
          <a:pPr>
            <a:defRPr sz="9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1646766711455541E-2"/>
                  <c:y val="-0.36557480314960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57918721819218E-2"/>
                  <c:y val="-0.32295127952755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604947458668179E-2"/>
                  <c:y val="-0.29913631889763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108333.3</c:v>
                </c:pt>
                <c:pt idx="1">
                  <c:v>120953.4</c:v>
                </c:pt>
                <c:pt idx="2">
                  <c:v>113514.5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622144"/>
        <c:axId val="132958464"/>
        <c:axId val="0"/>
      </c:bar3DChart>
      <c:catAx>
        <c:axId val="16762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2958464"/>
        <c:crosses val="autoZero"/>
        <c:auto val="1"/>
        <c:lblAlgn val="ctr"/>
        <c:lblOffset val="100"/>
        <c:noMultiLvlLbl val="0"/>
      </c:catAx>
      <c:valAx>
        <c:axId val="132958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62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7.1743440935941316E-2"/>
                  <c:y val="1.242017710082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</c:v>
                </c:pt>
                <c:pt idx="1">
                  <c:v>0.46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346944"/>
        <c:axId val="117783296"/>
      </c:barChart>
      <c:catAx>
        <c:axId val="13134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7783296"/>
        <c:crosses val="autoZero"/>
        <c:auto val="1"/>
        <c:lblAlgn val="ctr"/>
        <c:lblOffset val="100"/>
        <c:noMultiLvlLbl val="0"/>
      </c:catAx>
      <c:valAx>
        <c:axId val="117783296"/>
        <c:scaling>
          <c:orientation val="minMax"/>
          <c:max val="0.47000000000000003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31346944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  8 786,8 тыс. руб.</c:v>
                </c:pt>
                <c:pt idx="1">
                  <c:v>Социальное обеспечение населения - 133 050,4 тыс. руб.</c:v>
                </c:pt>
                <c:pt idx="2">
                  <c:v>Охрана семьи и детства - 4 260,6 тыс. руб.</c:v>
                </c:pt>
                <c:pt idx="3">
                  <c:v>Другие вопросы в области социальной политики - 9 520,0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0.85499999999999998</c:v>
                </c:pt>
                <c:pt idx="2">
                  <c:v>2.7E-2</c:v>
                </c:pt>
                <c:pt idx="3">
                  <c:v>6.2E-2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016928377500979"/>
          <c:y val="2.8934931866506152E-2"/>
          <c:w val="0.38983071622499021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6334977455341E-2"/>
                  <c:y val="-0.37515077689780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57918721819249E-2"/>
                  <c:y val="-0.35273858460171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9598.2000000000007</c:v>
                </c:pt>
                <c:pt idx="1">
                  <c:v>6650.5</c:v>
                </c:pt>
                <c:pt idx="2">
                  <c:v>7085.5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638144"/>
        <c:axId val="132361600"/>
        <c:axId val="0"/>
      </c:bar3DChart>
      <c:catAx>
        <c:axId val="13363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2361600"/>
        <c:crosses val="autoZero"/>
        <c:auto val="1"/>
        <c:lblAlgn val="ctr"/>
        <c:lblOffset val="100"/>
        <c:noMultiLvlLbl val="0"/>
      </c:catAx>
      <c:valAx>
        <c:axId val="132361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363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г.</c:v>
                </c:pt>
                <c:pt idx="1">
                  <c:v>Факт 2021 г.</c:v>
                </c:pt>
                <c:pt idx="2">
                  <c:v>Факт 2022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7369.5</c:v>
                </c:pt>
                <c:pt idx="1">
                  <c:v>5905.4</c:v>
                </c:pt>
                <c:pt idx="2">
                  <c:v>6088.3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278080"/>
        <c:axId val="132363328"/>
        <c:axId val="0"/>
      </c:bar3DChart>
      <c:catAx>
        <c:axId val="17527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2363328"/>
        <c:crosses val="autoZero"/>
        <c:auto val="1"/>
        <c:lblAlgn val="ctr"/>
        <c:lblOffset val="100"/>
        <c:noMultiLvlLbl val="0"/>
      </c:catAx>
      <c:valAx>
        <c:axId val="1323633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527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2017-2022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20318982281776E-2"/>
          <c:y val="0.14269749348837796"/>
          <c:w val="0.89326063492223517"/>
          <c:h val="0.707893567381402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c:spP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7.745385578640937E-2"/>
                  <c:y val="7.5542146551617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474385866805875E-2"/>
                  <c:y val="-0.1010624591094816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12</a:t>
                    </a:r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657,2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028377033266339E-2"/>
                  <c:y val="3.98223499858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7062990603149091E-3"/>
                  <c:y val="6.251543038427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94972266616096E-3"/>
                  <c:y val="6.211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01.01.2017</c:v>
                </c:pt>
                <c:pt idx="1">
                  <c:v>на 01.01.2018</c:v>
                </c:pt>
                <c:pt idx="2">
                  <c:v>на 01.01.2019 </c:v>
                </c:pt>
                <c:pt idx="3">
                  <c:v>на 01.01.2020 </c:v>
                </c:pt>
                <c:pt idx="4">
                  <c:v>на 01.01.2021 </c:v>
                </c:pt>
                <c:pt idx="5">
                  <c:v>на 01.01.2022 </c:v>
                </c:pt>
                <c:pt idx="6">
                  <c:v>на 01.01.2023 (прогноз)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5400</c:v>
                </c:pt>
                <c:pt idx="1">
                  <c:v>1771.4</c:v>
                </c:pt>
                <c:pt idx="2">
                  <c:v>5898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5318784"/>
        <c:axId val="130264448"/>
        <c:axId val="178012800"/>
      </c:line3DChart>
      <c:catAx>
        <c:axId val="23531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0264448"/>
        <c:crosses val="autoZero"/>
        <c:auto val="1"/>
        <c:lblAlgn val="ctr"/>
        <c:lblOffset val="100"/>
        <c:noMultiLvlLbl val="0"/>
      </c:catAx>
      <c:valAx>
        <c:axId val="1302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35318784"/>
        <c:crosses val="autoZero"/>
        <c:crossBetween val="between"/>
      </c:valAx>
      <c:serAx>
        <c:axId val="178012800"/>
        <c:scaling>
          <c:orientation val="minMax"/>
        </c:scaling>
        <c:delete val="1"/>
        <c:axPos val="b"/>
        <c:majorTickMark val="out"/>
        <c:minorTickMark val="none"/>
        <c:tickLblPos val="none"/>
        <c:crossAx val="13026444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0.11289973628661154"/>
          <c:w val="0.8241138906669554"/>
          <c:h val="0.75059971406685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568866305077757E-2"/>
                  <c:y val="0.47592665142469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95618823807437E-2"/>
                  <c:y val="0.53334022827872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294455581784601E-2"/>
                  <c:y val="0.36079397610791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26891</c:v>
                </c:pt>
                <c:pt idx="1">
                  <c:v>29636</c:v>
                </c:pt>
                <c:pt idx="2">
                  <c:v>21376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24369920"/>
        <c:axId val="131286144"/>
        <c:axId val="0"/>
      </c:bar3DChart>
      <c:catAx>
        <c:axId val="1243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286144"/>
        <c:crosses val="autoZero"/>
        <c:auto val="1"/>
        <c:lblAlgn val="ctr"/>
        <c:lblOffset val="100"/>
        <c:noMultiLvlLbl val="0"/>
      </c:catAx>
      <c:valAx>
        <c:axId val="1312861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436992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6787566632795656"/>
          <c:y val="2.3391406802752909E-2"/>
          <c:w val="0.49116630587983107"/>
          <c:h val="0.10878286915488922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5948981186647837"/>
          <c:y val="0.14518233354188731"/>
          <c:w val="0.80762777770454885"/>
          <c:h val="0.70408404914073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302282505009021E-2"/>
                  <c:y val="0.3581944842385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960983262396134E-2"/>
                  <c:y val="0.32044210000058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673068892728394E-2"/>
                  <c:y val="0.41264676731825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7078</c:v>
                </c:pt>
                <c:pt idx="1">
                  <c:v>6459</c:v>
                </c:pt>
                <c:pt idx="2">
                  <c:v>8054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131346432"/>
        <c:axId val="131287872"/>
        <c:axId val="0"/>
      </c:bar3DChart>
      <c:catAx>
        <c:axId val="13134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287872"/>
        <c:crosses val="autoZero"/>
        <c:auto val="1"/>
        <c:lblAlgn val="ctr"/>
        <c:lblOffset val="100"/>
        <c:noMultiLvlLbl val="0"/>
      </c:catAx>
      <c:valAx>
        <c:axId val="1312878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3464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18477137191913"/>
          <c:y val="2.7847782994871915E-2"/>
          <c:w val="0.41011215326357336"/>
          <c:h val="0.1056136306492261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78"/>
          <c:y val="0.15734825760100746"/>
          <c:w val="0.82717174145401473"/>
          <c:h val="0.70973511360690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574273291668159E-2"/>
                  <c:y val="0.46546829764013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05517089438277E-2"/>
                  <c:y val="0.2867254945528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995706691723515E-2"/>
                  <c:y val="0.353010204748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18172</c:v>
                </c:pt>
                <c:pt idx="1">
                  <c:v>12115</c:v>
                </c:pt>
                <c:pt idx="2">
                  <c:v>14382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31360768"/>
        <c:axId val="131289600"/>
        <c:axId val="0"/>
      </c:bar3DChart>
      <c:catAx>
        <c:axId val="1313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289600"/>
        <c:crosses val="autoZero"/>
        <c:auto val="1"/>
        <c:lblAlgn val="ctr"/>
        <c:lblOffset val="100"/>
        <c:noMultiLvlLbl val="0"/>
      </c:catAx>
      <c:valAx>
        <c:axId val="1312896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360768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015767170799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582895004003389E-2"/>
                  <c:y val="0.14861971886662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53920445620985E-2"/>
                  <c:y val="0.25568626578992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9891621237487E-2"/>
                  <c:y val="0.4371044670287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39388</c:v>
                </c:pt>
                <c:pt idx="1">
                  <c:v>66722</c:v>
                </c:pt>
                <c:pt idx="2">
                  <c:v>103775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31490304"/>
        <c:axId val="131291328"/>
        <c:axId val="0"/>
      </c:bar3DChart>
      <c:catAx>
        <c:axId val="13149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291328"/>
        <c:crosses val="autoZero"/>
        <c:auto val="1"/>
        <c:lblAlgn val="ctr"/>
        <c:lblOffset val="100"/>
        <c:noMultiLvlLbl val="0"/>
      </c:catAx>
      <c:valAx>
        <c:axId val="1312913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1490304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75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22080"/>
        <c:axId val="117776960"/>
        <c:axId val="0"/>
      </c:bar3DChart>
      <c:catAx>
        <c:axId val="10782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17776960"/>
        <c:crosses val="autoZero"/>
        <c:auto val="1"/>
        <c:lblAlgn val="ctr"/>
        <c:lblOffset val="100"/>
        <c:noMultiLvlLbl val="0"/>
      </c:catAx>
      <c:valAx>
        <c:axId val="11777696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0782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09946352471E-2"/>
          <c:y val="7.3919440128542943E-2"/>
          <c:w val="0.91040451540779632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- 85 636,6 тыс.руб.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7160493827160542E-3"/>
                  <c:y val="-8.67389962135355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51417,0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4204E-3"/>
                  <c:y val="-1.156519949513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189745395521024E-3"/>
                  <c:y val="-4.18589476791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311E-3"/>
                  <c:y val="-8.673899621353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7347799242707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2636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407043285209363E-3"/>
                  <c:y val="-6.30050226591738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6186,2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51417</c:v>
                </c:pt>
                <c:pt idx="1">
                  <c:v>5857.2</c:v>
                </c:pt>
                <c:pt idx="2" formatCode="General">
                  <c:v>5950.9</c:v>
                </c:pt>
                <c:pt idx="3" formatCode="General">
                  <c:v>7555.7</c:v>
                </c:pt>
                <c:pt idx="4" formatCode="General">
                  <c:v>6033.4</c:v>
                </c:pt>
                <c:pt idx="5">
                  <c:v>2636.2</c:v>
                </c:pt>
                <c:pt idx="6" formatCode="General">
                  <c:v>6186.2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- 96 068,9 тыс.руб.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2.5749022236700631E-2"/>
                  <c:y val="-1.4456727030329963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31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5013E-2"/>
                  <c:y val="-5.782599747569034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61333486486436E-2"/>
                  <c:y val="-2.105922725004021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196692834506146E-2"/>
                  <c:y val="2.5867772569217016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0494408342576E-2"/>
                  <c:y val="-1.920350475154502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47363.5</c:v>
                </c:pt>
                <c:pt idx="1">
                  <c:v>6496.1</c:v>
                </c:pt>
                <c:pt idx="2" formatCode="General">
                  <c:v>8586.6</c:v>
                </c:pt>
                <c:pt idx="3" formatCode="General">
                  <c:v>9847.2000000000007</c:v>
                </c:pt>
                <c:pt idx="4">
                  <c:v>13737</c:v>
                </c:pt>
                <c:pt idx="5">
                  <c:v>2606.6</c:v>
                </c:pt>
                <c:pt idx="6" formatCode="General">
                  <c:v>7431.9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491328"/>
        <c:axId val="131292480"/>
        <c:axId val="0"/>
      </c:bar3DChart>
      <c:catAx>
        <c:axId val="13149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31292480"/>
        <c:crosses val="autoZero"/>
        <c:auto val="0"/>
        <c:lblAlgn val="ctr"/>
        <c:lblOffset val="100"/>
        <c:noMultiLvlLbl val="0"/>
      </c:catAx>
      <c:valAx>
        <c:axId val="131292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491328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336975270167722"/>
          <c:y val="0.10397393656094596"/>
          <c:w val="0.43780693388116948"/>
          <c:h val="0.20897553671482608"/>
        </c:manualLayout>
      </c:layout>
      <c:overlay val="0"/>
      <c:txPr>
        <a:bodyPr/>
        <a:lstStyle/>
        <a:p>
          <a:pPr>
            <a:defRPr sz="20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0.0678</cdr:x>
      <cdr:y>0</cdr:y>
    </cdr:from>
    <cdr:to>
      <cdr:x>0.96074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-1222032"/>
          <a:ext cx="3793641" cy="28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 на имущество физических лиц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0.17241</cdr:x>
      <cdr:y>0</cdr:y>
    </cdr:from>
    <cdr:to>
      <cdr:x>0.9138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3096353" cy="2943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Налоги на совокупный доход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2 277 062,9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661 552,7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0.09174</cdr:x>
      <cdr:y>0.21848</cdr:y>
    </cdr:from>
    <cdr:to>
      <cdr:x>0.61163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3" y="343367"/>
          <a:ext cx="1224135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133 165,5 т. руб.</a:t>
          </a:r>
          <a:endParaRPr lang="en-US" sz="100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0.51069</cdr:x>
      <cdr:y>0.12684</cdr:y>
    </cdr:from>
    <cdr:to>
      <cdr:x>1</cdr:x>
      <cdr:y>0.26382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02473" y="199351"/>
          <a:ext cx="1152131" cy="215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158 563,5 т. руб.</a:t>
          </a:r>
          <a:endParaRPr lang="en-US" sz="1000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52 140,4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0.54351</cdr:x>
      <cdr:y>0.07694</cdr:y>
    </cdr:from>
    <cdr:to>
      <cdr:x>0.92646</cdr:x>
      <cdr:y>0.25633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8" y="144016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71 492,3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31.03.2023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19" y="2525688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2022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6" y="338998"/>
            <a:ext cx="1727486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9" y="4539605"/>
            <a:ext cx="2659662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7" y="4539606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28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30630" cy="127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за 2022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97677"/>
              </p:ext>
            </p:extLst>
          </p:nvPr>
        </p:nvGraphicFramePr>
        <p:xfrm>
          <a:off x="690563" y="2262188"/>
          <a:ext cx="7905750" cy="391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Лист" r:id="rId4" imgW="10325021" imgH="5114880" progId="Excel.Sheet.8">
                  <p:embed/>
                </p:oleObj>
              </mc:Choice>
              <mc:Fallback>
                <p:oleObj name="Лист" r:id="rId4" imgW="10325021" imgH="51148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2262188"/>
                        <a:ext cx="7905750" cy="3916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1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42853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2020 - 2022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818114"/>
              </p:ext>
            </p:extLst>
          </p:nvPr>
        </p:nvGraphicFramePr>
        <p:xfrm>
          <a:off x="323528" y="1484784"/>
          <a:ext cx="4176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27578625"/>
              </p:ext>
            </p:extLst>
          </p:nvPr>
        </p:nvGraphicFramePr>
        <p:xfrm>
          <a:off x="4644008" y="1484784"/>
          <a:ext cx="4176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31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2020-2022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6204043"/>
              </p:ext>
            </p:extLst>
          </p:nvPr>
        </p:nvGraphicFramePr>
        <p:xfrm>
          <a:off x="251521" y="3789040"/>
          <a:ext cx="424847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97970178"/>
              </p:ext>
            </p:extLst>
          </p:nvPr>
        </p:nvGraphicFramePr>
        <p:xfrm>
          <a:off x="4644008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21524607"/>
              </p:ext>
            </p:extLst>
          </p:nvPr>
        </p:nvGraphicFramePr>
        <p:xfrm>
          <a:off x="251520" y="1222032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69681169"/>
              </p:ext>
            </p:extLst>
          </p:nvPr>
        </p:nvGraphicFramePr>
        <p:xfrm>
          <a:off x="4716016" y="1216497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6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2022 год</a:t>
            </a:r>
            <a:endParaRPr lang="ru-RU" sz="3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373094"/>
              </p:ext>
            </p:extLst>
          </p:nvPr>
        </p:nvGraphicFramePr>
        <p:xfrm>
          <a:off x="395536" y="1844824"/>
          <a:ext cx="8424937" cy="468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Лист" r:id="rId3" imgW="9334444" imgH="4619700" progId="Excel.Sheet.8">
                  <p:embed/>
                </p:oleObj>
              </mc:Choice>
              <mc:Fallback>
                <p:oleObj name="Лист" r:id="rId3" imgW="9334444" imgH="46197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44824"/>
                        <a:ext cx="8424937" cy="46805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6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47268"/>
              </p:ext>
            </p:extLst>
          </p:nvPr>
        </p:nvGraphicFramePr>
        <p:xfrm>
          <a:off x="500002" y="1556792"/>
          <a:ext cx="8643998" cy="485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73431"/>
              </p:ext>
            </p:extLst>
          </p:nvPr>
        </p:nvGraphicFramePr>
        <p:xfrm>
          <a:off x="395536" y="1844824"/>
          <a:ext cx="8424936" cy="475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Лист" r:id="rId4" imgW="7248477" imgH="3819420" progId="Excel.Sheet.8">
                  <p:embed/>
                </p:oleObj>
              </mc:Choice>
              <mc:Fallback>
                <p:oleObj name="Лист" r:id="rId4" imgW="7248477" imgH="381942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44824"/>
                        <a:ext cx="8424936" cy="4754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960" y="332656"/>
            <a:ext cx="8568952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неналоговых доходов бюджета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2022 году</a:t>
            </a: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95910" y="1196752"/>
            <a:ext cx="7704855" cy="4300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неналоговых доходов - 96 068,9 тыс.руб.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800" dirty="0" smtClean="0">
                <a:latin typeface="Liberation Serif" panose="02020603050405020304" pitchFamily="18" charset="0"/>
              </a:rPr>
              <a:t> в </a:t>
            </a:r>
            <a:r>
              <a:rPr lang="ru-RU" sz="28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2021</a:t>
            </a:r>
            <a:r>
              <a:rPr lang="ru-RU" sz="2800" dirty="0" smtClean="0">
                <a:latin typeface="Liberation Serif" panose="02020603050405020304" pitchFamily="18" charset="0"/>
              </a:rPr>
              <a:t> – </a:t>
            </a:r>
            <a:r>
              <a:rPr lang="ru-RU" sz="2800" b="1" dirty="0" smtClean="0">
                <a:latin typeface="Liberation Serif" panose="02020603050405020304" pitchFamily="18" charset="0"/>
              </a:rPr>
              <a:t>2022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годы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88329"/>
              </p:ext>
            </p:extLst>
          </p:nvPr>
        </p:nvGraphicFramePr>
        <p:xfrm>
          <a:off x="323528" y="1700808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2022 году</a:t>
            </a:r>
            <a:endParaRPr lang="ru-RU" sz="25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10588353"/>
              </p:ext>
            </p:extLst>
          </p:nvPr>
        </p:nvGraphicFramePr>
        <p:xfrm>
          <a:off x="395536" y="764704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8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7974040" cy="8683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за 2022 год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85225601"/>
              </p:ext>
            </p:extLst>
          </p:nvPr>
        </p:nvGraphicFramePr>
        <p:xfrm>
          <a:off x="323528" y="1196752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90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2021-2022 годы</a:t>
            </a:r>
            <a:endParaRPr lang="ru-RU" sz="26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908890"/>
              </p:ext>
            </p:extLst>
          </p:nvPr>
        </p:nvGraphicFramePr>
        <p:xfrm>
          <a:off x="539552" y="1124744"/>
          <a:ext cx="82296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0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3988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437910"/>
              </p:ext>
            </p:extLst>
          </p:nvPr>
        </p:nvGraphicFramePr>
        <p:xfrm>
          <a:off x="323528" y="1124744"/>
          <a:ext cx="8496943" cy="53481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0320"/>
                <a:gridCol w="1152128"/>
                <a:gridCol w="1080120"/>
                <a:gridCol w="1152128"/>
                <a:gridCol w="1084011"/>
                <a:gridCol w="114823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01.01.2022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01.01.2023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621238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9 295,6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25,2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11 444,6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25,7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2 149,0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48919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565,5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1 637,3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1 071,8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343440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2 837,6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3 619,8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782,2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582208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4 556,1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5 130,4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574,3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6998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684,0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395,5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- 288,5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652,4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661,6</a:t>
                      </a:r>
                      <a:endParaRPr lang="ru-RU" sz="1300" i="0" baseline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9,2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596445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27 538,2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74,8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33 026,0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74,3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5 487,8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563438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36 833,8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44 470,6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7 636,8</a:t>
                      </a:r>
                    </a:p>
                    <a:p>
                      <a:pPr algn="ct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692696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2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484784"/>
            <a:ext cx="810441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2020 - 2022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92341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79" y="4797152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0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2020 год             2021 год            2022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2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5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559274"/>
              </p:ext>
            </p:extLst>
          </p:nvPr>
        </p:nvGraphicFramePr>
        <p:xfrm>
          <a:off x="539552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05573527"/>
              </p:ext>
            </p:extLst>
          </p:nvPr>
        </p:nvGraphicFramePr>
        <p:xfrm>
          <a:off x="4562507" y="2406017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8863574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2022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3746067"/>
              </p:ext>
            </p:extLst>
          </p:nvPr>
        </p:nvGraphicFramePr>
        <p:xfrm>
          <a:off x="215516" y="764704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1836"/>
            <a:ext cx="8496944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2022 год</a:t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2021 – 2022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6372483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41601"/>
              </p:ext>
            </p:extLst>
          </p:nvPr>
        </p:nvGraphicFramePr>
        <p:xfrm>
          <a:off x="611560" y="1052736"/>
          <a:ext cx="8064897" cy="3962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/>
                <a:gridCol w="2211341"/>
                <a:gridCol w="2601579"/>
              </a:tblGrid>
              <a:tr h="410958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2022 год - план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2022 год - факт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2 326 430,7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2 277 062,9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1 370 327, 1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1 354 513,0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158 587,2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158 563,5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158 695,4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155 617,7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115 212,3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115 212,3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1 802 822,0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1 783 906,5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77,5%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78,3%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523 608,7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493 156,5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22,5%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21,7%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2022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8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124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55,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23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22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3978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Исполнение бюджета го Сухой Лог по расходам  за 2022 год в разрезе главных распорядителей бюджетных средств (ГРБС)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65538"/>
              </p:ext>
            </p:extLst>
          </p:nvPr>
        </p:nvGraphicFramePr>
        <p:xfrm>
          <a:off x="467544" y="1412776"/>
          <a:ext cx="8208912" cy="4608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8142"/>
                <a:gridCol w="1246923"/>
                <a:gridCol w="1247851"/>
                <a:gridCol w="124599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исполнения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Администрация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658 139,7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625 293,4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95,0%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образования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1 292 359,5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1 277 942,3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98,9%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по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культуре,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молодежной политике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   и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спорту 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353 036,3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351 362,6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Дума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4 939,5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4 910,1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Cчетная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палата </a:t>
                      </a:r>
                      <a:endParaRPr lang="ru-RU" sz="1600" u="none" strike="noStrike" dirty="0" smtClean="0">
                        <a:latin typeface="Liberation Serif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3 788,2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3 751,8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Финансовое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управление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14 167,5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13</a:t>
                      </a:r>
                      <a:r>
                        <a:rPr lang="ru-RU" sz="1600" u="none" strike="noStrike" baseline="0" dirty="0" smtClean="0">
                          <a:latin typeface="Liberation Serif" panose="02020603050405020304" pitchFamily="18" charset="0"/>
                        </a:rPr>
                        <a:t> 802,8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97,4%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   ИТОГО: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2 326 430,7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2 277 062,9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7" y="2564904"/>
            <a:ext cx="698781" cy="1008112"/>
          </a:xfrm>
          <a:prstGeom prst="downArrow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29" y="2876783"/>
            <a:ext cx="689255" cy="114307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0" y="2793188"/>
            <a:ext cx="638981" cy="113178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1" y="1645325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84 067,1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3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942 679,0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69" y="1702329"/>
            <a:ext cx="2670662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1 123 017,6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2 149 763,4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94,4%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4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127 299,5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5,6%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61271"/>
              </p:ext>
            </p:extLst>
          </p:nvPr>
        </p:nvGraphicFramePr>
        <p:xfrm>
          <a:off x="251520" y="605580"/>
          <a:ext cx="8640959" cy="5943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/>
                <a:gridCol w="5848956"/>
                <a:gridCol w="856955"/>
                <a:gridCol w="868315"/>
                <a:gridCol w="709669"/>
              </a:tblGrid>
              <a:tr h="447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исп.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1 286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927,6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1 272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510,4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459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44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229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8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217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719,5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90,5%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088,3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088,3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5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14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088,4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87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911,4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224,1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385,3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/>
                </a:tc>
              </a:tr>
              <a:tr h="3490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756,2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83,6%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35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421,4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69,2%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57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314,7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085,5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85,2%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654,3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636,7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28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2 195 412,1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2 149 763,4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97,9%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88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2022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2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4" y="3602772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4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3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«Управление и распоряжение муниципальной  собственностью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8" y="980924"/>
            <a:ext cx="1121050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1 272 510,4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2" y="3721325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217 719,5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2" y="2744772"/>
            <a:ext cx="1114594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229 271,6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2" y="4653137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113 514,5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7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231 224,1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0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2022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0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«Выполнение муниципальных  функций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, переданных государственных полномочий и обеспечение деятельности Администрации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2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>
                <a:solidFill>
                  <a:srgbClr val="000000"/>
                </a:solidFill>
                <a:latin typeface="Liberation Serif" panose="02020603050405020304" pitchFamily="18" charset="0"/>
              </a:rPr>
              <a:t>38 385,3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(541 410,4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6" y="5026305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48,8%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(661 439,8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и оздоровление детей  2,1%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(29 066,0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(32 209,8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414002"/>
            <a:ext cx="511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школа»;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874480"/>
            <a:ext cx="8418462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6,7%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(90 387,0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4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2022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39556133"/>
              </p:ext>
            </p:extLst>
          </p:nvPr>
        </p:nvGraphicFramePr>
        <p:xfrm>
          <a:off x="5357861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3" y="629643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2020-2022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2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0" y="188640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2" y="620688"/>
            <a:ext cx="519565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539 245,4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661 552,7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18 745,3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22 937,7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- 28 244,2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1 785,0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13641"/>
              </p:ext>
            </p:extLst>
          </p:nvPr>
        </p:nvGraphicFramePr>
        <p:xfrm>
          <a:off x="366094" y="2924944"/>
          <a:ext cx="8383766" cy="3719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0"/>
                <a:gridCol w="720080"/>
                <a:gridCol w="792088"/>
                <a:gridCol w="649468"/>
              </a:tblGrid>
              <a:tr h="3726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67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264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3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3 188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5 023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5 377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992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44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2022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77400"/>
              </p:ext>
            </p:extLst>
          </p:nvPr>
        </p:nvGraphicFramePr>
        <p:xfrm>
          <a:off x="455952" y="1988841"/>
          <a:ext cx="6143669" cy="1801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1952"/>
                <a:gridCol w="720080"/>
                <a:gridCol w="720080"/>
                <a:gridCol w="720080"/>
                <a:gridCol w="731477"/>
              </a:tblGrid>
              <a:tr h="37104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2021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2022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3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2 788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2 718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2 679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1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174,2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199,3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202,1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27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38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</a:rPr>
                        <a:t> 880,0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40 654,9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40 746,3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75111453"/>
              </p:ext>
            </p:extLst>
          </p:nvPr>
        </p:nvGraphicFramePr>
        <p:xfrm>
          <a:off x="5713297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5" y="3933056"/>
            <a:ext cx="63096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  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– 525 985,7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рамках проекта «Уральская инженерная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приобретены конструкторы для детей в МБДОУ №23 «Ромашка» в с. Знаменское - 360,0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проекта «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Робоквантум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– шаг в профессию»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приобретены ноутбуки и конструкторы в МБДОУ №27 в с.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Новопышминское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- 303,8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проекта «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Робоквантум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– шаг в профессию»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приобретено современное лабораторное и цифровое оборудование в МАДОУ №36 в с. Курьи - 720,0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ремонтных работ в ДОУ – 10 750,7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Замена пожарной сигнализации в ДОУ №39 и ДОУ №43 – 1 125,2 тыс. руб.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4" y="3590046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7" y="5229200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4" y="692696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2022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48283078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590 </a:t>
            </a:r>
            <a:r>
              <a:rPr lang="ru-RU" sz="1100" b="1" dirty="0" smtClean="0">
                <a:latin typeface="Liberation Serif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622,7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564716"/>
              </p:ext>
            </p:extLst>
          </p:nvPr>
        </p:nvGraphicFramePr>
        <p:xfrm>
          <a:off x="2483768" y="2060848"/>
          <a:ext cx="6336704" cy="20605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56384"/>
                <a:gridCol w="720080"/>
                <a:gridCol w="720080"/>
                <a:gridCol w="720080"/>
                <a:gridCol w="720080"/>
              </a:tblGrid>
              <a:tr h="324232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2021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2022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3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5 905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5 959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5 978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1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</a:rPr>
                        <a:t>99,9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2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</a:rPr>
                        <a:t>44 738,3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47 399,0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47 399,0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83768" y="4134443"/>
            <a:ext cx="6480720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13 муниципальных общеобразовательных      учреждениях – 534 264,0 тыс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субсидии на иные цели – 101 860,7 тыс. руб. (ремонтные работы в СОШ, горячее питание, классное руководство, бесплатный проезд детей –сирот, обеспечение деятельности советников директора по воспитанию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центров «Точка роста» в МАОУ СОШ №5, МАОУ СОШ №7 – 6 000,0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приобретение современного учебного оборудования в кабинет физики МАОУ Гимназия №1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– 4 500,0 тыс. руб.;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по антитеррористической защищенности объектов, территорий (установлены ограждения в СОШ №2,3,4,5,6,11, Гимназия №1) – 14 928,0 тыс. руб.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6" y="2046193"/>
            <a:ext cx="2134554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9476"/>
            <a:ext cx="62601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9248980"/>
              </p:ext>
            </p:extLst>
          </p:nvPr>
        </p:nvGraphicFramePr>
        <p:xfrm>
          <a:off x="5953878" y="548680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2818316"/>
            <a:ext cx="5459246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06546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21158588"/>
              </p:ext>
            </p:extLst>
          </p:nvPr>
        </p:nvGraphicFramePr>
        <p:xfrm>
          <a:off x="323528" y="3327887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2" y="3866202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30" y="2492897"/>
            <a:ext cx="19540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42852"/>
            <a:ext cx="2000264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83" y="3624517"/>
            <a:ext cx="2000264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63447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07154"/>
              </p:ext>
            </p:extLst>
          </p:nvPr>
        </p:nvGraphicFramePr>
        <p:xfrm>
          <a:off x="2417323" y="653778"/>
          <a:ext cx="6369280" cy="29400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3199"/>
                <a:gridCol w="936104"/>
                <a:gridCol w="792088"/>
                <a:gridCol w="757889"/>
              </a:tblGrid>
              <a:tr h="283447">
                <a:tc rowSpan="2"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73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7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расходы на летнюю оздоровительную компанию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18 996,1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24 164,5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22 937,7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за счет средств областного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12 288,7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17 311,1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16 326,7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5361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за счет средств местного бюджета,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4 677,6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4 900,0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4 657,6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4160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2 029,8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1 953,4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1 953,4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9554" y="5286878"/>
            <a:ext cx="862489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-  5 453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лагерях дневного пребывания – 2 174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загородных лагерях – 849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детских санаториях – 230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формы (Управление по культуре)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2 200 человек.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несовершеннолетних граждан в возрасте от 14 до 18 лет, трудоустроенных в летний период –105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(+241)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планируемое количество – 115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(+241)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5" y="1811947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23" y="3728867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0571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29899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6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771381"/>
            <a:ext cx="314799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2020-2022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82308577"/>
              </p:ext>
            </p:extLst>
          </p:nvPr>
        </p:nvGraphicFramePr>
        <p:xfrm>
          <a:off x="6228184" y="1196752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4" y="1272347"/>
            <a:ext cx="2440800" cy="68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2" y="735739"/>
            <a:ext cx="6059672" cy="285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7 357,6 тыс. руб.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Энергосбережение на территории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10 130,0 тыс. руб.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Ликвидация ветхого и аварийного жилищного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фонда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округа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73 550,7 тыс. руб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68 519,0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</a:t>
            </a: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47 513,9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10 648,3 тыс. руб.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31092"/>
              </p:ext>
            </p:extLst>
          </p:nvPr>
        </p:nvGraphicFramePr>
        <p:xfrm>
          <a:off x="467544" y="3645024"/>
          <a:ext cx="8280919" cy="267954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1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0,044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0,044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0,749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0,749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38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6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954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4" y="183835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3" y="238834"/>
            <a:ext cx="2102762" cy="2100657"/>
          </a:xfrm>
          <a:prstGeom prst="rect">
            <a:avLst/>
          </a:prstGeom>
          <a:noFill/>
        </p:spPr>
      </p:pic>
      <p:sp>
        <p:nvSpPr>
          <p:cNvPr id="2" name="Блок-схема: извлечение 1"/>
          <p:cNvSpPr/>
          <p:nvPr/>
        </p:nvSpPr>
        <p:spPr>
          <a:xfrm>
            <a:off x="539552" y="2193189"/>
            <a:ext cx="3960440" cy="4286280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kern="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2519772" y="1653884"/>
            <a:ext cx="4176464" cy="4254412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88" y="300859"/>
            <a:ext cx="2046051" cy="2044003"/>
          </a:xfrm>
          <a:prstGeom prst="rect">
            <a:avLst/>
          </a:prstGeom>
          <a:noFill/>
        </p:spPr>
      </p:pic>
      <p:sp>
        <p:nvSpPr>
          <p:cNvPr id="8" name="Блок-схема: извлечение 7"/>
          <p:cNvSpPr/>
          <p:nvPr/>
        </p:nvSpPr>
        <p:spPr>
          <a:xfrm>
            <a:off x="4596889" y="2193189"/>
            <a:ext cx="4249612" cy="4215439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145843" y="3149218"/>
            <a:ext cx="3168352" cy="325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0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Субсидии: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Жилкомсервис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- 18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 025,2 тыс. рублей,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05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-14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 000,0 тыс.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виде финансовой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помощи в целях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восстановления платежеспособности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предупреждения банкротства.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0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 на выполнение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аварийно-восстановительных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работ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на сетях водоотведения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-1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 260,6 тыс. рублей.  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05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Жилкомсервис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 СЛ» предоставлена муниципальная гарантия в размере 8 000,0 тыс. рублей для осуществления своевременных расчетов по обязательствам городского округа за газ. </a:t>
            </a:r>
            <a:endParaRPr lang="ru-RU" sz="9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1380" y="3533886"/>
            <a:ext cx="2160240" cy="307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5" y="1742671"/>
            <a:ext cx="7179654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95" y="2264030"/>
            <a:ext cx="3456384" cy="343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73 550,7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Переселение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граждан из жилых помещений, признанных в установленном порядке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непригодным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проживания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счет Фонда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содействия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реформированию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ЖКХ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- 65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 732,5 тыс.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Приобретение жилых помещений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для переселения жителей из аварийного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дома по ул. Энергетиков, 4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- 4 790,2 тыс. руб.;</a:t>
            </a:r>
          </a:p>
          <a:p>
            <a:pPr marL="171450" indent="-171450" algn="ctr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выкуп жилых помещений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 собственников  в домах,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признанных аварийными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- 3 028,0 тыс. руб.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1111" y="3533886"/>
            <a:ext cx="32173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 работ  </a:t>
            </a:r>
            <a:r>
              <a:rPr lang="ru-RU" sz="1200" b="1" kern="0" dirty="0">
                <a:latin typeface="Liberation Serif" panose="02020603050405020304" pitchFamily="18" charset="0"/>
              </a:rPr>
              <a:t>по замене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газопроводов</a:t>
            </a:r>
            <a:endParaRPr lang="ru-RU" sz="1200" b="1" kern="0" dirty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 и газорегулирующего </a:t>
            </a: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оборудования котельных </a:t>
            </a: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в целях повышения</a:t>
            </a: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 энергетической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эффективности </a:t>
            </a:r>
            <a:endParaRPr lang="ru-RU" sz="1200" b="1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r>
              <a:rPr lang="ru-RU" sz="1200" b="1" kern="0" dirty="0" smtClean="0">
                <a:latin typeface="Liberation Serif" panose="02020603050405020304" pitchFamily="18" charset="0"/>
              </a:rPr>
              <a:t>6 144,9  </a:t>
            </a:r>
            <a:r>
              <a:rPr lang="ru-RU" sz="1200" b="1" kern="0" dirty="0">
                <a:latin typeface="Liberation Serif" panose="02020603050405020304" pitchFamily="18" charset="0"/>
              </a:rPr>
              <a:t>тыс.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- средства областного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5 360,5 тыс. руб., </a:t>
            </a:r>
          </a:p>
          <a:p>
            <a:pPr marL="171450" indent="-171450" algn="ctr">
              <a:buFontTx/>
              <a:buChar char="-"/>
            </a:pPr>
            <a:r>
              <a:rPr lang="ru-RU" sz="1200" kern="0" dirty="0" smtClean="0">
                <a:latin typeface="Liberation Serif" panose="02020603050405020304" pitchFamily="18" charset="0"/>
              </a:rPr>
              <a:t>средства местного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784,4 тыс. руб.</a:t>
            </a: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 smtClean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94641"/>
              </p:ext>
            </p:extLst>
          </p:nvPr>
        </p:nvGraphicFramePr>
        <p:xfrm>
          <a:off x="2966455" y="1556792"/>
          <a:ext cx="5878550" cy="31087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/>
                <a:gridCol w="1019743"/>
                <a:gridCol w="1019743"/>
                <a:gridCol w="728388"/>
              </a:tblGrid>
              <a:tr h="5721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2022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2022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861,8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0276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28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514,0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471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3412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240 667,1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217 719,5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0984364"/>
              </p:ext>
            </p:extLst>
          </p:nvPr>
        </p:nvGraphicFramePr>
        <p:xfrm>
          <a:off x="3003449" y="4797152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48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6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4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78119382"/>
              </p:ext>
            </p:extLst>
          </p:nvPr>
        </p:nvGraphicFramePr>
        <p:xfrm>
          <a:off x="5036793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68" y="260648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133 581,3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71 492,3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24 198,0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142538"/>
              </p:ext>
            </p:extLst>
          </p:nvPr>
        </p:nvGraphicFramePr>
        <p:xfrm>
          <a:off x="447872" y="3068960"/>
          <a:ext cx="8226264" cy="3333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/>
                <a:gridCol w="881385"/>
                <a:gridCol w="881385"/>
                <a:gridCol w="825637"/>
              </a:tblGrid>
              <a:tr h="301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1 652,8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3 484,3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1 652,8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172,6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4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18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88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1299345"/>
            <a:ext cx="3285838" cy="52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988840"/>
            <a:ext cx="4999840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50 выставок, 60 лекций, 14 массовых мероприятий, 74 экскурсии  различной тематики.  Количество посетителей указанных мероприятий составило 17 400 человек.</a:t>
            </a:r>
            <a:endParaRPr lang="ru-RU" sz="11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03550"/>
            <a:ext cx="5008520" cy="623248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Организовано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Число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составляет  72,94 тыс. человек (в том числе удаленно через сеть Интернет). </a:t>
            </a:r>
            <a:endParaRPr lang="ru-RU" sz="11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0600" y="2924944"/>
            <a:ext cx="4999840" cy="2569934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2022 году проведено104 мероприятия в сфере культуры общегородского значения,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том числе наиболее 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День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защитника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Отечества;</a:t>
            </a: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Проводы зимы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- День защиты детей;</a:t>
            </a:r>
          </a:p>
          <a:p>
            <a:pPr fontAlgn="base"/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- День города;</a:t>
            </a:r>
            <a:endParaRPr lang="ru-RU" sz="11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День Победы,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День памяти и скорби, День села, День ВМФ, рыбалка по Рудянски, Курьинский биатлон, поздравление лучших женщин Сухоложья, Международный женский день, мартовские посиделки,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день Семьи, автокросс , фестивали – конкурсы «Супер - мама», «Город мастеров», «Город олимпийских надежд»,  «папа, мама, я –спортивная семья»,  конкурс для пожилых «Золотая осень», и т.д. </a:t>
            </a:r>
            <a:endParaRPr lang="ru-RU" sz="11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8952" y="5659800"/>
            <a:ext cx="5032808" cy="977191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2023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действует 144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10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осещаемость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населением организаций культуры и искусства составила 165,07 тыс.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человек. </a:t>
            </a:r>
            <a:endParaRPr lang="ru-RU" sz="1150" dirty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2022 год </a:t>
            </a:r>
            <a:endParaRPr lang="ru-RU" sz="2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14427"/>
              </p:ext>
            </p:extLst>
          </p:nvPr>
        </p:nvGraphicFramePr>
        <p:xfrm>
          <a:off x="1001688" y="1700808"/>
          <a:ext cx="7356648" cy="456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708"/>
                <a:gridCol w="1133785"/>
                <a:gridCol w="1209370"/>
                <a:gridCol w="1133785"/>
              </a:tblGrid>
              <a:tr h="32854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3544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43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Численность населения (среднегодовая), (человек)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47 648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47 265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46 941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Индекс потребительских цен,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111,83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Уровень безработицы,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Среднемесячная заработная плата,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44 293,3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48 899,5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49 161,0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7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Прожиточный минимум,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11 206,0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13 501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13 501,0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09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объемов жилищного строительства, (кв.м)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17 635,0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18 995,0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20 131,0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49650"/>
              </p:ext>
            </p:extLst>
          </p:nvPr>
        </p:nvGraphicFramePr>
        <p:xfrm>
          <a:off x="539552" y="1628800"/>
          <a:ext cx="8286807" cy="39715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/>
                <a:gridCol w="1008112"/>
                <a:gridCol w="1025277"/>
                <a:gridCol w="941991"/>
              </a:tblGrid>
              <a:tr h="306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</a:tr>
              <a:tr h="287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158 587,2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158 563,5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99,9%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</a:tr>
              <a:tr h="270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6 103,0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6 103,0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20 745,6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20 745,6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19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78 258,9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78 258,9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53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21 134,7</a:t>
                      </a:r>
                      <a:endParaRPr kumimoji="0" lang="ru-RU" sz="11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21 117,2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99,9%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25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4 341,0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4 341,0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1 752,0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1 752,0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1 269,8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1 263,6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99,5%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Обеспечение деятельности, создание материально-технических условий для обеспечения деятельности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24 887,1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24 887,1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36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резервного фонда Правительства СО </a:t>
                      </a:r>
                      <a:r>
                        <a:rPr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на приобретение книг «Русский солдат на пути к Рейхстагу» для МБУ «Сухоложский историко-краеведческий музей»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95,1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95,1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7246"/>
              </p:ext>
            </p:extLst>
          </p:nvPr>
        </p:nvGraphicFramePr>
        <p:xfrm>
          <a:off x="539552" y="5661248"/>
          <a:ext cx="8263755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59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2021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329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41 512,1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43 967,0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017,8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02833380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5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2022 году составили  158 563,5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0815463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3" y="2442373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получают  886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человек.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69896876"/>
              </p:ext>
            </p:extLst>
          </p:nvPr>
        </p:nvGraphicFramePr>
        <p:xfrm>
          <a:off x="2941446" y="2812602"/>
          <a:ext cx="5951034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6" y="4509120"/>
            <a:ext cx="2641749" cy="19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460616"/>
            <a:ext cx="2641749" cy="17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509316" y="1460286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3" y="260648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0551" y="1174122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01515872"/>
              </p:ext>
            </p:extLst>
          </p:nvPr>
        </p:nvGraphicFramePr>
        <p:xfrm>
          <a:off x="5148064" y="1304927"/>
          <a:ext cx="3666174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3" y="1052736"/>
            <a:ext cx="43319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113 746,5  тыс. руб.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768,0 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74413"/>
              </p:ext>
            </p:extLst>
          </p:nvPr>
        </p:nvGraphicFramePr>
        <p:xfrm>
          <a:off x="583160" y="3140968"/>
          <a:ext cx="8021287" cy="3096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82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52,2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275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94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51,1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76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1" y="435632"/>
            <a:ext cx="6120679" cy="606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МАУ «Ледовая арена «Литейщик-Сухой Лог»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по  предоставлению услуг 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41 510,8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68 829,5 тыс. руб.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«Олимпик» -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31 5853,8 тыс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-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36 975,7 тыс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Мероприятия по поэтапному внедрению и реализации Всероссийского физкультурно-спортивного комплекса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177,0 тыс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.; создание спортивной площадки в пос. СМЗ для занятий уличной гимнастикой  -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359,2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спортивных мероприятий городского округа – 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1 870,0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 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 было проведено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272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(«Лыжня России –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2022», «День зимних видов спорта»,  открытые соревнования в г. Тюмень, г. Екатеринбург, первенство городского округа Сухой Лог по баскетболу, по волейболу, по мини-футболу, по пулевой стрельбе, по плаванию, турнир по шахматам, соревнования по джиу-джитсу, дзюдо, настольному теннису, Спартакиады МОУ, ДОУ, «День здоровья», «День физкультурника», «Кросс наций», новогодние турниры по различным видам спорта, областные соревнования по фитнес-аэробике, легкоатлетическая эстафета 9 мая, первенство области «Кожаный мяч» и т.д.).</a:t>
            </a: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59"/>
            <a:ext cx="2098138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s://i.mycdn.me/i?r=AyH4iRPQ2q0otWIFepML2LxRoxJ0I8qOd_j3yABSlCBQ-g&amp;fn=w_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45024"/>
            <a:ext cx="4280630" cy="303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6" name="Picture 2" descr="https://sops96.ru/uploadedFiles/newsimages/big/park-semeyny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08" y="1590444"/>
            <a:ext cx="4190134" cy="3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28285" y="191269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2024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1" y="977929"/>
            <a:ext cx="87626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2024 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2022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636,7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</a:t>
            </a:r>
            <a:r>
              <a:rPr lang="ru-RU" sz="1600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38175" y="5013176"/>
            <a:ext cx="393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400" dirty="0" err="1">
                <a:latin typeface="Liberation Serif" panose="02020603050405020304" pitchFamily="18" charset="0"/>
              </a:rPr>
              <a:t>проектно</a:t>
            </a:r>
            <a:r>
              <a:rPr lang="ru-RU" sz="1400" dirty="0">
                <a:latin typeface="Liberation Serif" panose="02020603050405020304" pitchFamily="18" charset="0"/>
              </a:rPr>
              <a:t> – сметных работ  и проведение экспертизы проектов по  благоустройству территории и спортивной зоны парка в с. </a:t>
            </a:r>
            <a:r>
              <a:rPr lang="ru-RU" sz="1400" dirty="0" err="1">
                <a:latin typeface="Liberation Serif" panose="02020603050405020304" pitchFamily="18" charset="0"/>
              </a:rPr>
              <a:t>Новопышминское</a:t>
            </a:r>
            <a:r>
              <a:rPr lang="ru-RU" sz="1400" dirty="0">
                <a:latin typeface="Liberation Serif" panose="02020603050405020304" pitchFamily="18" charset="0"/>
              </a:rPr>
              <a:t>  – 82,4 тыс. руб.;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Прочие </a:t>
            </a:r>
            <a:r>
              <a:rPr lang="ru-RU" sz="1400" dirty="0">
                <a:latin typeface="Liberation Serif" panose="02020603050405020304" pitchFamily="18" charset="0"/>
              </a:rPr>
              <a:t>расходы  - 130,7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062" y="2132400"/>
            <a:ext cx="43403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работы </a:t>
            </a:r>
            <a:r>
              <a:rPr lang="ru-RU" sz="1400" dirty="0">
                <a:latin typeface="Liberation Serif" panose="02020603050405020304" pitchFamily="18" charset="0"/>
              </a:rPr>
              <a:t>по изготовлению и монтажу объемных световых букв парка «Семейный» и таблички «Режим работы» - 300,0 тыс. руб</a:t>
            </a:r>
            <a:r>
              <a:rPr lang="ru-RU" sz="14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400" dirty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>
                <a:latin typeface="Liberation Serif" panose="02020603050405020304" pitchFamily="18" charset="0"/>
              </a:rPr>
              <a:t>работы по изготовлению и монтажу консольного украшения – 123,6 тыс. руб.;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2022 году составили  155 617,7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65352462"/>
              </p:ext>
            </p:extLst>
          </p:nvPr>
        </p:nvGraphicFramePr>
        <p:xfrm>
          <a:off x="498882" y="1108622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799" y="4437112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2022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3,6%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0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6" y="1393657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6" y="1058441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6382206"/>
              </p:ext>
            </p:extLst>
          </p:nvPr>
        </p:nvGraphicFramePr>
        <p:xfrm>
          <a:off x="5154294" y="1386882"/>
          <a:ext cx="3824750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1977" y="764704"/>
            <a:ext cx="4331900" cy="2318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малоимущих граждан жилыми помещениями по договорам социального найма муниципального жилищного фонда на территории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1 451,7 тыс. руб.</a:t>
            </a:r>
          </a:p>
          <a:p>
            <a:endParaRPr lang="ru-RU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жильем молодых семей на территории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2 597,8  тыс. руб.</a:t>
            </a:r>
          </a:p>
          <a:p>
            <a:pPr marL="228600" indent="-228600">
              <a:buAutoNum type="arabicPeriod" startAt="2"/>
            </a:pPr>
            <a:endParaRPr lang="ru-RU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развитие сельских территорий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3 036,1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30623"/>
              </p:ext>
            </p:extLst>
          </p:nvPr>
        </p:nvGraphicFramePr>
        <p:xfrm>
          <a:off x="273869" y="2924945"/>
          <a:ext cx="8585954" cy="37531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4" y="908720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5734136"/>
              </p:ext>
            </p:extLst>
          </p:nvPr>
        </p:nvGraphicFramePr>
        <p:xfrm>
          <a:off x="5362560" y="1231885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4"/>
            <a:ext cx="4449050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- 5 042,3 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46,0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- 1 000,0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80303"/>
              </p:ext>
            </p:extLst>
          </p:nvPr>
        </p:nvGraphicFramePr>
        <p:xfrm>
          <a:off x="232990" y="2769978"/>
          <a:ext cx="8585954" cy="3788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2022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2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2115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28,2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от 14 до 35 лет – участников программ и мероприятий,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62,1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30,7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6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2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62,6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68,4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178109"/>
            <a:ext cx="5662385" cy="473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 2022 год состоялось 107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Акция «Молодежь – за безопасный город»;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Конкурс патриотической песни;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Конкурс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профилактике вредных зависимостей «Здоровое поколение!»;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Отборочный тур муниципального конкурса «Песни рожденные сердцем»;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Акция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Молодежный пикник «спортивное ассорти» в рамках Дня отказа от курения»;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Парад детских и молодежных общественных объединений  в рамках Дня молодежи»;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молодоженов «Свадебный вальс» в рамках Дня молодежи;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Праздничная программа  и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автоквест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в рамках Дня молодежи;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Конкурс молодежных инициатив - 2022;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Туристический семейный слет «Объединяем поколения»;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в рамках проведения Дня города;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Заседание дискуссионного клуба для учащихся, посвященное 100-летию Степана Неустроева  и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др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     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9720" y="475087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7" y="5794393"/>
            <a:ext cx="8731334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–105 человек. Были разработаны и выпущены специализированные буклеты, статьи и плакаты по 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 descr="http://i.ytimg.com/vi/NO2OuVH72h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1916832"/>
            <a:ext cx="2841455" cy="1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543564" y="1144672"/>
            <a:ext cx="4032448" cy="3024335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73 283,7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387,5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300,0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1 250,0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68 269,0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3 077,2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30">
            <a:off x="4488109" y="4504040"/>
            <a:ext cx="3773408" cy="19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1523">
            <a:off x="628168" y="4346207"/>
            <a:ext cx="3323888" cy="22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536661"/>
              </p:ext>
            </p:extLst>
          </p:nvPr>
        </p:nvGraphicFramePr>
        <p:xfrm>
          <a:off x="251521" y="1107853"/>
          <a:ext cx="8640960" cy="54894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8"/>
                <a:gridCol w="1234692"/>
                <a:gridCol w="1234692"/>
                <a:gridCol w="1152380"/>
                <a:gridCol w="1068178"/>
              </a:tblGrid>
              <a:tr h="50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9446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2 355 052,6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2 362 668,6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100,3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627 092,1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641 410,3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102,3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91 055,1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96 068,9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105,5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1 636 905,4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1 625 189,4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99,3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814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2 326 430,7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2 277 062,9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6789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+ 28 621,9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+ 85 605,7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- 29 071,9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- 86 505,7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90321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Отношение дефицита бюджета к доходам, % (без учета безвозмездных поступлений и поступлений налоговых доходов по дополнительным нормативам отчислений)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20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2022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90955"/>
              </p:ext>
            </p:extLst>
          </p:nvPr>
        </p:nvGraphicFramePr>
        <p:xfrm>
          <a:off x="632474" y="1628800"/>
          <a:ext cx="7992887" cy="44492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2021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2 196,7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2 550,8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2 517,4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64,3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252,0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295,8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1 449,2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1 780,0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2 811,7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6 272,2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5 978,8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24,7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25 671,8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28 992,4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28 855,7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2 817,4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3 355,3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3 284,1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3 357,6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2 634,6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2 437,6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2 454,4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29,3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41 235,9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49 221,0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48 509,0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298309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98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91" y="2645787"/>
            <a:ext cx="676091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Liberation Serif" panose="020206030504050203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Liberation Serif" panose="02020603050405020304" pitchFamily="18" charset="0"/>
              </a:rPr>
              <a:t>городского округа Сухой Лог</a:t>
            </a:r>
            <a:endParaRPr lang="ru-RU" altLang="ru-RU" b="1" dirty="0">
              <a:latin typeface="Liberation Serif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(1 630 307,0 тыс. руб.)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(283 333,1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(16 069,2 тыс. руб.)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1" y="4671793"/>
            <a:ext cx="1502139" cy="1727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(127 299,5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275890" y="3782897"/>
            <a:ext cx="1136526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75683" y="260648"/>
            <a:ext cx="6760911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Liberation Serif" panose="020206030504050203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Liberation Serif" panose="020206030504050203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Liberation Serif" panose="02020603050405020304" pitchFamily="18" charset="0"/>
              </a:rPr>
              <a:t> </a:t>
            </a:r>
            <a:r>
              <a:rPr lang="ru-RU" altLang="ru-RU" sz="1700" b="1" dirty="0">
                <a:latin typeface="Liberation Serif" panose="020206030504050203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75683" y="989391"/>
            <a:ext cx="3869849" cy="536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Liberation Serif" panose="02020603050405020304" pitchFamily="18" charset="0"/>
              </a:rPr>
              <a:t>Бюджет </a:t>
            </a:r>
            <a:r>
              <a:rPr lang="ru-RU" altLang="ru-RU" sz="2000" b="1" dirty="0" smtClean="0">
                <a:latin typeface="Liberation Serif" panose="02020603050405020304" pitchFamily="18" charset="0"/>
              </a:rPr>
              <a:t>ГО</a:t>
            </a:r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2079234" y="1530828"/>
            <a:ext cx="274394" cy="390656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90490" y="1870771"/>
            <a:ext cx="7853917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Liberation Serif" panose="02020603050405020304" pitchFamily="18" charset="0"/>
              </a:rPr>
              <a:t>Программные </a:t>
            </a:r>
            <a:r>
              <a:rPr lang="ru-RU" altLang="ru-RU" sz="2000" b="1" dirty="0">
                <a:latin typeface="Liberation Serif" panose="020206030504050203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176427" y="3754132"/>
            <a:ext cx="107897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(220 054,2 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8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0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4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481901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/>
                <a:gridCol w="1404817"/>
                <a:gridCol w="1512168"/>
                <a:gridCol w="1584176"/>
                <a:gridCol w="1469586"/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01.01.2022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31.12.2022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58614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Муниципальный долг городского округа Сухой Лог в 2022 году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25280865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ops96.ru/uploadedFiles/newsimages/big/park-semeyny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807"/>
            <a:ext cx="8784976" cy="663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619672" y="441810"/>
            <a:ext cx="65162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Благодарим за внимание</a:t>
            </a:r>
            <a:r>
              <a:rPr lang="ru-RU" sz="38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145472" cy="2145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8610" y="6065386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2022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6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2 362 668,6 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6" y="4286248"/>
            <a:ext cx="8059862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2 277 062,9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641 410,3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58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96 068,9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8" y="74223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1 625 189,4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1 354 513,1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155 617,7 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158 563,5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118 171,5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73 283,7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115 212,3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21 048,8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41 427,1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41 235,9 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280 652,3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47586" cy="98189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Структура доходов бюджета за 2022 год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383799"/>
              </p:ext>
            </p:extLst>
          </p:nvPr>
        </p:nvGraphicFramePr>
        <p:xfrm>
          <a:off x="387590" y="2348880"/>
          <a:ext cx="8280400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Лист" r:id="rId3" imgW="7657999" imgH="3667140" progId="Excel.Sheet.8">
                  <p:embed/>
                </p:oleObj>
              </mc:Choice>
              <mc:Fallback>
                <p:oleObj name="Лист" r:id="rId3" imgW="7657999" imgH="36671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90" y="2348880"/>
                        <a:ext cx="8280400" cy="396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5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1349479"/>
            <a:ext cx="1512169" cy="151291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Общая ставка налога 13%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5" y="5116103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Liberation Serif" panose="02020603050405020304" pitchFamily="18" charset="0"/>
              </a:rPr>
              <a:t>В отдельных случаях ставка   9%, 15%, 30%,  35%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176846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434 849,1 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14 382,2 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21 736,1 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4" y="764704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003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173" y="2203803"/>
            <a:ext cx="2447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прочих объектов 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32" y="3951938"/>
            <a:ext cx="24472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633" y="5785440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2022 году 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882026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2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30042</TotalTime>
  <Words>6412</Words>
  <Application>Microsoft Office PowerPoint</Application>
  <PresentationFormat>Экран (4:3)</PresentationFormat>
  <Paragraphs>1324</Paragraphs>
  <Slides>54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Волна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2022 год</vt:lpstr>
      <vt:lpstr> Основные параметры исполнения бюджета  городского округа Сухой Лог за 2022  год </vt:lpstr>
      <vt:lpstr>Структура доходов бюджета за 2022 год</vt:lpstr>
      <vt:lpstr>Мы все - налогоплательщики</vt:lpstr>
      <vt:lpstr>Структура налоговых доходов  бюджета в 2022 году </vt:lpstr>
      <vt:lpstr>Поступление налоговых платежей в бюджет за 2022 год</vt:lpstr>
      <vt:lpstr>Динамика поступлений налога на доходы физических лиц в бюджет  за 2020 - 2022 годы</vt:lpstr>
      <vt:lpstr>Динамика поступлений налоговых  платежей в бюджет за 2020-2022 годы</vt:lpstr>
      <vt:lpstr>Поступление неналоговых платежей  в бюджет за 2022 год</vt:lpstr>
      <vt:lpstr>Структура неналоговых доходов бюджета  в 2022 году</vt:lpstr>
      <vt:lpstr>Динамика поступлений неналоговых платежей в бюджет 2021 – 2022 годы</vt:lpstr>
      <vt:lpstr>Структура безвозмездных  поступлений в 2022 году</vt:lpstr>
      <vt:lpstr>Безвозмездные поступления в бюджет  за 2022 год</vt:lpstr>
      <vt:lpstr>Динамика безвозмездных поступлений в бюджет  за 2021-2022 годы</vt:lpstr>
      <vt:lpstr>Недоимка по налоговым и неналоговым доходам</vt:lpstr>
      <vt:lpstr>Сведения об исполнении бюджета городского округа Сухой Лог за 2020 - 2022  годы в сравнении с бюджетами других городских округов</vt:lpstr>
      <vt:lpstr>Функциональная структура расходов за 2022 год</vt:lpstr>
      <vt:lpstr>Презентация PowerPoint</vt:lpstr>
      <vt:lpstr>Презентация PowerPoint</vt:lpstr>
      <vt:lpstr>    Социально - значимые расходы в 2022 году </vt:lpstr>
      <vt:lpstr>Исполнение бюджета го Сухой Лог по расходам  за 2022 год в разрезе главных распорядителей бюджетных средств (ГРБС)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Презентация PowerPoint</vt:lpstr>
      <vt:lpstr>Источники финансирования дефицита бюджета</vt:lpstr>
      <vt:lpstr>Муниципальный долг городского округа Сухой Лог в 2022 году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user30</cp:lastModifiedBy>
  <cp:revision>2852</cp:revision>
  <cp:lastPrinted>2021-03-10T07:55:14Z</cp:lastPrinted>
  <dcterms:created xsi:type="dcterms:W3CDTF">2014-05-05T02:55:32Z</dcterms:created>
  <dcterms:modified xsi:type="dcterms:W3CDTF">2023-03-31T09:51:29Z</dcterms:modified>
</cp:coreProperties>
</file>