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embeddings/oleObject4.bin" ContentType="application/vnd.openxmlformats-officedocument.oleObject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drawings/drawing12.xml" ContentType="application/vnd.openxmlformats-officedocument.drawingml.chartshapes+xml"/>
  <Override PartName="/ppt/charts/chart26.xml" ContentType="application/vnd.openxmlformats-officedocument.drawingml.chart+xml"/>
  <Override PartName="/ppt/activeX/activeX5.xml" ContentType="application/vnd.ms-office.activeX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4" r:id="rId1"/>
  </p:sldMasterIdLst>
  <p:notesMasterIdLst>
    <p:notesMasterId r:id="rId64"/>
  </p:notesMasterIdLst>
  <p:handoutMasterIdLst>
    <p:handoutMasterId r:id="rId65"/>
  </p:handoutMasterIdLst>
  <p:sldIdLst>
    <p:sldId id="488" r:id="rId2"/>
    <p:sldId id="478" r:id="rId3"/>
    <p:sldId id="533" r:id="rId4"/>
    <p:sldId id="524" r:id="rId5"/>
    <p:sldId id="525" r:id="rId6"/>
    <p:sldId id="490" r:id="rId7"/>
    <p:sldId id="392" r:id="rId8"/>
    <p:sldId id="395" r:id="rId9"/>
    <p:sldId id="479" r:id="rId10"/>
    <p:sldId id="396" r:id="rId11"/>
    <p:sldId id="398" r:id="rId12"/>
    <p:sldId id="399" r:id="rId13"/>
    <p:sldId id="400" r:id="rId14"/>
    <p:sldId id="491" r:id="rId15"/>
    <p:sldId id="402" r:id="rId16"/>
    <p:sldId id="492" r:id="rId17"/>
    <p:sldId id="529" r:id="rId18"/>
    <p:sldId id="480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44" r:id="rId30"/>
    <p:sldId id="545" r:id="rId31"/>
    <p:sldId id="546" r:id="rId32"/>
    <p:sldId id="419" r:id="rId33"/>
    <p:sldId id="420" r:id="rId34"/>
    <p:sldId id="423" r:id="rId35"/>
    <p:sldId id="531" r:id="rId36"/>
    <p:sldId id="507" r:id="rId37"/>
    <p:sldId id="530" r:id="rId38"/>
    <p:sldId id="428" r:id="rId39"/>
    <p:sldId id="429" r:id="rId40"/>
    <p:sldId id="482" r:id="rId41"/>
    <p:sldId id="430" r:id="rId42"/>
    <p:sldId id="431" r:id="rId43"/>
    <p:sldId id="433" r:id="rId44"/>
    <p:sldId id="434" r:id="rId45"/>
    <p:sldId id="435" r:id="rId46"/>
    <p:sldId id="487" r:id="rId47"/>
    <p:sldId id="438" r:id="rId48"/>
    <p:sldId id="439" r:id="rId49"/>
    <p:sldId id="441" r:id="rId50"/>
    <p:sldId id="442" r:id="rId51"/>
    <p:sldId id="443" r:id="rId52"/>
    <p:sldId id="445" r:id="rId53"/>
    <p:sldId id="532" r:id="rId54"/>
    <p:sldId id="450" r:id="rId55"/>
    <p:sldId id="527" r:id="rId56"/>
    <p:sldId id="522" r:id="rId57"/>
    <p:sldId id="523" r:id="rId58"/>
    <p:sldId id="510" r:id="rId59"/>
    <p:sldId id="509" r:id="rId60"/>
    <p:sldId id="485" r:id="rId61"/>
    <p:sldId id="458" r:id="rId62"/>
    <p:sldId id="547" r:id="rId6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CC00FF"/>
    <a:srgbClr val="D60093"/>
    <a:srgbClr val="FF7C80"/>
    <a:srgbClr val="F7E9F1"/>
    <a:srgbClr val="FF3399"/>
    <a:srgbClr val="FBECE5"/>
    <a:srgbClr val="CCCC00"/>
    <a:srgbClr val="66CC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875" autoAdjust="0"/>
    <p:restoredTop sz="67200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9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5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</c:sideWall>
    <c:backWall>
      <c:thickness val="0"/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(факт)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9.62602026972058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8.45333247844900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1.152740472554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AB-4208-AA7D-2E23C0F87414}"/>
                </c:ext>
              </c:extLst>
            </c:dLbl>
            <c:dLbl>
              <c:idx val="3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AB-4208-AA7D-2E23C0F87414}"/>
                </c:ext>
              </c:extLst>
            </c:dLbl>
            <c:dLbl>
              <c:idx val="4"/>
              <c:layout>
                <c:manualLayout>
                  <c:x val="2.8878060809161749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47265</c:v>
                </c:pt>
                <c:pt idx="1">
                  <c:v>0.71</c:v>
                </c:pt>
                <c:pt idx="2" formatCode="0.0">
                  <c:v>44293.3</c:v>
                </c:pt>
                <c:pt idx="3" formatCode="0.0">
                  <c:v>11206</c:v>
                </c:pt>
                <c:pt idx="4" formatCode="0.0">
                  <c:v>17635</c:v>
                </c:pt>
                <c:pt idx="5" formatCode="0.0">
                  <c:v>108.1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AB-4208-AA7D-2E23C0F874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(оценка)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dLbls>
            <c:dLbl>
              <c:idx val="0"/>
              <c:layout>
                <c:manualLayout>
                  <c:x val="1.1230356981340679E-2"/>
                  <c:y val="-2.3054809451092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AB-4208-AA7D-2E23C0F87414}"/>
                </c:ext>
              </c:extLst>
            </c:dLbl>
            <c:dLbl>
              <c:idx val="2"/>
              <c:layout>
                <c:manualLayout>
                  <c:x val="3.2086734232401942E-3"/>
                  <c:y val="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AB-4208-AA7D-2E23C0F87414}"/>
                </c:ext>
              </c:extLst>
            </c:dLbl>
            <c:dLbl>
              <c:idx val="4"/>
              <c:layout>
                <c:manualLayout>
                  <c:x val="1.6043367116200972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4.6109618902184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0">
                  <c:v>47154</c:v>
                </c:pt>
                <c:pt idx="1">
                  <c:v>0.8</c:v>
                </c:pt>
                <c:pt idx="2" formatCode="0.0">
                  <c:v>48899.5</c:v>
                </c:pt>
                <c:pt idx="3" formatCode="0.0">
                  <c:v>13501</c:v>
                </c:pt>
                <c:pt idx="4" formatCode="0.0">
                  <c:v>18995</c:v>
                </c:pt>
                <c:pt idx="5" formatCode="0.0">
                  <c:v>116.5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AB-4208-AA7D-2E23C0F874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(прогноз)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2834693692960777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AAB-4208-AA7D-2E23C0F87414}"/>
                </c:ext>
              </c:extLst>
            </c:dLbl>
            <c:dLbl>
              <c:idx val="3"/>
              <c:layout>
                <c:manualLayout>
                  <c:x val="1.6043367116200913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AAB-4208-AA7D-2E23C0F87414}"/>
                </c:ext>
              </c:extLst>
            </c:dLbl>
            <c:dLbl>
              <c:idx val="4"/>
              <c:layout>
                <c:manualLayout>
                  <c:x val="8.0216835581004859E-3"/>
                  <c:y val="-2.3054809451092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 formatCode="0">
                  <c:v>46965</c:v>
                </c:pt>
                <c:pt idx="1">
                  <c:v>0.8</c:v>
                </c:pt>
                <c:pt idx="2" formatCode="0.0">
                  <c:v>51148.9</c:v>
                </c:pt>
                <c:pt idx="3" formatCode="0.0">
                  <c:v>15391</c:v>
                </c:pt>
                <c:pt idx="4" formatCode="0.0">
                  <c:v>19842</c:v>
                </c:pt>
                <c:pt idx="5" formatCode="0.0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AB-4208-AA7D-2E23C0F8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3006848"/>
        <c:axId val="74953792"/>
        <c:axId val="0"/>
      </c:bar3DChart>
      <c:catAx>
        <c:axId val="213006848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Liberation Serif" panose="02020603050405020304" pitchFamily="18" charset="0"/>
              </a:defRPr>
            </a:pPr>
            <a:endParaRPr lang="ru-RU"/>
          </a:p>
        </c:txPr>
        <c:crossAx val="74953792"/>
        <c:crosses val="autoZero"/>
        <c:auto val="1"/>
        <c:lblAlgn val="ctr"/>
        <c:lblOffset val="100"/>
        <c:noMultiLvlLbl val="0"/>
      </c:catAx>
      <c:valAx>
        <c:axId val="74953792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21300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29780413058814E-2"/>
          <c:y val="5.358616888608938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D3-4F68-9025-00E728D2BB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D3-4F68-9025-00E728D2BBF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D3-4F68-9025-00E728D2BB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D3-4F68-9025-00E728D2BBF9}"/>
              </c:ext>
            </c:extLst>
          </c:dPt>
          <c:dLbls>
            <c:dLbl>
              <c:idx val="0"/>
              <c:layout>
                <c:manualLayout>
                  <c:x val="1.503485914046082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D3-4F68-9025-00E728D2BBF9}"/>
                </c:ext>
              </c:extLst>
            </c:dLbl>
            <c:dLbl>
              <c:idx val="1"/>
              <c:layout>
                <c:manualLayout>
                  <c:x val="1.2902675958379061E-2"/>
                  <c:y val="0.24003991386577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D3-4F68-9025-00E728D2BBF9}"/>
                </c:ext>
              </c:extLst>
            </c:dLbl>
            <c:dLbl>
              <c:idx val="2"/>
              <c:layout>
                <c:manualLayout>
                  <c:x val="1.3797173221240263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D3-4F68-9025-00E728D2BBF9}"/>
                </c:ext>
              </c:extLst>
            </c:dLbl>
            <c:dLbl>
              <c:idx val="3"/>
              <c:layout>
                <c:manualLayout>
                  <c:x val="1.5947702198612593E-2"/>
                  <c:y val="0.30713881149341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D3-4F68-9025-00E728D2BBF9}"/>
                </c:ext>
              </c:extLst>
            </c:dLbl>
            <c:dLbl>
              <c:idx val="4"/>
              <c:layout>
                <c:manualLayout>
                  <c:x val="1.2557361024815365E-2"/>
                  <c:y val="0.29964111642508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ED3-4F68-9025-00E728D2BBF9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3-4F68-9025-00E728D2BBF9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D3-4F68-9025-00E728D2B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 ожидаемое</c:v>
                </c:pt>
                <c:pt idx="2">
                  <c:v>2023г.  прогноз</c:v>
                </c:pt>
                <c:pt idx="3">
                  <c:v>2024г. 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391751</c:v>
                </c:pt>
                <c:pt idx="1">
                  <c:v>423102</c:v>
                </c:pt>
                <c:pt idx="2">
                  <c:v>496434</c:v>
                </c:pt>
                <c:pt idx="3">
                  <c:v>610892</c:v>
                </c:pt>
                <c:pt idx="4">
                  <c:v>666741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D3-4F68-9025-00E728D2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468734976"/>
        <c:axId val="466681856"/>
        <c:axId val="0"/>
      </c:bar3DChart>
      <c:catAx>
        <c:axId val="46873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466681856"/>
        <c:crosses val="autoZero"/>
        <c:auto val="1"/>
        <c:lblAlgn val="ctr"/>
        <c:lblOffset val="15"/>
        <c:noMultiLvlLbl val="0"/>
      </c:catAx>
      <c:valAx>
        <c:axId val="466681856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8734976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302E-2"/>
          <c:y val="0.13515711027393632"/>
          <c:w val="0.79669416406909965"/>
          <c:h val="0.577443029606891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marker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3.2963610426986478E-2"/>
                  <c:y val="-9.602974354409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1-44E2-B60B-66BD5DAAD467}"/>
                </c:ext>
              </c:extLst>
            </c:dLbl>
            <c:dLbl>
              <c:idx val="1"/>
              <c:layout>
                <c:manualLayout>
                  <c:x val="-4.1048517832884816E-2"/>
                  <c:y val="-0.10955215953213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91-44E2-B60B-66BD5DAAD467}"/>
                </c:ext>
              </c:extLst>
            </c:dLbl>
            <c:dLbl>
              <c:idx val="2"/>
              <c:layout>
                <c:manualLayout>
                  <c:x val="-4.676644447661351E-2"/>
                  <c:y val="-0.1029007487238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1-44E2-B60B-66BD5DAAD467}"/>
                </c:ext>
              </c:extLst>
            </c:dLbl>
            <c:dLbl>
              <c:idx val="3"/>
              <c:layout>
                <c:manualLayout>
                  <c:x val="-4.7030440964010232E-2"/>
                  <c:y val="-0.10977224297799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91-44E2-B60B-66BD5DAAD467}"/>
                </c:ext>
              </c:extLst>
            </c:dLbl>
            <c:dLbl>
              <c:idx val="4"/>
              <c:layout>
                <c:manualLayout>
                  <c:x val="-3.4485514825505895E-2"/>
                  <c:y val="-6.541369085318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1-44E2-B60B-66BD5DAAD467}"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1-44E2-B60B-66BD5DAAD467}"/>
                </c:ext>
              </c:extLst>
            </c:dLbl>
            <c:dLbl>
              <c:idx val="6"/>
              <c:layout>
                <c:manualLayout>
                  <c:x val="-2.5195616309945771E-2"/>
                  <c:y val="0.101849999811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1-44E2-B60B-66BD5DAAD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3192"/>
                    </a:solidFill>
                    <a:latin typeface="Liberation Serif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391.75099999999998</c:v>
                </c:pt>
                <c:pt idx="1">
                  <c:v>423.10199999999998</c:v>
                </c:pt>
                <c:pt idx="2" formatCode="0.000">
                  <c:v>496.43400000000003</c:v>
                </c:pt>
                <c:pt idx="3" formatCode="0.000">
                  <c:v>610.89200000000005</c:v>
                </c:pt>
                <c:pt idx="4" formatCode="0.000">
                  <c:v>666.74099999999999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91-44E2-B60B-66BD5DAAD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CC00FF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1-44E2-B60B-66BD5DAAD467}"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91-44E2-B60B-66BD5DAAD467}"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1-44E2-B60B-66BD5DAAD467}"/>
                </c:ext>
              </c:extLst>
            </c:dLbl>
            <c:dLbl>
              <c:idx val="3"/>
              <c:layout>
                <c:manualLayout>
                  <c:x val="-8.967930116992668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1-44E2-B60B-66BD5DAAD467}"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1-44E2-B60B-66BD5DAAD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44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46</c:v>
                </c:pt>
                <c:pt idx="1">
                  <c:v>44</c:v>
                </c:pt>
                <c:pt idx="2">
                  <c:v>48</c:v>
                </c:pt>
                <c:pt idx="3">
                  <c:v>56</c:v>
                </c:pt>
                <c:pt idx="4">
                  <c:v>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C91-44E2-B60B-66BD5DAA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763776"/>
        <c:axId val="466683584"/>
      </c:lineChart>
      <c:catAx>
        <c:axId val="46676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6683584"/>
        <c:crosses val="autoZero"/>
        <c:auto val="1"/>
        <c:lblAlgn val="ctr"/>
        <c:lblOffset val="100"/>
        <c:noMultiLvlLbl val="0"/>
      </c:catAx>
      <c:valAx>
        <c:axId val="466683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676377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334"/>
          <c:y val="2.9621840875758377E-3"/>
          <c:w val="0.14850435126557754"/>
          <c:h val="0.97967021811157773"/>
        </c:manualLayout>
      </c:layout>
      <c:overlay val="0"/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5614244368328188E-3"/>
                  <c:y val="0.24220079672226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5F-4CE0-8E48-94705B3143C5}"/>
                </c:ext>
              </c:extLst>
            </c:dLbl>
            <c:dLbl>
              <c:idx val="1"/>
              <c:layout>
                <c:manualLayout>
                  <c:x val="9.9133288391685288E-3"/>
                  <c:y val="0.24003998135611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F-4CE0-8E48-94705B3143C5}"/>
                </c:ext>
              </c:extLst>
            </c:dLbl>
            <c:dLbl>
              <c:idx val="2"/>
              <c:layout>
                <c:manualLayout>
                  <c:x val="1.2302540772305902E-2"/>
                  <c:y val="0.30984428661403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5F-4CE0-8E48-94705B3143C5}"/>
                </c:ext>
              </c:extLst>
            </c:dLbl>
            <c:dLbl>
              <c:idx val="3"/>
              <c:layout>
                <c:manualLayout>
                  <c:x val="1.7485463008818231E-2"/>
                  <c:y val="0.311303975821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5F-4CE0-8E48-94705B3143C5}"/>
                </c:ext>
              </c:extLst>
            </c:dLbl>
            <c:dLbl>
              <c:idx val="4"/>
              <c:layout>
                <c:manualLayout>
                  <c:x val="1.8406735409813333E-2"/>
                  <c:y val="0.33766420678336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5F-4CE0-8E48-94705B3143C5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CE0-8E48-94705B3143C5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CE0-8E48-94705B314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ожидаемое</c:v>
                </c:pt>
                <c:pt idx="2">
                  <c:v>2023г. прогноз</c:v>
                </c:pt>
                <c:pt idx="3">
                  <c:v>2024г.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12115</c:v>
                </c:pt>
                <c:pt idx="1">
                  <c:v>14692</c:v>
                </c:pt>
                <c:pt idx="2">
                  <c:v>19041</c:v>
                </c:pt>
                <c:pt idx="3">
                  <c:v>19421</c:v>
                </c:pt>
                <c:pt idx="4">
                  <c:v>20781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5F-4CE0-8E48-94705B31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467078656"/>
        <c:axId val="466687616"/>
        <c:axId val="0"/>
      </c:bar3DChart>
      <c:catAx>
        <c:axId val="46707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466687616"/>
        <c:crosses val="autoZero"/>
        <c:auto val="1"/>
        <c:lblAlgn val="ctr"/>
        <c:lblOffset val="15"/>
        <c:noMultiLvlLbl val="0"/>
      </c:catAx>
      <c:valAx>
        <c:axId val="466687616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7078656"/>
        <c:crosses val="autoZero"/>
        <c:crossBetween val="between"/>
      </c:valAx>
      <c:spPr>
        <a:solidFill>
          <a:schemeClr val="bg1"/>
        </a:solidFill>
        <a:ln w="635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317E-2"/>
          <c:w val="0.890359419011581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6.8010741900178407E-3"/>
                  <c:y val="0.29215509467989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D8-4496-B7EB-1C2D8BDA13BA}"/>
                </c:ext>
              </c:extLst>
            </c:dLbl>
            <c:dLbl>
              <c:idx val="1"/>
              <c:layout>
                <c:manualLayout>
                  <c:x val="1.769020175613778E-2"/>
                  <c:y val="0.234573227481374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22 561  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D8-4496-B7EB-1C2D8BDA13BA}"/>
                </c:ext>
              </c:extLst>
            </c:dLbl>
            <c:dLbl>
              <c:idx val="2"/>
              <c:layout>
                <c:manualLayout>
                  <c:x val="1.2678679959929754E-2"/>
                  <c:y val="0.29925321091182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D8-4496-B7EB-1C2D8BDA13BA}"/>
                </c:ext>
              </c:extLst>
            </c:dLbl>
            <c:dLbl>
              <c:idx val="3"/>
              <c:layout>
                <c:manualLayout>
                  <c:x val="2.1078212650014617E-2"/>
                  <c:y val="0.29553207339379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D8-4496-B7EB-1C2D8BDA13BA}"/>
                </c:ext>
              </c:extLst>
            </c:dLbl>
            <c:dLbl>
              <c:idx val="4"/>
              <c:layout>
                <c:manualLayout>
                  <c:x val="2.2487439960315096E-2"/>
                  <c:y val="0.33942357535563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D8-4496-B7EB-1C2D8BDA13BA}"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8-4496-B7EB-1C2D8BDA13BA}"/>
                </c:ext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8-4496-B7EB-1C2D8BDA1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ожидаемое</c:v>
                </c:pt>
                <c:pt idx="2">
                  <c:v>2023г. прогноз</c:v>
                </c:pt>
                <c:pt idx="3">
                  <c:v>2024г.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29636</c:v>
                </c:pt>
                <c:pt idx="1">
                  <c:v>22561</c:v>
                </c:pt>
                <c:pt idx="2">
                  <c:v>20400</c:v>
                </c:pt>
                <c:pt idx="3">
                  <c:v>20650</c:v>
                </c:pt>
                <c:pt idx="4">
                  <c:v>26260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8-4496-B7EB-1C2D8BDA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467908096"/>
        <c:axId val="466723392"/>
        <c:axId val="0"/>
      </c:bar3DChart>
      <c:catAx>
        <c:axId val="46790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466723392"/>
        <c:crosses val="autoZero"/>
        <c:auto val="1"/>
        <c:lblAlgn val="ctr"/>
        <c:lblOffset val="100"/>
        <c:noMultiLvlLbl val="0"/>
      </c:catAx>
      <c:valAx>
        <c:axId val="466723392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79080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8239E-2"/>
          <c:w val="0.9062448943581447"/>
          <c:h val="0.6588216777656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97481979126499E-2"/>
                  <c:y val="0.2835349449189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4E-4742-BA41-9F6DD815E1D9}"/>
                </c:ext>
              </c:extLst>
            </c:dLbl>
            <c:dLbl>
              <c:idx val="1"/>
              <c:layout>
                <c:manualLayout>
                  <c:x val="8.5435992113821087E-3"/>
                  <c:y val="0.3569924692463364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7820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4E-4742-BA41-9F6DD815E1D9}"/>
                </c:ext>
              </c:extLst>
            </c:dLbl>
            <c:dLbl>
              <c:idx val="2"/>
              <c:layout>
                <c:manualLayout>
                  <c:x val="6.1897884362055013E-3"/>
                  <c:y val="0.27634238897203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4E-4742-BA41-9F6DD815E1D9}"/>
                </c:ext>
              </c:extLst>
            </c:dLbl>
            <c:dLbl>
              <c:idx val="3"/>
              <c:layout>
                <c:manualLayout>
                  <c:x val="2.9641897865690017E-3"/>
                  <c:y val="0.28656892153595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4E-4742-BA41-9F6DD815E1D9}"/>
                </c:ext>
              </c:extLst>
            </c:dLbl>
            <c:dLbl>
              <c:idx val="4"/>
              <c:layout>
                <c:manualLayout>
                  <c:x val="1.0374664252991498E-2"/>
                  <c:y val="0.29277574822841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4E-4742-BA41-9F6DD815E1D9}"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E-4742-BA41-9F6DD815E1D9}"/>
                </c:ext>
              </c:extLst>
            </c:dLbl>
            <c:dLbl>
              <c:idx val="6"/>
              <c:layout>
                <c:manualLayout>
                  <c:x val="1.0374664252991498E-2"/>
                  <c:y val="0.273971737345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E-4742-BA41-9F6DD815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ожидаемое</c:v>
                </c:pt>
                <c:pt idx="2">
                  <c:v>2023г. прогноз</c:v>
                </c:pt>
                <c:pt idx="3">
                  <c:v>2024г.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6459</c:v>
                </c:pt>
                <c:pt idx="1">
                  <c:v>7820</c:v>
                </c:pt>
                <c:pt idx="2">
                  <c:v>7505</c:v>
                </c:pt>
                <c:pt idx="3">
                  <c:v>7635</c:v>
                </c:pt>
                <c:pt idx="4">
                  <c:v>7805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4E-4742-BA41-9F6DD815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468011520"/>
        <c:axId val="466725120"/>
        <c:axId val="0"/>
      </c:bar3DChart>
      <c:catAx>
        <c:axId val="46801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466725120"/>
        <c:crosses val="autoZero"/>
        <c:auto val="1"/>
        <c:lblAlgn val="ctr"/>
        <c:lblOffset val="100"/>
        <c:noMultiLvlLbl val="0"/>
      </c:catAx>
      <c:valAx>
        <c:axId val="466725120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8011520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60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3192"/>
              </a:solidFill>
            </a:ln>
          </c:spPr>
          <c:invertIfNegative val="0"/>
          <c:dLbls>
            <c:dLbl>
              <c:idx val="0"/>
              <c:layout>
                <c:manualLayout>
                  <c:x val="1.2239433188957817E-2"/>
                  <c:y val="3.0651126465099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555 466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30-424F-AE36-1BDA3F4620C6}"/>
                </c:ext>
              </c:extLst>
            </c:dLbl>
            <c:dLbl>
              <c:idx val="1"/>
              <c:layout>
                <c:manualLayout>
                  <c:x val="2.1419008080676309E-2"/>
                  <c:y val="-3.0651126465099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627 092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30-424F-AE36-1BDA3F4620C6}"/>
                </c:ext>
              </c:extLst>
            </c:dLbl>
            <c:dLbl>
              <c:idx val="2"/>
              <c:layout>
                <c:manualLayout>
                  <c:x val="1.5283568775818183E-2"/>
                  <c:y val="-1.83906758790598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708 819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30-424F-AE36-1BDA3F4620C6}"/>
                </c:ext>
              </c:extLst>
            </c:dLbl>
            <c:dLbl>
              <c:idx val="3"/>
              <c:layout>
                <c:manualLayout>
                  <c:x val="2.2722779743604617E-2"/>
                  <c:y val="5.96154556764013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834 307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30-424F-AE36-1BDA3F4620C6}"/>
                </c:ext>
              </c:extLst>
            </c:dLbl>
            <c:dLbl>
              <c:idx val="4"/>
              <c:layout>
                <c:manualLayout>
                  <c:x val="1.8246069957654161E-2"/>
                  <c:y val="6.957780875413593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906 511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30-424F-AE36-1BDA3F4620C6}"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30-424F-AE36-1BDA3F4620C6}"/>
                </c:ext>
              </c:extLst>
            </c:dLbl>
            <c:dLbl>
              <c:idx val="6"/>
              <c:layout>
                <c:manualLayout>
                  <c:x val="8.8404199779569884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30-424F-AE36-1BDA3F4620C6}"/>
                </c:ext>
              </c:extLst>
            </c:dLbl>
            <c:dLbl>
              <c:idx val="7"/>
              <c:layout>
                <c:manualLayout>
                  <c:x val="1.3260629966935581E-2"/>
                  <c:y val="-2.4952021388794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555466</c:v>
                </c:pt>
                <c:pt idx="1">
                  <c:v>627092</c:v>
                </c:pt>
                <c:pt idx="2">
                  <c:v>708819</c:v>
                </c:pt>
                <c:pt idx="3">
                  <c:v>834307</c:v>
                </c:pt>
                <c:pt idx="4">
                  <c:v>906511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30-424F-AE36-1BDA3F46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3192"/>
            </a:solidFill>
          </c:spPr>
          <c:invertIfNegative val="0"/>
          <c:dLbls>
            <c:dLbl>
              <c:idx val="0"/>
              <c:layout>
                <c:manualLayout>
                  <c:x val="1.6207436626254422E-2"/>
                  <c:y val="-9.1232147045390048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 85 637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930-424F-AE36-1BDA3F4620C6}"/>
                </c:ext>
              </c:extLst>
            </c:dLbl>
            <c:dLbl>
              <c:idx val="1"/>
              <c:layout>
                <c:manualLayout>
                  <c:x val="1.7680839955913921E-2"/>
                  <c:y val="-2.49528601760298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91 055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930-424F-AE36-1BDA3F4620C6}"/>
                </c:ext>
              </c:extLst>
            </c:dLbl>
            <c:dLbl>
              <c:idx val="2"/>
              <c:layout>
                <c:manualLayout>
                  <c:x val="1.620732061024422E-2"/>
                  <c:y val="-5.03609166882692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79 472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930-424F-AE36-1BDA3F4620C6}"/>
                </c:ext>
              </c:extLst>
            </c:dLbl>
            <c:dLbl>
              <c:idx val="3"/>
              <c:layout>
                <c:manualLayout>
                  <c:x val="1.6207436626254422E-2"/>
                  <c:y val="-4.94485952178153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81 488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930-424F-AE36-1BDA3F4620C6}"/>
                </c:ext>
              </c:extLst>
            </c:dLbl>
            <c:dLbl>
              <c:idx val="4"/>
              <c:layout>
                <c:manualLayout>
                  <c:x val="1.7680839955913921E-2"/>
                  <c:y val="-1.8246429409078069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83 939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930-424F-AE36-1BDA3F4620C6}"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30-424F-AE36-1BDA3F4620C6}"/>
                </c:ext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30-424F-AE36-1BDA3F4620C6}"/>
                </c:ext>
              </c:extLst>
            </c:dLbl>
            <c:dLbl>
              <c:idx val="7"/>
              <c:layout>
                <c:manualLayout>
                  <c:x val="1.0313823307616474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85637</c:v>
                </c:pt>
                <c:pt idx="1">
                  <c:v>91055</c:v>
                </c:pt>
                <c:pt idx="2">
                  <c:v>79472</c:v>
                </c:pt>
                <c:pt idx="3">
                  <c:v>81488</c:v>
                </c:pt>
                <c:pt idx="4">
                  <c:v>83939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930-424F-AE36-1BDA3F46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9050" cap="flat" cmpd="sng" algn="ctr">
              <a:solidFill>
                <a:srgbClr val="00319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4026567666337949E-2"/>
                  <c:y val="1.776249398215013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1 316 948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930-424F-AE36-1BDA3F4620C6}"/>
                </c:ext>
              </c:extLst>
            </c:dLbl>
            <c:dLbl>
              <c:idx val="1"/>
              <c:layout>
                <c:manualLayout>
                  <c:x val="2.5613086605951622E-2"/>
                  <c:y val="6.7126886182203756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</a:rPr>
                      <a:t> 1636 905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930-424F-AE36-1BDA3F4620C6}"/>
                </c:ext>
              </c:extLst>
            </c:dLbl>
            <c:dLbl>
              <c:idx val="2"/>
              <c:layout>
                <c:manualLayout>
                  <c:x val="1.9606357677359507E-2"/>
                  <c:y val="5.5020892740312802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1 435 088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930-424F-AE36-1BDA3F4620C6}"/>
                </c:ext>
              </c:extLst>
            </c:dLbl>
            <c:dLbl>
              <c:idx val="3"/>
              <c:layout>
                <c:manualLayout>
                  <c:x val="1.529929148619727E-2"/>
                  <c:y val="9.1953379395299899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1 366 647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930-424F-AE36-1BDA3F4620C6}"/>
                </c:ext>
              </c:extLst>
            </c:dLbl>
            <c:dLbl>
              <c:idx val="4"/>
              <c:layout>
                <c:manualLayout>
                  <c:x val="2.8673008875224809E-2"/>
                  <c:y val="1.284291778365618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1 313 109</a:t>
                    </a:r>
                    <a:endParaRPr lang="en-US" sz="14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930-424F-AE36-1BDA3F4620C6}"/>
                </c:ext>
              </c:extLst>
            </c:dLbl>
            <c:dLbl>
              <c:idx val="5"/>
              <c:layout>
                <c:manualLayout>
                  <c:x val="1.6829220634817208E-2"/>
                  <c:y val="9.1950965920774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30-424F-AE36-1BDA3F4620C6}"/>
                </c:ext>
              </c:extLst>
            </c:dLbl>
            <c:dLbl>
              <c:idx val="6"/>
              <c:layout>
                <c:manualLayout>
                  <c:x val="8.8404199779569884E-3"/>
                  <c:y val="-7.4856064166382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30-424F-AE36-1BDA3F4620C6}"/>
                </c:ext>
              </c:extLst>
            </c:dLbl>
            <c:dLbl>
              <c:idx val="7"/>
              <c:layout>
                <c:manualLayout>
                  <c:x val="1.7680839955913838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800" b="1" baseline="0">
                    <a:solidFill>
                      <a:srgbClr val="7030A0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1316948</c:v>
                </c:pt>
                <c:pt idx="1">
                  <c:v>1636905</c:v>
                </c:pt>
                <c:pt idx="2">
                  <c:v>1435088</c:v>
                </c:pt>
                <c:pt idx="3">
                  <c:v>1366647</c:v>
                </c:pt>
                <c:pt idx="4">
                  <c:v>1313109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30-424F-AE36-1BDA3F46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468008960"/>
        <c:axId val="466728576"/>
        <c:axId val="0"/>
      </c:bar3DChart>
      <c:catAx>
        <c:axId val="46800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6728576"/>
        <c:crosses val="autoZero"/>
        <c:auto val="1"/>
        <c:lblAlgn val="ctr"/>
        <c:lblOffset val="100"/>
        <c:noMultiLvlLbl val="0"/>
      </c:catAx>
      <c:valAx>
        <c:axId val="466728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80089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588"/>
          <c:h val="8.5072804872515451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918208"/>
        <c:axId val="466729728"/>
      </c:barChart>
      <c:catAx>
        <c:axId val="469918208"/>
        <c:scaling>
          <c:orientation val="minMax"/>
        </c:scaling>
        <c:delete val="1"/>
        <c:axPos val="b"/>
        <c:majorTickMark val="out"/>
        <c:minorTickMark val="none"/>
        <c:tickLblPos val="nextTo"/>
        <c:crossAx val="466729728"/>
        <c:crosses val="autoZero"/>
        <c:auto val="1"/>
        <c:lblAlgn val="ctr"/>
        <c:lblOffset val="100"/>
        <c:noMultiLvlLbl val="0"/>
      </c:catAx>
      <c:valAx>
        <c:axId val="46672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99182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C-4360-A8B4-7D3E87FC354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C-4360-A8B4-7D3E87FC354A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C-4360-A8B4-7D3E87FC354A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1C-4360-A8B4-7D3E87FC354A}"/>
              </c:ext>
            </c:extLst>
          </c:dPt>
          <c:dPt>
            <c:idx val="5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1C-4360-A8B4-7D3E87FC354A}"/>
              </c:ext>
            </c:extLst>
          </c:dPt>
          <c:dPt>
            <c:idx val="6"/>
            <c:bubble3D val="0"/>
            <c:explosion val="3"/>
            <c:spPr>
              <a:solidFill>
                <a:srgbClr val="00B0F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1C-4360-A8B4-7D3E87FC354A}"/>
              </c:ext>
            </c:extLst>
          </c:dPt>
          <c:dPt>
            <c:idx val="7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1C-4360-A8B4-7D3E87FC354A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1C-4360-A8B4-7D3E87FC354A}"/>
              </c:ext>
            </c:extLst>
          </c:dPt>
          <c:dPt>
            <c:idx val="10"/>
            <c:bubble3D val="0"/>
            <c:spPr>
              <a:solidFill>
                <a:srgbClr val="F7E9F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51C-4360-A8B4-7D3E87FC354A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4.9000000000000002E-2</c:v>
                </c:pt>
                <c:pt idx="1">
                  <c:v>1E-3</c:v>
                </c:pt>
                <c:pt idx="2">
                  <c:v>6.0000000000000001E-3</c:v>
                </c:pt>
                <c:pt idx="3">
                  <c:v>5.0999999999999997E-2</c:v>
                </c:pt>
                <c:pt idx="4">
                  <c:v>7.9000000000000001E-2</c:v>
                </c:pt>
                <c:pt idx="5">
                  <c:v>2E-3</c:v>
                </c:pt>
                <c:pt idx="6">
                  <c:v>0.61699999999999999</c:v>
                </c:pt>
                <c:pt idx="7">
                  <c:v>7.0000000000000007E-2</c:v>
                </c:pt>
                <c:pt idx="8">
                  <c:v>6.8000000000000005E-2</c:v>
                </c:pt>
                <c:pt idx="9">
                  <c:v>5.7000000000000002E-2</c:v>
                </c:pt>
                <c:pt idx="10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1C-4360-A8B4-7D3E87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000" b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87032731272496"/>
          <c:y val="2.8419411732029769E-2"/>
          <c:w val="0.41677288726483147"/>
          <c:h val="0.940716110908311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81-4DD2-8BBB-AAA43162EBAA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1-4DD2-8BBB-AAA43162EBAA}"/>
              </c:ext>
            </c:extLst>
          </c:dPt>
          <c:dLbls>
            <c:dLbl>
              <c:idx val="0"/>
              <c:layout>
                <c:manualLayout>
                  <c:x val="4.8428095305693267E-2"/>
                  <c:y val="-0.2007113792911898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1 855,3                             81,1%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81-4DD2-8BBB-AAA43162EBAA}"/>
                </c:ext>
              </c:extLst>
            </c:dLbl>
            <c:dLbl>
              <c:idx val="1"/>
              <c:layout>
                <c:manualLayout>
                  <c:x val="1.6082421014734917E-3"/>
                  <c:y val="4.4092323075213867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431,3                               18,9%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81-4DD2-8BBB-AAA43162E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1855.3</c:v>
                </c:pt>
                <c:pt idx="1">
                  <c:v>431.3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81-4DD2-8BBB-AAA43162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26"/>
            <c:spPr>
              <a:solidFill>
                <a:srgbClr val="00B0F0"/>
              </a:solidFill>
              <a:ln w="28575">
                <a:solidFill>
                  <a:schemeClr val="tx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4-4F88-B829-82AE943E67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4-4F88-B829-82AE943E672A}"/>
              </c:ext>
            </c:extLst>
          </c:dPt>
          <c:dLbls>
            <c:dLbl>
              <c:idx val="0"/>
              <c:layout>
                <c:manualLayout>
                  <c:x val="-5.8431545528823778E-2"/>
                  <c:y val="-0.3979225059188150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0070C0"/>
                        </a:solidFill>
                      </a:rPr>
                      <a:t>99,1%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4-4F88-B829-82AE943E672A}"/>
                </c:ext>
              </c:extLst>
            </c:dLbl>
            <c:dLbl>
              <c:idx val="1"/>
              <c:layout>
                <c:manualLayout>
                  <c:x val="8.1558674031582928E-2"/>
                  <c:y val="-6.336877723222453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0070C0"/>
                        </a:solidFill>
                      </a:rPr>
                      <a:t>0,9%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4-4F88-B829-82AE943E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2264966.2000000002</c:v>
                </c:pt>
                <c:pt idx="1">
                  <c:v>21625.8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84-4F88-B829-82AE943E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09080689301622E-2"/>
          <c:y val="0.7904703404937754"/>
          <c:w val="0.97069790124307309"/>
          <c:h val="0.15865384615384615"/>
        </c:manualLayout>
      </c:layout>
      <c:overlay val="0"/>
      <c:txPr>
        <a:bodyPr/>
        <a:lstStyle/>
        <a:p>
          <a:pPr>
            <a:defRPr sz="1500"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31942656922915E-2"/>
          <c:y val="0.14237987718140249"/>
          <c:w val="0.90773932004425173"/>
          <c:h val="0.7534029443351609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1.9364612044918499E-2"/>
                  <c:y val="5.80109835290632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FAB-43B6-AE7A-DA8FA93F0633}"/>
                </c:ext>
              </c:extLst>
            </c:dLbl>
            <c:dLbl>
              <c:idx val="1"/>
              <c:layout>
                <c:manualLayout>
                  <c:x val="-7.6728402903978336E-3"/>
                  <c:y val="1.6175762605897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AB-43B6-AE7A-DA8FA93F0633}"/>
                </c:ext>
              </c:extLst>
            </c:dLbl>
            <c:dLbl>
              <c:idx val="2"/>
              <c:layout>
                <c:manualLayout>
                  <c:x val="-7.6728402903978336E-3"/>
                  <c:y val="3.0008648276553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FAB-43B6-AE7A-DA8FA93F0633}"/>
                </c:ext>
              </c:extLst>
            </c:dLbl>
            <c:dLbl>
              <c:idx val="3"/>
              <c:layout>
                <c:manualLayout>
                  <c:x val="-1.0596013382015294E-2"/>
                  <c:y val="2.3092205441225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AB-43B6-AE7A-DA8FA93F0633}"/>
                </c:ext>
              </c:extLst>
            </c:dLbl>
            <c:dLbl>
              <c:idx val="4"/>
              <c:layout>
                <c:manualLayout>
                  <c:x val="4.3844144079452493E-3"/>
                  <c:y val="4.03833125295446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9503,0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FAB-43B6-AE7A-DA8FA93F0633}"/>
                </c:ext>
              </c:extLst>
            </c:dLbl>
            <c:dLbl>
              <c:idx val="5"/>
              <c:layout>
                <c:manualLayout>
                  <c:x val="-1.2787990433000624E-2"/>
                  <c:y val="3.6925091111880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FAB-43B6-AE7A-DA8FA93F0633}"/>
                </c:ext>
              </c:extLst>
            </c:dLbl>
            <c:dLbl>
              <c:idx val="6"/>
              <c:layout>
                <c:manualLayout>
                  <c:x val="1.826724260150207E-3"/>
                  <c:y val="2.3092205441225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FAB-43B6-AE7A-DA8FA93F0633}"/>
                </c:ext>
              </c:extLst>
            </c:dLbl>
            <c:dLbl>
              <c:idx val="7"/>
              <c:layout>
                <c:manualLayout>
                  <c:x val="-1.0962186784799592E-3"/>
                  <c:y val="2.6550426858889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FAB-43B6-AE7A-DA8FA93F0633}"/>
                </c:ext>
              </c:extLst>
            </c:dLbl>
            <c:dLbl>
              <c:idx val="8"/>
              <c:layout>
                <c:manualLayout>
                  <c:x val="-8.7688288158903911E-3"/>
                  <c:y val="-5.2988665747378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FAB-43B6-AE7A-DA8FA93F0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1541</c:v>
                </c:pt>
                <c:pt idx="1">
                  <c:v>3198.5</c:v>
                </c:pt>
                <c:pt idx="2" formatCode="General">
                  <c:v>5292.7</c:v>
                </c:pt>
                <c:pt idx="3" formatCode="General">
                  <c:v>7372.9</c:v>
                </c:pt>
                <c:pt idx="4" formatCode="General">
                  <c:v>9503</c:v>
                </c:pt>
                <c:pt idx="5" formatCode="General">
                  <c:v>11704.3</c:v>
                </c:pt>
                <c:pt idx="6" formatCode="General">
                  <c:v>14054.5</c:v>
                </c:pt>
                <c:pt idx="7" formatCode="General">
                  <c:v>16588.400000000001</c:v>
                </c:pt>
                <c:pt idx="8" formatCode="General">
                  <c:v>19022.3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4FAB-43B6-AE7A-DA8FA93F06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0.10412995726519332"/>
                  <c:y val="-5.99051085827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FAB-43B6-AE7A-DA8FA93F0633}"/>
                </c:ext>
              </c:extLst>
            </c:dLbl>
            <c:dLbl>
              <c:idx val="2"/>
              <c:layout>
                <c:manualLayout>
                  <c:x val="-0.11874467195834412"/>
                  <c:y val="-4.9530444329714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FAB-43B6-AE7A-DA8FA93F0633}"/>
                </c:ext>
              </c:extLst>
            </c:dLbl>
            <c:dLbl>
              <c:idx val="3"/>
              <c:layout>
                <c:manualLayout>
                  <c:x val="-0.12459055783560448"/>
                  <c:y val="-4.9530444329714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FAB-43B6-AE7A-DA8FA93F0633}"/>
                </c:ext>
              </c:extLst>
            </c:dLbl>
            <c:dLbl>
              <c:idx val="4"/>
              <c:layout>
                <c:manualLayout>
                  <c:x val="-0.14139747973272793"/>
                  <c:y val="-4.2614273795286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FAB-43B6-AE7A-DA8FA93F0633}"/>
                </c:ext>
              </c:extLst>
            </c:dLbl>
            <c:dLbl>
              <c:idx val="5"/>
              <c:layout>
                <c:manualLayout>
                  <c:x val="-0.15893513736450887"/>
                  <c:y val="-3.5697558659059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FAB-43B6-AE7A-DA8FA93F0633}"/>
                </c:ext>
              </c:extLst>
            </c:dLbl>
            <c:dLbl>
              <c:idx val="6"/>
              <c:layout>
                <c:manualLayout>
                  <c:x val="-0.17647279499628993"/>
                  <c:y val="-2.1864672988404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FAB-43B6-AE7A-DA8FA93F0633}"/>
                </c:ext>
              </c:extLst>
            </c:dLbl>
            <c:dLbl>
              <c:idx val="7"/>
              <c:layout>
                <c:manualLayout>
                  <c:x val="-0.14724336560998827"/>
                  <c:y val="-2.5322894406068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FAB-43B6-AE7A-DA8FA93F0633}"/>
                </c:ext>
              </c:extLst>
            </c:dLbl>
            <c:dLbl>
              <c:idx val="8"/>
              <c:layout>
                <c:manualLayout>
                  <c:x val="-0.10720779316427216"/>
                  <c:y val="-2.5323166706967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FAB-43B6-AE7A-DA8FA93F0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1768.9</c:v>
                </c:pt>
                <c:pt idx="1">
                  <c:v>3535.2</c:v>
                </c:pt>
                <c:pt idx="2" formatCode="General">
                  <c:v>5948.7</c:v>
                </c:pt>
                <c:pt idx="3" formatCode="General">
                  <c:v>8485.7999999999993</c:v>
                </c:pt>
                <c:pt idx="4" formatCode="General">
                  <c:v>11360.8</c:v>
                </c:pt>
                <c:pt idx="5" formatCode="General">
                  <c:v>14410.9</c:v>
                </c:pt>
                <c:pt idx="6" formatCode="General">
                  <c:v>17450.900000000001</c:v>
                </c:pt>
                <c:pt idx="7" formatCode="General">
                  <c:v>20651.3</c:v>
                </c:pt>
                <c:pt idx="8" formatCode="General">
                  <c:v>23753.7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4FAB-43B6-AE7A-DA8FA93F063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309056"/>
        <c:axId val="127198336"/>
      </c:lineChart>
      <c:catAx>
        <c:axId val="139309056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Liberation Serif" panose="02020603050405020304" pitchFamily="18" charset="0"/>
              </a:defRPr>
            </a:pPr>
            <a:endParaRPr lang="ru-RU"/>
          </a:p>
        </c:txPr>
        <c:crossAx val="127198336"/>
        <c:crosses val="autoZero"/>
        <c:auto val="1"/>
        <c:lblAlgn val="ctr"/>
        <c:lblOffset val="100"/>
        <c:noMultiLvlLbl val="0"/>
      </c:catAx>
      <c:valAx>
        <c:axId val="127198336"/>
        <c:scaling>
          <c:orientation val="minMax"/>
        </c:scaling>
        <c:delete val="1"/>
        <c:axPos val="l"/>
        <c:minorGridlines/>
        <c:numFmt formatCode="0.0" sourceLinked="1"/>
        <c:majorTickMark val="out"/>
        <c:minorTickMark val="none"/>
        <c:tickLblPos val="nextTo"/>
        <c:crossAx val="13930905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5.477736433041086E-2"/>
          <c:y val="3.113808982774997E-2"/>
          <c:w val="0.501068830472992"/>
          <c:h val="8.7070663172501533E-2"/>
        </c:manualLayout>
      </c:layout>
      <c:overlay val="0"/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2023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4436157380760207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3296585988299312"/>
          <c:y val="7.1807424259159328E-2"/>
          <c:w val="0.67034137410658079"/>
          <c:h val="0.9114931138821114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66CCFF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16-4E4A-83F0-639EAAE96D1D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15000"/>
                      <a:satMod val="180000"/>
                    </a:schemeClr>
                  </a:gs>
                  <a:gs pos="50000">
                    <a:schemeClr val="accent6">
                      <a:shade val="45000"/>
                      <a:satMod val="170000"/>
                    </a:schemeClr>
                  </a:gs>
                  <a:gs pos="70000">
                    <a:schemeClr val="accent6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6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16-4E4A-83F0-639EAAE96D1D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15000"/>
                      <a:satMod val="180000"/>
                    </a:schemeClr>
                  </a:gs>
                  <a:gs pos="50000">
                    <a:schemeClr val="accent4">
                      <a:shade val="45000"/>
                      <a:satMod val="170000"/>
                    </a:schemeClr>
                  </a:gs>
                  <a:gs pos="70000">
                    <a:schemeClr val="accent4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4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16-4E4A-83F0-639EAAE96D1D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15000"/>
                      <a:satMod val="180000"/>
                    </a:schemeClr>
                  </a:gs>
                  <a:gs pos="50000">
                    <a:schemeClr val="accent2">
                      <a:shade val="45000"/>
                      <a:satMod val="170000"/>
                    </a:schemeClr>
                  </a:gs>
                  <a:gs pos="70000">
                    <a:schemeClr val="accent2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16-4E4A-83F0-639EAAE96D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16-4E4A-83F0-639EAAE96D1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016-4E4A-83F0-639EAAE96D1D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016-4E4A-83F0-639EAAE96D1D}"/>
              </c:ext>
            </c:extLst>
          </c:dPt>
          <c:dPt>
            <c:idx val="7"/>
            <c:invertIfNegative val="0"/>
            <c:bubble3D val="0"/>
            <c:spPr>
              <a:solidFill>
                <a:srgbClr val="FF3399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016-4E4A-83F0-639EAAE96D1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016-4E4A-83F0-639EAAE96D1D}"/>
              </c:ext>
            </c:extLst>
          </c:dPt>
          <c:dPt>
            <c:idx val="9"/>
            <c:invertIfNegative val="0"/>
            <c:bubble3D val="0"/>
            <c:spPr>
              <a:solidFill>
                <a:srgbClr val="003192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016-4E4A-83F0-639EAAE96D1D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016-4E4A-83F0-639EAAE96D1D}"/>
              </c:ext>
            </c:extLst>
          </c:dPt>
          <c:dPt>
            <c:idx val="11"/>
            <c:invertIfNegative val="0"/>
            <c:bubble3D val="0"/>
            <c:spPr>
              <a:solidFill>
                <a:srgbClr val="CC00FF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016-4E4A-83F0-639EAAE96D1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016-4E4A-83F0-639EAAE96D1D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016-4E4A-83F0-639EAAE96D1D}"/>
              </c:ext>
            </c:extLst>
          </c:dPt>
          <c:dLbls>
            <c:dLbl>
              <c:idx val="0"/>
              <c:layout>
                <c:manualLayout>
                  <c:x val="1.8739534208503255E-2"/>
                  <c:y val="-6.648027760488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16-4E4A-83F0-639EAAE96D1D}"/>
                </c:ext>
              </c:extLst>
            </c:dLbl>
            <c:dLbl>
              <c:idx val="1"/>
              <c:layout>
                <c:manualLayout>
                  <c:x val="1.87395342085032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16-4E4A-83F0-639EAAE96D1D}"/>
                </c:ext>
              </c:extLst>
            </c:dLbl>
            <c:dLbl>
              <c:idx val="2"/>
              <c:layout>
                <c:manualLayout>
                  <c:x val="2.0180923335782374E-2"/>
                  <c:y val="-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2 000,0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16-4E4A-83F0-639EAAE96D1D}"/>
                </c:ext>
              </c:extLst>
            </c:dLbl>
            <c:dLbl>
              <c:idx val="3"/>
              <c:layout>
                <c:manualLayout>
                  <c:x val="2.0181036839926583E-2"/>
                  <c:y val="4.43201850699255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3 079,6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16-4E4A-83F0-639EAAE96D1D}"/>
                </c:ext>
              </c:extLst>
            </c:dLbl>
            <c:dLbl>
              <c:idx val="4"/>
              <c:layout>
                <c:manualLayout>
                  <c:x val="1.72980315770799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3 634,0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016-4E4A-83F0-639EAAE96D1D}"/>
                </c:ext>
              </c:extLst>
            </c:dLbl>
            <c:dLbl>
              <c:idx val="5"/>
              <c:layout>
                <c:manualLayout>
                  <c:x val="1.7298031577079927E-2"/>
                  <c:y val="-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6 347,5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016-4E4A-83F0-639EAAE96D1D}"/>
                </c:ext>
              </c:extLst>
            </c:dLbl>
            <c:dLbl>
              <c:idx val="6"/>
              <c:layout>
                <c:manualLayout>
                  <c:x val="1.4415026314233272E-2"/>
                  <c:y val="-6.648027760488834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12 791,0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016-4E4A-83F0-639EAAE96D1D}"/>
                </c:ext>
              </c:extLst>
            </c:dLbl>
            <c:dLbl>
              <c:idx val="7"/>
              <c:layout>
                <c:manualLayout>
                  <c:x val="1.2973523682809945E-2"/>
                  <c:y val="-8.86403701398511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14 893,6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016-4E4A-83F0-639EAAE96D1D}"/>
                </c:ext>
              </c:extLst>
            </c:dLbl>
            <c:dLbl>
              <c:idx val="8"/>
              <c:layout>
                <c:manualLayout>
                  <c:x val="8.6490157885399637E-3"/>
                  <c:y val="-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24 740,0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016-4E4A-83F0-639EAAE96D1D}"/>
                </c:ext>
              </c:extLst>
            </c:dLbl>
            <c:dLbl>
              <c:idx val="9"/>
              <c:layout>
                <c:manualLayout>
                  <c:x val="8.6490157885399637E-3"/>
                  <c:y val="-4.43201850699255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25 862,0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016-4E4A-83F0-639EAAE96D1D}"/>
                </c:ext>
              </c:extLst>
            </c:dLbl>
            <c:dLbl>
              <c:idx val="10"/>
              <c:layout>
                <c:manualLayout>
                  <c:x val="1.58565289456566E-2"/>
                  <c:y val="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130 138,7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016-4E4A-83F0-639EAAE96D1D}"/>
                </c:ext>
              </c:extLst>
            </c:dLbl>
            <c:dLbl>
              <c:idx val="11"/>
              <c:layout>
                <c:manualLayout>
                  <c:x val="1.00905184199632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243 745,9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016-4E4A-83F0-639EAAE96D1D}"/>
                </c:ext>
              </c:extLst>
            </c:dLbl>
            <c:dLbl>
              <c:idx val="12"/>
              <c:layout>
                <c:manualLayout>
                  <c:x val="1.58565289456566E-2"/>
                  <c:y val="-4.432018506992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220 445,2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016-4E4A-83F0-639EAAE96D1D}"/>
                </c:ext>
              </c:extLst>
            </c:dLbl>
            <c:dLbl>
              <c:idx val="13"/>
              <c:layout>
                <c:manualLayout>
                  <c:x val="1.1532021051386671E-2"/>
                  <c:y val="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242 341,5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016-4E4A-83F0-639EAAE96D1D}"/>
                </c:ext>
              </c:extLst>
            </c:dLbl>
            <c:dLbl>
              <c:idx val="14"/>
              <c:layout>
                <c:manualLayout>
                  <c:x val="-1.7298031577079927E-2"/>
                  <c:y val="3.545614805594044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1 333 568,7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A016-4E4A-83F0-639EAAE96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городском округе Сухой Лог"</c:v>
                </c:pt>
                <c:pt idx="1">
                  <c:v>МП "Поддержка социально ориентированных некоммерческих организаций в городском округе Сухой Лог"</c:v>
                </c:pt>
                <c:pt idx="2">
                  <c:v>МП "Реализация основных направлений государственной политики в строительном комплексе городского округа Сухой Лог"</c:v>
                </c:pt>
                <c:pt idx="3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городского округа Сухой Лог"</c:v>
                </c:pt>
                <c:pt idx="4">
                  <c:v>МП "Экология и природопользование на территории городского округа Сухой Лог"</c:v>
                </c:pt>
                <c:pt idx="5">
                  <c:v>МП "Молодежь Свердловской области на территории городского округа Сухой Лог"</c:v>
                </c:pt>
                <c:pt idx="6">
                  <c:v>МП "Обеспечение безопасности жизнедеятельности населения городского округа Сухой Лог"</c:v>
                </c:pt>
                <c:pt idx="7">
                  <c:v>МП "Управление муниципальными финансами городского округа Сухой Лог"</c:v>
                </c:pt>
                <c:pt idx="8">
                  <c:v>МП "Управление и распоряжение муниципальной собственностью городского округа Сухой Лог"</c:v>
                </c:pt>
                <c:pt idx="9">
                  <c:v>МП "Формирование современной городской среды в городском округе Сухой Лог до 2024 года"</c:v>
                </c:pt>
                <c:pt idx="10">
                  <c:v>МП "Развитие физической культуры и спорта в городском округе Сухой Лог"</c:v>
                </c:pt>
                <c:pt idx="11">
                  <c:v>МП "Развитие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Лог"</c:v>
                </c:pt>
                <c:pt idx="12">
                  <c:v>МП "Развитие культуры  и искусства в городском округе Сухой Лог"</c:v>
                </c:pt>
                <c:pt idx="13">
                  <c:v>МП "Выполнение муниципальных функций, переданных государственных полномочий и обеспечение деятельности Администрации городского округа Сухой Лог"</c:v>
                </c:pt>
                <c:pt idx="14">
                  <c:v>МП "Развитие системы образования в городском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578.5</c:v>
                </c:pt>
                <c:pt idx="1">
                  <c:v>800</c:v>
                </c:pt>
                <c:pt idx="2">
                  <c:v>2000</c:v>
                </c:pt>
                <c:pt idx="3">
                  <c:v>3079.6</c:v>
                </c:pt>
                <c:pt idx="4">
                  <c:v>3634</c:v>
                </c:pt>
                <c:pt idx="5">
                  <c:v>6347.5</c:v>
                </c:pt>
                <c:pt idx="6">
                  <c:v>12791</c:v>
                </c:pt>
                <c:pt idx="7">
                  <c:v>14893.6</c:v>
                </c:pt>
                <c:pt idx="8">
                  <c:v>24740</c:v>
                </c:pt>
                <c:pt idx="9">
                  <c:v>25862</c:v>
                </c:pt>
                <c:pt idx="10">
                  <c:v>130138.7</c:v>
                </c:pt>
                <c:pt idx="11">
                  <c:v>232663.4</c:v>
                </c:pt>
                <c:pt idx="12">
                  <c:v>231527.7</c:v>
                </c:pt>
                <c:pt idx="13">
                  <c:v>242341.5</c:v>
                </c:pt>
                <c:pt idx="14">
                  <c:v>1333568.7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016-4E4A-83F0-639EAAE96D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70739456"/>
        <c:axId val="138766016"/>
        <c:axId val="0"/>
      </c:bar3DChart>
      <c:catAx>
        <c:axId val="470739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766016"/>
        <c:crosses val="autoZero"/>
        <c:auto val="1"/>
        <c:lblAlgn val="l"/>
        <c:lblOffset val="100"/>
        <c:noMultiLvlLbl val="0"/>
      </c:catAx>
      <c:valAx>
        <c:axId val="13876601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47073945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92091195749491E-2"/>
          <c:y val="2.913287412509721E-2"/>
          <c:w val="0.91176631926540352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04-4F10-A21E-26A5508B28A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04-4F10-A21E-26A5508B28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04-4F10-A21E-26A5508B28AA}"/>
              </c:ext>
            </c:extLst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04-4F10-A21E-26A5508B28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04-4F10-A21E-26A5508B28AA}"/>
              </c:ext>
            </c:extLst>
          </c:dPt>
          <c:dLbls>
            <c:dLbl>
              <c:idx val="0"/>
              <c:layout>
                <c:manualLayout>
                  <c:x val="7.627612357132418E-3"/>
                  <c:y val="-2.09597935047745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1 152 099,8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04-4F10-A21E-26A5508B28AA}"/>
                </c:ext>
              </c:extLst>
            </c:dLbl>
            <c:dLbl>
              <c:idx val="1"/>
              <c:layout>
                <c:manualLayout>
                  <c:x val="1.271268726188741E-2"/>
                  <c:y val="-5.58927826793987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1 166 252,9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04-4F10-A21E-26A5508B28AA}"/>
                </c:ext>
              </c:extLst>
            </c:dLbl>
            <c:dLbl>
              <c:idx val="2"/>
              <c:layout>
                <c:manualLayout>
                  <c:x val="2.5425374523774728E-3"/>
                  <c:y val="-2.09597935047745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1 333 568,7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04-4F10-A21E-26A5508B28AA}"/>
                </c:ext>
              </c:extLst>
            </c:dLbl>
            <c:dLbl>
              <c:idx val="3"/>
              <c:layout>
                <c:manualLayout>
                  <c:x val="1.0170149809509891E-2"/>
                  <c:y val="-2.79463913396994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1 364 192,0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04-4F10-A21E-26A5508B28AA}"/>
                </c:ext>
              </c:extLst>
            </c:dLbl>
            <c:dLbl>
              <c:idx val="4"/>
              <c:layout>
                <c:manualLayout>
                  <c:x val="2.0340299619019876E-2"/>
                  <c:y val="-2.0959793504774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1 374 021,2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F04-4F10-A21E-26A5508B2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</c:v>
                </c:pt>
                <c:pt idx="2">
                  <c:v>план 2023 год </c:v>
                </c:pt>
                <c:pt idx="3">
                  <c:v>план 2024 год</c:v>
                </c:pt>
                <c:pt idx="4">
                  <c:v>план 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1152099.8</c:v>
                </c:pt>
                <c:pt idx="1">
                  <c:v>1166252.8999999999</c:v>
                </c:pt>
                <c:pt idx="2">
                  <c:v>1333568.7</c:v>
                </c:pt>
                <c:pt idx="3">
                  <c:v>1364192</c:v>
                </c:pt>
                <c:pt idx="4">
                  <c:v>1374021.2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F04-4F10-A21E-26A5508B28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72165888"/>
        <c:axId val="138770624"/>
        <c:axId val="0"/>
      </c:bar3DChart>
      <c:catAx>
        <c:axId val="47216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770624"/>
        <c:crosses val="autoZero"/>
        <c:auto val="1"/>
        <c:lblAlgn val="ctr"/>
        <c:lblOffset val="100"/>
        <c:noMultiLvlLbl val="0"/>
      </c:catAx>
      <c:valAx>
        <c:axId val="138770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216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67376297528513E-2"/>
          <c:y val="2.5672954856029329E-2"/>
          <c:w val="0.95074371115922063"/>
          <c:h val="0.786415166045394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04-48C6-85B2-73F05BC691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04-48C6-85B2-73F05BC6914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04-48C6-85B2-73F05BC69143}"/>
              </c:ext>
            </c:extLst>
          </c:dPt>
          <c:dPt>
            <c:idx val="3"/>
            <c:invertIfNegative val="0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04-48C6-85B2-73F05BC69143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04-48C6-85B2-73F05BC69143}"/>
              </c:ext>
            </c:extLst>
          </c:dPt>
          <c:dLbls>
            <c:dLbl>
              <c:idx val="0"/>
              <c:layout>
                <c:manualLayout>
                  <c:x val="1.1670464315395861E-2"/>
                  <c:y val="-0.254755644434568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184 221,4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04-48C6-85B2-73F05BC69143}"/>
                </c:ext>
              </c:extLst>
            </c:dLbl>
            <c:dLbl>
              <c:idx val="1"/>
              <c:layout>
                <c:manualLayout>
                  <c:x val="1.8672742904633333E-2"/>
                  <c:y val="-0.2547556444345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184 221,4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04-48C6-85B2-73F05BC69143}"/>
                </c:ext>
              </c:extLst>
            </c:dLbl>
            <c:dLbl>
              <c:idx val="2"/>
              <c:layout>
                <c:manualLayout>
                  <c:x val="9.3363714523166889E-3"/>
                  <c:y val="-0.326609800557139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231 527,7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04-48C6-85B2-73F05BC69143}"/>
                </c:ext>
              </c:extLst>
            </c:dLbl>
            <c:dLbl>
              <c:idx val="3"/>
              <c:layout>
                <c:manualLayout>
                  <c:x val="1.1670280528556247E-2"/>
                  <c:y val="-0.320077604545996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214 670,0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04-48C6-85B2-73F05BC69143}"/>
                </c:ext>
              </c:extLst>
            </c:dLbl>
            <c:dLbl>
              <c:idx val="4"/>
              <c:layout>
                <c:manualLayout>
                  <c:x val="2.3340928630791721E-2"/>
                  <c:y val="-0.287416624490282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211 804,0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04-48C6-85B2-73F05BC69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 </c:v>
                </c:pt>
                <c:pt idx="2">
                  <c:v>план 2023 год</c:v>
                </c:pt>
                <c:pt idx="3">
                  <c:v>план 2024 год</c:v>
                </c:pt>
                <c:pt idx="4">
                  <c:v>план 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184221.4</c:v>
                </c:pt>
                <c:pt idx="1">
                  <c:v>184221.4</c:v>
                </c:pt>
                <c:pt idx="2">
                  <c:v>231527.7</c:v>
                </c:pt>
                <c:pt idx="3">
                  <c:v>214670</c:v>
                </c:pt>
                <c:pt idx="4">
                  <c:v>211804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04-48C6-85B2-73F05BC691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71600640"/>
        <c:axId val="470927040"/>
        <c:axId val="0"/>
      </c:bar3DChart>
      <c:catAx>
        <c:axId val="47160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</a:defRPr>
            </a:pPr>
            <a:endParaRPr lang="ru-RU"/>
          </a:p>
        </c:txPr>
        <c:crossAx val="470927040"/>
        <c:crosses val="autoZero"/>
        <c:auto val="1"/>
        <c:lblAlgn val="ctr"/>
        <c:lblOffset val="100"/>
        <c:noMultiLvlLbl val="0"/>
      </c:catAx>
      <c:valAx>
        <c:axId val="4709270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7160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6091885205304E-2"/>
          <c:y val="5.6128875433672905E-2"/>
          <c:w val="0.98446381982672027"/>
          <c:h val="0.783167230165219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5000"/>
                      <a:satMod val="200000"/>
                    </a:schemeClr>
                  </a:gs>
                  <a:gs pos="30000">
                    <a:schemeClr val="accent1">
                      <a:tint val="61000"/>
                      <a:satMod val="200000"/>
                    </a:schemeClr>
                  </a:gs>
                  <a:gs pos="45000">
                    <a:schemeClr val="accent1">
                      <a:tint val="66000"/>
                      <a:satMod val="200000"/>
                    </a:schemeClr>
                  </a:gs>
                  <a:gs pos="55000">
                    <a:schemeClr val="accent1">
                      <a:tint val="66000"/>
                      <a:satMod val="200000"/>
                    </a:schemeClr>
                  </a:gs>
                  <a:gs pos="73000">
                    <a:schemeClr val="accent1">
                      <a:tint val="61000"/>
                      <a:satMod val="200000"/>
                    </a:schemeClr>
                  </a:gs>
                  <a:gs pos="100000">
                    <a:schemeClr val="accent1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9D-4FD0-8AF5-9981E6F47BE4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9D-4FD0-8AF5-9981E6F47BE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9D-4FD0-8AF5-9981E6F47BE4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9D-4FD0-8AF5-9981E6F47BE4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9D-4FD0-8AF5-9981E6F47BE4}"/>
              </c:ext>
            </c:extLst>
          </c:dPt>
          <c:dLbls>
            <c:dLbl>
              <c:idx val="0"/>
              <c:layout>
                <c:manualLayout>
                  <c:x val="6.2869066820999808E-3"/>
                  <c:y val="-0.27113389658635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9D-4FD0-8AF5-9981E6F47BE4}"/>
                </c:ext>
              </c:extLst>
            </c:dLbl>
            <c:dLbl>
              <c:idx val="1"/>
              <c:layout>
                <c:manualLayout>
                  <c:x val="5.9572567928088856E-3"/>
                  <c:y val="-0.31165940712469864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121 853,4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9D-4FD0-8AF5-9981E6F47BE4}"/>
                </c:ext>
              </c:extLst>
            </c:dLbl>
            <c:dLbl>
              <c:idx val="2"/>
              <c:layout>
                <c:manualLayout>
                  <c:x val="1.3044091507977839E-2"/>
                  <c:y val="-0.32503904794892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09D-4FD0-8AF5-9981E6F47BE4}"/>
                </c:ext>
              </c:extLst>
            </c:dLbl>
            <c:dLbl>
              <c:idx val="3"/>
              <c:layout>
                <c:manualLayout>
                  <c:x val="1.2499860592204317E-2"/>
                  <c:y val="-0.32201619174930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09D-4FD0-8AF5-9981E6F47BE4}"/>
                </c:ext>
              </c:extLst>
            </c:dLbl>
            <c:dLbl>
              <c:idx val="4"/>
              <c:layout>
                <c:manualLayout>
                  <c:x val="2.160169340290501E-2"/>
                  <c:y val="-0.25610333998728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09D-4FD0-8AF5-9981E6F47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г.</c:v>
                </c:pt>
                <c:pt idx="1">
                  <c:v>План 2022 г.</c:v>
                </c:pt>
                <c:pt idx="2">
                  <c:v>План 2023 г.</c:v>
                </c:pt>
                <c:pt idx="3">
                  <c:v>План 2024 г.</c:v>
                </c:pt>
                <c:pt idx="4">
                  <c:v>План 2025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120953.4</c:v>
                </c:pt>
                <c:pt idx="1">
                  <c:v>121853.4</c:v>
                </c:pt>
                <c:pt idx="2">
                  <c:v>130138.7</c:v>
                </c:pt>
                <c:pt idx="3">
                  <c:v>130604.5</c:v>
                </c:pt>
                <c:pt idx="4">
                  <c:v>116309.5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09D-4FD0-8AF5-9981E6F47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287552"/>
        <c:axId val="472093184"/>
        <c:axId val="0"/>
      </c:bar3DChart>
      <c:catAx>
        <c:axId val="7528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2093184"/>
        <c:crosses val="autoZero"/>
        <c:auto val="1"/>
        <c:lblAlgn val="ctr"/>
        <c:lblOffset val="100"/>
        <c:noMultiLvlLbl val="0"/>
      </c:catAx>
      <c:valAx>
        <c:axId val="4720931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7528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644311139823429E-4"/>
          <c:y val="0"/>
          <c:w val="0.99931355688860168"/>
          <c:h val="0.78334591281340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DD-407C-9F91-9F102FCD980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DD-407C-9F91-9F102FCD98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DD-407C-9F91-9F102FCD9800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5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DD-407C-9F91-9F102FCD9800}"/>
              </c:ext>
            </c:extLst>
          </c:dPt>
          <c:dLbls>
            <c:dLbl>
              <c:idx val="0"/>
              <c:layout>
                <c:manualLayout>
                  <c:x val="2.6323774970277054E-3"/>
                  <c:y val="-4.9620007858826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151 684,5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DD-407C-9F91-9F102FCD9800}"/>
                </c:ext>
              </c:extLst>
            </c:dLbl>
            <c:dLbl>
              <c:idx val="1"/>
              <c:layout>
                <c:manualLayout>
                  <c:x val="2.1059019976221546E-2"/>
                  <c:y val="-4.9620007858826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153 760,8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ADD-407C-9F91-9F102FCD9800}"/>
                </c:ext>
              </c:extLst>
            </c:dLbl>
            <c:dLbl>
              <c:idx val="2"/>
              <c:layout>
                <c:manualLayout>
                  <c:x val="1.0529509988110773E-2"/>
                  <c:y val="-5.6708580410087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232 663,4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DD-407C-9F91-9F102FCD9800}"/>
                </c:ext>
              </c:extLst>
            </c:dLbl>
            <c:dLbl>
              <c:idx val="3"/>
              <c:layout>
                <c:manualLayout>
                  <c:x val="2.3691397473249241E-2"/>
                  <c:y val="-6.3797152961348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228 997,6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DD-407C-9F91-9F102FCD9800}"/>
                </c:ext>
              </c:extLst>
            </c:dLbl>
            <c:dLbl>
              <c:idx val="4"/>
              <c:layout>
                <c:manualLayout>
                  <c:x val="1.579426498216616E-2"/>
                  <c:y val="-6.3797152961348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206 796,7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DD-407C-9F91-9F102FCD9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</c:v>
                </c:pt>
                <c:pt idx="2">
                  <c:v>план 2023 год </c:v>
                </c:pt>
                <c:pt idx="3">
                  <c:v>план 2024 год</c:v>
                </c:pt>
                <c:pt idx="4">
                  <c:v>план 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151684.5</c:v>
                </c:pt>
                <c:pt idx="1">
                  <c:v>153760.79999999999</c:v>
                </c:pt>
                <c:pt idx="2">
                  <c:v>232663.4</c:v>
                </c:pt>
                <c:pt idx="3">
                  <c:v>228997.6</c:v>
                </c:pt>
                <c:pt idx="4">
                  <c:v>206796.7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DD-407C-9F91-9F102FCD98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74507776"/>
        <c:axId val="474579520"/>
        <c:axId val="0"/>
      </c:bar3DChart>
      <c:catAx>
        <c:axId val="47450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4579520"/>
        <c:crosses val="autoZero"/>
        <c:auto val="1"/>
        <c:lblAlgn val="ctr"/>
        <c:lblOffset val="100"/>
        <c:noMultiLvlLbl val="0"/>
      </c:catAx>
      <c:valAx>
        <c:axId val="4745795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7450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942457485732"/>
          <c:y val="0.25691943105864057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17802</c:v>
                </c:pt>
                <c:pt idx="1">
                  <c:v>64567.4</c:v>
                </c:pt>
                <c:pt idx="2">
                  <c:v>77707</c:v>
                </c:pt>
                <c:pt idx="3">
                  <c:v>20009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8-4E09-8DB0-16B1AC58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90483850750761"/>
          <c:y val="2.518762829782863E-2"/>
          <c:w val="0.45297905752079481"/>
          <c:h val="0.913194011853185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сметная стоимость работ, тыс.руб.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6.2337549460207184E-2"/>
                  <c:y val="-4.46367927023413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190 374,2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73-4C71-A5B1-E8A05FCD0C4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25 862,0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73-4C71-A5B1-E8A05FCD0C4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56 794,5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73-4C71-A5B1-E8A05FCD0C4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20 944,0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73-4C71-A5B1-E8A05FCD0C4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7 795,2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73-4C71-A5B1-E8A05FCD0C4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5 185,0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373-4C71-A5B1-E8A05FCD0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Капитальный ремонт автомобильной дороги по ул. Юбилейная</c:v>
                </c:pt>
                <c:pt idx="1">
                  <c:v>Комплексное благоустройство парка в с. Новопышминское </c:v>
                </c:pt>
                <c:pt idx="2">
                  <c:v>Техническое перевооружение ОПО "Система теплоснабжения городского округа Сухой Лог</c:v>
                </c:pt>
                <c:pt idx="3">
                  <c:v>Обустройство пешеходных переходов вблизи образовательных учреждений в соответствии с требованиями новых национальных стандартов на территории городского округа Сухой Лог (в том числе обустройство подходов к пешеходным переходам и тротуаров "дом-школа-дом"</c:v>
                </c:pt>
                <c:pt idx="4">
                  <c:v>Модернизация наружного (уличного) освещения с применением энергоэффективного и энергосберегающего оборудования в с. Филатовское</c:v>
                </c:pt>
                <c:pt idx="5">
                  <c:v>Разработка проектно-сметной документации на капитальный ремонт (замену) сетей водоснабжения по ул. Белинского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190374.2</c:v>
                </c:pt>
                <c:pt idx="1">
                  <c:v>25862</c:v>
                </c:pt>
                <c:pt idx="2">
                  <c:v>56794.5</c:v>
                </c:pt>
                <c:pt idx="3">
                  <c:v>20944</c:v>
                </c:pt>
                <c:pt idx="4">
                  <c:v>7795.2</c:v>
                </c:pt>
                <c:pt idx="5">
                  <c:v>5185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73-4C71-A5B1-E8A05FCD0C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Финансирование в 2023 году, тыс.руб.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4.46367927023413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41 258,0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373-4C71-A5B1-E8A05FCD0C4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25 862,0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373-4C71-A5B1-E8A05FCD0C4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13 335,1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373-4C71-A5B1-E8A05FCD0C4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20 944,0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373-4C71-A5B1-E8A05FCD0C4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3 897,6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373-4C71-A5B1-E8A05FCD0C4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5 185,0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373-4C71-A5B1-E8A05FCD0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Капитальный ремонт автомобильной дороги по ул. Юбилейная</c:v>
                </c:pt>
                <c:pt idx="1">
                  <c:v>Комплексное благоустройство парка в с. Новопышминское </c:v>
                </c:pt>
                <c:pt idx="2">
                  <c:v>Техническое перевооружение ОПО "Система теплоснабжения городского округа Сухой Лог</c:v>
                </c:pt>
                <c:pt idx="3">
                  <c:v>Обустройство пешеходных переходов вблизи образовательных учреждений в соответствии с требованиями новых национальных стандартов на территории городского округа Сухой Лог (в том числе обустройство подходов к пешеходным переходам и тротуаров "дом-школа-дом"</c:v>
                </c:pt>
                <c:pt idx="4">
                  <c:v>Модернизация наружного (уличного) освещения с применением энергоэффективного и энергосберегающего оборудования в с. Филатовское</c:v>
                </c:pt>
                <c:pt idx="5">
                  <c:v>Разработка проектно-сметной документации на капитальный ремонт (замену) сетей водоснабжения по ул. Белинского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41258</c:v>
                </c:pt>
                <c:pt idx="1">
                  <c:v>25862</c:v>
                </c:pt>
                <c:pt idx="2">
                  <c:v>13335.09</c:v>
                </c:pt>
                <c:pt idx="3">
                  <c:v>20944</c:v>
                </c:pt>
                <c:pt idx="4">
                  <c:v>3897.6</c:v>
                </c:pt>
                <c:pt idx="5">
                  <c:v>5185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373-4C71-A5B1-E8A05FCD0C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5787776"/>
        <c:axId val="474582976"/>
      </c:barChart>
      <c:catAx>
        <c:axId val="475787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474582976"/>
        <c:crosses val="autoZero"/>
        <c:auto val="1"/>
        <c:lblAlgn val="ctr"/>
        <c:lblOffset val="100"/>
        <c:noMultiLvlLbl val="0"/>
      </c:catAx>
      <c:valAx>
        <c:axId val="47458297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47578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34588306590012"/>
          <c:y val="4.1775996055091642E-2"/>
          <c:w val="0.3676541434158922"/>
          <c:h val="0.14059246456728267"/>
        </c:manualLayout>
      </c:layout>
      <c:overlay val="0"/>
      <c:txPr>
        <a:bodyPr/>
        <a:lstStyle/>
        <a:p>
          <a:pPr>
            <a:defRPr sz="12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94047100011449"/>
          <c:y val="0"/>
          <c:w val="0.75695938527135509"/>
          <c:h val="0.999942316600985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Lbls>
            <c:dLbl>
              <c:idx val="0"/>
              <c:layout>
                <c:manualLayout>
                  <c:x val="7.4068881260118177E-3"/>
                  <c:y val="-5.426747455410942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1 771,4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35-468B-BAC9-7AD6B36784A1}"/>
                </c:ext>
              </c:extLst>
            </c:dLbl>
            <c:dLbl>
              <c:idx val="1"/>
              <c:layout>
                <c:manualLayout>
                  <c:x val="1.33323986268212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35-468B-BAC9-7AD6B36784A1}"/>
                </c:ext>
              </c:extLst>
            </c:dLbl>
            <c:dLbl>
              <c:idx val="2"/>
              <c:layout>
                <c:manualLayout>
                  <c:x val="1.3332398626821264E-2"/>
                  <c:y val="-8.140121183116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35-468B-BAC9-7AD6B36784A1}"/>
                </c:ext>
              </c:extLst>
            </c:dLbl>
            <c:dLbl>
              <c:idx val="3"/>
              <c:layout>
                <c:manualLayout>
                  <c:x val="1.3332398626821264E-2"/>
                  <c:y val="-2.7133737277054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35-468B-BAC9-7AD6B36784A1}"/>
                </c:ext>
              </c:extLst>
            </c:dLbl>
            <c:dLbl>
              <c:idx val="4"/>
              <c:layout>
                <c:manualLayout>
                  <c:x val="1.3332398626821264E-2"/>
                  <c:y val="-8.140121183116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35-468B-BAC9-7AD6B36784A1}"/>
                </c:ext>
              </c:extLst>
            </c:dLbl>
            <c:dLbl>
              <c:idx val="5"/>
              <c:layout>
                <c:manualLayout>
                  <c:x val="1.3332398626821264E-2"/>
                  <c:y val="-2.7133737277054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35-468B-BAC9-7AD6B3678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1771.4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35-468B-BAC9-7AD6B36784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1.3332398626821264E-2"/>
                  <c:y val="-1.628024236623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35-468B-BAC9-7AD6B36784A1}"/>
                </c:ext>
              </c:extLst>
            </c:dLbl>
            <c:dLbl>
              <c:idx val="1"/>
              <c:layout>
                <c:manualLayout>
                  <c:x val="1.1851021001619024E-2"/>
                  <c:y val="-8.140121183116397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5 898,0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035-468B-BAC9-7AD6B36784A1}"/>
                </c:ext>
              </c:extLst>
            </c:dLbl>
            <c:dLbl>
              <c:idx val="2"/>
              <c:layout>
                <c:manualLayout>
                  <c:x val="1.3332398626821264E-2"/>
                  <c:y val="-1.628024236623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035-468B-BAC9-7AD6B36784A1}"/>
                </c:ext>
              </c:extLst>
            </c:dLbl>
            <c:dLbl>
              <c:idx val="3"/>
              <c:layout>
                <c:manualLayout>
                  <c:x val="1.3332398626821264E-2"/>
                  <c:y val="-1.085349491082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035-468B-BAC9-7AD6B36784A1}"/>
                </c:ext>
              </c:extLst>
            </c:dLbl>
            <c:dLbl>
              <c:idx val="4"/>
              <c:layout>
                <c:manualLayout>
                  <c:x val="1.3332398626821264E-2"/>
                  <c:y val="-1.899361609393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035-468B-BAC9-7AD6B36784A1}"/>
                </c:ext>
              </c:extLst>
            </c:dLbl>
            <c:dLbl>
              <c:idx val="5"/>
              <c:layout>
                <c:manualLayout>
                  <c:x val="1.3332398626821264E-2"/>
                  <c:y val="-1.3566868638527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035-468B-BAC9-7AD6B3678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0</c:v>
                </c:pt>
                <c:pt idx="1">
                  <c:v>5898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035-468B-BAC9-7AD6B36784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35-468B-BAC9-7AD6B3678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035-468B-BAC9-7AD6B36784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76698112"/>
        <c:axId val="474599936"/>
        <c:axId val="0"/>
      </c:bar3DChart>
      <c:catAx>
        <c:axId val="476698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4599936"/>
        <c:crosses val="autoZero"/>
        <c:auto val="1"/>
        <c:lblAlgn val="ctr"/>
        <c:lblOffset val="100"/>
        <c:noMultiLvlLbl val="0"/>
      </c:catAx>
      <c:valAx>
        <c:axId val="474599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698112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545783491877682"/>
          <c:y val="3.1448642458530254E-2"/>
          <c:w val="0.5256023462222128"/>
          <c:h val="0.32325660396708067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8.3931852975138055E-2"/>
          <c:y val="0.12301311960188389"/>
          <c:w val="0.89948365924172358"/>
          <c:h val="0.775780798707479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97-440F-A770-D1701F3EBB0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97-440F-A770-D1701F3EBB0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97-440F-A770-D1701F3EBB0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97-440F-A770-D1701F3EBB0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97-440F-A770-D1701F3EBB06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F97-440F-A770-D1701F3EBB06}"/>
              </c:ext>
            </c:extLst>
          </c:dPt>
          <c:dLbls>
            <c:dLbl>
              <c:idx val="0"/>
              <c:layout>
                <c:manualLayout>
                  <c:x val="9.265425542690291E-3"/>
                  <c:y val="-0.41537529718018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97-440F-A770-D1701F3EBB06}"/>
                </c:ext>
              </c:extLst>
            </c:dLbl>
            <c:dLbl>
              <c:idx val="1"/>
              <c:layout>
                <c:manualLayout>
                  <c:x val="1.3763800582844012E-2"/>
                  <c:y val="-8.145205839507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97-440F-A770-D1701F3EBB06}"/>
                </c:ext>
              </c:extLst>
            </c:dLbl>
            <c:dLbl>
              <c:idx val="2"/>
              <c:layout>
                <c:manualLayout>
                  <c:x val="7.6047542013098074E-3"/>
                  <c:y val="-8.2822688305690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97-440F-A770-D1701F3EBB06}"/>
                </c:ext>
              </c:extLst>
            </c:dLbl>
            <c:dLbl>
              <c:idx val="3"/>
              <c:layout>
                <c:manualLayout>
                  <c:x val="6.2614926478887639E-3"/>
                  <c:y val="-8.110494599896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97-440F-A770-D1701F3EBB06}"/>
                </c:ext>
              </c:extLst>
            </c:dLbl>
            <c:dLbl>
              <c:idx val="4"/>
              <c:layout>
                <c:manualLayout>
                  <c:x val="9.2898505847250883E-3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97-440F-A770-D1701F3EBB06}"/>
                </c:ext>
              </c:extLst>
            </c:dLbl>
            <c:dLbl>
              <c:idx val="5"/>
              <c:layout>
                <c:manualLayout>
                  <c:x val="1.2318208521561467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97-440F-A770-D1701F3EBB06}"/>
                </c:ext>
              </c:extLst>
            </c:dLbl>
            <c:dLbl>
              <c:idx val="6"/>
              <c:layout>
                <c:manualLayout>
                  <c:x val="1.4872998463306005E-2"/>
                  <c:y val="-8.062047361723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F97-440F-A770-D1701F3EBB06}"/>
                </c:ext>
              </c:extLst>
            </c:dLbl>
            <c:dLbl>
              <c:idx val="7"/>
              <c:layout>
                <c:manualLayout>
                  <c:x val="1.2030780183303573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97-440F-A770-D1701F3EBB06}"/>
                </c:ext>
              </c:extLst>
            </c:dLbl>
            <c:dLbl>
              <c:idx val="8"/>
              <c:layout>
                <c:manualLayout>
                  <c:x val="1.3500913045113987E-2"/>
                  <c:y val="-7.094123517069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97-440F-A770-D1701F3EBB06}"/>
                </c:ext>
              </c:extLst>
            </c:dLbl>
            <c:dLbl>
              <c:idx val="9"/>
              <c:layout>
                <c:manualLayout>
                  <c:x val="2.9402657236207021E-3"/>
                  <c:y val="-6.8364436088997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97-440F-A770-D1701F3EB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01.01.2018г.</c:v>
                </c:pt>
                <c:pt idx="1">
                  <c:v>на 01.01.2019г.</c:v>
                </c:pt>
                <c:pt idx="2">
                  <c:v>на 01.01.2020г.</c:v>
                </c:pt>
                <c:pt idx="3">
                  <c:v>на 01.01.2021г.</c:v>
                </c:pt>
                <c:pt idx="4">
                  <c:v>на 01.01.2022г.</c:v>
                </c:pt>
                <c:pt idx="5">
                  <c:v>на 01.01.2023г.</c:v>
                </c:pt>
                <c:pt idx="6">
                  <c:v>на 01.01.2024г.</c:v>
                </c:pt>
                <c:pt idx="7">
                  <c:v>на 01.01.2025г.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 formatCode="General">
                  <c:v>0.4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F97-440F-A770-D1701F3EB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6816384"/>
        <c:axId val="474586432"/>
        <c:axId val="0"/>
      </c:bar3DChart>
      <c:catAx>
        <c:axId val="47681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</a:defRPr>
            </a:pPr>
            <a:endParaRPr lang="ru-RU"/>
          </a:p>
        </c:txPr>
        <c:crossAx val="474586432"/>
        <c:crosses val="autoZero"/>
        <c:auto val="1"/>
        <c:lblAlgn val="ctr"/>
        <c:lblOffset val="100"/>
        <c:noMultiLvlLbl val="0"/>
      </c:catAx>
      <c:valAx>
        <c:axId val="47458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47681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05019234647178E-2"/>
          <c:y val="0.14517749661802284"/>
          <c:w val="0.88676946530237699"/>
          <c:h val="0.74485378530925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2312500969488265E-2"/>
                  <c:y val="-3.45822141766383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357,9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BA-44CC-AEA3-36567BB12A5F}"/>
                </c:ext>
              </c:extLst>
            </c:dLbl>
            <c:dLbl>
              <c:idx val="1"/>
              <c:layout>
                <c:manualLayout>
                  <c:x val="-2.1546876696604465E-2"/>
                  <c:y val="1.0374664252991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730,8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BA-44CC-AEA3-36567BB12A5F}"/>
                </c:ext>
              </c:extLst>
            </c:dLbl>
            <c:dLbl>
              <c:idx val="2"/>
              <c:layout>
                <c:manualLayout>
                  <c:x val="-4.3093753393208929E-2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1209,2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BA-44CC-AEA3-36567BB1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357.9</c:v>
                </c:pt>
                <c:pt idx="1">
                  <c:v>730.8</c:v>
                </c:pt>
                <c:pt idx="2">
                  <c:v>1209.2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BA-44CC-AEA3-36567BB12A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4.9250003877953093E-2"/>
                  <c:y val="6.91644283532766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394,9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DBA-44CC-AEA3-36567BB12A5F}"/>
                </c:ext>
              </c:extLst>
            </c:dLbl>
            <c:dLbl>
              <c:idx val="1"/>
              <c:layout>
                <c:manualLayout>
                  <c:x val="3.0781252423720665E-2"/>
                  <c:y val="-1.38328856706553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852,8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DBA-44CC-AEA3-36567BB12A5F}"/>
                </c:ext>
              </c:extLst>
            </c:dLbl>
            <c:dLbl>
              <c:idx val="2"/>
              <c:layout>
                <c:manualLayout>
                  <c:x val="9.2343757271161984E-3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1636,4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DBA-44CC-AEA3-36567BB1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394.9</c:v>
                </c:pt>
                <c:pt idx="1">
                  <c:v>852.8</c:v>
                </c:pt>
                <c:pt idx="2">
                  <c:v>1636.4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BA-44CC-AEA3-36567BB12A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643392"/>
        <c:axId val="127200640"/>
      </c:barChart>
      <c:catAx>
        <c:axId val="131643392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27200640"/>
        <c:crosses val="autoZero"/>
        <c:auto val="1"/>
        <c:lblAlgn val="ctr"/>
        <c:lblOffset val="100"/>
        <c:noMultiLvlLbl val="0"/>
      </c:catAx>
      <c:valAx>
        <c:axId val="127200640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131643392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5.4284290605543323E-2"/>
          <c:y val="3.680813242973003E-2"/>
          <c:w val="0.53951852304279713"/>
          <c:h val="7.6167648039106764E-2"/>
        </c:manualLayout>
      </c:layout>
      <c:overlay val="0"/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solidFill>
          <a:schemeClr val="accent2">
            <a:lumMod val="40000"/>
            <a:lumOff val="60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2958279871777309E-2"/>
          <c:y val="1.5332892304895393E-3"/>
          <c:w val="0.76415522966831206"/>
          <c:h val="0.8314454959549949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CC00FF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7449763550026164E-2"/>
                  <c:y val="2.3443222361364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05-40AC-90D2-369269D29C8B}"/>
                </c:ext>
              </c:extLst>
            </c:dLbl>
            <c:dLbl>
              <c:idx val="1"/>
              <c:layout>
                <c:manualLayout>
                  <c:x val="5.7449763550026164E-2"/>
                  <c:y val="4.29787445017097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B05-40AC-90D2-369269D29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322</c:v>
                </c:pt>
                <c:pt idx="1">
                  <c:v>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05-40AC-90D2-369269D29C8B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00B0F0"/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97779610114238E-2"/>
                  <c:y val="-1.5746438801485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B05-40AC-90D2-369269D29C8B}"/>
                </c:ext>
              </c:extLst>
            </c:dLbl>
            <c:dLbl>
              <c:idx val="1"/>
              <c:layout>
                <c:manualLayout>
                  <c:x val="4.4590275090314956E-2"/>
                  <c:y val="1.6791612526144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B05-40AC-90D2-369269D29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577</c:v>
                </c:pt>
                <c:pt idx="1">
                  <c:v>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B05-40AC-90D2-369269D29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cylinder"/>
        <c:axId val="131643904"/>
        <c:axId val="187983552"/>
        <c:axId val="0"/>
      </c:bar3DChart>
      <c:catAx>
        <c:axId val="131643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>
                <a:latin typeface="Liberation Serif" panose="02020603050405020304" pitchFamily="18" charset="0"/>
              </a:defRPr>
            </a:pPr>
            <a:endParaRPr lang="ru-RU"/>
          </a:p>
        </c:txPr>
        <c:crossAx val="187983552"/>
        <c:crosses val="autoZero"/>
        <c:auto val="1"/>
        <c:lblAlgn val="ctr"/>
        <c:lblOffset val="100"/>
        <c:noMultiLvlLbl val="0"/>
      </c:catAx>
      <c:valAx>
        <c:axId val="187983552"/>
        <c:scaling>
          <c:orientation val="minMax"/>
        </c:scaling>
        <c:delete val="0"/>
        <c:axPos val="b"/>
        <c:majorGridlines>
          <c:spPr>
            <a:ln w="4308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3164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427029083430352E-2"/>
          <c:y val="9.8846340305622629E-2"/>
          <c:w val="0.13756630023355737"/>
          <c:h val="0.36018093949157165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46621525483658E-2"/>
          <c:y val="5.5430349008840314E-2"/>
          <c:w val="0.66689800061201876"/>
          <c:h val="0.91475470979414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4561997984629392E-2"/>
                  <c:y val="-1.5117764692811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C3-4605-A08D-52CCD2C05F62}"/>
                </c:ext>
              </c:extLst>
            </c:dLbl>
            <c:dLbl>
              <c:idx val="1"/>
              <c:layout>
                <c:manualLayout>
                  <c:x val="-0.1043409894027369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C3-4605-A08D-52CCD2C05F62}"/>
                </c:ext>
              </c:extLst>
            </c:dLbl>
            <c:dLbl>
              <c:idx val="2"/>
              <c:layout>
                <c:manualLayout>
                  <c:x val="-9.2109039541415416E-2"/>
                  <c:y val="-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2223.4</c:v>
                </c:pt>
                <c:pt idx="1">
                  <c:v>2282.4</c:v>
                </c:pt>
                <c:pt idx="2">
                  <c:v>2303.6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C3-4605-A08D-52CCD2C05F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Верхняя Салда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7.426075465299177E-2"/>
                  <c:y val="-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EC3-4605-A08D-52CCD2C05F62}"/>
                </c:ext>
              </c:extLst>
            </c:dLbl>
            <c:dLbl>
              <c:idx val="1"/>
              <c:layout>
                <c:manualLayout>
                  <c:x val="-7.1166556542450451E-2"/>
                  <c:y val="-1.0078245274334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EC3-4605-A08D-52CCD2C05F62}"/>
                </c:ext>
              </c:extLst>
            </c:dLbl>
            <c:dLbl>
              <c:idx val="2"/>
              <c:layout>
                <c:manualLayout>
                  <c:x val="-7.58078537082624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1741.5</c:v>
                </c:pt>
                <c:pt idx="1">
                  <c:v>1675.5</c:v>
                </c:pt>
                <c:pt idx="2" formatCode="0.0">
                  <c:v>1655.4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EC3-4605-A08D-52CCD2C05F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7.2303491619839511E-2"/>
                  <c:y val="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EC3-4605-A08D-52CCD2C05F62}"/>
                </c:ext>
              </c:extLst>
            </c:dLbl>
            <c:dLbl>
              <c:idx val="1"/>
              <c:layout>
                <c:manualLayout>
                  <c:x val="-8.204851020451918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EC3-4605-A08D-52CCD2C05F62}"/>
                </c:ext>
              </c:extLst>
            </c:dLbl>
            <c:dLbl>
              <c:idx val="2"/>
              <c:layout>
                <c:manualLayout>
                  <c:x val="-7.367090791081693E-2"/>
                  <c:y val="-1.0078245274334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2578.3000000000002</c:v>
                </c:pt>
                <c:pt idx="1">
                  <c:v>2175.1999999999998</c:v>
                </c:pt>
                <c:pt idx="2">
                  <c:v>2149.1999999999998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EC3-4605-A08D-52CCD2C05F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278720"/>
        <c:axId val="138819200"/>
      </c:barChart>
      <c:catAx>
        <c:axId val="21327872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819200"/>
        <c:crosses val="autoZero"/>
        <c:auto val="1"/>
        <c:lblAlgn val="ctr"/>
        <c:lblOffset val="100"/>
        <c:noMultiLvlLbl val="0"/>
      </c:catAx>
      <c:valAx>
        <c:axId val="138819200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213278720"/>
        <c:crosses val="autoZero"/>
        <c:crossBetween val="between"/>
      </c:valAx>
      <c:spPr>
        <a:ln w="9525"/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32867734460183E-2"/>
          <c:y val="4.9745185007933589E-2"/>
          <c:w val="0.68390237859510261"/>
          <c:h val="0.810440577827534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041828685701588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F0-407B-9AFD-FBCE57AADE0F}"/>
                </c:ext>
              </c:extLst>
            </c:dLbl>
            <c:dLbl>
              <c:idx val="1"/>
              <c:layout>
                <c:manualLayout>
                  <c:x val="-8.8574966596631846E-2"/>
                  <c:y val="9.0445790923515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F0-407B-9AFD-FBCE57AADE0F}"/>
                </c:ext>
              </c:extLst>
            </c:dLbl>
            <c:dLbl>
              <c:idx val="2"/>
              <c:layout>
                <c:manualLayout>
                  <c:x val="-9.637879468652942E-2"/>
                  <c:y val="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2286.6</c:v>
                </c:pt>
                <c:pt idx="1">
                  <c:v>2282.4</c:v>
                </c:pt>
                <c:pt idx="2">
                  <c:v>2303.6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F0-407B-9AFD-FBCE57AADE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Вархняя Салда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7.3357139275577049E-2"/>
                  <c:y val="-1.3566868638527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F0-407B-9AFD-FBCE57AADE0F}"/>
                </c:ext>
              </c:extLst>
            </c:dLbl>
            <c:dLbl>
              <c:idx val="1"/>
              <c:layout>
                <c:manualLayout>
                  <c:x val="-7.335713927557704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F0-407B-9AFD-FBCE57AADE0F}"/>
                </c:ext>
              </c:extLst>
            </c:dLbl>
            <c:dLbl>
              <c:idx val="2"/>
              <c:layout>
                <c:manualLayout>
                  <c:x val="-7.0235558880871587E-2"/>
                  <c:y val="-1.3566868638527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1782.8</c:v>
                </c:pt>
                <c:pt idx="1">
                  <c:v>1724.1</c:v>
                </c:pt>
                <c:pt idx="2">
                  <c:v>1705.9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F0-407B-9AFD-FBCE57AADE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7.9521154483326834E-2"/>
                  <c:y val="-9.0445790923515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EF0-407B-9AFD-FBCE57AADE0F}"/>
                </c:ext>
              </c:extLst>
            </c:dLbl>
            <c:dLbl>
              <c:idx val="1"/>
              <c:layout>
                <c:manualLayout>
                  <c:x val="-8.0764747869705722E-2"/>
                  <c:y val="4.52228954617577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EF0-407B-9AFD-FBCE57AADE0F}"/>
                </c:ext>
              </c:extLst>
            </c:dLbl>
            <c:dLbl>
              <c:idx val="2"/>
              <c:layout>
                <c:manualLayout>
                  <c:x val="-8.5248394229549718E-2"/>
                  <c:y val="-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2461.3000000000002</c:v>
                </c:pt>
                <c:pt idx="1">
                  <c:v>2173.1999999999998</c:v>
                </c:pt>
                <c:pt idx="2" formatCode="0.0">
                  <c:v>2162.4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EF0-407B-9AFD-FBCE57AADE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279232"/>
        <c:axId val="187987584"/>
      </c:barChart>
      <c:catAx>
        <c:axId val="21327923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7987584"/>
        <c:crosses val="autoZero"/>
        <c:auto val="1"/>
        <c:lblAlgn val="ctr"/>
        <c:lblOffset val="100"/>
        <c:noMultiLvlLbl val="0"/>
      </c:catAx>
      <c:valAx>
        <c:axId val="187987584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213279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71714220242332"/>
          <c:y val="9.0856908154986149E-2"/>
          <c:w val="0.74899458258731066"/>
          <c:h val="0.882420471799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2019 год (факт)</c:v>
                </c:pt>
                <c:pt idx="1">
                  <c:v>2020 год (факт)</c:v>
                </c:pt>
                <c:pt idx="2">
                  <c:v>2021 год (факт)</c:v>
                </c:pt>
                <c:pt idx="3">
                  <c:v>2022 год (план)</c:v>
                </c:pt>
                <c:pt idx="4">
                  <c:v>2023 год (прогноз)</c:v>
                </c:pt>
                <c:pt idx="5">
                  <c:v>2024 год (прогноз)</c:v>
                </c:pt>
                <c:pt idx="6">
                  <c:v>2025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1795103.2</c:v>
                </c:pt>
                <c:pt idx="1">
                  <c:v>1890034.3</c:v>
                </c:pt>
                <c:pt idx="2">
                  <c:v>1958051.3</c:v>
                </c:pt>
                <c:pt idx="3">
                  <c:v>2355052.6</c:v>
                </c:pt>
                <c:pt idx="4">
                  <c:v>2223378.6</c:v>
                </c:pt>
                <c:pt idx="5">
                  <c:v>2282441.6</c:v>
                </c:pt>
                <c:pt idx="6">
                  <c:v>2303559.4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8-486F-B930-619B4A5BA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cat>
            <c:strRef>
              <c:f>Лист1!$A$2:$A$8</c:f>
              <c:strCache>
                <c:ptCount val="7"/>
                <c:pt idx="0">
                  <c:v>2019 год (факт)</c:v>
                </c:pt>
                <c:pt idx="1">
                  <c:v>2020 год (факт)</c:v>
                </c:pt>
                <c:pt idx="2">
                  <c:v>2021 год (факт)</c:v>
                </c:pt>
                <c:pt idx="3">
                  <c:v>2022 год (план)</c:v>
                </c:pt>
                <c:pt idx="4">
                  <c:v>2023 год (прогноз)</c:v>
                </c:pt>
                <c:pt idx="5">
                  <c:v>2024 год (прогноз)</c:v>
                </c:pt>
                <c:pt idx="6">
                  <c:v>2025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1892582.6</c:v>
                </c:pt>
                <c:pt idx="1">
                  <c:v>1911471.7</c:v>
                </c:pt>
                <c:pt idx="2">
                  <c:v>1949013.5</c:v>
                </c:pt>
                <c:pt idx="3">
                  <c:v>2336590.7999999998</c:v>
                </c:pt>
                <c:pt idx="4">
                  <c:v>2286592</c:v>
                </c:pt>
                <c:pt idx="5">
                  <c:v>2282441.6</c:v>
                </c:pt>
                <c:pt idx="6">
                  <c:v>2303559.4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8-486F-B930-619B4A5BA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80256"/>
        <c:axId val="70699840"/>
      </c:barChart>
      <c:catAx>
        <c:axId val="21328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699840"/>
        <c:crosses val="autoZero"/>
        <c:auto val="1"/>
        <c:lblAlgn val="ctr"/>
        <c:lblOffset val="100"/>
        <c:noMultiLvlLbl val="0"/>
      </c:catAx>
      <c:valAx>
        <c:axId val="70699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132802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843155980040768E-2"/>
          <c:y val="0.46275583200782566"/>
          <c:w val="0.18660443019585357"/>
          <c:h val="0.28720928026967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671624380285874E-3"/>
          <c:y val="1.4560134189319476E-2"/>
          <c:w val="0.603831413434434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5-48CD-B6AA-31CA02F9567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5-48CD-B6AA-31CA02F9567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B5-48CD-B6AA-31CA02F95672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B5-48CD-B6AA-31CA02F95672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B5-48CD-B6AA-31CA02F95672}"/>
              </c:ext>
            </c:extLst>
          </c:dPt>
          <c:dLbls>
            <c:dLbl>
              <c:idx val="0"/>
              <c:layout>
                <c:manualLayout>
                  <c:x val="0.49817463789248601"/>
                  <c:y val="-0.1597234616055163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70,0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5-48CD-B6AA-31CA02F95672}"/>
                </c:ext>
              </c:extLst>
            </c:dLbl>
            <c:dLbl>
              <c:idx val="1"/>
              <c:layout>
                <c:manualLayout>
                  <c:x val="-1.9790755322251397E-3"/>
                  <c:y val="-6.198355250008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B5-48CD-B6AA-31CA02F95672}"/>
                </c:ext>
              </c:extLst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BB5-48CD-B6AA-31CA02F95672}"/>
                </c:ext>
              </c:extLst>
            </c:dLbl>
            <c:dLbl>
              <c:idx val="3"/>
              <c:layout>
                <c:manualLayout>
                  <c:x val="5.5587391853796117E-2"/>
                  <c:y val="-3.28567157809635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Liberation Serif" panose="02020603050405020304" pitchFamily="18" charset="0"/>
                      </a:rPr>
                      <a:t>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B5-48CD-B6AA-31CA02F95672}"/>
                </c:ext>
              </c:extLst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B5-48CD-B6AA-31CA02F95672}"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B5-48CD-B6AA-31CA02F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- 70,0%</c:v>
                </c:pt>
                <c:pt idx="1">
                  <c:v>Налоги на совокупный доход - 15,2%</c:v>
                </c:pt>
                <c:pt idx="2">
                  <c:v>Земельный налог - 2,9%</c:v>
                </c:pt>
                <c:pt idx="3">
                  <c:v>Акцизы - 8,1%</c:v>
                </c:pt>
                <c:pt idx="4">
                  <c:v>Налог на имущество физических лиц - 2,7%</c:v>
                </c:pt>
                <c:pt idx="5">
                  <c:v>Госпошлина - 1,1%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</c:v>
                </c:pt>
                <c:pt idx="1">
                  <c:v>15.2</c:v>
                </c:pt>
                <c:pt idx="2">
                  <c:v>2.9</c:v>
                </c:pt>
                <c:pt idx="3">
                  <c:v>8.1</c:v>
                </c:pt>
                <c:pt idx="4">
                  <c:v>2.7</c:v>
                </c:pt>
                <c:pt idx="5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B5-48CD-B6AA-31CA02F9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901"/>
          <c:y val="1.2454136562554716E-2"/>
          <c:w val="0.34502697579469283"/>
          <c:h val="0.95949736055929269"/>
        </c:manualLayout>
      </c:layout>
      <c:overlay val="0"/>
      <c:txPr>
        <a:bodyPr/>
        <a:lstStyle/>
        <a:p>
          <a:pPr>
            <a:defRPr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67275811557821E-2"/>
          <c:y val="4.1175166876522493E-2"/>
          <c:w val="0.56362820097486865"/>
          <c:h val="0.934857522242944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7-4A65-BAA3-ED114E378A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A65-BAA3-ED114E378A4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A65-BAA3-ED114E378A43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7-4A65-BAA3-ED114E378A43}"/>
              </c:ext>
            </c:extLst>
          </c:dPt>
          <c:dLbls>
            <c:dLbl>
              <c:idx val="0"/>
              <c:layout>
                <c:manualLayout>
                  <c:x val="7.7068817750408691E-2"/>
                  <c:y val="1.47495908537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7-4A65-BAA3-ED114E378A43}"/>
                </c:ext>
              </c:extLst>
            </c:dLbl>
            <c:dLbl>
              <c:idx val="1"/>
              <c:layout>
                <c:manualLayout>
                  <c:x val="8.892569359706998E-3"/>
                  <c:y val="-4.424877256111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7-4A65-BAA3-ED114E378A43}"/>
                </c:ext>
              </c:extLst>
            </c:dLbl>
            <c:dLbl>
              <c:idx val="2"/>
              <c:layout>
                <c:manualLayout>
                  <c:x val="2.0749328505983048E-2"/>
                  <c:y val="-6.14566285571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57-4A65-BAA3-ED114E378A43}"/>
                </c:ext>
              </c:extLst>
            </c:dLbl>
            <c:dLbl>
              <c:idx val="3"/>
              <c:layout>
                <c:manualLayout>
                  <c:x val="2.5195613185836494E-2"/>
                  <c:y val="-2.949918170741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57-4A65-BAA3-ED114E378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71,2 %</c:v>
                </c:pt>
                <c:pt idx="1">
                  <c:v>Доходы от продажи имущества 15,6 %</c:v>
                </c:pt>
                <c:pt idx="2">
                  <c:v>Штрафы 2,6 %</c:v>
                </c:pt>
                <c:pt idx="3">
                  <c:v>Платежи при пользовании природными ресурсами 10,5 %</c:v>
                </c:pt>
                <c:pt idx="4">
                  <c:v>Доходы от оказания платных услуг 0,1 %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71.2</c:v>
                </c:pt>
                <c:pt idx="1">
                  <c:v>15.6</c:v>
                </c:pt>
                <c:pt idx="2">
                  <c:v>2.6</c:v>
                </c:pt>
                <c:pt idx="3">
                  <c:v>10.5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7-4A65-BAA3-ED114E378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5500903727783943"/>
          <c:y val="1.4415886199744678E-2"/>
          <c:w val="0.33017001378931843"/>
          <c:h val="0.97608456432089463"/>
        </c:manualLayout>
      </c:layout>
      <c:overlay val="0"/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600" b="1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6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 custT="1"/>
      <dgm:spPr>
        <a:solidFill>
          <a:srgbClr val="A05284"/>
        </a:solidFill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 custT="1"/>
      <dgm:spPr>
        <a:scene3d>
          <a:camera prst="orthographicFront"/>
          <a:lightRig rig="chilly" dir="t"/>
        </a:scene3d>
        <a:sp3d>
          <a:bevelT prst="slope"/>
        </a:sp3d>
      </dgm:spPr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Неналоговые доходы       4%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32%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62323" custLinFactNeighborY="-251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84701" custScaleY="84708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58308" custScaleY="56583" custLinFactNeighborX="43213" custLinFactNeighborY="-60106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3D5534FE-B25A-44E2-A24D-6CA00593862A}" type="presOf" srcId="{8AEEEAE4-7D85-4EDD-B6D7-DDAD499AB136}" destId="{E295EF1D-61E2-49EF-AD6F-2E93A6CDECB0}" srcOrd="2" destOrd="0" presId="urn:microsoft.com/office/officeart/2005/8/layout/gear1"/>
    <dgm:cxn modelId="{1B5AAE4E-CD35-4B26-9653-4195D96DBAB8}" type="presOf" srcId="{9F22AAF9-6E68-4DDE-B3DC-6120131E8F55}" destId="{0188DD12-686F-4326-B31E-54D90616AB67}" srcOrd="0" destOrd="0" presId="urn:microsoft.com/office/officeart/2005/8/layout/gear1"/>
    <dgm:cxn modelId="{5C27161E-2066-429B-AB01-6D55657A1366}" type="presOf" srcId="{7AC41891-BAB6-4E1F-9952-CBB37B91357C}" destId="{35B7AA94-81BA-4359-AD52-558E136648F2}" srcOrd="1" destOrd="0" presId="urn:microsoft.com/office/officeart/2005/8/layout/gear1"/>
    <dgm:cxn modelId="{74F2C312-4553-453B-8A2A-9CCE0DCE2DA0}" type="presOf" srcId="{767923F7-49F0-4467-9F14-8ADE8DE67953}" destId="{043DD38F-3D51-432C-97B0-38AE5F452A95}" srcOrd="0" destOrd="0" presId="urn:microsoft.com/office/officeart/2005/8/layout/gear1"/>
    <dgm:cxn modelId="{CC0503D4-91BE-400F-8FE0-8EE9BF35DAA8}" type="presOf" srcId="{399E324D-E7B5-430C-AA59-CE5DCB169057}" destId="{011600C5-DA6A-4E1E-8111-9A9C214B2103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557EB1CE-07B7-43BB-9A3B-2F87170B4FBF}" type="presOf" srcId="{EE386FD4-5179-401B-8E2D-E3317B373ADF}" destId="{D2400F43-4CDF-4C4D-BA6B-615E6938D7A2}" srcOrd="2" destOrd="0" presId="urn:microsoft.com/office/officeart/2005/8/layout/gear1"/>
    <dgm:cxn modelId="{DE83E969-F5B2-49AC-896B-B5AA1A048743}" type="presOf" srcId="{EE386FD4-5179-401B-8E2D-E3317B373ADF}" destId="{E6543DCC-46B9-43BC-91AC-1F2549E97DE6}" srcOrd="0" destOrd="0" presId="urn:microsoft.com/office/officeart/2005/8/layout/gear1"/>
    <dgm:cxn modelId="{0B05B3BD-CA7F-4162-9EE8-1EBCBBC95329}" type="presOf" srcId="{8AEEEAE4-7D85-4EDD-B6D7-DDAD499AB136}" destId="{D5CF429C-2BF3-496E-B6B5-82C9BED843B3}" srcOrd="3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0F1D2EA4-1E2E-4E20-81A7-85CE454B12DC}" type="presOf" srcId="{8AEEEAE4-7D85-4EDD-B6D7-DDAD499AB136}" destId="{7E8461A0-D54E-40A5-B0A1-709BB2578D82}" srcOrd="0" destOrd="0" presId="urn:microsoft.com/office/officeart/2005/8/layout/gear1"/>
    <dgm:cxn modelId="{94063027-6F81-46AC-9850-C5EFC48BE459}" type="presOf" srcId="{7AC41891-BAB6-4E1F-9952-CBB37B91357C}" destId="{116D36B4-4133-478A-B319-62D261878BFC}" srcOrd="0" destOrd="0" presId="urn:microsoft.com/office/officeart/2005/8/layout/gear1"/>
    <dgm:cxn modelId="{2F8BDA1D-6161-4F7E-97E9-6F7F5394F029}" type="presOf" srcId="{27246D93-DAB6-40D7-9229-AD92B4707905}" destId="{1CE40516-E506-441F-A0E6-E2386F1B2CC8}" srcOrd="0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1B47D127-EDC2-4E62-85E4-41274E951A4E}" type="presOf" srcId="{EE386FD4-5179-401B-8E2D-E3317B373ADF}" destId="{A1B8C3FE-8657-4B56-922A-2CA5FF36A113}" srcOrd="1" destOrd="0" presId="urn:microsoft.com/office/officeart/2005/8/layout/gear1"/>
    <dgm:cxn modelId="{75745F09-0398-44F6-AFD9-BD2F8E0ADF1C}" type="presOf" srcId="{8AEEEAE4-7D85-4EDD-B6D7-DDAD499AB136}" destId="{D1CD935C-95A4-4259-B0C9-720292667C8E}" srcOrd="1" destOrd="0" presId="urn:microsoft.com/office/officeart/2005/8/layout/gear1"/>
    <dgm:cxn modelId="{5D76091F-EC1E-4E61-BE20-555220701AE7}" type="presOf" srcId="{7AC41891-BAB6-4E1F-9952-CBB37B91357C}" destId="{05A085AC-B20D-4167-975E-CE661752DD84}" srcOrd="2" destOrd="0" presId="urn:microsoft.com/office/officeart/2005/8/layout/gear1"/>
    <dgm:cxn modelId="{F8FE78F5-6ACB-44D0-92A7-833652BE23C2}" type="presParOf" srcId="{043DD38F-3D51-432C-97B0-38AE5F452A95}" destId="{E6543DCC-46B9-43BC-91AC-1F2549E97DE6}" srcOrd="0" destOrd="0" presId="urn:microsoft.com/office/officeart/2005/8/layout/gear1"/>
    <dgm:cxn modelId="{89E24719-2303-4B9B-BDEC-D9E429BFFE0A}" type="presParOf" srcId="{043DD38F-3D51-432C-97B0-38AE5F452A95}" destId="{A1B8C3FE-8657-4B56-922A-2CA5FF36A113}" srcOrd="1" destOrd="0" presId="urn:microsoft.com/office/officeart/2005/8/layout/gear1"/>
    <dgm:cxn modelId="{FB4D37ED-A207-4EDA-8AC4-7F7C9090C105}" type="presParOf" srcId="{043DD38F-3D51-432C-97B0-38AE5F452A95}" destId="{D2400F43-4CDF-4C4D-BA6B-615E6938D7A2}" srcOrd="2" destOrd="0" presId="urn:microsoft.com/office/officeart/2005/8/layout/gear1"/>
    <dgm:cxn modelId="{A4509257-4EB1-43A4-883C-5370837386E8}" type="presParOf" srcId="{043DD38F-3D51-432C-97B0-38AE5F452A95}" destId="{116D36B4-4133-478A-B319-62D261878BFC}" srcOrd="3" destOrd="0" presId="urn:microsoft.com/office/officeart/2005/8/layout/gear1"/>
    <dgm:cxn modelId="{2F124727-A7F9-46CD-A008-232B727420B7}" type="presParOf" srcId="{043DD38F-3D51-432C-97B0-38AE5F452A95}" destId="{35B7AA94-81BA-4359-AD52-558E136648F2}" srcOrd="4" destOrd="0" presId="urn:microsoft.com/office/officeart/2005/8/layout/gear1"/>
    <dgm:cxn modelId="{2CEF391C-8BC7-4094-8B37-9ECEF0839367}" type="presParOf" srcId="{043DD38F-3D51-432C-97B0-38AE5F452A95}" destId="{05A085AC-B20D-4167-975E-CE661752DD84}" srcOrd="5" destOrd="0" presId="urn:microsoft.com/office/officeart/2005/8/layout/gear1"/>
    <dgm:cxn modelId="{D4520ED8-2A09-48C4-852D-2EC10443ED3F}" type="presParOf" srcId="{043DD38F-3D51-432C-97B0-38AE5F452A95}" destId="{7E8461A0-D54E-40A5-B0A1-709BB2578D82}" srcOrd="6" destOrd="0" presId="urn:microsoft.com/office/officeart/2005/8/layout/gear1"/>
    <dgm:cxn modelId="{A9F61464-4716-4ACB-B50A-C4CFC2056A3B}" type="presParOf" srcId="{043DD38F-3D51-432C-97B0-38AE5F452A95}" destId="{D1CD935C-95A4-4259-B0C9-720292667C8E}" srcOrd="7" destOrd="0" presId="urn:microsoft.com/office/officeart/2005/8/layout/gear1"/>
    <dgm:cxn modelId="{F75124B1-6ECD-43E4-B79B-DB762FFF48B6}" type="presParOf" srcId="{043DD38F-3D51-432C-97B0-38AE5F452A95}" destId="{E295EF1D-61E2-49EF-AD6F-2E93A6CDECB0}" srcOrd="8" destOrd="0" presId="urn:microsoft.com/office/officeart/2005/8/layout/gear1"/>
    <dgm:cxn modelId="{51BDC033-6706-4F77-975D-D4AC201746C0}" type="presParOf" srcId="{043DD38F-3D51-432C-97B0-38AE5F452A95}" destId="{D5CF429C-2BF3-496E-B6B5-82C9BED843B3}" srcOrd="9" destOrd="0" presId="urn:microsoft.com/office/officeart/2005/8/layout/gear1"/>
    <dgm:cxn modelId="{315B3118-B19C-4B40-9318-1FECA87925A6}" type="presParOf" srcId="{043DD38F-3D51-432C-97B0-38AE5F452A95}" destId="{1CE40516-E506-441F-A0E6-E2386F1B2CC8}" srcOrd="10" destOrd="0" presId="urn:microsoft.com/office/officeart/2005/8/layout/gear1"/>
    <dgm:cxn modelId="{28BBC15E-E869-4CB1-964A-927F8F5CF543}" type="presParOf" srcId="{043DD38F-3D51-432C-97B0-38AE5F452A95}" destId="{011600C5-DA6A-4E1E-8111-9A9C214B2103}" srcOrd="11" destOrd="0" presId="urn:microsoft.com/office/officeart/2005/8/layout/gear1"/>
    <dgm:cxn modelId="{7C9FB7E6-C512-4465-A8A2-22F1BEEBC834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ru-RU" sz="2400" dirty="0" smtClean="0"/>
        </a:p>
        <a:p>
          <a:endParaRPr lang="ru-RU" sz="2400" dirty="0" smtClean="0"/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8,8%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Дотации 28,3%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>
        <a:solidFill>
          <a:srgbClr val="003192">
            <a:alpha val="50000"/>
          </a:srgb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3500" dirty="0" smtClean="0">
              <a:latin typeface="Times New Roman" pitchFamily="18" charset="0"/>
              <a:cs typeface="Times New Roman" pitchFamily="18" charset="0"/>
            </a:rPr>
            <a:t> 62,6%</a:t>
          </a:r>
          <a:endParaRPr lang="ru-RU" sz="3500" dirty="0">
            <a:latin typeface="Times New Roman" pitchFamily="18" charset="0"/>
            <a:cs typeface="Times New Roman" pitchFamily="18" charset="0"/>
          </a:endParaRPr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-917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116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01D46-288A-445D-B750-BD84D0BEBCAB}" type="presOf" srcId="{9B6C6E6D-B369-4338-8EAC-FB503E1A4998}" destId="{CDDFD935-C1C6-47FB-A5DD-D8BC97653986}" srcOrd="0" destOrd="0" presId="urn:microsoft.com/office/officeart/2005/8/layout/pyramid1"/>
    <dgm:cxn modelId="{E03947E9-E723-4B37-9761-1EE54561DA95}" type="presOf" srcId="{4F7AFB3C-63BE-429B-AAC0-394808C51064}" destId="{E32AAE2B-BA9C-47A1-90C4-AC183CA34834}" srcOrd="0" destOrd="0" presId="urn:microsoft.com/office/officeart/2005/8/layout/pyramid1"/>
    <dgm:cxn modelId="{31C6E81D-0233-4FD8-8665-B343672CDD0A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E7E9617B-927A-49D8-A01C-E757EDB37AF4}" type="presOf" srcId="{D0CCC160-AA76-4C02-B228-232A8134752B}" destId="{E73B2CBA-82A7-4B9B-8A2A-22FEAD10CFC7}" srcOrd="0" destOrd="0" presId="urn:microsoft.com/office/officeart/2005/8/layout/pyramid1"/>
    <dgm:cxn modelId="{84283BD8-6999-413D-90E3-48E1A56C9336}" type="presOf" srcId="{9B6C6E6D-B369-4338-8EAC-FB503E1A4998}" destId="{155DB040-ACF5-402A-8535-CBB03EA20E34}" srcOrd="1" destOrd="0" presId="urn:microsoft.com/office/officeart/2005/8/layout/pyramid1"/>
    <dgm:cxn modelId="{9A2DDC52-A819-479A-9135-AC012D7143EB}" type="presOf" srcId="{D0CCC160-AA76-4C02-B228-232A8134752B}" destId="{5A5B2524-D50E-4EE0-8AEC-22C1BF1229D9}" srcOrd="1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F748DA3E-2FBC-4F8A-857A-160E00F39CE4}" type="presOf" srcId="{3172827C-24EB-4AC3-89EC-2532A9335677}" destId="{866AAC33-1799-4DEE-AB41-A8EEBD1B9A1D}" srcOrd="1" destOrd="0" presId="urn:microsoft.com/office/officeart/2005/8/layout/pyramid1"/>
    <dgm:cxn modelId="{E6F9BD87-E834-458F-911D-4A834D54D287}" type="presParOf" srcId="{E32AAE2B-BA9C-47A1-90C4-AC183CA34834}" destId="{79540120-2BF0-4D87-8CD4-F49969E66CB1}" srcOrd="0" destOrd="0" presId="urn:microsoft.com/office/officeart/2005/8/layout/pyramid1"/>
    <dgm:cxn modelId="{7545C73E-93D0-4CFF-A4CB-74DF3FA8E150}" type="presParOf" srcId="{79540120-2BF0-4D87-8CD4-F49969E66CB1}" destId="{CDDFD935-C1C6-47FB-A5DD-D8BC97653986}" srcOrd="0" destOrd="0" presId="urn:microsoft.com/office/officeart/2005/8/layout/pyramid1"/>
    <dgm:cxn modelId="{4D1B032A-A0F1-4B15-BA47-DB0E18331875}" type="presParOf" srcId="{79540120-2BF0-4D87-8CD4-F49969E66CB1}" destId="{155DB040-ACF5-402A-8535-CBB03EA20E34}" srcOrd="1" destOrd="0" presId="urn:microsoft.com/office/officeart/2005/8/layout/pyramid1"/>
    <dgm:cxn modelId="{71ADF0AD-2BB0-4B20-9A6D-51927C99877A}" type="presParOf" srcId="{E32AAE2B-BA9C-47A1-90C4-AC183CA34834}" destId="{42D90105-1C56-4743-90C7-D6B75C9CE9F4}" srcOrd="1" destOrd="0" presId="urn:microsoft.com/office/officeart/2005/8/layout/pyramid1"/>
    <dgm:cxn modelId="{746E29FC-C792-4501-92B9-911B6B6A15C7}" type="presParOf" srcId="{42D90105-1C56-4743-90C7-D6B75C9CE9F4}" destId="{3D510292-E4A4-42E0-9231-4CC3CE6CC39B}" srcOrd="0" destOrd="0" presId="urn:microsoft.com/office/officeart/2005/8/layout/pyramid1"/>
    <dgm:cxn modelId="{4D5FA776-EDF2-4F13-ADEE-D980D7D5A592}" type="presParOf" srcId="{42D90105-1C56-4743-90C7-D6B75C9CE9F4}" destId="{866AAC33-1799-4DEE-AB41-A8EEBD1B9A1D}" srcOrd="1" destOrd="0" presId="urn:microsoft.com/office/officeart/2005/8/layout/pyramid1"/>
    <dgm:cxn modelId="{7A83B1CA-6D38-440F-8247-B7719508F6E4}" type="presParOf" srcId="{E32AAE2B-BA9C-47A1-90C4-AC183CA34834}" destId="{C529B639-E1B1-4553-B975-1589BE6C135D}" srcOrd="2" destOrd="0" presId="urn:microsoft.com/office/officeart/2005/8/layout/pyramid1"/>
    <dgm:cxn modelId="{71404417-593E-4FB4-BC9D-6C5DEB36BC39}" type="presParOf" srcId="{C529B639-E1B1-4553-B975-1589BE6C135D}" destId="{E73B2CBA-82A7-4B9B-8A2A-22FEAD10CFC7}" srcOrd="0" destOrd="0" presId="urn:microsoft.com/office/officeart/2005/8/layout/pyramid1"/>
    <dgm:cxn modelId="{4E34E69D-047D-450E-89D0-56E34223D7EF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38100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318EF4BB-060A-4142-A38B-FE07AA9D2A6C}" type="presOf" srcId="{598FA69B-F152-4353-8A12-A0EB8A38A551}" destId="{5B433258-E48C-412C-8CAF-5FB6B1D7011C}" srcOrd="0" destOrd="0" presId="urn:microsoft.com/office/officeart/2005/8/layout/pyramid2"/>
    <dgm:cxn modelId="{ED7A7667-B13A-4077-946B-644AA8E4F477}" type="presOf" srcId="{CAA2D44A-E69F-42C0-ACB8-E153177EFD21}" destId="{1407F73B-CEC3-425F-AF03-F0C07C4E2059}" srcOrd="0" destOrd="0" presId="urn:microsoft.com/office/officeart/2005/8/layout/pyramid2"/>
    <dgm:cxn modelId="{AA06FE2E-DD3E-4430-B10B-91973B24B7F8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2629EB14-A106-4C4F-8979-BBFEF3516286}" type="presOf" srcId="{0237BCD8-2D58-42E4-B0DC-02F720ADCACA}" destId="{BDE2199E-1473-426F-A6A7-CEC986EDBA3A}" srcOrd="0" destOrd="0" presId="urn:microsoft.com/office/officeart/2005/8/layout/pyramid2"/>
    <dgm:cxn modelId="{56A3430B-E2F6-455B-9D8C-835C89351689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3AFB8EE-8C3A-42A7-B8BA-35DC99AF0DFD}" type="presOf" srcId="{65806BF6-B3BE-4ED2-A14E-599B1EC29988}" destId="{4AE3E91E-717D-4ACC-877C-C664195EF708}" srcOrd="0" destOrd="0" presId="urn:microsoft.com/office/officeart/2005/8/layout/pyramid2"/>
    <dgm:cxn modelId="{A47E2637-D9B8-40F3-B034-CB6BDFD4B4BD}" type="presParOf" srcId="{5B433258-E48C-412C-8CAF-5FB6B1D7011C}" destId="{C8E35D9D-D3CF-4FA5-BA60-93F575565D6B}" srcOrd="0" destOrd="0" presId="urn:microsoft.com/office/officeart/2005/8/layout/pyramid2"/>
    <dgm:cxn modelId="{525C039B-CA7B-42D2-A79A-3BEDB2D25C75}" type="presParOf" srcId="{5B433258-E48C-412C-8CAF-5FB6B1D7011C}" destId="{01715E57-1B5F-4A63-8D1F-64A32F5EC750}" srcOrd="1" destOrd="0" presId="urn:microsoft.com/office/officeart/2005/8/layout/pyramid2"/>
    <dgm:cxn modelId="{51C5ACC9-A4A4-44EA-8F05-A4A005CAFB34}" type="presParOf" srcId="{01715E57-1B5F-4A63-8D1F-64A32F5EC750}" destId="{1407F73B-CEC3-425F-AF03-F0C07C4E2059}" srcOrd="0" destOrd="0" presId="urn:microsoft.com/office/officeart/2005/8/layout/pyramid2"/>
    <dgm:cxn modelId="{A0062531-70B8-419E-A06B-3FE9450F8598}" type="presParOf" srcId="{01715E57-1B5F-4A63-8D1F-64A32F5EC750}" destId="{AB806DA4-3B49-44CB-8438-0F264B2CFE82}" srcOrd="1" destOrd="0" presId="urn:microsoft.com/office/officeart/2005/8/layout/pyramid2"/>
    <dgm:cxn modelId="{8C6C9DB2-428F-4C3E-8F77-70B9A0584577}" type="presParOf" srcId="{01715E57-1B5F-4A63-8D1F-64A32F5EC750}" destId="{4AE3E91E-717D-4ACC-877C-C664195EF708}" srcOrd="2" destOrd="0" presId="urn:microsoft.com/office/officeart/2005/8/layout/pyramid2"/>
    <dgm:cxn modelId="{211D0821-FB35-483C-87C7-9037C45A97BC}" type="presParOf" srcId="{01715E57-1B5F-4A63-8D1F-64A32F5EC750}" destId="{3B93E403-998F-454D-945E-3AFA87391760}" srcOrd="3" destOrd="0" presId="urn:microsoft.com/office/officeart/2005/8/layout/pyramid2"/>
    <dgm:cxn modelId="{EFD07166-AA59-4C88-8872-A9970CB375AC}" type="presParOf" srcId="{01715E57-1B5F-4A63-8D1F-64A32F5EC750}" destId="{BDE2199E-1473-426F-A6A7-CEC986EDBA3A}" srcOrd="4" destOrd="0" presId="urn:microsoft.com/office/officeart/2005/8/layout/pyramid2"/>
    <dgm:cxn modelId="{D7634143-A0FC-4367-9CE1-B24B9D4E77D8}" type="presParOf" srcId="{01715E57-1B5F-4A63-8D1F-64A32F5EC750}" destId="{2F034AEA-00B6-4D22-95F1-9198FEEA833C}" srcOrd="5" destOrd="0" presId="urn:microsoft.com/office/officeart/2005/8/layout/pyramid2"/>
    <dgm:cxn modelId="{3147646E-3CD3-456B-B5CD-64CADCE677AD}" type="presParOf" srcId="{01715E57-1B5F-4A63-8D1F-64A32F5EC750}" destId="{ADA2E1D8-3ABE-4687-BCC5-4E41B5382FC5}" srcOrd="6" destOrd="0" presId="urn:microsoft.com/office/officeart/2005/8/layout/pyramid2"/>
    <dgm:cxn modelId="{B1D0379A-EBEC-4D9A-AF37-4CDDD48E4BA7}" type="presParOf" srcId="{01715E57-1B5F-4A63-8D1F-64A32F5EC750}" destId="{3222115F-ED5D-4533-91D8-B50D72259EA8}" srcOrd="7" destOrd="0" presId="urn:microsoft.com/office/officeart/2005/8/layout/pyramid2"/>
    <dgm:cxn modelId="{F867376B-734B-4BD6-AD05-E84810D84DA4}" type="presParOf" srcId="{01715E57-1B5F-4A63-8D1F-64A32F5EC750}" destId="{1713BBD1-4BE5-4D83-9072-34D7AB8A4EEC}" srcOrd="8" destOrd="0" presId="urn:microsoft.com/office/officeart/2005/8/layout/pyramid2"/>
    <dgm:cxn modelId="{F12E6F97-27A8-4D57-8FB8-347826F6FE9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–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</a:p>
        <a:p>
          <a:pPr algn="ctr"/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X="94447" custScaleY="106156" custLinFactNeighborX="16266" custLinFactNeighborY="-495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061" custLinFactNeighborY="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 custLinFactNeighborX="56279" custLinFactNeighborY="380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 custScaleX="98550" custScaleY="97288" custLinFactNeighborX="6077" custLinFactNeighborY="-2747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5EAB2FF-62E5-486E-931B-206E0880052C}" type="pres">
      <dgm:prSet presAssocID="{F0835112-9D06-4EE4-957B-9088B1BC37B3}" presName="ParentText" presStyleLbl="revTx" presStyleIdx="1" presStyleCnt="3" custScaleX="93501" custLinFactNeighborX="9220" custLinFactNeighborY="-11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 custLinFactNeighborX="16478" custLinFactNeighborY="-6002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 custLinFactNeighborX="-817" custLinFactNeighborY="-2677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95874D9-CB26-4CF1-BF65-66A655C7CCD9}" type="pres">
      <dgm:prSet presAssocID="{671571D6-61D6-431A-A020-ADBD6C6E56CE}" presName="ParentText" presStyleLbl="revTx" presStyleIdx="2" presStyleCnt="3" custScaleX="94575" custScaleY="137186" custLinFactNeighborX="1496" custLinFactNeighborY="83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25861D11-7BF6-418B-B49E-044ADA965DB1}" type="presOf" srcId="{F0835112-9D06-4EE4-957B-9088B1BC37B3}" destId="{85EAB2FF-62E5-486E-931B-206E0880052C}" srcOrd="0" destOrd="0" presId="urn:microsoft.com/office/officeart/2009/3/layout/StepUpProcess"/>
    <dgm:cxn modelId="{68919622-12D4-467E-BA9C-67AF4225844A}" type="presOf" srcId="{91C78768-44F3-487D-861C-A6D33B9E7B92}" destId="{5C754D68-59CA-4A96-B23D-62F8B14D35B6}" srcOrd="0" destOrd="0" presId="urn:microsoft.com/office/officeart/2009/3/layout/StepUpProcess"/>
    <dgm:cxn modelId="{B88FA9F8-87D3-42D9-BA8E-D0B3E11F083F}" type="presOf" srcId="{671571D6-61D6-431A-A020-ADBD6C6E56CE}" destId="{195874D9-CB26-4CF1-BF65-66A655C7CCD9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FF829E53-F83A-44AC-A13D-9B94DA21838B}" type="presOf" srcId="{7FB3ADF0-E735-4E14-9572-BB8CEAF17B34}" destId="{9EB4B7E0-C772-4947-B12C-116B0E4CA6E4}" srcOrd="0" destOrd="0" presId="urn:microsoft.com/office/officeart/2009/3/layout/StepUpProcess"/>
    <dgm:cxn modelId="{F9851876-7604-4490-B757-FBA317056990}" type="presParOf" srcId="{9EB4B7E0-C772-4947-B12C-116B0E4CA6E4}" destId="{88B8BDD8-D796-483D-BB22-9E1C71C92EBD}" srcOrd="0" destOrd="0" presId="urn:microsoft.com/office/officeart/2009/3/layout/StepUpProcess"/>
    <dgm:cxn modelId="{A40EDAAF-0BA2-4150-BAB0-B7203D2DBDA7}" type="presParOf" srcId="{88B8BDD8-D796-483D-BB22-9E1C71C92EBD}" destId="{B066EAE2-9D65-4FDB-A9C0-1ECC92CB9133}" srcOrd="0" destOrd="0" presId="urn:microsoft.com/office/officeart/2009/3/layout/StepUpProcess"/>
    <dgm:cxn modelId="{DF69C32B-182C-45EB-BD4A-FAF109272DDE}" type="presParOf" srcId="{88B8BDD8-D796-483D-BB22-9E1C71C92EBD}" destId="{5C754D68-59CA-4A96-B23D-62F8B14D35B6}" srcOrd="1" destOrd="0" presId="urn:microsoft.com/office/officeart/2009/3/layout/StepUpProcess"/>
    <dgm:cxn modelId="{B0FB80AA-7F9D-4A6A-BE91-B254F5243242}" type="presParOf" srcId="{88B8BDD8-D796-483D-BB22-9E1C71C92EBD}" destId="{B8B60EF9-00CC-4650-93D6-19E62B565F64}" srcOrd="2" destOrd="0" presId="urn:microsoft.com/office/officeart/2009/3/layout/StepUpProcess"/>
    <dgm:cxn modelId="{722169DD-99B4-4FF5-8752-DA72AA92188A}" type="presParOf" srcId="{9EB4B7E0-C772-4947-B12C-116B0E4CA6E4}" destId="{B629D178-4EA2-4E0D-98B2-BEF77F322F55}" srcOrd="1" destOrd="0" presId="urn:microsoft.com/office/officeart/2009/3/layout/StepUpProcess"/>
    <dgm:cxn modelId="{CD663191-2045-414E-9740-24AF221A1A57}" type="presParOf" srcId="{B629D178-4EA2-4E0D-98B2-BEF77F322F55}" destId="{97533B5D-7298-48D9-97C4-2CF6B64BAA3A}" srcOrd="0" destOrd="0" presId="urn:microsoft.com/office/officeart/2009/3/layout/StepUpProcess"/>
    <dgm:cxn modelId="{10505942-C01A-4304-BEA0-97824E1FCC49}" type="presParOf" srcId="{9EB4B7E0-C772-4947-B12C-116B0E4CA6E4}" destId="{3FA63BC7-0810-49D2-B56B-A52DA5CE559B}" srcOrd="2" destOrd="0" presId="urn:microsoft.com/office/officeart/2009/3/layout/StepUpProcess"/>
    <dgm:cxn modelId="{63728876-3F28-4CE2-A260-DBB526D80DF3}" type="presParOf" srcId="{3FA63BC7-0810-49D2-B56B-A52DA5CE559B}" destId="{2D7A526E-7A33-4E8A-8766-AA65D1CF9174}" srcOrd="0" destOrd="0" presId="urn:microsoft.com/office/officeart/2009/3/layout/StepUpProcess"/>
    <dgm:cxn modelId="{2CDA7B57-65D4-484F-BE4C-A36B51C58D7B}" type="presParOf" srcId="{3FA63BC7-0810-49D2-B56B-A52DA5CE559B}" destId="{85EAB2FF-62E5-486E-931B-206E0880052C}" srcOrd="1" destOrd="0" presId="urn:microsoft.com/office/officeart/2009/3/layout/StepUpProcess"/>
    <dgm:cxn modelId="{A563402B-BCD9-448B-9EEE-61C6518B3203}" type="presParOf" srcId="{3FA63BC7-0810-49D2-B56B-A52DA5CE559B}" destId="{5909EC9D-7A05-47CF-8B7E-C86D0FD8DA89}" srcOrd="2" destOrd="0" presId="urn:microsoft.com/office/officeart/2009/3/layout/StepUpProcess"/>
    <dgm:cxn modelId="{4D1A4393-9D1D-4BF6-8094-969C0926B6E4}" type="presParOf" srcId="{9EB4B7E0-C772-4947-B12C-116B0E4CA6E4}" destId="{4AA21861-5DCF-43D0-A3CC-D325048D3347}" srcOrd="3" destOrd="0" presId="urn:microsoft.com/office/officeart/2009/3/layout/StepUpProcess"/>
    <dgm:cxn modelId="{F596E2F1-674D-432B-BA35-ECB54EBD8681}" type="presParOf" srcId="{4AA21861-5DCF-43D0-A3CC-D325048D3347}" destId="{38EF3BD0-B6FF-4B31-84D0-8F23C17DAB21}" srcOrd="0" destOrd="0" presId="urn:microsoft.com/office/officeart/2009/3/layout/StepUpProcess"/>
    <dgm:cxn modelId="{9A5093B1-263E-4CBA-8623-614CB95F0146}" type="presParOf" srcId="{9EB4B7E0-C772-4947-B12C-116B0E4CA6E4}" destId="{052A509E-2937-448D-AB33-8F449D4B55AA}" srcOrd="4" destOrd="0" presId="urn:microsoft.com/office/officeart/2009/3/layout/StepUpProcess"/>
    <dgm:cxn modelId="{D54E7799-8143-47BA-8EAB-335809FF0552}" type="presParOf" srcId="{052A509E-2937-448D-AB33-8F449D4B55AA}" destId="{F821AD84-9A41-48F7-A7DC-1AC11A86F6DA}" srcOrd="0" destOrd="0" presId="urn:microsoft.com/office/officeart/2009/3/layout/StepUpProcess"/>
    <dgm:cxn modelId="{547396B7-C5DE-40DD-AE05-5A7897D968FD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rgbClr val="FF00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Бюджетный кодекс Российской Федерации</a:t>
          </a:r>
          <a:endParaRPr lang="ru-RU" sz="20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55000" cap="flat" cmpd="thickThin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Налоговый кодекс Российской Федерации</a:t>
          </a:r>
          <a:endParaRPr lang="ru-RU" sz="20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55000" cap="flat" cmpd="thickThin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Нормативно правовые документы Свердловской области, решения Думы городского округа</a:t>
          </a:r>
          <a:endParaRPr lang="ru-RU" sz="20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53891" y="2160243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64%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8502" y="2728357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32%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791941" y="338799"/>
          <a:ext cx="1840528" cy="18407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Неналоговые доходы       4%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195607" y="742554"/>
        <a:ext cx="1033195" cy="1033281"/>
      </dsp:txXfrm>
    </dsp:sp>
    <dsp:sp modelId="{1CE40516-E506-441F-A0E6-E2386F1B2CC8}">
      <dsp:nvSpPr>
        <dsp:cNvPr id="0" name=""/>
        <dsp:cNvSpPr/>
      </dsp:nvSpPr>
      <dsp:spPr>
        <a:xfrm>
          <a:off x="6326691" y="648070"/>
          <a:ext cx="2276000" cy="2208666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43734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5951475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0.73239</cdr:x>
      <cdr:y>0.04663</cdr:y>
    </cdr:from>
    <cdr:to>
      <cdr:x>0.95101</cdr:x>
      <cdr:y>0.11454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744415" y="190173"/>
          <a:ext cx="1117678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rPr>
            <a:t>(млн. рублей)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0.27356</cdr:x>
      <cdr:y>0.275</cdr:y>
    </cdr:from>
    <cdr:to>
      <cdr:x>0.62576</cdr:x>
      <cdr:y>0.7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0" y="792088"/>
          <a:ext cx="2781250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r>
            <a:rPr lang="ru-RU" sz="1400" b="1" dirty="0" smtClean="0">
              <a:solidFill>
                <a:srgbClr val="7030A0"/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b="1" dirty="0" smtClean="0">
              <a:solidFill>
                <a:srgbClr val="7030A0"/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b="1" dirty="0" smtClean="0">
              <a:solidFill>
                <a:srgbClr val="7030A0"/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b="1" dirty="0">
              <a:solidFill>
                <a:srgbClr val="7030A0"/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buFontTx/>
            <a:buChar char="-"/>
          </a:pPr>
          <a:endParaRPr lang="ru-RU" sz="1400" b="1" dirty="0">
            <a:solidFill>
              <a:srgbClr val="7030A0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0.01824</cdr:x>
      <cdr:y>0.325</cdr:y>
    </cdr:from>
    <cdr:to>
      <cdr:x>0.4338</cdr:x>
      <cdr:y>0.675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016" y="936104"/>
          <a:ext cx="3281607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1855,3 млн. руб</a:t>
          </a:r>
          <a:r>
            <a:rPr lang="ru-RU" dirty="0" smtClean="0">
              <a:solidFill>
                <a:schemeClr val="bg1"/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</a:rPr>
            <a:t>будет направлено 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0.12906</cdr:x>
      <cdr:y>0.28846</cdr:y>
    </cdr:from>
    <cdr:to>
      <cdr:x>0.25057</cdr:x>
      <cdr:y>0.38462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64807" y="1080119"/>
          <a:ext cx="72008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0.76913</cdr:x>
      <cdr:y>0.26923</cdr:y>
    </cdr:from>
    <cdr:to>
      <cdr:x>0.87849</cdr:x>
      <cdr:y>0.34615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557962" y="1008111"/>
          <a:ext cx="64807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0.81774</cdr:x>
      <cdr:y>0.26923</cdr:y>
    </cdr:from>
    <cdr:to>
      <cdr:x>0.93925</cdr:x>
      <cdr:y>0.26923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4845994" y="1008111"/>
          <a:ext cx="720109" cy="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0.07653</cdr:x>
      <cdr:y>0.28846</cdr:y>
    </cdr:from>
    <cdr:to>
      <cdr:x>0.21019</cdr:x>
      <cdr:y>0.28846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53526" y="1080114"/>
          <a:ext cx="792068" cy="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0.67911</cdr:x>
      <cdr:y>0.04454</cdr:y>
    </cdr:from>
    <cdr:to>
      <cdr:x>0.93968</cdr:x>
      <cdr:y>0.28915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721458" y="222869"/>
          <a:ext cx="2195302" cy="1224136"/>
        </a:xfrm>
        <a:prstGeom xmlns:a="http://schemas.openxmlformats.org/drawingml/2006/main" prst="wedgeRoundRectCallout">
          <a:avLst>
            <a:gd name="adj1" fmla="val -96476"/>
            <a:gd name="adj2" fmla="val 59516"/>
            <a:gd name="adj3" fmla="val 16667"/>
          </a:avLst>
        </a:prstGeom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 – 17 802,0 тыс. руб.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(9,3%)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0.05934</cdr:x>
      <cdr:y>0.04454</cdr:y>
    </cdr:from>
    <cdr:to>
      <cdr:x>0.31624</cdr:x>
      <cdr:y>0.27857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499936" y="222869"/>
          <a:ext cx="2164366" cy="1171194"/>
        </a:xfrm>
        <a:prstGeom xmlns:a="http://schemas.openxmlformats.org/drawingml/2006/main" prst="wedgeRoundRectCallout">
          <a:avLst>
            <a:gd name="adj1" fmla="val 86914"/>
            <a:gd name="adj2" fmla="val 52976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 – 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20 009,0 тыс. руб.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(10,5%)</a:t>
          </a:r>
          <a:endParaRPr lang="ru-RU" sz="15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0.70891</cdr:x>
      <cdr:y>0.77838</cdr:y>
    </cdr:from>
    <cdr:to>
      <cdr:x>0.97387</cdr:x>
      <cdr:y>0.99421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972544" y="3895277"/>
          <a:ext cx="2232248" cy="1080120"/>
        </a:xfrm>
        <a:prstGeom xmlns:a="http://schemas.openxmlformats.org/drawingml/2006/main" prst="wedgeRoundRectCallout">
          <a:avLst>
            <a:gd name="adj1" fmla="val -39802"/>
            <a:gd name="adj2" fmla="val -93127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хозяйство –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75 649,9 тыс. 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(39,6%)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0.02515</cdr:x>
      <cdr:y>0.77054</cdr:y>
    </cdr:from>
    <cdr:to>
      <cdr:x>0.26447</cdr:x>
      <cdr:y>0.99421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11904" y="3856056"/>
          <a:ext cx="2016224" cy="1119341"/>
        </a:xfrm>
        <a:prstGeom xmlns:a="http://schemas.openxmlformats.org/drawingml/2006/main" prst="wedgeRoundRectCallout">
          <a:avLst>
            <a:gd name="adj1" fmla="val 49766"/>
            <a:gd name="adj2" fmla="val -83034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77 707,0 тыс. руб.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(40,6%)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0.72827</cdr:x>
      <cdr:y>0.04</cdr:y>
    </cdr:from>
    <cdr:to>
      <cdr:x>0.96258</cdr:x>
      <cdr:y>0.10927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52328" y="144016"/>
          <a:ext cx="949863" cy="249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rPr>
            <a:t>(млн. рублей)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0.6257</cdr:x>
      <cdr:y>0.04545</cdr:y>
    </cdr:from>
    <cdr:to>
      <cdr:x>1</cdr:x>
      <cdr:y>0.36364</cdr:y>
    </cdr:to>
    <cdr:sp macro="" textlink="">
      <cdr:nvSpPr>
        <cdr:cNvPr id="2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51861" y="72008"/>
          <a:ext cx="230425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endParaRPr lang="ru-RU" altLang="ru-RU" sz="12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eaLnBrk="1" hangingPunct="1"/>
          <a:r>
            <a:rPr lang="ru-RU" altLang="ru-RU" sz="12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Естественное </a:t>
          </a:r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движение </a:t>
          </a:r>
          <a:r>
            <a:rPr lang="ru-RU" altLang="ru-RU" sz="12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населения, (человек)</a:t>
          </a:r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/>
          </a:r>
          <a:b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</a:br>
          <a:endParaRPr lang="ru-RU" altLang="ru-RU" sz="1200" b="1" dirty="0">
            <a:solidFill>
              <a:schemeClr val="accent2">
                <a:lumMod val="5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0.83273</cdr:x>
      <cdr:y>0.02857</cdr:y>
    </cdr:from>
    <cdr:to>
      <cdr:x>1</cdr:x>
      <cdr:y>0.17512</cdr:y>
    </cdr:to>
    <cdr:sp macro="" textlink="">
      <cdr:nvSpPr>
        <cdr:cNvPr id="2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35784" y="72008"/>
          <a:ext cx="1373128" cy="3693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rPr>
            <a:t>ДОХОДЫ</a:t>
          </a:r>
          <a:endParaRPr lang="ru-RU" sz="1800" b="1" u="sng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0.81416</cdr:x>
      <cdr:y>0.05128</cdr:y>
    </cdr:from>
    <cdr:to>
      <cdr:x>0.9896</cdr:x>
      <cdr:y>0.20513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24736" y="144016"/>
          <a:ext cx="1427539" cy="4320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rPr>
            <a:t>РАСХОДЫ</a:t>
          </a:r>
          <a:endParaRPr lang="ru-RU" sz="1800" b="1" u="sng" dirty="0">
            <a:solidFill>
              <a:schemeClr val="accent1">
                <a:lumMod val="50000"/>
              </a:schemeClr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0.47194</cdr:x>
      <cdr:y>0.13514</cdr:y>
    </cdr:from>
    <cdr:to>
      <cdr:x>0.53319</cdr:x>
      <cdr:y>0.17568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83846" y="720080"/>
          <a:ext cx="50405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0.49657</cdr:x>
      <cdr:y>0.12162</cdr:y>
    </cdr:from>
    <cdr:to>
      <cdr:x>0.53319</cdr:x>
      <cdr:y>0.13514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86550" y="648072"/>
          <a:ext cx="301352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4,9%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5,1%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7,9%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61,7%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7,0%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6,8%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5,7%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0,1%</a:t>
          </a:r>
          <a:endParaRPr lang="ru-RU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26.03.2024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8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wm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31.wmf"/><Relationship Id="rId4" Type="http://schemas.openxmlformats.org/officeDocument/2006/relationships/diagramData" Target="../diagrams/data4.xml"/><Relationship Id="rId9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image" Target="../media/image32.emf"/><Relationship Id="rId10" Type="http://schemas.openxmlformats.org/officeDocument/2006/relationships/image" Target="../media/image3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.bin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4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8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wmf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image" Target="../media/image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chart" Target="../charts/chart2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5.wmf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chart" Target="../charts/char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25.xml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2.wmf"/><Relationship Id="rId4" Type="http://schemas.openxmlformats.org/officeDocument/2006/relationships/image" Target="../media/image5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5" y="3917545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решению Думы городского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городского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2023 год и плановый период 2024-2025 годов»</a:t>
            </a:r>
            <a:endParaRPr lang="ru-RU" sz="24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776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6241" y="205395"/>
            <a:ext cx="6408665" cy="147988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19933" y="1668459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16597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9753" y="4782740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20727" y="90936"/>
            <a:ext cx="6350024" cy="707876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1052736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1411" y="3212976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5397" y="4866783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2701" y="1793813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2701" y="3772831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2701" y="5383776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643" y="908720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2133772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1658187" y="3677448"/>
            <a:ext cx="1493837" cy="858763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  <a:latin typeface="Liberation Serif" panose="02020603050405020304" pitchFamily="18" charset="0"/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5861961" y="3662344"/>
            <a:ext cx="1587500" cy="883714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00" y="5394501"/>
            <a:ext cx="8501119" cy="6463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ДЕФИЦИТ      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(превышение расходов бюджета над его доходами) 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428600" y="5671652"/>
            <a:ext cx="241298" cy="98007"/>
          </a:xfrm>
          <a:prstGeom prst="mathMin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 3"/>
          <p:cNvSpPr/>
          <p:nvPr/>
        </p:nvSpPr>
        <p:spPr>
          <a:xfrm>
            <a:off x="2011838" y="5573645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981772"/>
            <a:ext cx="8136904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7813" y="1019407"/>
            <a:ext cx="0" cy="105946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2" y="1595471"/>
            <a:ext cx="1655851" cy="48340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2976" y="2186862"/>
            <a:ext cx="2952326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75948" y="1595471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9" y="2170228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03" y="2499565"/>
            <a:ext cx="1925673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67744" y="2985706"/>
            <a:ext cx="1155735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1080120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8" y="3952329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4" y="5502450"/>
            <a:ext cx="2433427" cy="968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517232"/>
            <a:ext cx="2952327" cy="95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28184" y="5519190"/>
            <a:ext cx="2552049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(местные бюджеты – бюджет городского округа Сухой  Лог)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7" y="3933056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954720"/>
            <a:ext cx="2342060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19302" y="116704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4055" y="409278"/>
            <a:ext cx="5760640" cy="9954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sz="2000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sz="2000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sz="2000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37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07083764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600" b="1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19671" y="4474197"/>
            <a:ext cx="2520279" cy="857250"/>
            <a:chOff x="0" y="0"/>
            <a:chExt cx="2520279" cy="85725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2520279" cy="8572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47" y="41847"/>
              <a:ext cx="2436585" cy="773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Liberation Serif" panose="02020603050405020304" pitchFamily="18" charset="0"/>
                </a:rPr>
                <a:t>Администрация городского округа, Финансовое управление</a:t>
              </a:r>
              <a:endParaRPr lang="ru-RU" sz="1600" b="1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98543" y="5584228"/>
            <a:ext cx="2520279" cy="551091"/>
            <a:chOff x="0" y="10205"/>
            <a:chExt cx="2520279" cy="55109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4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53001" y="4573247"/>
            <a:ext cx="529984" cy="716353"/>
          </a:xfrm>
          <a:prstGeom prst="righ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163088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6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24375" y="5502584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8034853" y="4180458"/>
            <a:ext cx="357191" cy="860435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8034852" y="5072366"/>
            <a:ext cx="357191" cy="860435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25527"/>
            <a:ext cx="6470823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</a:rPr>
              <a:t>ГРАЖДАНИН, 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</a:rPr>
              <a:t>его участие в бюджетном процессе</a:t>
            </a:r>
            <a:endParaRPr lang="ru-RU" sz="2200" b="1" dirty="0">
              <a:solidFill>
                <a:srgbClr val="0070C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46" y="1839517"/>
            <a:ext cx="2590379" cy="2309563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132" y="2480716"/>
            <a:ext cx="2658996" cy="217241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940152" y="3789189"/>
            <a:ext cx="2895972" cy="252028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часть бюджета. </a:t>
            </a:r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344" y="916187"/>
            <a:ext cx="2590379" cy="923330"/>
          </a:xfrm>
          <a:prstGeom prst="rect">
            <a:avLst/>
          </a:prstGeom>
          <a:ln w="1270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865859"/>
            <a:ext cx="2880320" cy="923330"/>
          </a:xfrm>
          <a:prstGeom prst="rect">
            <a:avLst/>
          </a:prstGeom>
          <a:ln w="12700"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20" name="Стрелка углом 19"/>
          <p:cNvSpPr/>
          <p:nvPr/>
        </p:nvSpPr>
        <p:spPr>
          <a:xfrm rot="5400000">
            <a:off x="3041065" y="1023077"/>
            <a:ext cx="1368150" cy="1283455"/>
          </a:xfrm>
          <a:prstGeom prst="bentArrow">
            <a:avLst>
              <a:gd name="adj1" fmla="val 31944"/>
              <a:gd name="adj2" fmla="val 28527"/>
              <a:gd name="adj3" fmla="val 30291"/>
              <a:gd name="adj4" fmla="val 32286"/>
            </a:avLst>
          </a:prstGeom>
          <a:solidFill>
            <a:srgbClr val="FF33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0800000" flipH="1">
            <a:off x="4499992" y="4787601"/>
            <a:ext cx="1368154" cy="1476315"/>
          </a:xfrm>
          <a:prstGeom prst="bentArrow">
            <a:avLst>
              <a:gd name="adj1" fmla="val 31944"/>
              <a:gd name="adj2" fmla="val 28527"/>
              <a:gd name="adj3" fmla="val 30291"/>
              <a:gd name="adj4" fmla="val 32286"/>
            </a:avLst>
          </a:prstGeom>
          <a:solidFill>
            <a:srgbClr val="66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261987" y="57992"/>
            <a:ext cx="6630481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бюджете городского округа Сухой Лог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плановый период 2024-2025 годы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другими городами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75086212"/>
              </p:ext>
            </p:extLst>
          </p:nvPr>
        </p:nvGraphicFramePr>
        <p:xfrm>
          <a:off x="611560" y="1135063"/>
          <a:ext cx="82089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21811580"/>
              </p:ext>
            </p:extLst>
          </p:nvPr>
        </p:nvGraphicFramePr>
        <p:xfrm>
          <a:off x="755576" y="3717032"/>
          <a:ext cx="81369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842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2019-2025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80001376"/>
              </p:ext>
            </p:extLst>
          </p:nvPr>
        </p:nvGraphicFramePr>
        <p:xfrm>
          <a:off x="1475656" y="1196752"/>
          <a:ext cx="7296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339269"/>
              </p:ext>
            </p:extLst>
          </p:nvPr>
        </p:nvGraphicFramePr>
        <p:xfrm>
          <a:off x="1331640" y="4149080"/>
          <a:ext cx="7344819" cy="2009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2019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2020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2021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2022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(план)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2023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2024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1 795,1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1 890,0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1 958,1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2 355,1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2 223,4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2 282,4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2 303,6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1 892,6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1 911,5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1 949,0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2 336,6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2 286,6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2 282,4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2 303,6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Дефицит «-»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-97,5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-21,5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9,1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18,5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- 63,2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                  2024 г.                  2025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188640"/>
            <a:ext cx="7872412" cy="16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городского округа Сухой Лог на 2023 год и плановый период  2024 и 2025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9512618"/>
              </p:ext>
            </p:extLst>
          </p:nvPr>
        </p:nvGraphicFramePr>
        <p:xfrm>
          <a:off x="815032" y="1916953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9091" y="2382511"/>
            <a:ext cx="1443547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2 223 378,6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3354" y="2382511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2 282 441,6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2 303 559,4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861046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2 286 592,0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871808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2 282 441,6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67" y="3861047"/>
            <a:ext cx="1415113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2 303 559,4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415" y="5335303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- 63 213,4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972" y="5335304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1" y="5335305"/>
            <a:ext cx="1415110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227335" y="116704"/>
            <a:ext cx="5493423" cy="52216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70C0"/>
                </a:solidFill>
                <a:latin typeface="Liberation Serif" panose="02020603050405020304" pitchFamily="18" charset="0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9475" y="3389759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7948" y="2996952"/>
            <a:ext cx="2376264" cy="2486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0070" y="3796655"/>
            <a:ext cx="2134020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46596" y="213285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84516" y="177281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23627" y="688976"/>
            <a:ext cx="2255989" cy="9144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slope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74039" y="1124744"/>
            <a:ext cx="2208715" cy="9144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slope"/>
            <a:contourClr>
              <a:schemeClr val="accent5">
                <a:satMod val="30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25664" y="1581944"/>
            <a:ext cx="211177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963" r:id="rId2" imgW="6124680" imgH="4067280"/>
        </mc:Choice>
        <mc:Fallback>
          <p:control r:id="rId2" imgW="61246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977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6252"/>
              </p:ext>
            </p:extLst>
          </p:nvPr>
        </p:nvGraphicFramePr>
        <p:xfrm>
          <a:off x="492818" y="1008069"/>
          <a:ext cx="7404099" cy="536553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563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0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69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Основные  социально – экономические показатели  городского 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30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Liberation Serif" panose="02020603050405020304" pitchFamily="18" charset="0"/>
                        </a:rPr>
                        <a:t>Основные задачи и приоритетные направления бюджетной  политики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altLang="ru-RU" sz="1100" b="1" dirty="0" smtClean="0">
                          <a:effectLst/>
                          <a:latin typeface="Liberation Serif" panose="02020603050405020304" pitchFamily="18" charset="0"/>
                        </a:rPr>
                        <a:t>Основные этапы составления проекта бюджета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Динамика доходов и расходов местного бюджета городского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45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38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Направления расходов на социальную политику в 2023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54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Информация об общественно значимых проектах, реализуемых на территории городского округа Сухой Лог в 2023 году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 бюджета с учетом интересов целевых групп граждан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56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Объем расходов бюджета городского округа Сухой Лог в расчете на одного жителя в 2023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 уровень долговой нагрузки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9436" y="980728"/>
            <a:ext cx="762000" cy="540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-13320" y="15340"/>
            <a:ext cx="9144000" cy="78544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813351" y="684880"/>
            <a:ext cx="8214256" cy="136815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074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</a:t>
            </a:r>
            <a:r>
              <a:rPr lang="ru-RU" sz="1530" dirty="0">
                <a:solidFill>
                  <a:srgbClr val="000000"/>
                </a:solidFill>
                <a:latin typeface="Liberation Serif" panose="02020603050405020304" pitchFamily="18" charset="0"/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59" y="3259716"/>
            <a:ext cx="2930869" cy="3337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трансферты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, предоставляемые местным бюджетам в целях финансового обеспечения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 обязательств  муниципальных 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образований, возникающих при выполнении государственных полномочий Российской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Феде-рации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, субъектов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РФ, 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2689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51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73672" y="8163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224577" y="116704"/>
            <a:ext cx="6360046" cy="684076"/>
          </a:xfrm>
          <a:prstGeom prst="rect">
            <a:avLst/>
          </a:prstGeom>
        </p:spPr>
        <p:txBody>
          <a:bodyPr vert="horz" rtlCol="0" anchor="b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3987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945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Доля доходов в бюджете на 2023 год</a:t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</a:br>
            <a:endParaRPr lang="ru-RU" sz="2800" b="1" dirty="0" smtClean="0">
              <a:solidFill>
                <a:srgbClr val="002060"/>
              </a:solidFill>
              <a:effectLst/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738440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51069"/>
              </p:ext>
            </p:extLst>
          </p:nvPr>
        </p:nvGraphicFramePr>
        <p:xfrm>
          <a:off x="395536" y="1196752"/>
          <a:ext cx="3744416" cy="45005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612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Доходы бюджета 2023 год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</a:rPr>
                        <a:t>  2</a:t>
                      </a:r>
                      <a:r>
                        <a:rPr lang="ru-RU" sz="2000" baseline="0" dirty="0" smtClean="0">
                          <a:latin typeface="Liberation Serif" panose="02020603050405020304" pitchFamily="18" charset="0"/>
                        </a:rPr>
                        <a:t> 223 378,6   </a:t>
                      </a: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708 818,8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79 472,2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1435087,6</a:t>
                      </a:r>
                    </a:p>
                    <a:p>
                      <a:pPr lvl="1" algn="ctr"/>
                      <a:endParaRPr lang="ru-RU" dirty="0" smtClean="0"/>
                    </a:p>
                    <a:p>
                      <a:pPr lvl="1" algn="ctr"/>
                      <a:endParaRPr lang="ru-RU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5011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83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2023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7557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580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681326"/>
              </p:ext>
            </p:extLst>
          </p:nvPr>
        </p:nvGraphicFramePr>
        <p:xfrm>
          <a:off x="395536" y="1124744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301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619252"/>
              </p:ext>
            </p:extLst>
          </p:nvPr>
        </p:nvGraphicFramePr>
        <p:xfrm>
          <a:off x="734117" y="1124744"/>
          <a:ext cx="794233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723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03277"/>
            <a:ext cx="4032449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Cambria" pitchFamily="18" charset="0"/>
              </a:rPr>
              <a:t>Доходы бюджета</a:t>
            </a:r>
            <a:endParaRPr lang="ru-RU" sz="3200" dirty="0">
              <a:effectLst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67399717"/>
              </p:ext>
            </p:extLst>
          </p:nvPr>
        </p:nvGraphicFramePr>
        <p:xfrm>
          <a:off x="204800" y="1206044"/>
          <a:ext cx="8748972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780928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годы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84" y="3573016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городского округа и динамика поступлений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93030555"/>
              </p:ext>
            </p:extLst>
          </p:nvPr>
        </p:nvGraphicFramePr>
        <p:xfrm>
          <a:off x="444974" y="4219348"/>
          <a:ext cx="8344808" cy="219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660" y="8567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rgbClr val="003192"/>
                </a:solidFill>
              </a:rPr>
              <a:t>.</a:t>
            </a:r>
            <a:endParaRPr lang="ru-RU" sz="1400" b="1" dirty="0">
              <a:solidFill>
                <a:srgbClr val="00319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391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11499"/>
            <a:ext cx="9144000" cy="78261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81953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999406"/>
              </p:ext>
            </p:extLst>
          </p:nvPr>
        </p:nvGraphicFramePr>
        <p:xfrm>
          <a:off x="469900" y="1412776"/>
          <a:ext cx="86741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5" name="Лист" r:id="rId4" imgW="5191057" imgH="542925" progId="Excel.Sheet.8">
                  <p:embed/>
                </p:oleObj>
              </mc:Choice>
              <mc:Fallback>
                <p:oleObj name="Лист" r:id="rId4" imgW="5191057" imgH="54292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412776"/>
                        <a:ext cx="86741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71600" y="3501008"/>
            <a:ext cx="7973016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b="1" dirty="0" err="1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 (далее – акцизы на нефтепродукты), на 2023 – 2025 годы запланировано по данным администратора  дохода УФК по Свердловской области. Нормативы отчислений в бюджет городского округа Сухой Лог, предусмотрены </a:t>
            </a:r>
            <a:r>
              <a:rPr lang="ru-RU" sz="16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«Об областном бюджете на 2023 год и на плановый период 2024 и 2025 годов», на 2023 год – 0,33092 %, на 2024 год – 0,33092 %, на 2025 год – 0,33092 % (в 2022 году – 0,33392 %).</a:t>
            </a:r>
            <a:endParaRPr lang="ru-RU" sz="16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05362"/>
              </p:ext>
            </p:extLst>
          </p:nvPr>
        </p:nvGraphicFramePr>
        <p:xfrm>
          <a:off x="312738" y="1308100"/>
          <a:ext cx="86741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6" name="Лист" r:id="rId7" imgW="5191057" imgH="590640" progId="Excel.Sheet.8">
                  <p:embed/>
                </p:oleObj>
              </mc:Choice>
              <mc:Fallback>
                <p:oleObj name="Лист" r:id="rId7" imgW="5191057" imgH="5906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308100"/>
                        <a:ext cx="8674100" cy="154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60333"/>
              </p:ext>
            </p:extLst>
          </p:nvPr>
        </p:nvGraphicFramePr>
        <p:xfrm>
          <a:off x="376238" y="1052513"/>
          <a:ext cx="8597900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7" name="Лист" r:id="rId9" imgW="5200785" imgH="1600200" progId="Excel.Sheet.8">
                  <p:embed/>
                </p:oleObj>
              </mc:Choice>
              <mc:Fallback>
                <p:oleObj name="Лист" r:id="rId9" imgW="5200785" imgH="16002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052513"/>
                        <a:ext cx="8597900" cy="260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618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835696" y="372671"/>
            <a:ext cx="6704832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3778" y="2348880"/>
            <a:ext cx="8496944" cy="9114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Поступления налога на 2023-2025 годы, рассчитаны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исходя из данных о кадастровой стоимости имущества, признаваемого 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Федерации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00479318"/>
              </p:ext>
            </p:extLst>
          </p:nvPr>
        </p:nvGraphicFramePr>
        <p:xfrm>
          <a:off x="396304" y="836712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84368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7083" y="3257792"/>
            <a:ext cx="57186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24588"/>
              </p:ext>
            </p:extLst>
          </p:nvPr>
        </p:nvGraphicFramePr>
        <p:xfrm>
          <a:off x="539553" y="3688679"/>
          <a:ext cx="8136904" cy="16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1" name="Лист" r:id="rId5" imgW="5210243" imgH="847815" progId="Excel.Sheet.8">
                  <p:embed/>
                </p:oleObj>
              </mc:Choice>
              <mc:Fallback>
                <p:oleObj name="Лист" r:id="rId5" imgW="5210243" imgH="84781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3" y="3688679"/>
                        <a:ext cx="8136904" cy="1684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987824" y="5517232"/>
            <a:ext cx="5904656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Прогноз поступлений единого налога на вмененный доход для отдельных видов деятельности на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2023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2025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годы рассчитан исходя из прогноза главных администраторов доходов бюджета.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Принято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во внимание изменение законодательства, с 01.01.2021 года отменен единый налог на вмененный доход для отдельных видов деятельности.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874793" y="340492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4530" y="15811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60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0"/>
            <a:ext cx="9144000" cy="80677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0810" y="2497857"/>
            <a:ext cx="8496944" cy="1152128"/>
          </a:xfrm>
        </p:spPr>
        <p:txBody>
          <a:bodyPr/>
          <a:lstStyle/>
          <a:p>
            <a:pPr algn="just"/>
            <a:r>
              <a:rPr lang="ru-RU" sz="1400" b="1" dirty="0" smtClean="0"/>
              <a:t>            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определен МИФНС №19 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99858593"/>
              </p:ext>
            </p:extLst>
          </p:nvPr>
        </p:nvGraphicFramePr>
        <p:xfrm>
          <a:off x="420810" y="931615"/>
          <a:ext cx="8422346" cy="151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12360" y="4989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203848" y="3852962"/>
            <a:ext cx="3528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19487209"/>
              </p:ext>
            </p:extLst>
          </p:nvPr>
        </p:nvGraphicFramePr>
        <p:xfrm>
          <a:off x="611560" y="3997424"/>
          <a:ext cx="837820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62883" y="5877271"/>
            <a:ext cx="5328592" cy="6924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2023 – 2025 годы выполнен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305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153" y="346348"/>
            <a:ext cx="6768752" cy="412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956822"/>
              </p:ext>
            </p:extLst>
          </p:nvPr>
        </p:nvGraphicFramePr>
        <p:xfrm>
          <a:off x="331913" y="1087239"/>
          <a:ext cx="8619500" cy="479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668344" y="1274863"/>
            <a:ext cx="9060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Book Antiqua" pitchFamily="18" charset="0"/>
              </a:rPr>
              <a:t>тыс.руб.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456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05" y="1268760"/>
            <a:ext cx="8424935" cy="504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dirty="0">
                <a:effectLst/>
                <a:latin typeface="Times New Roman"/>
                <a:ea typeface="Times New Roman"/>
              </a:rPr>
              <a:t>Бюджет – это план доходов и расходов.  Каждый житель городского округа Сухой Лог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Муниципальное образование расходует поступившие  доходы для выполнения своих функций и предоставление 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государства и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Liberation Serif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12012" cy="6706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Liberation Serif" panose="02020603050405020304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городского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Лог!</a:t>
            </a:r>
            <a:endParaRPr lang="ru-RU" sz="2800" dirty="0" smtClean="0"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400" b="1" dirty="0" smtClean="0">
                <a:latin typeface="Liberation Serif" panose="02020603050405020304" pitchFamily="18" charset="0"/>
              </a:rPr>
              <a:t>                                                              Бюджет</a:t>
            </a:r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dirty="0">
                <a:latin typeface="Liberation Serif" panose="02020603050405020304" pitchFamily="18" charset="0"/>
              </a:rPr>
              <a:t>– это план доходов и расходов.  </a:t>
            </a:r>
            <a:endParaRPr lang="ru-RU" sz="1400" dirty="0" smtClean="0"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400" dirty="0" smtClean="0">
                <a:latin typeface="Liberation Serif" panose="02020603050405020304" pitchFamily="18" charset="0"/>
              </a:rPr>
              <a:t>Каждый </a:t>
            </a:r>
            <a:r>
              <a:rPr lang="ru-RU" sz="1400" dirty="0">
                <a:latin typeface="Liberation Serif" panose="02020603050405020304" pitchFamily="18" charset="0"/>
              </a:rPr>
              <a:t>житель городского округа </a:t>
            </a:r>
            <a:r>
              <a:rPr lang="ru-RU" sz="1400" dirty="0" smtClean="0"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latin typeface="Liberation Serif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400" dirty="0" smtClean="0">
                <a:latin typeface="Liberation Serif" panose="02020603050405020304" pitchFamily="18" charset="0"/>
              </a:rPr>
              <a:t>Муниципальное </a:t>
            </a:r>
            <a:r>
              <a:rPr lang="ru-RU" sz="1400" dirty="0">
                <a:latin typeface="Liberation Serif" panose="02020603050405020304" pitchFamily="18" charset="0"/>
              </a:rPr>
              <a:t>образование расходует поступившие </a:t>
            </a:r>
            <a:r>
              <a:rPr lang="ru-RU" sz="1400" dirty="0" smtClean="0">
                <a:latin typeface="Liberation Serif" panose="02020603050405020304" pitchFamily="18" charset="0"/>
              </a:rPr>
              <a:t>доходы </a:t>
            </a:r>
            <a:r>
              <a:rPr lang="ru-RU" sz="1400" dirty="0">
                <a:latin typeface="Liberation Serif" panose="02020603050405020304" pitchFamily="18" charset="0"/>
              </a:rPr>
              <a:t>для выполнения своих функций и </a:t>
            </a:r>
            <a:r>
              <a:rPr lang="ru-RU" sz="1400" dirty="0" smtClean="0">
                <a:latin typeface="Liberation Serif" panose="02020603050405020304" pitchFamily="18" charset="0"/>
              </a:rPr>
              <a:t>предоставления </a:t>
            </a:r>
            <a:r>
              <a:rPr lang="ru-RU" sz="1400" dirty="0">
                <a:latin typeface="Liberation Serif" panose="02020603050405020304" pitchFamily="18" charset="0"/>
              </a:rPr>
              <a:t>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</a:t>
            </a:r>
            <a:r>
              <a:rPr lang="ru-RU" sz="1400" dirty="0" smtClean="0"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latin typeface="Liberation Serif" panose="02020603050405020304" pitchFamily="18" charset="0"/>
              </a:rPr>
              <a:t>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</a:t>
            </a:r>
            <a:r>
              <a:rPr lang="ru-RU" sz="1400" dirty="0" smtClean="0">
                <a:latin typeface="Liberation Serif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ru-RU" sz="1400" b="1" i="1" dirty="0" smtClean="0">
                <a:latin typeface="Liberation Serif" panose="02020603050405020304" pitchFamily="18" charset="0"/>
              </a:rPr>
              <a:t>   </a:t>
            </a:r>
            <a:r>
              <a:rPr lang="ru-RU" sz="1400" i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400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1400" i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городского 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</a:t>
            </a:r>
            <a:r>
              <a:rPr lang="ru-RU" sz="1400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                      «</a:t>
            </a:r>
            <a:r>
              <a:rPr lang="ru-RU" sz="1400" b="1" i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4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120000"/>
              </a:lnSpc>
            </a:pPr>
            <a:endParaRPr lang="ru-RU" sz="1400" b="1" i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1745" y="6091795"/>
            <a:ext cx="605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Р.Р.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Мингалимов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522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s://sun9-west.userapi.com/sun9-61/s/v1/ig2/gWWCKfb6QmhwrdMff5VyKu7hA5TM8ehmE8v9mN806tC2gcpveA4CwFiBilvTri56Q7qZxQ096P6p26JGrIjJ-FG7.jpg?size=864x734&amp;quality=95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9" r="223" b="20315"/>
          <a:stretch/>
        </p:blipFill>
        <p:spPr bwMode="auto">
          <a:xfrm>
            <a:off x="7942286" y="239466"/>
            <a:ext cx="965051" cy="1318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626741"/>
              </p:ext>
            </p:extLst>
          </p:nvPr>
        </p:nvGraphicFramePr>
        <p:xfrm>
          <a:off x="395536" y="764704"/>
          <a:ext cx="8547492" cy="5514375"/>
        </p:xfrm>
        <a:graphic>
          <a:graphicData uri="http://schemas.openxmlformats.org/drawingml/2006/table">
            <a:tbl>
              <a:tblPr firstRow="1" bandRow="1">
                <a:effectLst/>
                <a:tableStyleId>{5DA37D80-6434-44D0-A028-1B22A696006F}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0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746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за 2022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555 466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627 092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708 819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834 307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906 511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391 751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Liberation Serif" panose="02020603050405020304" pitchFamily="18" charset="0"/>
                        </a:rPr>
                        <a:t>423 102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496 434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610 892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666 741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48 783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59 120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57 394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60 852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63 928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66 722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99 797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108 045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114 857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120 996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41 751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37 253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39 441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40 071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47 041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6 459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7 820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7 505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7 635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7 805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85 637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91 055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79 472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81 488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83 939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7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62 291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55 733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56 559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58 624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60 805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13 590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21 926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12 404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12 516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12 753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 316 948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1 636 905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1 435 088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1 366 647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1 313 109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407 363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507 604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406 202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331 112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237 859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82 294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151 853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127 010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100 683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104 062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786 829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836 838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898 291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934 852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971 188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56 693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149 990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3 585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1 958 051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2 355 052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2 223 379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2 282 442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2 303 559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8050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Book Antiqua" pitchFamily="18" charset="0"/>
              </a:rPr>
              <a:t>тыс.руб.</a:t>
            </a:r>
            <a:endParaRPr lang="ru-RU" sz="1200" b="1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87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935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rgbClr val="002060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80770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679274148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764704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7841855"/>
              </p:ext>
            </p:extLst>
          </p:nvPr>
        </p:nvGraphicFramePr>
        <p:xfrm>
          <a:off x="393560" y="1628800"/>
          <a:ext cx="8331416" cy="471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одзаголовок 2"/>
          <p:cNvSpPr txBox="1">
            <a:spLocks/>
          </p:cNvSpPr>
          <p:nvPr/>
        </p:nvSpPr>
        <p:spPr>
          <a:xfrm>
            <a:off x="662109" y="908719"/>
            <a:ext cx="7942339" cy="5384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73022" indent="-2730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7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32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93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180" indent="-21029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1" indent="-18286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32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24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 2022 года - это программный бюджет, направлен на повышение эффективности расходования 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бюджетных средств</a:t>
            </a:r>
          </a:p>
          <a:p>
            <a:pPr marL="0" indent="0" algn="just"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97928" y="3075235"/>
            <a:ext cx="3429000" cy="7858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  <a:headEnd type="none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Расходы бюджета </a:t>
            </a:r>
            <a:r>
              <a:rPr lang="ru-RU" sz="2000" dirty="0">
                <a:latin typeface="Cambria" panose="02040503050406030204" pitchFamily="18" charset="0"/>
                <a:ea typeface="Batang" panose="02030600000101010101" pitchFamily="18" charset="-127"/>
              </a:rPr>
              <a:t>распределены по: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28601" y="4764597"/>
            <a:ext cx="2241396" cy="10239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475412" y="4811586"/>
            <a:ext cx="2016224" cy="10239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684430" y="4809489"/>
            <a:ext cx="2111706" cy="989918"/>
          </a:xfrm>
          <a:prstGeom prst="roundRect">
            <a:avLst/>
          </a:prstGeom>
          <a:solidFill>
            <a:srgbClr val="CCCC00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Cambria" panose="020405030504060302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62278" y="4371577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82785" y="4392273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22807" y="4371798"/>
            <a:ext cx="0" cy="43769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82708" y="3861048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01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96161" y="759322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50889" y="5724810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5121" y="129809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 CYR" charset="-52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93709" y="6143283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301" y="2611601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7823" y="5562878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2686" y="4159559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210246" y="224880"/>
            <a:ext cx="675424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8" y="3000672"/>
            <a:ext cx="1403967" cy="7039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animal-store.ru/img/2015/050207/50547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95" y="1985355"/>
            <a:ext cx="776551" cy="5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40961" y="101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7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40682" y="1751"/>
            <a:ext cx="662473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городского округа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2023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</a:t>
            </a:r>
            <a:r>
              <a:rPr lang="ru-RU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2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4398473"/>
              </p:ext>
            </p:extLst>
          </p:nvPr>
        </p:nvGraphicFramePr>
        <p:xfrm>
          <a:off x="161863" y="703637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2 286,6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4299451"/>
              </p:ext>
            </p:extLst>
          </p:nvPr>
        </p:nvGraphicFramePr>
        <p:xfrm>
          <a:off x="959048" y="3789040"/>
          <a:ext cx="789682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96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3192"/>
                </a:solidFill>
                <a:latin typeface="Liberation Serif" panose="020206030504050203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     </a:t>
            </a:r>
            <a:r>
              <a:rPr lang="ru-RU" b="1" i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2023 году и плановом периоде 2024-2025 гг.       </a:t>
            </a:r>
            <a:r>
              <a:rPr lang="ru-RU" sz="1200" b="1" i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                            </a:t>
            </a:r>
            <a:endParaRPr lang="ru-RU" sz="1200" i="1" dirty="0">
              <a:solidFill>
                <a:srgbClr val="00319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963179"/>
              </p:ext>
            </p:extLst>
          </p:nvPr>
        </p:nvGraphicFramePr>
        <p:xfrm>
          <a:off x="1403648" y="1340768"/>
          <a:ext cx="7344816" cy="488273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604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3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9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112 693,4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117 034,6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120 466,8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3 363,8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3 513,5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3 635,1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12 791,0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17 188,9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13 537,0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117 273,4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136 189,6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105 589,8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180 085,4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105 304,7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133 704,3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3 634,0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3 634,2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2 934,0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1 411 153,7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1 431 350,5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1 438 669,7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159 500,2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153 447,0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152 252,0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154 458,4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159 774,1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165 161,2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130 138,7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130 604,5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116 309,5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22 900,0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49 800,0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2 286 592,0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2 282 441,6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2 303 559,4</a:t>
                      </a:r>
                    </a:p>
                  </a:txBody>
                  <a:tcPr marL="121920" marR="121920" marT="34291" marB="34291" anchor="ctr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058240" cy="7045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городского округа по программному принципу</a:t>
            </a:r>
            <a:endParaRPr lang="ru-RU" sz="2000" b="1" dirty="0">
              <a:solidFill>
                <a:srgbClr val="003192"/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02" y="854274"/>
            <a:ext cx="6313168" cy="4144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/>
              <a:t>Бюджет городского округа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286 592,0 тыс. руб.</a:t>
            </a:r>
            <a:endParaRPr lang="ru-RU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7923" y="1510306"/>
            <a:ext cx="8322549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и непрограммные расходы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101" y="2212322"/>
            <a:ext cx="6313168" cy="784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600" b="1" dirty="0" smtClean="0">
                <a:latin typeface="Liberation Serif" panose="02020603050405020304" pitchFamily="18" charset="0"/>
              </a:rPr>
              <a:t>Муниципальные программы городского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округа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(15 программ) -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264 966,2   тыс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(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99,1%)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269" y="2996951"/>
            <a:ext cx="1985203" cy="2736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21 625,8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(0,9%)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706712" y="1936516"/>
            <a:ext cx="321672" cy="1057620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557526" y="1939330"/>
            <a:ext cx="294393" cy="272993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672912028"/>
              </p:ext>
            </p:extLst>
          </p:nvPr>
        </p:nvGraphicFramePr>
        <p:xfrm>
          <a:off x="662110" y="2564905"/>
          <a:ext cx="592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3557527" y="1268760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442"/>
            <a:ext cx="6336704" cy="685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42593"/>
              </p:ext>
            </p:extLst>
          </p:nvPr>
        </p:nvGraphicFramePr>
        <p:xfrm>
          <a:off x="449601" y="1196752"/>
          <a:ext cx="8286810" cy="520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городском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1 333 568,7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1 364 192,0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1 374 021,2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городском округе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130 138,7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130 604,5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116 309,5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городском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220 445,2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214 670,0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211 804,0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243 745,9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228 997,6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206 796,7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6 347,5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6 725,5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5 886,5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городского округа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14 893,6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15 454,0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16 130,0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800,0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800,0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800,0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 (5 подпрограмм)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242 341,5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251 164,0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259 091,4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836712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51966"/>
              </p:ext>
            </p:extLst>
          </p:nvPr>
        </p:nvGraphicFramePr>
        <p:xfrm>
          <a:off x="539552" y="1196752"/>
          <a:ext cx="8280921" cy="493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3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Муниципальная программа «Управление и распоряжение муниципальной собственностью городского округа Сухой Лог»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24 740,0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4 010,0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3 860,0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Лог»         (5 подпрограмм)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12 791,0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17 188,9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13 537,0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3 634,0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3 634,2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2 934,0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 (3 подпрограммы)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городском округе Сухой Лог до 2024 года»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25 862,0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21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010,0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872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2 264 966,2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2 243 098,7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2 237 838,4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223" y="692696"/>
            <a:ext cx="2354809" cy="432048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51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latin typeface="Liberation Serif" panose="02020603050405020304" pitchFamily="18" charset="0"/>
              </a:rPr>
              <a:t>. Екатеринбурга, граничит на севере с Артемовским городским округом и с Ирбитским муниципальным образованием, на востоке с Камышловским городским округом, на юге с городским округом Богданович, </a:t>
            </a:r>
            <a:r>
              <a:rPr lang="ru-RU" sz="1600" b="1" dirty="0" smtClean="0"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latin typeface="Liberation Serif" panose="02020603050405020304" pitchFamily="18" charset="0"/>
              </a:rPr>
              <a:t>западе с Асбестовским </a:t>
            </a:r>
            <a:r>
              <a:rPr lang="ru-RU" sz="1600" b="1" dirty="0" smtClean="0">
                <a:latin typeface="Liberation Serif" panose="02020603050405020304" pitchFamily="18" charset="0"/>
              </a:rPr>
              <a:t>городским </a:t>
            </a:r>
            <a:r>
              <a:rPr lang="ru-RU" sz="1600" b="1" dirty="0">
                <a:latin typeface="Liberation Serif" panose="02020603050405020304" pitchFamily="18" charset="0"/>
              </a:rPr>
              <a:t>округом и городским округом </a:t>
            </a:r>
            <a:r>
              <a:rPr lang="ru-RU" sz="1600" b="1" dirty="0" smtClean="0">
                <a:latin typeface="Liberation Serif" panose="02020603050405020304" pitchFamily="18" charset="0"/>
              </a:rPr>
              <a:t>Рефтинский</a:t>
            </a:r>
            <a:r>
              <a:rPr lang="ru-RU" sz="1600" b="1" dirty="0"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latin typeface="Liberation Serif" panose="02020603050405020304" pitchFamily="18" charset="0"/>
              </a:rPr>
              <a:t>площадь в границах городского округа Сухой Лог составляет 168451 га. 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Население </a:t>
            </a:r>
            <a:r>
              <a:rPr lang="ru-RU" sz="1600" b="1" dirty="0">
                <a:latin typeface="Liberation Serif" panose="02020603050405020304" pitchFamily="18" charset="0"/>
              </a:rPr>
              <a:t>– на </a:t>
            </a:r>
            <a:r>
              <a:rPr lang="ru-RU" sz="1600" b="1" dirty="0" smtClean="0">
                <a:latin typeface="Liberation Serif" panose="02020603050405020304" pitchFamily="18" charset="0"/>
              </a:rPr>
              <a:t>01.01.2023 </a:t>
            </a:r>
            <a:r>
              <a:rPr lang="ru-RU" sz="1600" b="1" dirty="0">
                <a:latin typeface="Liberation Serif" panose="02020603050405020304" pitchFamily="18" charset="0"/>
              </a:rPr>
              <a:t>года – </a:t>
            </a:r>
            <a:r>
              <a:rPr lang="ru-RU" sz="1600" b="1" dirty="0" smtClean="0">
                <a:latin typeface="Liberation Serif" panose="02020603050405020304" pitchFamily="18" charset="0"/>
              </a:rPr>
              <a:t>46, 265  </a:t>
            </a:r>
            <a:r>
              <a:rPr lang="ru-RU" sz="1600" b="1" dirty="0">
                <a:latin typeface="Liberation Serif" panose="02020603050405020304" pitchFamily="18" charset="0"/>
              </a:rPr>
              <a:t>тыс.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latin typeface="Liberation Serif" panose="02020603050405020304" pitchFamily="18" charset="0"/>
              </a:rPr>
              <a:t>        </a:t>
            </a:r>
            <a:endParaRPr lang="ru-RU" sz="1600" b="1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0014" y="980728"/>
            <a:ext cx="4968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b="1" u="sng" dirty="0">
                <a:latin typeface="Liberation Serif" panose="02020603050405020304" pitchFamily="18" charset="0"/>
              </a:rPr>
              <a:t/>
            </a:r>
            <a:br>
              <a:rPr lang="ru-RU" b="1" u="sng" dirty="0">
                <a:latin typeface="Liberation Serif" panose="02020603050405020304" pitchFamily="18" charset="0"/>
              </a:rPr>
            </a:br>
            <a:r>
              <a:rPr lang="ru-RU" b="1" dirty="0"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b="1" dirty="0" smtClean="0">
              <a:latin typeface="Liberation Serif" panose="02020603050405020304" pitchFamily="18" charset="0"/>
            </a:endParaRPr>
          </a:p>
          <a:p>
            <a:r>
              <a:rPr lang="ru-RU" b="1" dirty="0"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latin typeface="Liberation Serif" panose="02020603050405020304" pitchFamily="18" charset="0"/>
              </a:rPr>
              <a:t> цемента</a:t>
            </a:r>
            <a:r>
              <a:rPr lang="ru-RU" b="1" dirty="0"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b="1" dirty="0" smtClean="0">
                <a:latin typeface="Liberation Serif" panose="02020603050405020304" pitchFamily="18" charset="0"/>
              </a:rPr>
              <a:t>труб;</a:t>
            </a:r>
            <a:r>
              <a:rPr lang="ru-RU" b="1" dirty="0">
                <a:latin typeface="Liberation Serif" panose="02020603050405020304" pitchFamily="18" charset="0"/>
              </a:rPr>
              <a:t> </a:t>
            </a:r>
          </a:p>
          <a:p>
            <a:r>
              <a:rPr lang="ru-RU" b="1" dirty="0"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b="1" dirty="0" smtClean="0">
              <a:latin typeface="Liberation Serif" panose="02020603050405020304" pitchFamily="18" charset="0"/>
            </a:endParaRPr>
          </a:p>
          <a:p>
            <a:r>
              <a:rPr lang="ru-RU" b="1" dirty="0"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latin typeface="Liberation Serif" panose="02020603050405020304" pitchFamily="18" charset="0"/>
              </a:rPr>
              <a:t>  вторичных </a:t>
            </a:r>
            <a:r>
              <a:rPr lang="ru-RU" b="1" dirty="0"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b="1" dirty="0">
                <a:latin typeface="Liberation Serif" panose="02020603050405020304" pitchFamily="18" charset="0"/>
              </a:rPr>
              <a:t>• сельское хозяйство.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Муниципальные программы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31688661"/>
              </p:ext>
            </p:extLst>
          </p:nvPr>
        </p:nvGraphicFramePr>
        <p:xfrm>
          <a:off x="166874" y="701512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35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906445" y="3113854"/>
            <a:ext cx="1800200" cy="3137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2023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95536" y="1130407"/>
            <a:ext cx="5976664" cy="5184575"/>
          </a:xfrm>
          <a:prstGeom prst="triangle">
            <a:avLst>
              <a:gd name="adj" fmla="val 48088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556792"/>
            <a:ext cx="4148414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3" y="2645439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68128" y="3890689"/>
            <a:ext cx="4207247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8207" y="4947138"/>
            <a:ext cx="4207247" cy="1008111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83768" y="75492"/>
            <a:ext cx="6480720" cy="626020"/>
          </a:xfrm>
        </p:spPr>
        <p:txBody>
          <a:bodyPr anchor="t">
            <a:normAutofit fontScale="90000"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000" b="1" dirty="0">
              <a:solidFill>
                <a:srgbClr val="002060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20630" y="1628800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1 333 568,7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37623" y="2805883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242 341,5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37623" y="396269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220 445,2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20233" y="512715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243 745,9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98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0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144512"/>
            <a:ext cx="6799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</a:t>
            </a:r>
          </a:p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СУХОЙ ЛОГ»</a:t>
            </a:r>
            <a:endParaRPr lang="ru-RU" sz="1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5323" y="876286"/>
            <a:ext cx="81772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высокого качества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доступности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b="1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933" y="860897"/>
            <a:ext cx="733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810" y="1289069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03092514"/>
              </p:ext>
            </p:extLst>
          </p:nvPr>
        </p:nvGraphicFramePr>
        <p:xfrm>
          <a:off x="3856671" y="1397265"/>
          <a:ext cx="4995010" cy="181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84724" y="1612234"/>
            <a:ext cx="38225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8" name="Picture 4" descr="http://kadet-kostroma.ru/images/news/2020/2020-04/%D0%94%D0%B8%D1%81%D1%82%D0%B0%D0%BD%D1%86%D0%B8%D0%BD%D0%BD%D0%BE%D0%B5%20%D0%BE%D0%B1%D1%83%D1%87%D0%B5%D0%BD%D0%B8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9" y="1397265"/>
            <a:ext cx="3059509" cy="16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98862"/>
              </p:ext>
            </p:extLst>
          </p:nvPr>
        </p:nvGraphicFramePr>
        <p:xfrm>
          <a:off x="417159" y="3356992"/>
          <a:ext cx="8309682" cy="28414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3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9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2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20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04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77" y="17725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803" y="1700808"/>
            <a:ext cx="2550765" cy="17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im3-tub-ru.yandex.net/i?id=38975735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7434" y="1683322"/>
            <a:ext cx="2548355" cy="1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(583 555,3 тыс. руб. – 41,3%)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8152" y="859707"/>
            <a:ext cx="2732176" cy="545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(666 347,9  тыс. руб. – 47,2%)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577" y="3645024"/>
            <a:ext cx="2596880" cy="946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учреждения 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(93 027,9 тыс. руб. – 6,6%)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514" y="859707"/>
            <a:ext cx="2544885" cy="732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(62 875,1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4,5%)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6829" y="4234541"/>
            <a:ext cx="1312000" cy="553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ЦДО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6829" y="4940773"/>
            <a:ext cx="2320777" cy="648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8270" y="5790029"/>
            <a:ext cx="2328699" cy="6792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89404" y="6032301"/>
            <a:ext cx="5877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15319" y="5264808"/>
            <a:ext cx="56184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102337" y="4532556"/>
            <a:ext cx="56343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81" name="Прямая соединительная линия 66580"/>
          <p:cNvCxnSpPr/>
          <p:nvPr/>
        </p:nvCxnSpPr>
        <p:spPr>
          <a:xfrm flipH="1">
            <a:off x="3089405" y="4256245"/>
            <a:ext cx="25914" cy="17923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2123728" y="13635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53760" y="3645024"/>
            <a:ext cx="2615705" cy="953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(5 347,5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–0,4%)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60" y="4840352"/>
            <a:ext cx="2615705" cy="17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577" name="Прямая соединительная линия 66576"/>
          <p:cNvCxnSpPr/>
          <p:nvPr/>
        </p:nvCxnSpPr>
        <p:spPr>
          <a:xfrm flipV="1">
            <a:off x="2905505" y="4261686"/>
            <a:ext cx="214781" cy="3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24802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2952" name="Picture 8" descr="https://aif-s3.aif.ru/images/006/851/21338e48235c8db20e69634f2285ea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8" y="4840352"/>
            <a:ext cx="2614276" cy="17360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3285664" y="1783507"/>
            <a:ext cx="2564735" cy="2186444"/>
          </a:xfrm>
          <a:prstGeom prst="foldedCorner">
            <a:avLst>
              <a:gd name="adj" fmla="val 4329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411 153,7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857" y="764704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2023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5" y="15267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083200"/>
              </p:ext>
            </p:extLst>
          </p:nvPr>
        </p:nvGraphicFramePr>
        <p:xfrm>
          <a:off x="642910" y="1268759"/>
          <a:ext cx="7946799" cy="507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1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735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1 411 153,7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100%</a:t>
                      </a:r>
                      <a:endParaRPr lang="ru-RU" sz="18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583 555,3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666 347,9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93 027,9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5 347,5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6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62 875,1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1422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МОУ, антитеррористические мероприятия</a:t>
                      </a:r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45 313,0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976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Государственных программах Свердловской области (на оборудование спортивной</a:t>
                      </a:r>
                      <a:r>
                        <a:rPr kumimoji="0" lang="ru-RU" sz="1200" i="1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площадки в ОУ и др.)</a:t>
                      </a:r>
                      <a:endParaRPr kumimoji="0" lang="ru-RU" sz="1200" i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12 521,4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295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28 525,1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295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</a:p>
                    <a:p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57 604,8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71472" y="1957239"/>
            <a:ext cx="81049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472" y="6332140"/>
            <a:ext cx="80181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www.nbrkomi.ru/images/836/stat/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1" y="1408637"/>
            <a:ext cx="2741938" cy="17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5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6244" y="13241"/>
            <a:ext cx="612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Сухой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321" y="791126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33" y="807810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21214" y="123136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55976" y="1594151"/>
            <a:ext cx="398571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39321956"/>
              </p:ext>
            </p:extLst>
          </p:nvPr>
        </p:nvGraphicFramePr>
        <p:xfrm>
          <a:off x="3526341" y="1231368"/>
          <a:ext cx="544108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66610"/>
              </p:ext>
            </p:extLst>
          </p:nvPr>
        </p:nvGraphicFramePr>
        <p:xfrm>
          <a:off x="323533" y="3284984"/>
          <a:ext cx="8375022" cy="30082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0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22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230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(посещений/1000 чел.)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1 478,8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77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95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816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017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17,8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100,0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56841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38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6" y="4993107"/>
            <a:ext cx="2714645" cy="174826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2" y="1124744"/>
            <a:ext cx="2756889" cy="17227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4" y="3013070"/>
            <a:ext cx="2713157" cy="18246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1022104"/>
            <a:ext cx="3556484" cy="5514888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МБУК «Курьинский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778641"/>
            <a:ext cx="2870517" cy="18246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79189" y="1478686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79189" y="3305719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Библиотека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108532" y="5168203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Камерный хор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22134284"/>
              </p:ext>
            </p:extLst>
          </p:nvPr>
        </p:nvGraphicFramePr>
        <p:xfrm>
          <a:off x="683568" y="1314240"/>
          <a:ext cx="7889909" cy="4889084"/>
        </p:xfrm>
        <a:graphic>
          <a:graphicData uri="http://schemas.openxmlformats.org/drawingml/2006/table">
            <a:tbl>
              <a:tblPr/>
              <a:tblGrid>
                <a:gridCol w="5228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214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148 417,7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22 071,0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86 051,0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 на поддержку любительских творческих коллективов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7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зданий, сооружений и помещений, в которых размещаются муниципальные учреждения культуры, проведение мероприятий по обеспечению антитеррористической защищенности объектов,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2 126,2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9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26 766,9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09099" y="836712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2023 году, тыс. руб.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14891" y="6165304"/>
            <a:ext cx="7848872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63588" y="1937545"/>
            <a:ext cx="790017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77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571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5871" y="185714"/>
            <a:ext cx="610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742495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и инвалидов, условий для развития детско-юношеского спорта.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089" y="883459"/>
            <a:ext cx="914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8189" y="132512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88024" y="1662301"/>
            <a:ext cx="403867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49185113"/>
              </p:ext>
            </p:extLst>
          </p:nvPr>
        </p:nvGraphicFramePr>
        <p:xfrm>
          <a:off x="3636318" y="1369555"/>
          <a:ext cx="5256162" cy="203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4994" name="Picture 2" descr="https://centrsporta-nevskiy.ru/wp-content/uploads/2021/01/fotolia_48729814_xl__scusi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1" y="1462878"/>
            <a:ext cx="2902359" cy="17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03128"/>
              </p:ext>
            </p:extLst>
          </p:nvPr>
        </p:nvGraphicFramePr>
        <p:xfrm>
          <a:off x="626328" y="3645024"/>
          <a:ext cx="8124444" cy="2426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показателя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</a:p>
                    <a:p>
                      <a:pPr algn="ctr"/>
                      <a:r>
                        <a:rPr lang="ru-RU" sz="1000" dirty="0" smtClean="0"/>
                        <a:t> 2021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2022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Прогноз 2023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Прогноз 2024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Прогноз 2025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246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95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950" kern="1200" dirty="0" smtClean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48,4                                                                                                                                                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15874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5275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52053" y="229398"/>
            <a:ext cx="8547497" cy="252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               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    Сухой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Лог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осуществляют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деятельность: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МБУ Спортивный комплекс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Здоровье»;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- МБУ 	 -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МБУ Спортивная школа «Олимпик»;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МАУ ДО «ДЮ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МАУ Спортивная школа;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МАУ Ледовая арена «Литейщик»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/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112" y="2760049"/>
            <a:ext cx="2658765" cy="543763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1866" y="3501808"/>
            <a:ext cx="2658765" cy="668574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2391361"/>
            <a:ext cx="2520280" cy="17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5" y="383488"/>
            <a:ext cx="2528423" cy="16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91361"/>
            <a:ext cx="2737355" cy="18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18" name="Picture 22" descr="http://pnu.edu.ru/media/filer_public/2e/fb/2efbea19-70ae-4b96-8285-5972b50098a8/pool-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12" y="4448076"/>
            <a:ext cx="2664296" cy="17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0" y="4488046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437112"/>
            <a:ext cx="2520280" cy="1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200030" y="2008819"/>
            <a:ext cx="2679378" cy="550741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Стадион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3000">
              <a:srgbClr val="85C2FF"/>
            </a:gs>
            <a:gs pos="34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https://nashural.ru/wp-content/cache/image/1024x768--center-94f6c809525a660ff0c85aca0ad2c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88640"/>
            <a:ext cx="2597449" cy="19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2" name="Picture 12" descr="https://avatars.mds.yandex.net/get-altay/1633071/2a000001686f86187f71e1e5620fba47c4b6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688646"/>
            <a:ext cx="2566592" cy="1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41772" y="263536"/>
            <a:ext cx="5040561" cy="1449628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К </a:t>
            </a: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памятникам архитектуры относятся:</a:t>
            </a:r>
            <a:endParaRPr lang="ru-RU" sz="1500" i="1" u="sng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dirty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храм Николая Чудотворца в селе Новопышминском,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храм Знамение в селе Знаменском,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храм Михаила Архангела в селе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Новопышминском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 </a:t>
            </a:r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193" y="1713164"/>
            <a:ext cx="4680520" cy="3238123"/>
          </a:xfrm>
          <a:prstGeom prst="rect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К достопримечательностям относятся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:</a:t>
            </a:r>
            <a:endParaRPr lang="ru-RU" sz="1500" u="sng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Курьинские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железисто-минеральные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воды,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Дивья гора, </a:t>
            </a:r>
            <a:endParaRPr lang="ru-RU" sz="1500" b="1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Скала профессорская,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Сухоложская пещера,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озеро Ирбитское,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Сосновый бор,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Липовая аллея,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Гальяновское болото,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болото Гладкое,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болото Каменско-Алтынайское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9388" y="5189453"/>
            <a:ext cx="3770684" cy="923330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 b="1" i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К</a:t>
            </a: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 памятникам природы относятся </a:t>
            </a:r>
            <a:endParaRPr lang="ru-RU" sz="1500" b="1" i="1" u="sng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нависающие над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рекой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Пышма скалы  «Чертов стул» и «Три сестры»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 </a:t>
            </a:r>
            <a:endParaRPr lang="ru-RU" sz="16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7054" name="Picture 14" descr="http://photocdn.photogoroda.com/source2/cn3159/r5080/c5143/74182172.jpg?v=201712131121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20" y="2575570"/>
            <a:ext cx="259102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19905"/>
              </p:ext>
            </p:extLst>
          </p:nvPr>
        </p:nvGraphicFramePr>
        <p:xfrm>
          <a:off x="395536" y="1196752"/>
          <a:ext cx="8397273" cy="5040560"/>
        </p:xfrm>
        <a:graphic>
          <a:graphicData uri="http://schemas.openxmlformats.org/drawingml/2006/table">
            <a:tbl>
              <a:tblPr/>
              <a:tblGrid>
                <a:gridCol w="438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6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2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884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130 138,7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400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1 660,0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192"/>
                          </a:solidFill>
                          <a:latin typeface="Liberation Serif" panose="02020603050405020304" pitchFamily="18" charset="0"/>
                        </a:rPr>
                        <a:t>1,3</a:t>
                      </a:r>
                      <a:endParaRPr lang="ru-RU" sz="1400" b="1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45 432,4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34,9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по спортивной подготовке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70 610,3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54,3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Создание спортивных площадок (оснащение спортивным оборудованием) для занятий уличной гимнастикой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400,0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мероприятий по обеспечению антитеррористической защищенности объектов (территорий) муниципальных учреждений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2 758,0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4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Мероприятия  по поэтапному внедрению  и реализации Всероссийского физкультурно-спортивного комплекса  «Готов к труду и оборон»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174,9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Благоустройство стадиона спортивной школы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Олимпик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9 067,0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6,97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02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Государственная поддержка спортивных организаций, осуществляющих подготовку спортивного резерва для спортивных сборных команд, в том числе спортивных сборных команд Российской Федерации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36,1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0,03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2146244" y="136352"/>
            <a:ext cx="6742980" cy="10177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Направление расходов на физическую </a:t>
            </a:r>
            <a:r>
              <a:rPr lang="ru-RU" sz="2600" b="1" dirty="0" smtClean="0">
                <a:solidFill>
                  <a:srgbClr val="0070C0"/>
                </a:solidFill>
                <a:effectLst/>
                <a:latin typeface="Book Antiqua" pitchFamily="18" charset="0"/>
              </a:rPr>
              <a:t>культуру и </a:t>
            </a: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rgbClr val="0070C0"/>
                </a:solidFill>
                <a:effectLst/>
                <a:latin typeface="Book Antiqua" pitchFamily="18" charset="0"/>
              </a:rPr>
              <a:t>2023 </a:t>
            </a: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году</a:t>
            </a:r>
          </a:p>
        </p:txBody>
      </p:sp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9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95536" y="1556792"/>
            <a:ext cx="8352928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5536" y="6237312"/>
            <a:ext cx="8369324" cy="158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40279"/>
            <a:ext cx="6912768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lnSpc>
                <a:spcPct val="12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992017"/>
            <a:ext cx="7684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услуг для населения в сфере ЖКХ, энергосбережения, газоснабжения и благоустройства, обеспечение доступной и безопасной транспортной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407" y="1045500"/>
            <a:ext cx="806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57821" y="1549765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686869" y="1863226"/>
            <a:ext cx="40914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51563999"/>
              </p:ext>
            </p:extLst>
          </p:nvPr>
        </p:nvGraphicFramePr>
        <p:xfrm>
          <a:off x="4205793" y="1711347"/>
          <a:ext cx="4824536" cy="179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6018" name="Picture 2" descr="https://i1.wp.com/holiday-for-you.ru/wp-content/uploads/2017/03/ac0419e1ca258321819dd946439cfb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8" y="1667516"/>
            <a:ext cx="2920846" cy="17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53124"/>
              </p:ext>
            </p:extLst>
          </p:nvPr>
        </p:nvGraphicFramePr>
        <p:xfrm>
          <a:off x="499358" y="3645025"/>
          <a:ext cx="8375022" cy="28835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92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9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089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0,779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0,85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1,3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канализационных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0,05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Ввод дополнительных мощностей газопроводов,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7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24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Лог, ед.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41242"/>
              </p:ext>
            </p:extLst>
          </p:nvPr>
        </p:nvGraphicFramePr>
        <p:xfrm>
          <a:off x="499358" y="3645024"/>
          <a:ext cx="8375022" cy="2993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92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9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089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0,044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0,779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0,85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0,85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0,749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канализационных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0,05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Ввод дополнительных мощностей газопроводов,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7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Лог, ед.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618464"/>
            <a:ext cx="8856984" cy="60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55775" y="136352"/>
            <a:ext cx="5904657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2023 году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8832662"/>
              </p:ext>
            </p:extLst>
          </p:nvPr>
        </p:nvGraphicFramePr>
        <p:xfrm>
          <a:off x="467544" y="1196752"/>
          <a:ext cx="8424936" cy="531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527884" y="3429000"/>
            <a:ext cx="2088232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191 167,9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5148065" y="4085233"/>
            <a:ext cx="3323073" cy="855893"/>
            <a:chOff x="7026483" y="5170625"/>
            <a:chExt cx="2891777" cy="1155492"/>
          </a:xfrm>
          <a:noFill/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7026483" y="5170625"/>
              <a:ext cx="2891777" cy="115549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7088334" y="5193365"/>
              <a:ext cx="2754416" cy="108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Мероприятия по ремонту автомобильных дорог общего пользования </a:t>
              </a:r>
            </a:p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местного значения 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148065" y="2762846"/>
            <a:ext cx="3323074" cy="954186"/>
            <a:chOff x="4120127" y="1280239"/>
            <a:chExt cx="2955033" cy="115869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120127" y="1280239"/>
              <a:ext cx="2955033" cy="1158691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4183331" y="1314178"/>
              <a:ext cx="2815555" cy="10416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Мероприятия по содержанию и текущему ремонту автомобильных дорог общего пользования, мостов и иных транспортных  инженерных </a:t>
              </a: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</a:rPr>
                <a:t>сооружений </a:t>
              </a:r>
              <a:endParaRPr lang="ru-RU" sz="1200" b="0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88508" y="4462157"/>
            <a:ext cx="3151444" cy="1166930"/>
            <a:chOff x="252598" y="2924888"/>
            <a:chExt cx="2843470" cy="130457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2598" y="2924888"/>
              <a:ext cx="2843470" cy="130457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290808" y="2963098"/>
              <a:ext cx="2767050" cy="12281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Liberation Serif" panose="02020603050405020304" pitchFamily="18" charset="0"/>
                </a:rPr>
                <a:t>Иные поступления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88507" y="2796782"/>
            <a:ext cx="3151445" cy="1150617"/>
            <a:chOff x="252587" y="1297654"/>
            <a:chExt cx="3047751" cy="115061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2587" y="1297654"/>
              <a:ext cx="3047751" cy="115061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93543" y="1297654"/>
              <a:ext cx="2980351" cy="10832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0" kern="1200" dirty="0" smtClean="0">
                  <a:solidFill>
                    <a:schemeClr val="bg1"/>
                  </a:solidFill>
                  <a:latin typeface="Liberation Serif" panose="02020603050405020304" pitchFamily="18" charset="0"/>
                </a:rPr>
                <a:t>Акцизы на нефтепродукты, подлежащие зачислению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0" kern="1200" dirty="0" smtClean="0">
                  <a:solidFill>
                    <a:schemeClr val="bg1"/>
                  </a:solidFill>
                  <a:latin typeface="Liberation Serif" panose="02020603050405020304" pitchFamily="18" charset="0"/>
                </a:rPr>
                <a:t> в бюджет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044" y="117203"/>
            <a:ext cx="6372200" cy="445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хозяйство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(дорожный фонд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55576" y="1584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20" name="Загнутый угол 19"/>
          <p:cNvSpPr/>
          <p:nvPr/>
        </p:nvSpPr>
        <p:spPr>
          <a:xfrm>
            <a:off x="3203900" y="3635571"/>
            <a:ext cx="1296092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57 393,6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3312071" y="5342881"/>
            <a:ext cx="1187921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54 027,4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7716196" y="3465004"/>
            <a:ext cx="1231167" cy="504056"/>
          </a:xfrm>
          <a:prstGeom prst="foldedCorner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34 219,0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7755716" y="4639022"/>
            <a:ext cx="1152128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35 944,0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761458" y="166721"/>
            <a:ext cx="1501849" cy="3438540"/>
          </a:xfrm>
          <a:prstGeom prst="rightArrow">
            <a:avLst>
              <a:gd name="adj1" fmla="val 64958"/>
              <a:gd name="adj2" fmla="val 4759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111 421,0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6153186" y="280928"/>
            <a:ext cx="1501847" cy="3210126"/>
          </a:xfrm>
          <a:prstGeom prst="rightArrow">
            <a:avLst>
              <a:gd name="adj1" fmla="val 64514"/>
              <a:gd name="adj2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111 421,0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148064" y="5342881"/>
            <a:ext cx="3323073" cy="855893"/>
            <a:chOff x="7026483" y="5170625"/>
            <a:chExt cx="2891777" cy="1155492"/>
          </a:xfrm>
          <a:noFill/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7026483" y="5170625"/>
              <a:ext cx="2891777" cy="115549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7089751" y="5193365"/>
              <a:ext cx="2768124" cy="108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spcAft>
                  <a:spcPts val="0"/>
                </a:spcAft>
              </a:pP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Капитальный ремонт автомобильной дороги от дома №1 до дома №35 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ул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. Юбилейная,</a:t>
              </a:r>
            </a:p>
            <a:p>
              <a:pPr lvl="0" algn="ctr" defTabSz="622300">
                <a:spcAft>
                  <a:spcPts val="0"/>
                </a:spcAft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. Сухой Лог </a:t>
              </a:r>
              <a:endParaRPr lang="ru-RU" sz="1200" b="0" kern="1200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Загнутый угол 40"/>
          <p:cNvSpPr/>
          <p:nvPr/>
        </p:nvSpPr>
        <p:spPr>
          <a:xfrm>
            <a:off x="7755716" y="5913454"/>
            <a:ext cx="1152128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41 258,0</a:t>
            </a:r>
            <a:endParaRPr lang="ru-RU" b="1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2023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02201"/>
              </p:ext>
            </p:extLst>
          </p:nvPr>
        </p:nvGraphicFramePr>
        <p:xfrm>
          <a:off x="809728" y="1597746"/>
          <a:ext cx="7848872" cy="40647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ahoma" pitchFamily="34" charset="0"/>
                        </a:rPr>
                        <a:t>Расходы  на  социальную  политику</a:t>
                      </a:r>
                      <a:endParaRPr lang="ru-RU" sz="18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154 458,4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1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130 309,7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1 165,3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9 561,5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(Осуществление мероприятий по организации питания в муниципальных общеобразовательных организациях, социальные выплаты молодым семьям на приобретение жилья)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2 914,3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10 397,6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2132856"/>
            <a:ext cx="798775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3976" y="5661248"/>
            <a:ext cx="798775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932" y="28346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6344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Информация об общественно значимых проектах, реализуемых на территории городского округа Сухой Лог в </a:t>
            </a:r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2023 </a:t>
            </a:r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13981338"/>
              </p:ext>
            </p:extLst>
          </p:nvPr>
        </p:nvGraphicFramePr>
        <p:xfrm>
          <a:off x="539552" y="836712"/>
          <a:ext cx="8352927" cy="569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274429" y="1192016"/>
            <a:ext cx="215838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1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79930" y="2073821"/>
            <a:ext cx="215838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2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74243" y="3863577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74057" y="3029447"/>
            <a:ext cx="216210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3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79744" y="4735413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5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74429" y="5520524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73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932" y="28346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40441"/>
              </p:ext>
            </p:extLst>
          </p:nvPr>
        </p:nvGraphicFramePr>
        <p:xfrm>
          <a:off x="539552" y="836712"/>
          <a:ext cx="8280920" cy="4365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1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4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0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Предлагаемые меры поддержки </a:t>
                      </a:r>
                      <a:endParaRPr lang="ru-RU" sz="120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за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счет средств бюджета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20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 (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тыс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. руб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2025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38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В СФЕРЕ СОЦИАЛЬНОЙ</a:t>
                      </a:r>
                      <a:r>
                        <a:rPr lang="ru-RU" sz="1200" baseline="0" dirty="0" smtClean="0">
                          <a:effectLst/>
                          <a:latin typeface="Liberation Serif" panose="02020603050405020304" pitchFamily="18" charset="0"/>
                        </a:rPr>
                        <a:t> ПОЛИТИКИ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8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Почетные граждане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Единовременное денежное поощрение (ежемесячное пособие до 01.01.2014г.) гражданам, которым присвоено почетное звание «Почетный гражданин городского округа Сухой Лог»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5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Выплата пенсии за выслугу лет лицам, замещавшим муниципальные должности и должности муниципальной службы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9 561,5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10 092,3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10 496,0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326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Бесплатный проезд в летний период к садам, приусадебным участкам в сельской местности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Граждане, проживающие на сельских территориях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для улучшения жилищных условий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1 165,3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Молодые семьи (возраст до 35 лет)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на приобретение (строительство) жилья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1 914,3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188640"/>
            <a:ext cx="6285384" cy="4180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Расходы бюджета с учетом интересов целевых групп граждан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37094"/>
              </p:ext>
            </p:extLst>
          </p:nvPr>
        </p:nvGraphicFramePr>
        <p:xfrm>
          <a:off x="539552" y="5229200"/>
          <a:ext cx="8280920" cy="11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В СФЕРЕ ЖИЛИЩНО-КОММУНАЛЬНОГО ХОЗЯЙСТВА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Пенсионеры, родители, имеющие трех и более детей, дети до 7 лет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льгот на оплату услуг банного комплекса  пенсионерам, родителям (законным представителям), имеющим трех и более детей, детям до 7 лет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 800,0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81957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49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6587"/>
              </p:ext>
            </p:extLst>
          </p:nvPr>
        </p:nvGraphicFramePr>
        <p:xfrm>
          <a:off x="447006" y="836712"/>
          <a:ext cx="8280920" cy="5627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9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Предлагаемые меры </a:t>
                      </a: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поддержки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за счет средств бюджета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15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 (тыс. руб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2024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2025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43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В СФЕРЕ</a:t>
                      </a:r>
                      <a:r>
                        <a:rPr lang="ru-RU" sz="1200" baseline="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ОБРАЗОВАНИЯ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Обучающиеся в возрасте от 14 до 18 лет в муниципальных общеобразовательный учреждениях и педагогические работники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44</a:t>
                      </a: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Премия Главы городского округа  для обучающихся, ставших победителями муниципального этапа всероссийской олимпиады школьников и педагогических работников, подготовивших победителей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Молодые специалисты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Создание условий для закрепления педагогических кадров в образовательных учреждениях посредством выплаты стипендии и единовременного поощрения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2 086,0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2 454,0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2 454,0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6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трех и более детей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694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Предоставление льгот на оплату расходов за присмотр и уход в детских садах родителям (законным представителям), имеющим трех и более детей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Родители,</a:t>
                      </a:r>
                      <a:r>
                        <a:rPr lang="ru-RU" sz="1050" baseline="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призванные на военную службу по мобилизации в Вооруженные Силы РФ, обучающихся по программе дошкольного образования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льгот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 ( 100%) на оплату за присмотр и уход в детских садах родителям, призванным на военную службу по мобилизации в Вооруженные Силы РФ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3 300,0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детей инвалидов, сирот, </a:t>
                      </a: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опекаемых, детей с туберкулезной</a:t>
                      </a:r>
                      <a:r>
                        <a:rPr lang="ru-RU" sz="1050" baseline="0" dirty="0" smtClean="0">
                          <a:effectLst/>
                          <a:latin typeface="Liberation Serif" panose="02020603050405020304" pitchFamily="18" charset="0"/>
                        </a:rPr>
                        <a:t> интоксикацией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Предоставление льгот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( 100%) на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оплату расходов за присмотр и уход в детских садах родителям (законным представителям) в соответствии с федеральным законодательством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593,0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593,0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593,0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228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143286" y="30038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городского округа Сухой Лог в 2023 году </a:t>
            </a:r>
            <a:br>
              <a:rPr lang="ru-RU" sz="1900" dirty="0" smtClean="0">
                <a:solidFill>
                  <a:schemeClr val="accent3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48 687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3 396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4 057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3 289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3 834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30 047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социальную политику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культуру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rgbClr val="FBECE5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жилищно-коммунальное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хозяйство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образование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2 504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320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7556" y="4451945"/>
            <a:ext cx="100811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283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274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2 771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231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физическую культуру и спорт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424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269" y="764704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представлен обязательствами округа – кредитами, привлеченными в бюджет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55071535"/>
              </p:ext>
            </p:extLst>
          </p:nvPr>
        </p:nvGraphicFramePr>
        <p:xfrm>
          <a:off x="395536" y="1412776"/>
          <a:ext cx="857310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-1885" y="153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Муниципальный долг</a:t>
            </a: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1" y="13716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12046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619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городского  округа Сухой Лог</a:t>
            </a:r>
            <a:endParaRPr lang="ru-RU" sz="20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5179094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15096656"/>
              </p:ext>
            </p:extLst>
          </p:nvPr>
        </p:nvGraphicFramePr>
        <p:xfrm>
          <a:off x="235893" y="464271"/>
          <a:ext cx="8638675" cy="538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Уровень долговой нагрузки, %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506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960440" cy="3960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6390"/>
            <a:ext cx="4827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572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4064" y="0"/>
            <a:ext cx="9144000" cy="65407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65608" y="654075"/>
            <a:ext cx="4141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городского округа Сухой Лог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73" y="10436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45528896"/>
              </p:ext>
            </p:extLst>
          </p:nvPr>
        </p:nvGraphicFramePr>
        <p:xfrm>
          <a:off x="205807" y="1173128"/>
          <a:ext cx="43449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15428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10522" y="654075"/>
            <a:ext cx="3693840" cy="37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Объём производства сельскохозяйственной  продукции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60482368"/>
              </p:ext>
            </p:extLst>
          </p:nvPr>
        </p:nvGraphicFramePr>
        <p:xfrm>
          <a:off x="4778474" y="1179230"/>
          <a:ext cx="4125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709202"/>
              </p:ext>
            </p:extLst>
          </p:nvPr>
        </p:nvGraphicFramePr>
        <p:xfrm>
          <a:off x="1584236" y="5013176"/>
          <a:ext cx="617062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24113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67744" y="103087"/>
            <a:ext cx="6480720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sz="2000" b="1" dirty="0" smtClean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бюджетной  </a:t>
            </a: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городского округа Сухой </a:t>
            </a: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14592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557895" y="980728"/>
            <a:ext cx="8406593" cy="5400600"/>
          </a:xfrm>
          <a:prstGeom prst="foldedCorner">
            <a:avLst>
              <a:gd name="adj" fmla="val 2707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ОСНОВНАЯ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ЗАДАЧА БЮДЖЕТНОЙ ПОЛИТИКИ 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Основными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Главным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Важное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Будет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Кроме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того, в целях обеспечения прозрачности и открытости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муниципальных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финансов, повышения доступности и понятности информации о бюджете будет </a:t>
            </a: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продолжено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регулярное размещение «Бюджета для граждан» на сайте Администрации </a:t>
            </a: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округа Сухой Лог.</a:t>
            </a: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33291</TotalTime>
  <Words>6266</Words>
  <Application>Microsoft Office PowerPoint</Application>
  <PresentationFormat>Экран (4:3)</PresentationFormat>
  <Paragraphs>1536</Paragraphs>
  <Slides>62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Открытая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Доходы бюджета</vt:lpstr>
      <vt:lpstr>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2023 год </vt:lpstr>
      <vt:lpstr>Структура и доля налоговых доходов бюджета на 2023 год</vt:lpstr>
      <vt:lpstr>Структура и доля неналоговых  доходов бюджета на 2023 год</vt:lpstr>
      <vt:lpstr>Структура и доля безвозмездных поступлений на 2023 год</vt:lpstr>
      <vt:lpstr>Презентация PowerPoint</vt:lpstr>
      <vt:lpstr>Презентация PowerPoint</vt:lpstr>
      <vt:lpstr>Налог на имущество физических лиц </vt:lpstr>
      <vt:lpstr>Земельный налог </vt:lpstr>
      <vt:lpstr>Динамика поступления доходов   </vt:lpstr>
      <vt:lpstr>Структура поступлений доходов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городского округа по программному принципу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и спорт в 2023 году</vt:lpstr>
      <vt:lpstr>Презентация PowerPoint</vt:lpstr>
      <vt:lpstr>Презентация PowerPoint</vt:lpstr>
      <vt:lpstr>Расходы на дорожное хозяйство  (дорожный фонд)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Пользователь</cp:lastModifiedBy>
  <cp:revision>2588</cp:revision>
  <cp:lastPrinted>2022-12-16T03:49:38Z</cp:lastPrinted>
  <dcterms:created xsi:type="dcterms:W3CDTF">2014-02-20T03:04:54Z</dcterms:created>
  <dcterms:modified xsi:type="dcterms:W3CDTF">2024-03-26T04:56:55Z</dcterms:modified>
</cp:coreProperties>
</file>