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activeX/activeX3.xml" ContentType="application/vnd.ms-office.activeX+xml"/>
  <Override PartName="/ppt/notesSlides/notesSlide3.xml" ContentType="application/vnd.openxmlformats-officedocument.presentationml.notesSlide+xml"/>
  <Override PartName="/ppt/activeX/activeX4.xml" ContentType="application/vnd.ms-office.activeX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activeX/activeX5.xml" ContentType="application/vnd.ms-office.activeX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activeX/activeX6.xml" ContentType="application/vnd.ms-office.activeX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8.xml" ContentType="application/vnd.openxmlformats-officedocument.drawingml.chart+xml"/>
  <Override PartName="/ppt/notesSlides/notesSlide11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12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9.xml" ContentType="application/vnd.openxmlformats-officedocument.drawingml.chart+xml"/>
  <Override PartName="/ppt/notesSlides/notesSlide14.xml" ContentType="application/vnd.openxmlformats-officedocument.presentationml.notesSl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drawings/drawing10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drawings/drawing1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notesSlides/notesSlide21.xml" ContentType="application/vnd.openxmlformats-officedocument.presentationml.notesSlide+xml"/>
  <Override PartName="/ppt/charts/chart50.xml" ContentType="application/vnd.openxmlformats-officedocument.drawingml.chart+xml"/>
  <Override PartName="/ppt/notesSlides/notesSlide22.xml" ContentType="application/vnd.openxmlformats-officedocument.presentationml.notesSlide+xml"/>
  <Override PartName="/ppt/charts/chart51.xml" ContentType="application/vnd.openxmlformats-officedocument.drawingml.chart+xml"/>
  <Override PartName="/ppt/drawings/drawing12.xml" ContentType="application/vnd.openxmlformats-officedocument.drawingml.chartshapes+xml"/>
  <Override PartName="/ppt/charts/chart52.xml" ContentType="application/vnd.openxmlformats-officedocument.drawingml.chart+xml"/>
  <Override PartName="/ppt/drawings/drawing13.xml" ContentType="application/vnd.openxmlformats-officedocument.drawingml.chartshapes+xml"/>
  <Override PartName="/ppt/charts/chart53.xml" ContentType="application/vnd.openxmlformats-officedocument.drawingml.chart+xml"/>
  <Override PartName="/ppt/notesSlides/notesSlide23.xml" ContentType="application/vnd.openxmlformats-officedocument.presentationml.notesSlide+xml"/>
  <Override PartName="/ppt/charts/chart5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55.xml" ContentType="application/vnd.openxmlformats-officedocument.drawingml.chart+xml"/>
  <Override PartName="/ppt/notesSlides/notesSlide26.xml" ContentType="application/vnd.openxmlformats-officedocument.presentationml.notesSlide+xml"/>
  <Override PartName="/ppt/charts/chart56.xml" ContentType="application/vnd.openxmlformats-officedocument.drawingml.chart+xml"/>
  <Override PartName="/ppt/notesSlides/notesSlide27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4" r:id="rId1"/>
    <p:sldMasterId id="2147484536" r:id="rId2"/>
  </p:sldMasterIdLst>
  <p:notesMasterIdLst>
    <p:notesMasterId r:id="rId58"/>
  </p:notesMasterIdLst>
  <p:sldIdLst>
    <p:sldId id="449" r:id="rId3"/>
    <p:sldId id="594" r:id="rId4"/>
    <p:sldId id="595" r:id="rId5"/>
    <p:sldId id="596" r:id="rId6"/>
    <p:sldId id="597" r:id="rId7"/>
    <p:sldId id="598" r:id="rId8"/>
    <p:sldId id="570" r:id="rId9"/>
    <p:sldId id="601" r:id="rId10"/>
    <p:sldId id="571" r:id="rId11"/>
    <p:sldId id="572" r:id="rId12"/>
    <p:sldId id="573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81" r:id="rId21"/>
    <p:sldId id="602" r:id="rId22"/>
    <p:sldId id="471" r:id="rId23"/>
    <p:sldId id="472" r:id="rId24"/>
    <p:sldId id="473" r:id="rId25"/>
    <p:sldId id="474" r:id="rId26"/>
    <p:sldId id="475" r:id="rId27"/>
    <p:sldId id="599" r:id="rId28"/>
    <p:sldId id="534" r:id="rId29"/>
    <p:sldId id="479" r:id="rId30"/>
    <p:sldId id="480" r:id="rId31"/>
    <p:sldId id="515" r:id="rId32"/>
    <p:sldId id="483" r:id="rId33"/>
    <p:sldId id="484" r:id="rId34"/>
    <p:sldId id="485" r:id="rId35"/>
    <p:sldId id="486" r:id="rId36"/>
    <p:sldId id="553" r:id="rId37"/>
    <p:sldId id="488" r:id="rId38"/>
    <p:sldId id="567" r:id="rId39"/>
    <p:sldId id="492" r:id="rId40"/>
    <p:sldId id="493" r:id="rId41"/>
    <p:sldId id="495" r:id="rId42"/>
    <p:sldId id="496" r:id="rId43"/>
    <p:sldId id="497" r:id="rId44"/>
    <p:sldId id="498" r:id="rId45"/>
    <p:sldId id="500" r:id="rId46"/>
    <p:sldId id="501" r:id="rId47"/>
    <p:sldId id="502" r:id="rId48"/>
    <p:sldId id="503" r:id="rId49"/>
    <p:sldId id="505" r:id="rId50"/>
    <p:sldId id="507" r:id="rId51"/>
    <p:sldId id="590" r:id="rId52"/>
    <p:sldId id="508" r:id="rId53"/>
    <p:sldId id="600" r:id="rId54"/>
    <p:sldId id="511" r:id="rId55"/>
    <p:sldId id="585" r:id="rId56"/>
    <p:sldId id="591" r:id="rId5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8E86"/>
    <a:srgbClr val="E2FEFD"/>
    <a:srgbClr val="DEFEFD"/>
    <a:srgbClr val="FFCCFF"/>
    <a:srgbClr val="FFAFB1"/>
    <a:srgbClr val="CC99FF"/>
    <a:srgbClr val="CBBDB9"/>
    <a:srgbClr val="FFFF99"/>
    <a:srgbClr val="99CCFF"/>
    <a:srgbClr val="4A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4" autoAdjust="0"/>
    <p:restoredTop sz="98957" autoAdjust="0"/>
  </p:normalViewPr>
  <p:slideViewPr>
    <p:cSldViewPr>
      <p:cViewPr varScale="1">
        <p:scale>
          <a:sx n="116" d="100"/>
          <a:sy n="116" d="100"/>
        </p:scale>
        <p:origin x="-16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2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3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4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5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8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7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38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1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42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45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646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47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8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949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050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5151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52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3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4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5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6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7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8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9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solidFill>
          <a:schemeClr val="accent3">
            <a:lumMod val="40000"/>
            <a:lumOff val="60000"/>
          </a:schemeClr>
        </a:solidFill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5.6374407473243716E-2"/>
          <c:y val="1.4132749869897496E-2"/>
          <c:w val="0.94362559252675626"/>
          <c:h val="0.97173450026020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697441025071558E-3"/>
                  <c:y val="0.150842157888889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4 226,7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F4-4D80-A2FF-728699AFE18A}"/>
                </c:ext>
              </c:extLst>
            </c:dLbl>
            <c:dLbl>
              <c:idx val="1"/>
              <c:layout>
                <c:manualLayout>
                  <c:x val="-1.4697441025071827E-3"/>
                  <c:y val="0.1508421578888895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4 311,9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F4-4D80-A2FF-728699AFE18A}"/>
                </c:ext>
              </c:extLst>
            </c:dLbl>
            <c:dLbl>
              <c:idx val="2"/>
              <c:layout>
                <c:manualLayout>
                  <c:x val="2.4985649742621189E-2"/>
                  <c:y val="0.1300485011044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F4-4D80-A2FF-728699AFE1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бюджета</c:v>
                </c:pt>
                <c:pt idx="1">
                  <c:v>Расходы бюджета</c:v>
                </c:pt>
                <c:pt idx="2">
                  <c:v>      Дефицит       Профицит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4226.7</c:v>
                </c:pt>
                <c:pt idx="1">
                  <c:v>4311.8999999999996</c:v>
                </c:pt>
                <c:pt idx="2">
                  <c:v>-85.2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F4-4D80-A2FF-728699AFE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97441025071289E-3"/>
                  <c:y val="8.81846461504277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4 235,6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4F4-4D80-A2FF-728699AFE18A}"/>
                </c:ext>
              </c:extLst>
            </c:dLbl>
            <c:dLbl>
              <c:idx val="1"/>
              <c:layout>
                <c:manualLayout>
                  <c:x val="4.4092323075213867E-3"/>
                  <c:y val="7.19401060700857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4 149,7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4F4-4D80-A2FF-728699AFE18A}"/>
                </c:ext>
              </c:extLst>
            </c:dLbl>
            <c:dLbl>
              <c:idx val="2"/>
              <c:layout>
                <c:manualLayout>
                  <c:x val="3.0864626152649705E-2"/>
                  <c:y val="-2.7907974150058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4F4-4D80-A2FF-728699AFE1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бюджета</c:v>
                </c:pt>
                <c:pt idx="1">
                  <c:v>Расходы бюджета</c:v>
                </c:pt>
                <c:pt idx="2">
                  <c:v>      Дефицит       Профицит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4235.6000000000004</c:v>
                </c:pt>
                <c:pt idx="1">
                  <c:v>4149.7</c:v>
                </c:pt>
                <c:pt idx="2">
                  <c:v>85.9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F4-4D80-A2FF-728699AFE1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476160"/>
        <c:axId val="156378240"/>
        <c:axId val="0"/>
      </c:bar3DChart>
      <c:catAx>
        <c:axId val="4847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anchor="t" anchorCtr="0"/>
          <a:lstStyle/>
          <a:p>
            <a:pPr algn="just">
              <a:defRPr sz="1400">
                <a:latin typeface="Liberation Serif" pitchFamily="18" charset="0"/>
              </a:defRPr>
            </a:pPr>
            <a:endParaRPr lang="ru-RU"/>
          </a:p>
        </c:txPr>
        <c:crossAx val="156378240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5637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iberation Serif" pitchFamily="18" charset="0"/>
              </a:defRPr>
            </a:pPr>
            <a:endParaRPr lang="ru-RU"/>
          </a:p>
        </c:txPr>
        <c:crossAx val="48476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58588860496977"/>
          <c:y val="5.0362276998462158E-2"/>
          <c:w val="0.20761825074991669"/>
          <c:h val="0.11944652348569457"/>
        </c:manualLayout>
      </c:layout>
      <c:overlay val="0"/>
      <c:txPr>
        <a:bodyPr/>
        <a:lstStyle/>
        <a:p>
          <a:pPr>
            <a:defRPr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533275343143692"/>
          <c:y val="0.12929922991012693"/>
          <c:w val="0.71656653048651164"/>
          <c:h val="0.637529675065343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112493673542446E-2"/>
                  <c:y val="0.19193536808572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6C2-40A5-965B-DFDEFF03E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Госпошлина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24081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C2-40A5-965B-DFDEFF03EF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7031811280228125E-2"/>
                  <c:y val="0.21249987180919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6C2-40A5-965B-DFDEFF03E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Госпошлина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24395.48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C2-40A5-965B-DFDEFF03E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63157760"/>
        <c:axId val="178228032"/>
        <c:axId val="0"/>
      </c:bar3DChart>
      <c:catAx>
        <c:axId val="63157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178228032"/>
        <c:crosses val="autoZero"/>
        <c:auto val="1"/>
        <c:lblAlgn val="l"/>
        <c:lblOffset val="100"/>
        <c:noMultiLvlLbl val="0"/>
      </c:catAx>
      <c:valAx>
        <c:axId val="178228032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63157760"/>
        <c:crosses val="autoZero"/>
        <c:crossBetween val="between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31436563866641082"/>
          <c:y val="0.79239587414263912"/>
          <c:w val="0.43540301077658039"/>
          <c:h val="7.8187838512149277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70651536802425"/>
          <c:y val="0.15537964482819594"/>
          <c:w val="0.7343942148190431"/>
          <c:h val="0.772140793880045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НДФЛ в бюджет муниципального округа (тыс.руб.)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593985.19999999995</c:v>
                </c:pt>
                <c:pt idx="1">
                  <c:v>774826.1</c:v>
                </c:pt>
                <c:pt idx="2">
                  <c:v>992436.7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ADA-45F0-99DF-5630F3CE8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3758848"/>
        <c:axId val="178232640"/>
      </c:barChart>
      <c:catAx>
        <c:axId val="63758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78232640"/>
        <c:crosses val="autoZero"/>
        <c:auto val="1"/>
        <c:lblAlgn val="ctr"/>
        <c:lblOffset val="100"/>
        <c:noMultiLvlLbl val="0"/>
      </c:catAx>
      <c:valAx>
        <c:axId val="178232640"/>
        <c:scaling>
          <c:orientation val="minMax"/>
          <c:max val="1100000"/>
          <c:min val="200000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100" b="0"/>
            </a:pPr>
            <a:endParaRPr lang="ru-RU"/>
          </a:p>
        </c:txPr>
        <c:crossAx val="63758848"/>
        <c:crosses val="autoZero"/>
        <c:crossBetween val="between"/>
      </c:valAx>
      <c:spPr>
        <a:ln w="0">
          <a:noFill/>
        </a:ln>
      </c:spPr>
    </c:plotArea>
    <c:legend>
      <c:legendPos val="t"/>
      <c:layout>
        <c:manualLayout>
          <c:xMode val="edge"/>
          <c:yMode val="edge"/>
          <c:x val="4.9999952112600506E-2"/>
          <c:y val="1.6033572027350496E-2"/>
          <c:w val="0.89999985633780155"/>
          <c:h val="0.12151090956223719"/>
        </c:manualLayout>
      </c:layout>
      <c:overlay val="0"/>
      <c:txPr>
        <a:bodyPr/>
        <a:lstStyle/>
        <a:p>
          <a:pPr>
            <a:defRPr sz="1700" b="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  <a:effectLst/>
    <a:scene3d>
      <a:camera prst="orthographicFront"/>
      <a:lightRig rig="threePt" dir="t"/>
    </a:scene3d>
  </c:spPr>
  <c:txPr>
    <a:bodyPr/>
    <a:lstStyle/>
    <a:p>
      <a:pPr>
        <a:defRPr sz="1200" b="1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81231652226968"/>
          <c:y val="0.15319111648001552"/>
          <c:w val="0.71946596329221379"/>
          <c:h val="0.76613455312477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отчислений в бюджет ГО по налогу на доходы физических лиц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0.34377065448471827"/>
                  <c:y val="-1.4904447236692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A6-4FDD-B7C4-F9C377BC2732}"/>
                </c:ext>
              </c:extLst>
            </c:dLbl>
            <c:dLbl>
              <c:idx val="1"/>
              <c:layout>
                <c:manualLayout>
                  <c:x val="-0.2570806633537893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A6-4FDD-B7C4-F9C377BC2732}"/>
                </c:ext>
              </c:extLst>
            </c:dLbl>
            <c:dLbl>
              <c:idx val="2"/>
              <c:layout>
                <c:manualLayout>
                  <c:x val="-0.1315296417158922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A6-4FDD-B7C4-F9C377BC27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0.48</c:v>
                </c:pt>
                <c:pt idx="1">
                  <c:v>0.52</c:v>
                </c:pt>
                <c:pt idx="2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BD1-4084-A5F2-34FB1E691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7436672"/>
        <c:axId val="178357376"/>
      </c:barChart>
      <c:catAx>
        <c:axId val="57436672"/>
        <c:scaling>
          <c:orientation val="minMax"/>
        </c:scaling>
        <c:delete val="0"/>
        <c:axPos val="l"/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78357376"/>
        <c:crosses val="autoZero"/>
        <c:auto val="1"/>
        <c:lblAlgn val="ctr"/>
        <c:lblOffset val="100"/>
        <c:noMultiLvlLbl val="0"/>
      </c:catAx>
      <c:valAx>
        <c:axId val="178357376"/>
        <c:scaling>
          <c:orientation val="minMax"/>
          <c:max val="0.60000000000000009"/>
          <c:min val="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100"/>
            </a:pPr>
            <a:endParaRPr lang="ru-RU"/>
          </a:p>
        </c:txPr>
        <c:crossAx val="57436672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5.0000094151497407E-2"/>
          <c:y val="1.5117367911501879E-2"/>
          <c:w val="0.89701050165800789"/>
          <c:h val="0.11096184930938806"/>
        </c:manualLayout>
      </c:layout>
      <c:overlay val="0"/>
      <c:txPr>
        <a:bodyPr/>
        <a:lstStyle/>
        <a:p>
          <a:pPr>
            <a:defRPr sz="17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10"/>
      <c:rAngAx val="1"/>
    </c:view3D>
    <c:floor>
      <c:thickness val="0"/>
    </c:floor>
    <c:sideWall>
      <c:thickness val="0"/>
      <c:spPr>
        <a:ln w="6350"/>
      </c:spPr>
    </c:sideWall>
    <c:backWall>
      <c:thickness val="0"/>
      <c:spPr>
        <a:ln w="6350"/>
      </c:spPr>
    </c:backWall>
    <c:plotArea>
      <c:layout>
        <c:manualLayout>
          <c:layoutTarget val="inner"/>
          <c:xMode val="edge"/>
          <c:yMode val="edge"/>
          <c:x val="0.16935391164199648"/>
          <c:y val="5.7204170296867599E-2"/>
          <c:w val="0.8241138906669554"/>
          <c:h val="0.80629528005660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BAC-4B14-B2CF-CF37BA3B44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AC-4B14-B2CF-CF37BA3B448A}"/>
              </c:ext>
            </c:extLst>
          </c:dPt>
          <c:dLbls>
            <c:dLbl>
              <c:idx val="0"/>
              <c:layout>
                <c:manualLayout>
                  <c:x val="2.8568866305077757E-2"/>
                  <c:y val="0.180005584174857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AC-4B14-B2CF-CF37BA3B448A}"/>
                </c:ext>
              </c:extLst>
            </c:dLbl>
            <c:dLbl>
              <c:idx val="1"/>
              <c:layout>
                <c:manualLayout>
                  <c:x val="4.7242172536896214E-2"/>
                  <c:y val="0.19452553517445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AC-4B14-B2CF-CF37BA3B448A}"/>
                </c:ext>
              </c:extLst>
            </c:dLbl>
            <c:dLbl>
              <c:idx val="2"/>
              <c:layout>
                <c:manualLayout>
                  <c:x val="4.7861152130230587E-2"/>
                  <c:y val="0.24131816894896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AC-4B14-B2CF-CF37BA3B44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25378.1</c:v>
                </c:pt>
                <c:pt idx="1">
                  <c:v>18139.900000000001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AC-4B14-B2CF-CF37BA3B4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63759360"/>
        <c:axId val="178361408"/>
        <c:axId val="0"/>
      </c:bar3DChart>
      <c:catAx>
        <c:axId val="6375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78361408"/>
        <c:crosses val="autoZero"/>
        <c:auto val="1"/>
        <c:lblAlgn val="ctr"/>
        <c:lblOffset val="100"/>
        <c:noMultiLvlLbl val="0"/>
      </c:catAx>
      <c:valAx>
        <c:axId val="17836140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63759360"/>
        <c:crosses val="autoZero"/>
        <c:crossBetween val="between"/>
      </c:valAx>
      <c:spPr>
        <a:solidFill>
          <a:srgbClr val="E2FEFD"/>
        </a:solidFill>
        <a:ln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rgbClr val="E2FEFD"/>
    </a:solidFill>
    <a:ln w="3175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  <c:spPr>
        <a:noFill/>
        <a:ln w="3175"/>
      </c:spPr>
    </c:sideWall>
    <c:backWall>
      <c:thickness val="0"/>
      <c:spPr>
        <a:noFill/>
        <a:ln w="3175"/>
      </c:spPr>
    </c:backWall>
    <c:plotArea>
      <c:layout>
        <c:manualLayout>
          <c:layoutTarget val="inner"/>
          <c:xMode val="edge"/>
          <c:yMode val="edge"/>
          <c:x val="0.19232856240905483"/>
          <c:y val="3.4648031939103541E-2"/>
          <c:w val="0.80762777770454885"/>
          <c:h val="0.821288226039400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D95-4338-9972-1F72377CE4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95-4338-9972-1F72377CE424}"/>
              </c:ext>
            </c:extLst>
          </c:dPt>
          <c:dLbls>
            <c:dLbl>
              <c:idx val="0"/>
              <c:layout>
                <c:manualLayout>
                  <c:x val="3.6270216680255866E-2"/>
                  <c:y val="0.153977043486396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95-4338-9972-1F72377CE424}"/>
                </c:ext>
              </c:extLst>
            </c:dLbl>
            <c:dLbl>
              <c:idx val="1"/>
              <c:layout>
                <c:manualLayout>
                  <c:x val="4.4856804528494124E-2"/>
                  <c:y val="0.20231354222290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95-4338-9972-1F72377CE424}"/>
                </c:ext>
              </c:extLst>
            </c:dLbl>
            <c:dLbl>
              <c:idx val="2"/>
              <c:layout>
                <c:manualLayout>
                  <c:x val="2.8726563338536772E-2"/>
                  <c:y val="0.175940246405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95-4338-9972-1F72377CE4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13941.7</c:v>
                </c:pt>
                <c:pt idx="1">
                  <c:v>24395.5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D95-4338-9972-1F72377CE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96"/>
        <c:shape val="cylinder"/>
        <c:axId val="63759872"/>
        <c:axId val="178363136"/>
        <c:axId val="0"/>
      </c:bar3DChart>
      <c:catAx>
        <c:axId val="6375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78363136"/>
        <c:crosses val="autoZero"/>
        <c:auto val="1"/>
        <c:lblAlgn val="ctr"/>
        <c:lblOffset val="100"/>
        <c:noMultiLvlLbl val="0"/>
      </c:catAx>
      <c:valAx>
        <c:axId val="178363136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63759872"/>
        <c:crosses val="autoZero"/>
        <c:crossBetween val="between"/>
      </c:valAx>
      <c:spPr>
        <a:ln w="3175"/>
      </c:spPr>
    </c:plotArea>
    <c:plotVisOnly val="1"/>
    <c:dispBlanksAs val="gap"/>
    <c:showDLblsOverMax val="0"/>
  </c:chart>
  <c:spPr>
    <a:solidFill>
      <a:srgbClr val="E2FEFD"/>
    </a:solidFill>
    <a:ln w="3175">
      <a:solidFill>
        <a:schemeClr val="bg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7281197683016078"/>
          <c:y val="0.16292509821797338"/>
          <c:w val="0.82717174145401473"/>
          <c:h val="0.710686354320952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5E-4079-9D2D-FD3729E8575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5E-4079-9D2D-FD3729E85759}"/>
              </c:ext>
            </c:extLst>
          </c:dPt>
          <c:dLbls>
            <c:dLbl>
              <c:idx val="0"/>
              <c:layout>
                <c:manualLayout>
                  <c:x val="4.3623744871259515E-2"/>
                  <c:y val="0.190455778338062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 baseline="0">
                      <a:solidFill>
                        <a:schemeClr val="bg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5E-4079-9D2D-FD3729E85759}"/>
                </c:ext>
              </c:extLst>
            </c:dLbl>
            <c:dLbl>
              <c:idx val="1"/>
              <c:layout>
                <c:manualLayout>
                  <c:x val="7.3267265696765393E-2"/>
                  <c:y val="0.200589220245369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5E-4079-9D2D-FD3729E85759}"/>
                </c:ext>
              </c:extLst>
            </c:dLbl>
            <c:dLbl>
              <c:idx val="2"/>
              <c:layout>
                <c:manualLayout>
                  <c:x val="4.2058066345118744E-2"/>
                  <c:y val="0.18085819099396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5E-4079-9D2D-FD3729E857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119556.7</c:v>
                </c:pt>
                <c:pt idx="1">
                  <c:v>138004.70000000001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517-4C31-BE07-2816A914C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63761408"/>
        <c:axId val="184050240"/>
        <c:axId val="0"/>
      </c:bar3DChart>
      <c:catAx>
        <c:axId val="6376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B05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84050240"/>
        <c:crosses val="autoZero"/>
        <c:auto val="1"/>
        <c:lblAlgn val="ctr"/>
        <c:lblOffset val="100"/>
        <c:noMultiLvlLbl val="0"/>
      </c:catAx>
      <c:valAx>
        <c:axId val="184050240"/>
        <c:scaling>
          <c:orientation val="minMax"/>
          <c:max val="150000"/>
          <c:min val="0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63761408"/>
        <c:crosses val="autoZero"/>
        <c:crossBetween val="between"/>
        <c:majorUnit val="50000"/>
      </c:valAx>
      <c:spPr>
        <a:solidFill>
          <a:srgbClr val="DEFEFD"/>
        </a:solidFill>
        <a:ln w="6350">
          <a:noFill/>
        </a:ln>
      </c:spPr>
    </c:plotArea>
    <c:plotVisOnly val="1"/>
    <c:dispBlanksAs val="gap"/>
    <c:showDLblsOverMax val="0"/>
  </c:chart>
  <c:spPr>
    <a:solidFill>
      <a:srgbClr val="E2FEFD"/>
    </a:solidFill>
    <a:ln w="12700">
      <a:solidFill>
        <a:schemeClr val="bg1">
          <a:alpha val="67000"/>
        </a:scheme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Налог на имущество физических лиц</a:t>
            </a:r>
          </a:p>
        </c:rich>
      </c:tx>
      <c:layout>
        <c:manualLayout>
          <c:xMode val="edge"/>
          <c:yMode val="edge"/>
          <c:x val="0.1401665597761865"/>
          <c:y val="3.3069242306410396E-2"/>
        </c:manualLayout>
      </c:layout>
      <c:overlay val="0"/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5913688161632836"/>
          <c:y val="0.32313944885046486"/>
          <c:w val="0.71566750519783517"/>
          <c:h val="0.502810617657919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C9-45CF-81C5-6855290E9EF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C9-45CF-81C5-6855290E9EF4}"/>
              </c:ext>
            </c:extLst>
          </c:dPt>
          <c:dLbls>
            <c:dLbl>
              <c:idx val="0"/>
              <c:layout>
                <c:manualLayout>
                  <c:x val="3.6565381624263968E-2"/>
                  <c:y val="0.18415652229117399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C9-45CF-81C5-6855290E9EF4}"/>
                </c:ext>
              </c:extLst>
            </c:dLbl>
            <c:dLbl>
              <c:idx val="1"/>
              <c:layout>
                <c:manualLayout>
                  <c:x val="1.7413457174550027E-2"/>
                  <c:y val="0.19480571903735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C9-45CF-81C5-6855290E9EF4}"/>
                </c:ext>
              </c:extLst>
            </c:dLbl>
            <c:dLbl>
              <c:idx val="2"/>
              <c:layout>
                <c:manualLayout>
                  <c:x val="2.6120185761825041E-2"/>
                  <c:y val="0.19993218532781129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>
                        <a:latin typeface="Liberation Serif" pitchFamily="18" charset="0"/>
                      </a:rPr>
                      <a:t> 17 296   </a:t>
                    </a:r>
                    <a:endParaRPr lang="en-US" sz="1400" b="1" dirty="0">
                      <a:latin typeface="Liberation Serif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C9-45CF-81C5-6855290E9E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17296</c:v>
                </c:pt>
                <c:pt idx="1">
                  <c:v>19308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5C9-45CF-81C5-6855290E9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81494016"/>
        <c:axId val="184051968"/>
        <c:axId val="0"/>
      </c:bar3DChart>
      <c:catAx>
        <c:axId val="8149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184051968"/>
        <c:crosses val="autoZero"/>
        <c:auto val="1"/>
        <c:lblAlgn val="ctr"/>
        <c:lblOffset val="100"/>
        <c:noMultiLvlLbl val="0"/>
      </c:catAx>
      <c:valAx>
        <c:axId val="18405196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Liberation Serif" pitchFamily="18" charset="0"/>
              </a:defRPr>
            </a:pPr>
            <a:endParaRPr lang="ru-RU"/>
          </a:p>
        </c:txPr>
        <c:crossAx val="81494016"/>
        <c:crosses val="autoZero"/>
        <c:crossBetween val="between"/>
      </c:valAx>
    </c:plotArea>
    <c:plotVisOnly val="1"/>
    <c:dispBlanksAs val="gap"/>
    <c:showDLblsOverMax val="0"/>
  </c:chart>
  <c:spPr>
    <a:solidFill>
      <a:srgbClr val="E2FEFD"/>
    </a:solidFill>
    <a:ln w="3175">
      <a:solidFill>
        <a:schemeClr val="bg1"/>
      </a:solidFill>
    </a:ln>
    <a:effectLst>
      <a:glow>
        <a:schemeClr val="accent1">
          <a:alpha val="35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Налог на </a:t>
            </a:r>
            <a:r>
              <a:rPr lang="ru-RU" sz="1550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доходы физических лиц</a:t>
            </a:r>
            <a:endParaRPr lang="ru-RU" sz="1550" dirty="0">
              <a:solidFill>
                <a:schemeClr val="accent2">
                  <a:lumMod val="75000"/>
                </a:schemeClr>
              </a:solidFill>
              <a:latin typeface="Liberation Serif" pitchFamily="18" charset="0"/>
            </a:endParaRPr>
          </a:p>
        </c:rich>
      </c:tx>
      <c:layout>
        <c:manualLayout>
          <c:xMode val="edge"/>
          <c:yMode val="edge"/>
          <c:x val="0.24997632838775491"/>
          <c:y val="0"/>
        </c:manualLayout>
      </c:layout>
      <c:overlay val="0"/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6320492813460006"/>
          <c:y val="0.20984846148919972"/>
          <c:w val="0.72859170950702445"/>
          <c:h val="0.644398794870745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9D-4200-9B6A-09DB3AAFDBD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9D-4200-9B6A-09DB3AAFDBD2}"/>
              </c:ext>
            </c:extLst>
          </c:dPt>
          <c:dLbls>
            <c:dLbl>
              <c:idx val="0"/>
              <c:layout>
                <c:manualLayout>
                  <c:x val="3.1924798759733766E-2"/>
                  <c:y val="0.1891313546860807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9D-4200-9B6A-09DB3AAFDBD2}"/>
                </c:ext>
              </c:extLst>
            </c:dLbl>
            <c:dLbl>
              <c:idx val="1"/>
              <c:layout>
                <c:manualLayout>
                  <c:x val="5.4327942890066476E-2"/>
                  <c:y val="0.19480569279435059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9D-4200-9B6A-09DB3AAFDBD2}"/>
                </c:ext>
              </c:extLst>
            </c:dLbl>
            <c:dLbl>
              <c:idx val="2"/>
              <c:layout>
                <c:manualLayout>
                  <c:x val="2.6120185761825041E-2"/>
                  <c:y val="0.19993218532781129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>
                        <a:solidFill>
                          <a:schemeClr val="bg1"/>
                        </a:solidFill>
                        <a:latin typeface="Liberation Serif" pitchFamily="18" charset="0"/>
                      </a:rPr>
                      <a:t> </a:t>
                    </a:r>
                    <a:r>
                      <a:rPr lang="en-US" sz="1000" b="1" dirty="0" smtClean="0">
                        <a:solidFill>
                          <a:schemeClr val="bg1"/>
                        </a:solidFill>
                        <a:latin typeface="Liberation Serif" pitchFamily="18" charset="0"/>
                      </a:rPr>
                      <a:t>7</a:t>
                    </a:r>
                    <a:r>
                      <a:rPr lang="ru-RU" sz="1000" b="1" dirty="0" smtClean="0">
                        <a:solidFill>
                          <a:schemeClr val="bg1"/>
                        </a:solidFill>
                        <a:latin typeface="Liberation Serif" pitchFamily="18" charset="0"/>
                      </a:rPr>
                      <a:t>74 826</a:t>
                    </a:r>
                    <a:r>
                      <a:rPr lang="en-US" sz="1000" b="1" dirty="0" smtClean="0">
                        <a:solidFill>
                          <a:schemeClr val="bg1"/>
                        </a:solidFill>
                        <a:latin typeface="Liberation Serif" pitchFamily="18" charset="0"/>
                      </a:rPr>
                      <a:t>   </a:t>
                    </a:r>
                    <a:endParaRPr lang="en-US" sz="1400" b="1" dirty="0">
                      <a:latin typeface="Liberation Serif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9D-4200-9B6A-09DB3AAFDB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774826.1</c:v>
                </c:pt>
                <c:pt idx="1">
                  <c:v>992436.7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E9D-4200-9B6A-09DB3AAFD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82367488"/>
        <c:axId val="184053696"/>
        <c:axId val="0"/>
      </c:bar3DChart>
      <c:catAx>
        <c:axId val="8236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400" b="1">
                <a:latin typeface="Liberation Serif" pitchFamily="18" charset="0"/>
              </a:defRPr>
            </a:pPr>
            <a:endParaRPr lang="ru-RU"/>
          </a:p>
        </c:txPr>
        <c:crossAx val="184053696"/>
        <c:crosses val="autoZero"/>
        <c:auto val="1"/>
        <c:lblAlgn val="ctr"/>
        <c:lblOffset val="100"/>
        <c:noMultiLvlLbl val="0"/>
      </c:catAx>
      <c:valAx>
        <c:axId val="1840536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Liberation Serif" pitchFamily="18" charset="0"/>
              </a:defRPr>
            </a:pPr>
            <a:endParaRPr lang="ru-RU"/>
          </a:p>
        </c:txPr>
        <c:crossAx val="82367488"/>
        <c:crosses val="autoZero"/>
        <c:crossBetween val="between"/>
      </c:valAx>
    </c:plotArea>
    <c:plotVisOnly val="1"/>
    <c:dispBlanksAs val="gap"/>
    <c:showDLblsOverMax val="0"/>
  </c:chart>
  <c:spPr>
    <a:solidFill>
      <a:srgbClr val="E2FEFD"/>
    </a:solidFill>
    <a:ln w="12700">
      <a:solidFill>
        <a:schemeClr val="bg1"/>
      </a:solidFill>
    </a:ln>
    <a:effectLst>
      <a:glow>
        <a:schemeClr val="accent1">
          <a:alpha val="35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10"/>
      <c:rAngAx val="1"/>
    </c:view3D>
    <c:floor>
      <c:thickness val="0"/>
    </c:floor>
    <c:sideWall>
      <c:thickness val="0"/>
      <c:spPr>
        <a:ln w="6350"/>
      </c:spPr>
    </c:sideWall>
    <c:backWall>
      <c:thickness val="0"/>
      <c:spPr>
        <a:ln w="6350"/>
      </c:spPr>
    </c:backWall>
    <c:plotArea>
      <c:layout>
        <c:manualLayout>
          <c:layoutTarget val="inner"/>
          <c:xMode val="edge"/>
          <c:yMode val="edge"/>
          <c:x val="0.16935391164199648"/>
          <c:y val="5.7204170296867599E-2"/>
          <c:w val="0.8241138906669554"/>
          <c:h val="0.80629528005660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BAC-4B14-B2CF-CF37BA3B44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AC-4B14-B2CF-CF37BA3B448A}"/>
              </c:ext>
            </c:extLst>
          </c:dPt>
          <c:dLbls>
            <c:dLbl>
              <c:idx val="0"/>
              <c:layout>
                <c:manualLayout>
                  <c:x val="4.5366006080675626E-2"/>
                  <c:y val="0.211129727415908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 baseline="0">
                      <a:solidFill>
                        <a:schemeClr val="bg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AC-4B14-B2CF-CF37BA3B448A}"/>
                </c:ext>
              </c:extLst>
            </c:dLbl>
            <c:dLbl>
              <c:idx val="1"/>
              <c:layout>
                <c:manualLayout>
                  <c:x val="4.7242172536896214E-2"/>
                  <c:y val="0.19452553517445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AC-4B14-B2CF-CF37BA3B448A}"/>
                </c:ext>
              </c:extLst>
            </c:dLbl>
            <c:dLbl>
              <c:idx val="2"/>
              <c:layout>
                <c:manualLayout>
                  <c:x val="3.4294481266129578E-2"/>
                  <c:y val="0.22993905695066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AC-4B14-B2CF-CF37BA3B44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70038.100000000006</c:v>
                </c:pt>
                <c:pt idx="1">
                  <c:v>72089.5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AC-4B14-B2CF-CF37BA3B4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81494528"/>
        <c:axId val="184055424"/>
        <c:axId val="0"/>
      </c:bar3DChart>
      <c:catAx>
        <c:axId val="8149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84055424"/>
        <c:crosses val="autoZero"/>
        <c:auto val="1"/>
        <c:lblAlgn val="ctr"/>
        <c:lblOffset val="100"/>
        <c:noMultiLvlLbl val="0"/>
      </c:catAx>
      <c:valAx>
        <c:axId val="184055424"/>
        <c:scaling>
          <c:orientation val="minMax"/>
          <c:min val="0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81494528"/>
        <c:crosses val="autoZero"/>
        <c:crossBetween val="between"/>
        <c:majorUnit val="20000"/>
      </c:valAx>
    </c:plotArea>
    <c:plotVisOnly val="1"/>
    <c:dispBlanksAs val="gap"/>
    <c:showDLblsOverMax val="0"/>
  </c:chart>
  <c:spPr>
    <a:solidFill>
      <a:srgbClr val="E2FEFD"/>
    </a:solidFill>
    <a:ln w="3175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10"/>
      <c:rAngAx val="1"/>
    </c:view3D>
    <c:floor>
      <c:thickness val="0"/>
    </c:floor>
    <c:sideWall>
      <c:thickness val="0"/>
      <c:spPr>
        <a:ln w="9525"/>
        <a:effectLst>
          <a:outerShdw sx="1000" sy="1000" algn="ctr" rotWithShape="0">
            <a:srgbClr val="000000"/>
          </a:outerShdw>
        </a:effectLst>
      </c:spPr>
    </c:sideWall>
    <c:backWall>
      <c:thickness val="0"/>
      <c:spPr>
        <a:ln w="9525"/>
        <a:effectLst>
          <a:outerShdw sx="1000" sy="1000" algn="ctr" rotWithShape="0">
            <a:srgbClr val="000000"/>
          </a:outerShdw>
        </a:effectLst>
      </c:spPr>
    </c:backWall>
    <c:plotArea>
      <c:layout>
        <c:manualLayout>
          <c:layoutTarget val="inner"/>
          <c:xMode val="edge"/>
          <c:yMode val="edge"/>
          <c:x val="0.15750399426518746"/>
          <c:y val="0.23036281128448161"/>
          <c:w val="0.84249600573481254"/>
          <c:h val="0.688787617348072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21-49BB-BBDB-4ABA070B680B}"/>
              </c:ext>
            </c:extLst>
          </c:dPt>
          <c:dLbls>
            <c:dLbl>
              <c:idx val="0"/>
              <c:layout>
                <c:manualLayout>
                  <c:x val="1.6813172520126492E-2"/>
                  <c:y val="0.22921267939374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21-49BB-BBDB-4ABA070B6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Арендная плата за земельные участки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50030.2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21-49BB-BBDB-4ABA070B68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079102321964223E-2"/>
                  <c:y val="0.22302426466503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321-49BB-BBDB-4ABA070B6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Арендная плата за земельные участки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44729.7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321-49BB-BBDB-4ABA070B6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2"/>
        <c:shape val="cylinder"/>
        <c:axId val="81923072"/>
        <c:axId val="552082752"/>
        <c:axId val="0"/>
      </c:bar3DChart>
      <c:dateAx>
        <c:axId val="8192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1" i="0" baseline="0">
                <a:solidFill>
                  <a:schemeClr val="tx2"/>
                </a:solidFill>
                <a:latin typeface="Liberation Serif" pitchFamily="18" charset="0"/>
              </a:defRPr>
            </a:pPr>
            <a:endParaRPr lang="ru-RU"/>
          </a:p>
        </c:txPr>
        <c:crossAx val="552082752"/>
        <c:crosses val="autoZero"/>
        <c:auto val="0"/>
        <c:lblOffset val="100"/>
        <c:baseTimeUnit val="days"/>
      </c:dateAx>
      <c:valAx>
        <c:axId val="552082752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81923072"/>
        <c:crosses val="autoZero"/>
        <c:crossBetween val="between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2818522300940921"/>
          <c:y val="0.93151817523146829"/>
          <c:w val="0.42109957867929204"/>
          <c:h val="6.8481824768531666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90500">
        <a:schemeClr val="accent1"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5641832146155"/>
          <c:y val="2.163738146956206E-2"/>
          <c:w val="0.66321592682780239"/>
          <c:h val="0.899900814406409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 бюджета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868806.26</c:v>
                </c:pt>
                <c:pt idx="1">
                  <c:v>1096791.43</c:v>
                </c:pt>
                <c:pt idx="2">
                  <c:v>1357215.9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7D-4025-9087-58524EDC69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_-* #,##0.0\ _₽_-;\-* #,##0.0\ _₽_-;_-* "-"??\ _₽_-;_-@_-</c:formatCode>
                <c:ptCount val="3"/>
                <c:pt idx="0">
                  <c:v>1551198.04</c:v>
                </c:pt>
                <c:pt idx="1">
                  <c:v>2422871.56</c:v>
                </c:pt>
                <c:pt idx="2">
                  <c:v>2878345.7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7D-4025-9087-58524EDC6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57000448"/>
        <c:axId val="156382848"/>
      </c:barChart>
      <c:catAx>
        <c:axId val="5700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Liberation Serif" pitchFamily="18" charset="0"/>
              </a:defRPr>
            </a:pPr>
            <a:endParaRPr lang="ru-RU"/>
          </a:p>
        </c:txPr>
        <c:crossAx val="156382848"/>
        <c:crosses val="autoZero"/>
        <c:auto val="1"/>
        <c:lblAlgn val="ctr"/>
        <c:lblOffset val="100"/>
        <c:noMultiLvlLbl val="0"/>
      </c:catAx>
      <c:valAx>
        <c:axId val="15638284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Liberation Serif" pitchFamily="18" charset="0"/>
              </a:defRPr>
            </a:pPr>
            <a:endParaRPr lang="ru-RU"/>
          </a:p>
        </c:txPr>
        <c:crossAx val="57000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45197163885241"/>
          <c:y val="7.8705056888456776E-2"/>
          <c:w val="0.17587412873979394"/>
          <c:h val="0.83918857800395052"/>
        </c:manualLayout>
      </c:layout>
      <c:overlay val="0"/>
      <c:txPr>
        <a:bodyPr/>
        <a:lstStyle/>
        <a:p>
          <a:pPr>
            <a:defRPr sz="160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85500714974322"/>
          <c:y val="9.048563603878787E-2"/>
          <c:w val="0.72448548659339351"/>
          <c:h val="0.705112506570830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3.2100246328807064E-2"/>
                  <c:y val="0.17190627948882381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69-4D01-A3B0-26C17A618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7805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69-4D01-A3B0-26C17A6187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135531115070741E-2"/>
                  <c:y val="0.15744510610760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69-4D01-A3B0-26C17A618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11543.2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69-4D01-A3B0-26C17A618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44"/>
        <c:shape val="cylinder"/>
        <c:axId val="82366464"/>
        <c:axId val="61801600"/>
        <c:axId val="0"/>
      </c:bar3DChart>
      <c:catAx>
        <c:axId val="8236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1">
                <a:solidFill>
                  <a:schemeClr val="tx2"/>
                </a:solidFill>
                <a:latin typeface="Liberation Serif" pitchFamily="18" charset="0"/>
              </a:defRPr>
            </a:pPr>
            <a:endParaRPr lang="ru-RU"/>
          </a:p>
        </c:txPr>
        <c:crossAx val="61801600"/>
        <c:crosses val="autoZero"/>
        <c:auto val="1"/>
        <c:lblAlgn val="l"/>
        <c:lblOffset val="100"/>
        <c:noMultiLvlLbl val="0"/>
      </c:catAx>
      <c:valAx>
        <c:axId val="61801600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Liberation Serif" pitchFamily="18" charset="0"/>
              </a:defRPr>
            </a:pPr>
            <a:endParaRPr lang="ru-RU"/>
          </a:p>
        </c:txPr>
        <c:crossAx val="82366464"/>
        <c:crosses val="autoZero"/>
        <c:crossBetween val="between"/>
        <c:majorUnit val="4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18092939410004885"/>
          <c:y val="0.82254766853230077"/>
          <c:w val="0.62556417328911795"/>
          <c:h val="7.1013565373371168E-2"/>
        </c:manualLayout>
      </c:layout>
      <c:overlay val="1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497444728363517"/>
          <c:y val="0.22914394336064384"/>
          <c:w val="0.61980414874537748"/>
          <c:h val="0.51266879009241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1764871930329735E-2"/>
                  <c:y val="0.17138194322494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3F0-4655-A82D-075522C943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Аренда имущества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5061.71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F0-4655-A82D-075522C943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158508029022417E-2"/>
                  <c:y val="0.17147638101439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3F0-4655-A82D-075522C943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Аренда имущества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5476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F0-4655-A82D-075522C94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38"/>
        <c:shape val="cylinder"/>
        <c:axId val="86987776"/>
        <c:axId val="61803328"/>
        <c:axId val="0"/>
      </c:bar3DChart>
      <c:catAx>
        <c:axId val="8698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 b="1">
                <a:solidFill>
                  <a:schemeClr val="tx2"/>
                </a:solidFill>
                <a:latin typeface="Liberation Serif" pitchFamily="18" charset="0"/>
              </a:defRPr>
            </a:pPr>
            <a:endParaRPr lang="ru-RU"/>
          </a:p>
        </c:txPr>
        <c:crossAx val="61803328"/>
        <c:crosses val="autoZero"/>
        <c:auto val="1"/>
        <c:lblAlgn val="l"/>
        <c:lblOffset val="100"/>
        <c:noMultiLvlLbl val="0"/>
      </c:catAx>
      <c:valAx>
        <c:axId val="61803328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86987776"/>
        <c:crosses val="autoZero"/>
        <c:crossBetween val="between"/>
        <c:majorUnit val="25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26818067223299974"/>
          <c:y val="0.73574201627426294"/>
          <c:w val="0.47761306436037015"/>
          <c:h val="7.5382864264284991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223113386261925"/>
          <c:y val="0.30418752755070227"/>
          <c:w val="0.80685301348283234"/>
          <c:h val="0.577066773725478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5720521793874754E-2"/>
                  <c:y val="0.16989682446781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ECB-4D4D-9999-0CD766A51E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реализации имущества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7149.28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CB-4D4D-9999-0CD766A51E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6424092975176674E-2"/>
                  <c:y val="0.14269113529468558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ECB-4D4D-9999-0CD766A51E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реализации имущества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7435.3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CB-4D4D-9999-0CD766A51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"/>
        <c:shape val="cylinder"/>
        <c:axId val="86998528"/>
        <c:axId val="61805056"/>
        <c:axId val="0"/>
      </c:bar3DChart>
      <c:catAx>
        <c:axId val="8699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Liberation Serif" pitchFamily="18" charset="0"/>
              </a:defRPr>
            </a:pPr>
            <a:endParaRPr lang="ru-RU"/>
          </a:p>
        </c:txPr>
        <c:crossAx val="61805056"/>
        <c:crosses val="autoZero"/>
        <c:auto val="1"/>
        <c:lblAlgn val="l"/>
        <c:lblOffset val="100"/>
        <c:noMultiLvlLbl val="0"/>
      </c:catAx>
      <c:valAx>
        <c:axId val="61805056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Liberation Serif" pitchFamily="18" charset="0"/>
              </a:defRPr>
            </a:pPr>
            <a:endParaRPr lang="ru-RU"/>
          </a:p>
        </c:txPr>
        <c:crossAx val="86998528"/>
        <c:crosses val="autoZero"/>
        <c:crossBetween val="between"/>
        <c:majorUnit val="2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1913523970976341"/>
          <c:y val="0.90026156097598353"/>
          <c:w val="0.70658848817786002"/>
          <c:h val="7.7144206199311186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101268894106"/>
          <c:y val="0.22228674928374961"/>
          <c:w val="0.80158063744233254"/>
          <c:h val="0.626764994861682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3.0924671230424007E-2"/>
                  <c:y val="0.16511169125097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810-45A7-949A-133B3FEAA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продажи земли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9375.2000000000007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10-45A7-949A-133B3FEAA3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3417731050673771E-2"/>
                  <c:y val="0.19157673824534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810-45A7-949A-133B3FEAA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продажи земли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7051.94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10-45A7-949A-133B3FEAA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52"/>
        <c:shape val="cylinder"/>
        <c:axId val="86997504"/>
        <c:axId val="61806784"/>
        <c:axId val="0"/>
      </c:bar3DChart>
      <c:catAx>
        <c:axId val="8699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Liberation Serif" pitchFamily="18" charset="0"/>
              </a:defRPr>
            </a:pPr>
            <a:endParaRPr lang="ru-RU"/>
          </a:p>
        </c:txPr>
        <c:crossAx val="61806784"/>
        <c:crosses val="autoZero"/>
        <c:auto val="1"/>
        <c:lblAlgn val="l"/>
        <c:lblOffset val="100"/>
        <c:noMultiLvlLbl val="0"/>
      </c:catAx>
      <c:valAx>
        <c:axId val="61806784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86997504"/>
        <c:crosses val="autoZero"/>
        <c:crossBetween val="between"/>
        <c:majorUnit val="4000"/>
      </c:valAx>
      <c:spPr>
        <a:solidFill>
          <a:srgbClr val="DDFAFB"/>
        </a:solidFill>
        <a:ln>
          <a:noFill/>
        </a:ln>
      </c:spPr>
    </c:plotArea>
    <c:legend>
      <c:legendPos val="b"/>
      <c:layout>
        <c:manualLayout>
          <c:xMode val="edge"/>
          <c:yMode val="edge"/>
          <c:x val="0.23699722392809994"/>
          <c:y val="0.844527993349797"/>
          <c:w val="0.58314009039385417"/>
          <c:h val="0.1023855093541795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60168777543236"/>
          <c:y val="0.16622875618419622"/>
          <c:w val="0.70320514155834535"/>
          <c:h val="0.608680098422021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739187543976595E-2"/>
                  <c:y val="0.17472855319598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BF-4853-9FDA-E999993A1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4447.1000000000004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BF-4853-9FDA-E999993A16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9015051568344256E-2"/>
                  <c:y val="0.164207703209128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0BF-4853-9FDA-E999993A1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Штрафы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3873.85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BF-4853-9FDA-E999993A1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81923584"/>
        <c:axId val="173834240"/>
        <c:axId val="0"/>
      </c:bar3DChart>
      <c:catAx>
        <c:axId val="81923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Liberation Serif" pitchFamily="18" charset="0"/>
              </a:defRPr>
            </a:pPr>
            <a:endParaRPr lang="ru-RU"/>
          </a:p>
        </c:txPr>
        <c:crossAx val="173834240"/>
        <c:crosses val="autoZero"/>
        <c:auto val="1"/>
        <c:lblAlgn val="l"/>
        <c:lblOffset val="100"/>
        <c:noMultiLvlLbl val="0"/>
      </c:catAx>
      <c:valAx>
        <c:axId val="173834240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81923584"/>
        <c:crosses val="autoZero"/>
        <c:crossBetween val="between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22618088730881755"/>
          <c:y val="0.77374468787391182"/>
          <c:w val="0.58237742102729317"/>
          <c:h val="0.1057819456374766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l">
              <a:defRPr/>
            </a:pPr>
            <a:r>
              <a:rPr lang="ru-RU" sz="1800" dirty="0">
                <a:latin typeface="Liberation Serif" pitchFamily="18" charset="0"/>
              </a:rPr>
              <a:t>Всего поступило неналоговых доходов </a:t>
            </a:r>
            <a:r>
              <a:rPr lang="ru-RU" sz="1800" dirty="0" smtClean="0">
                <a:latin typeface="Liberation Serif" pitchFamily="18" charset="0"/>
              </a:rPr>
              <a:t>– 92 841,7</a:t>
            </a:r>
            <a:endParaRPr lang="ru-RU" sz="1800" dirty="0"/>
          </a:p>
        </c:rich>
      </c:tx>
      <c:layout>
        <c:manualLayout>
          <c:xMode val="edge"/>
          <c:yMode val="edge"/>
          <c:x val="7.4450986927378435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9915239229501612E-2"/>
          <c:y val="6.4579359442522716E-2"/>
          <c:w val="0.59000574010295148"/>
          <c:h val="0.889235715272438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неналоговых доходов - 78 879,2 тыс.руб.Всего поступило неналоговых доходов - 78 879,2 тыс.руб.</c:v>
                </c:pt>
              </c:strCache>
            </c:strRef>
          </c:tx>
          <c:spPr>
            <a:ln>
              <a:solidFill>
                <a:schemeClr val="accent6">
                  <a:lumMod val="20000"/>
                  <a:lumOff val="80000"/>
                </a:schemeClr>
              </a:solidFill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CA-46A5-958B-D8007C2418A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BCA-46A5-958B-D8007C2418A2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BCA-46A5-958B-D8007C2418A2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BCA-46A5-958B-D8007C2418A2}"/>
              </c:ext>
            </c:extLst>
          </c:dPt>
          <c:dPt>
            <c:idx val="4"/>
            <c:bubble3D val="0"/>
            <c:spPr>
              <a:solidFill>
                <a:srgbClr val="A68E86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BCA-46A5-958B-D8007C2418A2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BCA-46A5-958B-D8007C2418A2}"/>
              </c:ext>
            </c:extLst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BCA-46A5-958B-D8007C2418A2}"/>
              </c:ext>
            </c:extLst>
          </c:dPt>
          <c:dLbls>
            <c:dLbl>
              <c:idx val="0"/>
              <c:layout>
                <c:manualLayout>
                  <c:x val="-0.21518533589102676"/>
                  <c:y val="1.158817956149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BCA-46A5-958B-D8007C2418A2}"/>
                </c:ext>
              </c:extLst>
            </c:dLbl>
            <c:dLbl>
              <c:idx val="1"/>
              <c:layout>
                <c:manualLayout>
                  <c:x val="1.1447339184535051E-2"/>
                  <c:y val="-6.7534224880242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BCA-46A5-958B-D8007C2418A2}"/>
                </c:ext>
              </c:extLst>
            </c:dLbl>
            <c:dLbl>
              <c:idx val="2"/>
              <c:layout>
                <c:manualLayout>
                  <c:x val="9.735490970341841E-2"/>
                  <c:y val="-0.13420035665597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BCA-46A5-958B-D8007C2418A2}"/>
                </c:ext>
              </c:extLst>
            </c:dLbl>
            <c:dLbl>
              <c:idx val="3"/>
              <c:layout>
                <c:manualLayout>
                  <c:x val="8.0578720946004101E-2"/>
                  <c:y val="-4.8020182597811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BCA-46A5-958B-D8007C2418A2}"/>
                </c:ext>
              </c:extLst>
            </c:dLbl>
            <c:dLbl>
              <c:idx val="4"/>
              <c:layout>
                <c:manualLayout>
                  <c:x val="6.4268581241688966E-2"/>
                  <c:y val="3.6328571408637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BCA-46A5-958B-D8007C2418A2}"/>
                </c:ext>
              </c:extLst>
            </c:dLbl>
            <c:dLbl>
              <c:idx val="5"/>
              <c:layout>
                <c:manualLayout>
                  <c:x val="8.8077976303934741E-2"/>
                  <c:y val="6.8658019108164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BCA-46A5-958B-D8007C2418A2}"/>
                </c:ext>
              </c:extLst>
            </c:dLbl>
            <c:dLbl>
              <c:idx val="6"/>
              <c:layout>
                <c:manualLayout>
                  <c:x val="8.208276274149047E-2"/>
                  <c:y val="0.12836580121313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BCA-46A5-958B-D8007C2418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 - 48 %</c:v>
                </c:pt>
                <c:pt idx="1">
                  <c:v>Аренда имущества - 6 %</c:v>
                </c:pt>
                <c:pt idx="2">
                  <c:v>Плата за негативное воздействие на окружающую среду 12 %</c:v>
                </c:pt>
                <c:pt idx="3">
                  <c:v>Реализация имущества - 8 %</c:v>
                </c:pt>
                <c:pt idx="4">
                  <c:v>Продажа земельных участков - 8 %</c:v>
                </c:pt>
                <c:pt idx="5">
                  <c:v>Штрафы - 4 %</c:v>
                </c:pt>
                <c:pt idx="6">
                  <c:v>Прочие неналоговые поступления - 14 %</c:v>
                </c:pt>
              </c:strCache>
            </c:strRef>
          </c:cat>
          <c:val>
            <c:numRef>
              <c:f>Лист1!$B$2:$B$8</c:f>
              <c:numCache>
                <c:formatCode>_-* #,##0.0\ _₽_-;\-* #,##0.0\ _₽_-;_-* "-"??\ _₽_-;_-@_-</c:formatCode>
                <c:ptCount val="7"/>
                <c:pt idx="0">
                  <c:v>44729.7</c:v>
                </c:pt>
                <c:pt idx="1">
                  <c:v>5476</c:v>
                </c:pt>
                <c:pt idx="2">
                  <c:v>11543.2</c:v>
                </c:pt>
                <c:pt idx="3">
                  <c:v>7435.3</c:v>
                </c:pt>
                <c:pt idx="4">
                  <c:v>7051.94</c:v>
                </c:pt>
                <c:pt idx="5">
                  <c:v>3873.9</c:v>
                </c:pt>
                <c:pt idx="6">
                  <c:v>12731.7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BCA-46A5-958B-D8007C2418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Арендная плата за земельные участки - 48 %</c:v>
                </c:pt>
                <c:pt idx="1">
                  <c:v>Аренда имущества - 6 %</c:v>
                </c:pt>
                <c:pt idx="2">
                  <c:v>Плата за негативное воздействие на окружающую среду 12 %</c:v>
                </c:pt>
                <c:pt idx="3">
                  <c:v>Реализация имущества - 8 %</c:v>
                </c:pt>
                <c:pt idx="4">
                  <c:v>Продажа земельных участков - 8 %</c:v>
                </c:pt>
                <c:pt idx="5">
                  <c:v>Штрафы - 4 %</c:v>
                </c:pt>
                <c:pt idx="6">
                  <c:v>Прочие неналоговые поступления - 14 %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0.48178437844874517</c:v>
                </c:pt>
                <c:pt idx="1">
                  <c:v>5.8982091460155747E-2</c:v>
                </c:pt>
                <c:pt idx="2">
                  <c:v>0.12433200842638238</c:v>
                </c:pt>
                <c:pt idx="3">
                  <c:v>8.0085745915576351E-2</c:v>
                </c:pt>
                <c:pt idx="4">
                  <c:v>7.5956568672668132E-2</c:v>
                </c:pt>
                <c:pt idx="5">
                  <c:v>4.1725844431610183E-2</c:v>
                </c:pt>
                <c:pt idx="6">
                  <c:v>0.13713336264486212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BCA-46A5-958B-D8007C2418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Арендная плата за земельные участки - 48 %</c:v>
                </c:pt>
                <c:pt idx="1">
                  <c:v>Аренда имущества - 6 %</c:v>
                </c:pt>
                <c:pt idx="2">
                  <c:v>Плата за негативное воздействие на окружающую среду 12 %</c:v>
                </c:pt>
                <c:pt idx="3">
                  <c:v>Реализация имущества - 8 %</c:v>
                </c:pt>
                <c:pt idx="4">
                  <c:v>Продажа земельных участков - 8 %</c:v>
                </c:pt>
                <c:pt idx="5">
                  <c:v>Штрафы - 4 %</c:v>
                </c:pt>
                <c:pt idx="6">
                  <c:v>Прочие неналоговые поступления - 14 %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47</c:v>
                </c:pt>
                <c:pt idx="1">
                  <c:v>10</c:v>
                </c:pt>
                <c:pt idx="2">
                  <c:v>6</c:v>
                </c:pt>
                <c:pt idx="3">
                  <c:v>7</c:v>
                </c:pt>
                <c:pt idx="4">
                  <c:v>15</c:v>
                </c:pt>
                <c:pt idx="5">
                  <c:v>4</c:v>
                </c:pt>
                <c:pt idx="6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BCA-46A5-958B-D8007C241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497493451430641"/>
          <c:y val="8.4860156253270397E-2"/>
          <c:w val="0.37502506548569364"/>
          <c:h val="0.89182935490757786"/>
        </c:manualLayout>
      </c:layout>
      <c:overlay val="0"/>
      <c:txPr>
        <a:bodyPr/>
        <a:lstStyle/>
        <a:p>
          <a:pPr>
            <a:defRPr sz="140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20"/>
      <c:rotY val="40"/>
      <c:depthPercent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598833471902987E-2"/>
          <c:y val="7.9149605248581584E-2"/>
          <c:w val="0.94640116652809703"/>
          <c:h val="0.69903717165754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- 75 754,8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4.2870515178694097E-3"/>
                  <c:y val="-1.9760023760434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88D-41EC-9F59-E6357168F618}"/>
                </c:ext>
              </c:extLst>
            </c:dLbl>
            <c:dLbl>
              <c:idx val="1"/>
              <c:layout>
                <c:manualLayout>
                  <c:x val="1.5719188898854503E-2"/>
                  <c:y val="-1.7564465564830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8D-41EC-9F59-E6357168F618}"/>
                </c:ext>
              </c:extLst>
            </c:dLbl>
            <c:dLbl>
              <c:idx val="2"/>
              <c:layout>
                <c:manualLayout>
                  <c:x val="7.1450858631156829E-3"/>
                  <c:y val="-1.7564465564830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8D-41EC-9F59-E6357168F618}"/>
                </c:ext>
              </c:extLst>
            </c:dLbl>
            <c:dLbl>
              <c:idx val="3"/>
              <c:layout>
                <c:manualLayout>
                  <c:x val="8.5741030357388195E-3"/>
                  <c:y val="-1.536890736922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88D-41EC-9F59-E6357168F618}"/>
                </c:ext>
              </c:extLst>
            </c:dLbl>
            <c:dLbl>
              <c:idx val="4"/>
              <c:layout>
                <c:manualLayout>
                  <c:x val="1.8577223244100775E-2"/>
                  <c:y val="-1.536890736922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88D-41EC-9F59-E6357168F618}"/>
                </c:ext>
              </c:extLst>
            </c:dLbl>
            <c:dLbl>
              <c:idx val="5"/>
              <c:layout>
                <c:manualLayout>
                  <c:x val="1.4290171726231366E-2"/>
                  <c:y val="-2.1955581956038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88D-41EC-9F59-E6357168F618}"/>
                </c:ext>
              </c:extLst>
            </c:dLbl>
            <c:dLbl>
              <c:idx val="6"/>
              <c:layout>
                <c:manualLayout>
                  <c:x val="7.1450858631156829E-3"/>
                  <c:y val="-1.9760023760434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88D-41EC-9F59-E6357168F6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Лист1!$B$2:$B$8</c:f>
              <c:numCache>
                <c:formatCode>_-* #,##0.0\ _₽_-;\-* #,##0.0\ _₽_-;_-* "-"??\ _₽_-;_-@_-</c:formatCode>
                <c:ptCount val="7"/>
                <c:pt idx="0">
                  <c:v>35710.199999999997</c:v>
                </c:pt>
                <c:pt idx="1">
                  <c:v>7604.3</c:v>
                </c:pt>
                <c:pt idx="2">
                  <c:v>4808.6000000000004</c:v>
                </c:pt>
                <c:pt idx="3">
                  <c:v>4966.8999999999996</c:v>
                </c:pt>
                <c:pt idx="4">
                  <c:v>11836</c:v>
                </c:pt>
                <c:pt idx="5">
                  <c:v>2707.5</c:v>
                </c:pt>
                <c:pt idx="6">
                  <c:v>8121.3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D1F-4213-A22F-C36BB0C373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- 92 841,7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0"/>
              <c:layout>
                <c:manualLayout>
                  <c:x val="1.4290171726231366E-2"/>
                  <c:y val="-1.536890736922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88D-41EC-9F59-E6357168F618}"/>
                </c:ext>
              </c:extLst>
            </c:dLbl>
            <c:dLbl>
              <c:idx val="1"/>
              <c:layout>
                <c:manualLayout>
                  <c:x val="1.7148206071477639E-2"/>
                  <c:y val="-1.9760023760434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88D-41EC-9F59-E6357168F618}"/>
                </c:ext>
              </c:extLst>
            </c:dLbl>
            <c:dLbl>
              <c:idx val="2"/>
              <c:layout>
                <c:manualLayout>
                  <c:x val="1.4290171726231418E-2"/>
                  <c:y val="-1.9760023760434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88D-41EC-9F59-E6357168F618}"/>
                </c:ext>
              </c:extLst>
            </c:dLbl>
            <c:dLbl>
              <c:idx val="3"/>
              <c:layout>
                <c:manualLayout>
                  <c:x val="1.7148206071477639E-2"/>
                  <c:y val="-1.7564638443428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88D-41EC-9F59-E6357168F618}"/>
                </c:ext>
              </c:extLst>
            </c:dLbl>
            <c:dLbl>
              <c:idx val="4"/>
              <c:layout>
                <c:manualLayout>
                  <c:x val="2.4293291934593321E-2"/>
                  <c:y val="-1.3173349173623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88D-41EC-9F59-E6357168F618}"/>
                </c:ext>
              </c:extLst>
            </c:dLbl>
            <c:dLbl>
              <c:idx val="5"/>
              <c:layout>
                <c:manualLayout>
                  <c:x val="1.7148206071477639E-2"/>
                  <c:y val="-1.7564638443428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88D-41EC-9F59-E6357168F618}"/>
                </c:ext>
              </c:extLst>
            </c:dLbl>
            <c:dLbl>
              <c:idx val="6"/>
              <c:layout>
                <c:manualLayout>
                  <c:x val="1.4290171726231366E-2"/>
                  <c:y val="-1.9760023760434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88D-41EC-9F59-E6357168F6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Лист1!$C$2:$C$8</c:f>
              <c:numCache>
                <c:formatCode>_-* #,##0.0\ _₽_-;\-* #,##0.0\ _₽_-;_-* "-"??\ _₽_-;_-@_-</c:formatCode>
                <c:ptCount val="7"/>
                <c:pt idx="0">
                  <c:v>44729.7</c:v>
                </c:pt>
                <c:pt idx="1">
                  <c:v>5476</c:v>
                </c:pt>
                <c:pt idx="2">
                  <c:v>11543.2</c:v>
                </c:pt>
                <c:pt idx="3">
                  <c:v>7435.3</c:v>
                </c:pt>
                <c:pt idx="4">
                  <c:v>7051.9</c:v>
                </c:pt>
                <c:pt idx="5">
                  <c:v>3873.9</c:v>
                </c:pt>
                <c:pt idx="6">
                  <c:v>12731.7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D1F-4213-A22F-C36BB0C373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"/>
        <c:gapDepth val="116"/>
        <c:shape val="cylinder"/>
        <c:axId val="86990336"/>
        <c:axId val="173840000"/>
        <c:axId val="0"/>
      </c:bar3DChart>
      <c:catAx>
        <c:axId val="8699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73840000"/>
        <c:crosses val="autoZero"/>
        <c:auto val="0"/>
        <c:lblAlgn val="ctr"/>
        <c:lblOffset val="100"/>
        <c:noMultiLvlLbl val="0"/>
      </c:catAx>
      <c:valAx>
        <c:axId val="1738400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6990336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66405257793010131"/>
          <c:y val="0.14449953893277895"/>
          <c:w val="0.33023135337940618"/>
          <c:h val="0.11742242850864894"/>
        </c:manualLayout>
      </c:layout>
      <c:overlay val="0"/>
      <c:txPr>
        <a:bodyPr/>
        <a:lstStyle/>
        <a:p>
          <a:pPr>
            <a:defRPr sz="2000" b="1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>Всего поступило - </a:t>
            </a: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2 878 345,7  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ru-RU" sz="18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</a:t>
            </a:r>
            <a:r>
              <a:rPr lang="ru-RU" sz="1800" i="1" dirty="0">
                <a:solidFill>
                  <a:schemeClr val="tx1"/>
                </a:solidFill>
                <a:latin typeface="Liberation Serif" panose="02020603050405020304" pitchFamily="18" charset="0"/>
              </a:rPr>
              <a:t>с учетом возврата </a:t>
            </a:r>
            <a:r>
              <a:rPr lang="ru-RU" sz="18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остатков)</a:t>
            </a:r>
            <a:endParaRPr lang="ru-RU" sz="1800" i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c:rich>
      </c:tx>
      <c:layout>
        <c:manualLayout>
          <c:xMode val="edge"/>
          <c:yMode val="edge"/>
          <c:x val="2.3519815225675634E-2"/>
          <c:y val="5.3157246249747353E-2"/>
        </c:manualLayout>
      </c:layout>
      <c:overlay val="0"/>
    </c:title>
    <c:autoTitleDeleted val="0"/>
    <c:view3D>
      <c:rotX val="30"/>
      <c:rotY val="18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779622210651292"/>
          <c:w val="0.77727121656915721"/>
          <c:h val="0.78483063461489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- 2 878 345,7 (с учетом возврата остатков)</c:v>
                </c:pt>
              </c:strCache>
            </c:strRef>
          </c:tx>
          <c:spPr>
            <a:solidFill>
              <a:srgbClr val="002060"/>
            </a:solidFill>
          </c:spPr>
          <c:explosion val="11"/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B2-4F29-94F6-4C01B9F978D6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B2-4F29-94F6-4C01B9F978D6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B2-4F29-94F6-4C01B9F978D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0"/>
                    </a:schemeClr>
                  </a:gs>
                  <a:gs pos="44000">
                    <a:schemeClr val="accent4">
                      <a:tint val="60000"/>
                      <a:satMod val="120000"/>
                    </a:schemeClr>
                  </a:gs>
                  <a:gs pos="100000">
                    <a:schemeClr val="accent4">
                      <a:tint val="90000"/>
                      <a:alpha val="100000"/>
                      <a:lumMod val="90000"/>
                    </a:schemeClr>
                  </a:gs>
                </a:gsLst>
                <a:lin ang="6000000" scaled="0"/>
              </a:gradFill>
              <a:ln w="9525" cap="flat" cmpd="sng" algn="ctr">
                <a:solidFill>
                  <a:srgbClr val="FFFF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B2-4F29-94F6-4C01B9F978D6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1B2-4F29-94F6-4C01B9F978D6}"/>
              </c:ext>
            </c:extLst>
          </c:dPt>
          <c:dPt>
            <c:idx val="5"/>
            <c:bubble3D val="0"/>
            <c:spPr>
              <a:gradFill flip="none" rotWithShape="1">
                <a:gsLst>
                  <a:gs pos="0">
                    <a:schemeClr val="accent1">
                      <a:tint val="96000"/>
                      <a:satMod val="120000"/>
                      <a:lumMod val="120000"/>
                    </a:schemeClr>
                  </a:gs>
                  <a:gs pos="41000">
                    <a:schemeClr val="accent1">
                      <a:shade val="89000"/>
                      <a:lumMod val="89000"/>
                      <a:lumOff val="11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1B2-4F29-94F6-4C01B9F978D6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1B2-4F29-94F6-4C01B9F978D6}"/>
              </c:ext>
            </c:extLst>
          </c:dPt>
          <c:dLbls>
            <c:dLbl>
              <c:idx val="0"/>
              <c:layout>
                <c:manualLayout>
                  <c:x val="2.007455359521932E-2"/>
                  <c:y val="5.52482120460511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B2-4F29-94F6-4C01B9F978D6}"/>
                </c:ext>
              </c:extLst>
            </c:dLbl>
            <c:dLbl>
              <c:idx val="1"/>
              <c:layout>
                <c:manualLayout>
                  <c:x val="-3.011183039282898E-2"/>
                  <c:y val="1.06246561627021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B2-4F29-94F6-4C01B9F978D6}"/>
                </c:ext>
              </c:extLst>
            </c:dLbl>
            <c:dLbl>
              <c:idx val="2"/>
              <c:layout>
                <c:manualLayout>
                  <c:x val="7.1694834268640401E-2"/>
                  <c:y val="-0.184869017231017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B2-4F29-94F6-4C01B9F978D6}"/>
                </c:ext>
              </c:extLst>
            </c:dLbl>
            <c:dLbl>
              <c:idx val="3"/>
              <c:layout>
                <c:manualLayout>
                  <c:x val="0.10180666466146941"/>
                  <c:y val="-0.161494773673072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B2-4F29-94F6-4C01B9F978D6}"/>
                </c:ext>
              </c:extLst>
            </c:dLbl>
            <c:dLbl>
              <c:idx val="4"/>
              <c:layout>
                <c:manualLayout>
                  <c:x val="0.12331511494206154"/>
                  <c:y val="0.101996699161940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1B2-4F29-94F6-4C01B9F978D6}"/>
                </c:ext>
              </c:extLst>
            </c:dLbl>
            <c:dLbl>
              <c:idx val="5"/>
              <c:layout>
                <c:manualLayout>
                  <c:x val="-0.20648112269368443"/>
                  <c:y val="-0.112621355324642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1B2-4F29-94F6-4C01B9F978D6}"/>
                </c:ext>
              </c:extLst>
            </c:dLbl>
            <c:dLbl>
              <c:idx val="6"/>
              <c:layout>
                <c:manualLayout>
                  <c:x val="9.8938871290723845E-2"/>
                  <c:y val="4.24986246508085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1B2-4F29-94F6-4C01B9F978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Доходы бюджета от возврата остатков субсидий прошлых лет 1%</c:v>
                </c:pt>
                <c:pt idx="1">
                  <c:v>Возврат остатков МБТ прошлых лет из бюджета - 1%</c:v>
                </c:pt>
                <c:pt idx="2">
                  <c:v>Иные межбюджетные трансферты 6%</c:v>
                </c:pt>
                <c:pt idx="3">
                  <c:v>Субсидии 19%</c:v>
                </c:pt>
                <c:pt idx="4">
                  <c:v>Дотации 30%</c:v>
                </c:pt>
                <c:pt idx="5">
                  <c:v>Субвенции 45%</c:v>
                </c:pt>
                <c:pt idx="6">
                  <c:v>Прочие безвозмездные поступления 0,01%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22021.1</c:v>
                </c:pt>
                <c:pt idx="1">
                  <c:v>-37406.5</c:v>
                </c:pt>
                <c:pt idx="2">
                  <c:v>158408.79999999999</c:v>
                </c:pt>
                <c:pt idx="3">
                  <c:v>555663.9</c:v>
                </c:pt>
                <c:pt idx="4">
                  <c:v>870378</c:v>
                </c:pt>
                <c:pt idx="5">
                  <c:v>1309080.3999999999</c:v>
                </c:pt>
                <c:pt idx="6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1B2-4F29-94F6-4C01B9F978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Доходы бюджета от возврата остатков субсидий прошлых лет 1%</c:v>
                </c:pt>
                <c:pt idx="1">
                  <c:v>Возврат остатков МБТ прошлых лет из бюджета - 1%</c:v>
                </c:pt>
                <c:pt idx="2">
                  <c:v>Иные межбюджетные трансферты 6%</c:v>
                </c:pt>
                <c:pt idx="3">
                  <c:v>Субсидии 19%</c:v>
                </c:pt>
                <c:pt idx="4">
                  <c:v>Дотации 30%</c:v>
                </c:pt>
                <c:pt idx="5">
                  <c:v>Субвенции 45%</c:v>
                </c:pt>
                <c:pt idx="6">
                  <c:v>Прочие безвозмездные поступления 0,01%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0.76506098624637053</c:v>
                </c:pt>
                <c:pt idx="1">
                  <c:v>-1.2995832988372453</c:v>
                </c:pt>
                <c:pt idx="2">
                  <c:v>5.5034668003916272</c:v>
                </c:pt>
                <c:pt idx="3">
                  <c:v>19.304974381638733</c:v>
                </c:pt>
                <c:pt idx="4">
                  <c:v>30.238827810016005</c:v>
                </c:pt>
                <c:pt idx="5">
                  <c:v>45.480304884851037</c:v>
                </c:pt>
                <c:pt idx="6" formatCode="0.00">
                  <c:v>6.9484356934610041E-3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81B2-4F29-94F6-4C01B9F978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.76651995758375535"/>
          <c:y val="0.12004606583204276"/>
          <c:w val="0.22487666230400777"/>
          <c:h val="0.86720434677271463"/>
        </c:manualLayout>
      </c:layout>
      <c:overlay val="0"/>
      <c:spPr>
        <a:noFill/>
        <a:effectLst>
          <a:glow>
            <a:schemeClr val="bg1"/>
          </a:glow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 sz="13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3359381914250658E-2"/>
          <c:y val="1.9350442543421102E-2"/>
          <c:w val="0.92596501623276462"/>
          <c:h val="0.93418990482538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2 924 532,3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1727066755788506E-2"/>
                  <c:y val="-1.1608942185045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443-4844-9E48-7D2BD9018DAD}"/>
                </c:ext>
              </c:extLst>
            </c:dLbl>
            <c:dLbl>
              <c:idx val="1"/>
              <c:layout>
                <c:manualLayout>
                  <c:x val="1.5817003939452994E-2"/>
                  <c:y val="-1.6363336563166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443-4844-9E48-7D2BD9018DAD}"/>
                </c:ext>
              </c:extLst>
            </c:dLbl>
            <c:dLbl>
              <c:idx val="2"/>
              <c:layout>
                <c:manualLayout>
                  <c:x val="8.4737852442624776E-3"/>
                  <c:y val="-1.121271335533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443-4844-9E48-7D2BD9018DAD}"/>
                </c:ext>
              </c:extLst>
            </c:dLbl>
            <c:dLbl>
              <c:idx val="3"/>
              <c:layout>
                <c:manualLayout>
                  <c:x val="1.4618366629573035E-2"/>
                  <c:y val="-1.311809236385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443-4844-9E48-7D2BD9018DAD}"/>
                </c:ext>
              </c:extLst>
            </c:dLbl>
            <c:dLbl>
              <c:idx val="4"/>
              <c:layout>
                <c:manualLayout>
                  <c:x val="1.1859224202775284E-2"/>
                  <c:y val="-7.6957538628463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3-4844-9E48-7D2BD9018DAD}"/>
                </c:ext>
              </c:extLst>
            </c:dLbl>
            <c:dLbl>
              <c:idx val="5"/>
              <c:layout>
                <c:manualLayout>
                  <c:x val="1.7503747306765551E-3"/>
                  <c:y val="-7.6266778438759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43-4844-9E48-7D2BD9018DAD}"/>
                </c:ext>
              </c:extLst>
            </c:dLbl>
            <c:dLbl>
              <c:idx val="6"/>
              <c:layout>
                <c:manualLayout>
                  <c:x val="9.3599572725070624E-3"/>
                  <c:y val="-3.35280206961131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43-4844-9E48-7D2BD9018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"-"??\ _₽_-;_-@_-</c:formatCode>
                <c:ptCount val="4"/>
                <c:pt idx="0">
                  <c:v>870378.02</c:v>
                </c:pt>
                <c:pt idx="1">
                  <c:v>555905.5</c:v>
                </c:pt>
                <c:pt idx="2">
                  <c:v>1307835.6000000001</c:v>
                </c:pt>
                <c:pt idx="3">
                  <c:v>190413.13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443-4844-9E48-7D2BD9018D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2 893 531,2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6850131406164343E-2"/>
                  <c:y val="-1.0403379933875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443-4844-9E48-7D2BD9018DAD}"/>
                </c:ext>
              </c:extLst>
            </c:dLbl>
            <c:dLbl>
              <c:idx val="1"/>
              <c:layout>
                <c:manualLayout>
                  <c:x val="1.7729245930780058E-2"/>
                  <c:y val="-6.8306404773590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443-4844-9E48-7D2BD9018DAD}"/>
                </c:ext>
              </c:extLst>
            </c:dLbl>
            <c:dLbl>
              <c:idx val="2"/>
              <c:layout>
                <c:manualLayout>
                  <c:x val="2.1308249177586672E-2"/>
                  <c:y val="-7.2423434433211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443-4844-9E48-7D2BD9018DAD}"/>
                </c:ext>
              </c:extLst>
            </c:dLbl>
            <c:dLbl>
              <c:idx val="3"/>
              <c:layout>
                <c:manualLayout>
                  <c:x val="1.5091219372710865E-2"/>
                  <c:y val="-1.0054789974109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443-4844-9E48-7D2BD9018DAD}"/>
                </c:ext>
              </c:extLst>
            </c:dLbl>
            <c:dLbl>
              <c:idx val="4"/>
              <c:layout>
                <c:manualLayout>
                  <c:x val="1.7935860233985315E-2"/>
                  <c:y val="-6.9932970410695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43-4844-9E48-7D2BD9018DAD}"/>
                </c:ext>
              </c:extLst>
            </c:dLbl>
            <c:dLbl>
              <c:idx val="5"/>
              <c:layout>
                <c:manualLayout>
                  <c:x val="2.3796991591098257E-2"/>
                  <c:y val="-7.2607372629592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43-4844-9E48-7D2BD9018DAD}"/>
                </c:ext>
              </c:extLst>
            </c:dLbl>
            <c:dLbl>
              <c:idx val="6"/>
              <c:layout>
                <c:manualLayout>
                  <c:x val="3.1338617202824458E-2"/>
                  <c:y val="-1.8919254281991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43-4844-9E48-7D2BD9018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</c:strCache>
            </c:strRef>
          </c:cat>
          <c:val>
            <c:numRef>
              <c:f>Лист1!$C$2:$C$5</c:f>
              <c:numCache>
                <c:formatCode>_-* #,##0.0\ _₽_-;\-* #,##0.0\ _₽_-;_-* "-"??\ _₽_-;_-@_-</c:formatCode>
                <c:ptCount val="4"/>
                <c:pt idx="0">
                  <c:v>870378.02</c:v>
                </c:pt>
                <c:pt idx="1">
                  <c:v>555663.93999999994</c:v>
                </c:pt>
                <c:pt idx="2">
                  <c:v>1309080.3799999999</c:v>
                </c:pt>
                <c:pt idx="3">
                  <c:v>158408.82999999999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F443-4844-9E48-7D2BD9018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30"/>
        <c:shape val="cylinder"/>
        <c:axId val="86998016"/>
        <c:axId val="174421632"/>
        <c:axId val="0"/>
      </c:bar3DChart>
      <c:catAx>
        <c:axId val="8699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 b="1">
                <a:latin typeface="Liberation Serif" panose="02020603050405020304" pitchFamily="18" charset="0"/>
              </a:defRPr>
            </a:pPr>
            <a:endParaRPr lang="ru-RU"/>
          </a:p>
        </c:txPr>
        <c:crossAx val="174421632"/>
        <c:crosses val="autoZero"/>
        <c:auto val="1"/>
        <c:lblAlgn val="ctr"/>
        <c:lblOffset val="100"/>
        <c:noMultiLvlLbl val="0"/>
      </c:catAx>
      <c:valAx>
        <c:axId val="174421632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86998016"/>
        <c:crosses val="autoZero"/>
        <c:crossBetween val="between"/>
      </c:valAx>
      <c:spPr>
        <a:solidFill>
          <a:schemeClr val="bg1"/>
        </a:solidFill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/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7922382485734736"/>
          <c:y val="2.3240912753716536E-2"/>
          <c:w val="0.25371076710966539"/>
          <c:h val="0.10347127393721373"/>
        </c:manualLayout>
      </c:layout>
      <c:overlay val="0"/>
      <c:txPr>
        <a:bodyPr/>
        <a:lstStyle/>
        <a:p>
          <a:pPr>
            <a:defRPr sz="2000" b="1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10"/>
      <c:rAngAx val="1"/>
    </c:view3D>
    <c:floor>
      <c:thickness val="0"/>
    </c:floor>
    <c:sideWall>
      <c:thickness val="0"/>
      <c:spPr>
        <a:ln w="9525"/>
        <a:effectLst>
          <a:outerShdw sx="1000" sy="1000" algn="ctr" rotWithShape="0">
            <a:srgbClr val="000000"/>
          </a:outerShdw>
        </a:effectLst>
      </c:spPr>
    </c:sideWall>
    <c:backWall>
      <c:thickness val="0"/>
      <c:spPr>
        <a:ln w="9525"/>
        <a:effectLst>
          <a:outerShdw sx="1000" sy="1000" algn="ctr" rotWithShape="0">
            <a:srgbClr val="000000"/>
          </a:outerShdw>
        </a:effectLst>
      </c:spPr>
    </c:backWall>
    <c:plotArea>
      <c:layout>
        <c:manualLayout>
          <c:layoutTarget val="inner"/>
          <c:xMode val="edge"/>
          <c:yMode val="edge"/>
          <c:x val="0.20179400096137601"/>
          <c:y val="0.1212319302246106"/>
          <c:w val="0.79820599903862399"/>
          <c:h val="0.757164604498170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395970341419456E-2"/>
                  <c:y val="0.258056841883959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16-4BEA-B471-0DF7700AF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711617.3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16-4BEA-B471-0DF7700AF2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079102321964223E-2"/>
                  <c:y val="0.22302426466503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716-4BEA-B471-0DF7700AF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870378.02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16-4BEA-B471-0DF7700AF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90"/>
        <c:shape val="cylinder"/>
        <c:axId val="116021248"/>
        <c:axId val="175915008"/>
        <c:axId val="0"/>
      </c:bar3DChart>
      <c:dateAx>
        <c:axId val="11602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 i="0" baseline="0">
                <a:latin typeface="Liberation Serif" pitchFamily="18" charset="0"/>
              </a:defRPr>
            </a:pPr>
            <a:endParaRPr lang="ru-RU"/>
          </a:p>
        </c:txPr>
        <c:crossAx val="175915008"/>
        <c:crosses val="autoZero"/>
        <c:auto val="0"/>
        <c:lblOffset val="100"/>
        <c:baseTimeUnit val="days"/>
      </c:dateAx>
      <c:valAx>
        <c:axId val="17591500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116021248"/>
        <c:crosses val="autoZero"/>
        <c:crossBetween val="between"/>
        <c:majorUnit val="30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18570470563426589"/>
          <c:y val="0.91060177187747771"/>
          <c:w val="0.65813652848960491"/>
          <c:h val="7.3183468094586951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90500">
        <a:schemeClr val="accent1"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Liberation Serif" pitchFamily="18" charset="0"/>
              </a:defRPr>
            </a:pPr>
            <a:r>
              <a:rPr lang="ru-RU" dirty="0"/>
              <a:t>Всего поступило в доход бюджета </a:t>
            </a:r>
            <a:r>
              <a:rPr lang="ru-RU" dirty="0" smtClean="0"/>
              <a:t>4 235 561,6</a:t>
            </a:r>
            <a:endParaRPr lang="ru-RU" dirty="0"/>
          </a:p>
        </c:rich>
      </c:tx>
      <c:layout>
        <c:manualLayout>
          <c:xMode val="edge"/>
          <c:yMode val="edge"/>
          <c:x val="1.5775781248477262E-2"/>
          <c:y val="5.9172612806584819E-2"/>
        </c:manualLayout>
      </c:layout>
      <c:overlay val="0"/>
    </c:title>
    <c:autoTitleDeleted val="0"/>
    <c:view3D>
      <c:rotX val="20"/>
      <c:rotY val="163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55796069607289"/>
          <c:w val="0.79294844432489964"/>
          <c:h val="0.80728784438661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в доход бюджета 3 519 663,0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0.10697809533002708"/>
                  <c:y val="5.8996967897557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9EC-453B-A10A-894BF96EEB80}"/>
                </c:ext>
              </c:extLst>
            </c:dLbl>
            <c:dLbl>
              <c:idx val="1"/>
              <c:layout>
                <c:manualLayout>
                  <c:x val="-0.20296390109659948"/>
                  <c:y val="-0.15375074610334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EC-453B-A10A-894BF96EEB80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2878345.7</c:v>
                </c:pt>
                <c:pt idx="1">
                  <c:v>1264374.2</c:v>
                </c:pt>
                <c:pt idx="2">
                  <c:v>92841.7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9EC-453B-A10A-894BF96EE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164557739198572"/>
          <c:y val="0.12737041646411629"/>
          <c:w val="0.1894961232377689"/>
          <c:h val="0.83162562841899934"/>
        </c:manualLayout>
      </c:layout>
      <c:overlay val="0"/>
      <c:txPr>
        <a:bodyPr/>
        <a:lstStyle/>
        <a:p>
          <a:pPr>
            <a:defRPr sz="160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155700">
        <a:schemeClr val="accent5">
          <a:satMod val="175000"/>
          <a:alpha val="4000"/>
        </a:schemeClr>
      </a:glow>
      <a:outerShdw blurRad="50800" dist="38100" dir="2700000" sx="104000" sy="104000" algn="tl" rotWithShape="0">
        <a:schemeClr val="bg1">
          <a:alpha val="32000"/>
        </a:schemeClr>
      </a:outerShdw>
      <a:softEdge rad="355600"/>
    </a:effectLst>
    <a:scene3d>
      <a:camera prst="orthographicFront"/>
      <a:lightRig rig="threePt" dir="t"/>
    </a:scene3d>
    <a:sp3d>
      <a:bevelB h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978723380415515"/>
          <c:y val="0.10061335309928122"/>
          <c:w val="0.71598278732792375"/>
          <c:h val="0.728663562611304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802900226559192E-2"/>
                  <c:y val="0.18901187671375433"/>
                </c:manualLayout>
              </c:layout>
              <c:spPr/>
              <c:txPr>
                <a:bodyPr rot="0"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B12-4A76-B4FF-CD540EC38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660000"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Субвенции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1289102.3999999999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12-4A76-B4FF-CD540EC38C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12-4A76-B4FF-CD540EC38C0F}"/>
              </c:ext>
            </c:extLst>
          </c:dPt>
          <c:dLbls>
            <c:dLbl>
              <c:idx val="0"/>
              <c:layout>
                <c:manualLayout>
                  <c:x val="3.4879414934979078E-2"/>
                  <c:y val="0.17114198189246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B12-4A76-B4FF-CD540EC38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Субвенции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1309080.3799999999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B12-4A76-B4FF-CD540EC38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44"/>
        <c:shape val="cylinder"/>
        <c:axId val="86995968"/>
        <c:axId val="175916736"/>
        <c:axId val="0"/>
      </c:bar3DChart>
      <c:catAx>
        <c:axId val="86995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175916736"/>
        <c:crosses val="autoZero"/>
        <c:auto val="1"/>
        <c:lblAlgn val="l"/>
        <c:lblOffset val="100"/>
        <c:noMultiLvlLbl val="0"/>
      </c:catAx>
      <c:valAx>
        <c:axId val="175916736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Liberation Serif" pitchFamily="18" charset="0"/>
              </a:defRPr>
            </a:pPr>
            <a:endParaRPr lang="ru-RU"/>
          </a:p>
        </c:txPr>
        <c:crossAx val="86995968"/>
        <c:crosses val="autoZero"/>
        <c:crossBetween val="between"/>
        <c:majorUnit val="30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25042101689445839"/>
          <c:y val="0.85247468418276273"/>
          <c:w val="0.62721517072613231"/>
          <c:h val="8.5806037199907328E-2"/>
        </c:manualLayout>
      </c:layout>
      <c:overlay val="1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779588198141552"/>
          <c:y val="0.12802178772708667"/>
          <c:w val="0.74495505374858362"/>
          <c:h val="0.685583734769056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6198626906309872E-2"/>
                  <c:y val="0.1772319039073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75-4BB5-9E00-8D52652B20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Субсидии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279984.3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75-4BB5-9E00-8D52652B20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158612280707816E-2"/>
                  <c:y val="0.18417897749245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75-4BB5-9E00-8D52652B20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Субсидии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555663.93999999994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75-4BB5-9E00-8D52652B2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38"/>
        <c:shape val="cylinder"/>
        <c:axId val="133041152"/>
        <c:axId val="175918464"/>
        <c:axId val="0"/>
      </c:bar3DChart>
      <c:catAx>
        <c:axId val="13304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175918464"/>
        <c:crosses val="autoZero"/>
        <c:auto val="1"/>
        <c:lblAlgn val="l"/>
        <c:lblOffset val="100"/>
        <c:noMultiLvlLbl val="0"/>
      </c:catAx>
      <c:valAx>
        <c:axId val="175918464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133041152"/>
        <c:crosses val="autoZero"/>
        <c:crossBetween val="between"/>
        <c:majorUnit val="20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25889649827267869"/>
          <c:y val="0.84113378042253073"/>
          <c:w val="0.5728649197708191"/>
          <c:h val="8.7370517301092535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7212537531468"/>
          <c:y val="0.218315203539476"/>
          <c:w val="0.78268181421934313"/>
          <c:h val="0.688875664141892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765036146490125E-2"/>
                  <c:y val="0.21557898795558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30D-40D0-970B-B3DD60F056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Иные межбюджетные трансферты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153503.89000000001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0D-40D0-970B-B3DD60F056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0623462472423696E-2"/>
                  <c:y val="0.20527378678354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30D-40D0-970B-B3DD60F056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Иные межбюджетные трансферты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158408.82999999999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0D-40D0-970B-B3DD60F05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"/>
        <c:shape val="cylinder"/>
        <c:axId val="133040128"/>
        <c:axId val="175920192"/>
        <c:axId val="0"/>
      </c:bar3DChart>
      <c:catAx>
        <c:axId val="13304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175920192"/>
        <c:crosses val="autoZero"/>
        <c:auto val="1"/>
        <c:lblAlgn val="l"/>
        <c:lblOffset val="100"/>
        <c:noMultiLvlLbl val="0"/>
      </c:catAx>
      <c:valAx>
        <c:axId val="175920192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Liberation Serif" pitchFamily="18" charset="0"/>
              </a:defRPr>
            </a:pPr>
            <a:endParaRPr lang="ru-RU"/>
          </a:p>
        </c:txPr>
        <c:crossAx val="133040128"/>
        <c:crosses val="autoZero"/>
        <c:crossBetween val="between"/>
        <c:majorUnit val="5000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35605369244687096"/>
          <c:y val="0.94209916218459389"/>
          <c:w val="0.39102103734505689"/>
          <c:h val="4.6020213440336695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25722003585067"/>
          <c:y val="0.25971256461700332"/>
          <c:w val="0.82774277996414936"/>
          <c:h val="0.622049347458125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369980878537231E-2"/>
                  <c:y val="0.23995101383591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021-45BB-9531-97E66CE38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Возврат остатков субсидий, субвенций и иных МБТ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-16849.5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21-45BB-9531-97E66CE384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4669043243746334E-2"/>
                  <c:y val="0.21565790056553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021-45BB-9531-97E66CE38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Возврат остатков субсидий, субвенций и иных МБТ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-37406.53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021-45BB-9531-97E66CE38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52"/>
        <c:shape val="cylinder"/>
        <c:axId val="116022784"/>
        <c:axId val="175921920"/>
        <c:axId val="0"/>
      </c:bar3DChart>
      <c:catAx>
        <c:axId val="116022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175921920"/>
        <c:crosses val="autoZero"/>
        <c:auto val="1"/>
        <c:lblAlgn val="l"/>
        <c:lblOffset val="100"/>
        <c:noMultiLvlLbl val="0"/>
      </c:catAx>
      <c:valAx>
        <c:axId val="175921920"/>
        <c:scaling>
          <c:orientation val="minMax"/>
          <c:max val="0"/>
          <c:min val="-3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0000"/>
                </a:solidFill>
                <a:latin typeface="Liberation Serif" pitchFamily="18" charset="0"/>
              </a:defRPr>
            </a:pPr>
            <a:endParaRPr lang="ru-RU"/>
          </a:p>
        </c:txPr>
        <c:crossAx val="116022784"/>
        <c:crosses val="autoZero"/>
        <c:crossBetween val="between"/>
        <c:majorUnit val="5000"/>
      </c:valAx>
      <c:spPr>
        <a:solidFill>
          <a:srgbClr val="DDFAFB"/>
        </a:solidFill>
        <a:ln>
          <a:noFill/>
        </a:ln>
      </c:spPr>
    </c:plotArea>
    <c:legend>
      <c:legendPos val="b"/>
      <c:layout>
        <c:manualLayout>
          <c:xMode val="edge"/>
          <c:yMode val="edge"/>
          <c:x val="0.33460774828363743"/>
          <c:y val="0.93502615870963834"/>
          <c:w val="0.40887827201779098"/>
          <c:h val="6.4973841290361684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37925139541834"/>
          <c:y val="0.2898305417045165"/>
          <c:w val="0.83295026224646818"/>
          <c:h val="0.58805680087833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4736973669592265E-2"/>
                  <c:y val="1.498697114462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2D-45D5-A542-3EDAD3A829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 baseline="0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возврата остстков субсидий, субвенций и иных МБТ прошлых лет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4596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2D-45D5-A542-3EDAD3A829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9014920059387344E-2"/>
                  <c:y val="0.14700101647743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2D-45D5-A542-3EDAD3A829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возврата остстков субсидий, субвенций и иных МБТ прошлых лет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22021.06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2D-45D5-A542-3EDAD3A82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17578240"/>
        <c:axId val="178061888"/>
        <c:axId val="0"/>
      </c:bar3DChart>
      <c:catAx>
        <c:axId val="11757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 rot="0" anchor="t" anchorCtr="0"/>
          <a:lstStyle/>
          <a:p>
            <a:pPr>
              <a:defRPr sz="1100" b="1">
                <a:latin typeface="Liberation Serif" pitchFamily="18" charset="0"/>
              </a:defRPr>
            </a:pPr>
            <a:endParaRPr lang="ru-RU"/>
          </a:p>
        </c:txPr>
        <c:crossAx val="178061888"/>
        <c:crosses val="autoZero"/>
        <c:auto val="1"/>
        <c:lblAlgn val="l"/>
        <c:lblOffset val="10"/>
        <c:noMultiLvlLbl val="0"/>
      </c:catAx>
      <c:valAx>
        <c:axId val="178061888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117578240"/>
        <c:crosses val="autoZero"/>
        <c:crossBetween val="between"/>
        <c:minorUnit val="40"/>
      </c:valAx>
      <c:spPr>
        <a:solidFill>
          <a:srgbClr val="DDFAFB"/>
        </a:solidFill>
      </c:spPr>
    </c:plotArea>
    <c:legend>
      <c:legendPos val="b"/>
      <c:layout>
        <c:manualLayout>
          <c:xMode val="edge"/>
          <c:yMode val="edge"/>
          <c:x val="0.18087862816154601"/>
          <c:y val="0.9140430475045257"/>
          <c:w val="0.64657515235952201"/>
          <c:h val="7.0394813339484705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712638456794762E-3"/>
          <c:y val="0.15063679887848699"/>
          <c:w val="0.5657286476504042"/>
          <c:h val="0.849363201121512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-6.5127562805398345E-2"/>
                  <c:y val="-2.4094105816621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18-4193-A387-EEEF03C62DB2}"/>
                </c:ext>
              </c:extLst>
            </c:dLbl>
            <c:dLbl>
              <c:idx val="1"/>
              <c:layout>
                <c:manualLayout>
                  <c:x val="-5.721449830937439E-2"/>
                  <c:y val="-7.5843580686221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018-4193-A387-EEEF03C62DB2}"/>
                </c:ext>
              </c:extLst>
            </c:dLbl>
            <c:dLbl>
              <c:idx val="2"/>
              <c:layout>
                <c:manualLayout>
                  <c:x val="1.7770278811835923E-3"/>
                  <c:y val="-9.906016312508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18-4193-A387-EEEF03C62DB2}"/>
                </c:ext>
              </c:extLst>
            </c:dLbl>
            <c:dLbl>
              <c:idx val="3"/>
              <c:layout>
                <c:manualLayout>
                  <c:x val="3.9348020967601351E-2"/>
                  <c:y val="-8.0041012187908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018-4193-A387-EEEF03C62DB2}"/>
                </c:ext>
              </c:extLst>
            </c:dLbl>
            <c:dLbl>
              <c:idx val="4"/>
              <c:layout>
                <c:manualLayout>
                  <c:x val="4.574612947337979E-2"/>
                  <c:y val="-2.544266747722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018-4193-A387-EEEF03C62DB2}"/>
                </c:ext>
              </c:extLst>
            </c:dLbl>
            <c:dLbl>
              <c:idx val="5"/>
              <c:layout>
                <c:manualLayout>
                  <c:x val="-0.13810366852210273"/>
                  <c:y val="5.404093558636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018-4193-A387-EEEF03C62DB2}"/>
                </c:ext>
              </c:extLst>
            </c:dLbl>
            <c:dLbl>
              <c:idx val="6"/>
              <c:layout>
                <c:manualLayout>
                  <c:x val="-8.4581864648101371E-2"/>
                  <c:y val="-0.17071315377275986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018-4193-A387-EEEF03C62DB2}"/>
                </c:ext>
              </c:extLst>
            </c:dLbl>
            <c:dLbl>
              <c:idx val="7"/>
              <c:layout>
                <c:manualLayout>
                  <c:x val="-2.6869977666653007E-2"/>
                  <c:y val="4.8562264265425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018-4193-A387-EEEF03C62DB2}"/>
                </c:ext>
              </c:extLst>
            </c:dLbl>
            <c:dLbl>
              <c:idx val="8"/>
              <c:layout>
                <c:manualLayout>
                  <c:x val="8.1556545968077571E-2"/>
                  <c:y val="-0.18109593980499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018-4193-A387-EEEF03C62DB2}"/>
                </c:ext>
              </c:extLst>
            </c:dLbl>
            <c:dLbl>
              <c:idx val="9"/>
              <c:layout>
                <c:manualLayout>
                  <c:x val="-2.0893137618788412E-2"/>
                  <c:y val="-3.017144151571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018-4193-A387-EEEF03C62DB2}"/>
                </c:ext>
              </c:extLst>
            </c:dLbl>
            <c:dLbl>
              <c:idx val="10"/>
              <c:layout>
                <c:manualLayout>
                  <c:x val="9.8967493983734573E-3"/>
                  <c:y val="-8.675753047229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018-4193-A387-EEEF03C62DB2}"/>
                </c:ext>
              </c:extLst>
            </c:dLbl>
            <c:dLbl>
              <c:idx val="11"/>
              <c:layout>
                <c:manualLayout>
                  <c:x val="8.6209316971323377E-2"/>
                  <c:y val="6.6373696702657969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018-4193-A387-EEEF03C62D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017 Министерство природный ресурсов и экологии Свердловской области 0,00%</c:v>
                </c:pt>
                <c:pt idx="1">
                  <c:v>019 Департамент по обеспечению деятельности мировых судей Свердловской облсти 0,02%</c:v>
                </c:pt>
                <c:pt idx="2">
                  <c:v>036 Администрация Южного управленческого округа 0,00%</c:v>
                </c:pt>
                <c:pt idx="3">
                  <c:v>045 Департамент по охране, контролю и регулированию использования животного мира Свердловской области 0,01%</c:v>
                </c:pt>
                <c:pt idx="4">
                  <c:v>048 Уральское межрегиональное управление Федеральной службы по надзору в сфере природопользования 0,32%</c:v>
                </c:pt>
                <c:pt idx="5">
                  <c:v>182 Управление Федеральной налоговой службы по Свердловской области 29,85%</c:v>
                </c:pt>
                <c:pt idx="6">
                  <c:v>901 Администрация муниципального округа Сухой Лог 17,01%</c:v>
                </c:pt>
                <c:pt idx="7">
                  <c:v>902 Комитет по управлению муниципальной собственностью Администрации муниципального округа Сухой Лог 1,64%</c:v>
                </c:pt>
                <c:pt idx="8">
                  <c:v>906 Упрвление образования Администрации муниципального округа Сухой Лог 30,32%</c:v>
                </c:pt>
                <c:pt idx="9">
                  <c:v>908 Управление культуры Администрации муниципального округа Сухой Лог 0,15 %</c:v>
                </c:pt>
                <c:pt idx="10">
                  <c:v>915 Управление физической культуры и спорта Администрации муниципального округа Сухой Лог 0,13%</c:v>
                </c:pt>
                <c:pt idx="11">
                  <c:v>919 Финансовое управление Администрации муниципального округа Сухой Лог 20,55%</c:v>
                </c:pt>
              </c:strCache>
            </c:strRef>
          </c:cat>
          <c:val>
            <c:numRef>
              <c:f>Лист1!$B$2:$B$13</c:f>
              <c:numCache>
                <c:formatCode>_-* #,##0.0\ _₽_-;\-* #,##0.0\ _₽_-;_-* "-"??\ _₽_-;_-@_-</c:formatCode>
                <c:ptCount val="12"/>
                <c:pt idx="0">
                  <c:v>52.7</c:v>
                </c:pt>
                <c:pt idx="1">
                  <c:v>668.5</c:v>
                </c:pt>
                <c:pt idx="2">
                  <c:v>39.200000000000003</c:v>
                </c:pt>
                <c:pt idx="3">
                  <c:v>440.7</c:v>
                </c:pt>
                <c:pt idx="4">
                  <c:v>13360.3</c:v>
                </c:pt>
                <c:pt idx="5">
                  <c:v>1264286.6000000001</c:v>
                </c:pt>
                <c:pt idx="6">
                  <c:v>720465.1</c:v>
                </c:pt>
                <c:pt idx="7">
                  <c:v>69587.8</c:v>
                </c:pt>
                <c:pt idx="8">
                  <c:v>1284316.7</c:v>
                </c:pt>
                <c:pt idx="9">
                  <c:v>6353.9</c:v>
                </c:pt>
                <c:pt idx="10">
                  <c:v>5684.3</c:v>
                </c:pt>
                <c:pt idx="11">
                  <c:v>870305.8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18-4193-A387-EEEF03C62D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017 Министерство природный ресурсов и экологии Свердловской области 0,00%</c:v>
                </c:pt>
                <c:pt idx="1">
                  <c:v>019 Департамент по обеспечению деятельности мировых судей Свердловской облсти 0,02%</c:v>
                </c:pt>
                <c:pt idx="2">
                  <c:v>036 Администрация Южного управленческого округа 0,00%</c:v>
                </c:pt>
                <c:pt idx="3">
                  <c:v>045 Департамент по охране, контролю и регулированию использования животного мира Свердловской области 0,01%</c:v>
                </c:pt>
                <c:pt idx="4">
                  <c:v>048 Уральское межрегиональное управление Федеральной службы по надзору в сфере природопользования 0,32%</c:v>
                </c:pt>
                <c:pt idx="5">
                  <c:v>182 Управление Федеральной налоговой службы по Свердловской области 29,85%</c:v>
                </c:pt>
                <c:pt idx="6">
                  <c:v>901 Администрация муниципального округа Сухой Лог 17,01%</c:v>
                </c:pt>
                <c:pt idx="7">
                  <c:v>902 Комитет по управлению муниципальной собственностью Администрации муниципального округа Сухой Лог 1,64%</c:v>
                </c:pt>
                <c:pt idx="8">
                  <c:v>906 Упрвление образования Администрации муниципального округа Сухой Лог 30,32%</c:v>
                </c:pt>
                <c:pt idx="9">
                  <c:v>908 Управление культуры Администрации муниципального округа Сухой Лог 0,15 %</c:v>
                </c:pt>
                <c:pt idx="10">
                  <c:v>915 Управление физической культуры и спорта Администрации муниципального округа Сухой Лог 0,13%</c:v>
                </c:pt>
                <c:pt idx="11">
                  <c:v>919 Финансовое управление Администрации муниципального округа Сухой Лог 20,55%</c:v>
                </c:pt>
              </c:strCache>
            </c:strRef>
          </c:cat>
          <c:val>
            <c:numRef>
              <c:f>Лист1!$C$2:$C$13</c:f>
              <c:numCache>
                <c:formatCode>0.00%</c:formatCode>
                <c:ptCount val="12"/>
                <c:pt idx="0">
                  <c:v>1.2442269757096676E-5</c:v>
                </c:pt>
                <c:pt idx="1">
                  <c:v>1.5783030991687149E-4</c:v>
                </c:pt>
                <c:pt idx="2">
                  <c:v>9.2549710527170718E-6</c:v>
                </c:pt>
                <c:pt idx="3">
                  <c:v>1.0404759548296973E-4</c:v>
                </c:pt>
                <c:pt idx="4">
                  <c:v>3.1543160651942826E-3</c:v>
                </c:pt>
                <c:pt idx="5">
                  <c:v>0.29849326238107365</c:v>
                </c:pt>
                <c:pt idx="6">
                  <c:v>0.17009907257634974</c:v>
                </c:pt>
                <c:pt idx="7">
                  <c:v>1.6429415168935334E-2</c:v>
                </c:pt>
                <c:pt idx="8">
                  <c:v>0.30322229288319169</c:v>
                </c:pt>
                <c:pt idx="9">
                  <c:v>1.500131647241301E-3</c:v>
                </c:pt>
                <c:pt idx="10">
                  <c:v>1.3420416315040728E-3</c:v>
                </c:pt>
                <c:pt idx="11">
                  <c:v>0.20547589250030035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018-4193-A387-EEEF03C62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488918976212827"/>
          <c:y val="0"/>
          <c:w val="0.36078568852987125"/>
          <c:h val="0.99827750356663425"/>
        </c:manualLayout>
      </c:layout>
      <c:overlay val="0"/>
      <c:txPr>
        <a:bodyPr/>
        <a:lstStyle/>
        <a:p>
          <a:pPr algn="just">
            <a:defRPr sz="1100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>
        <a:schemeClr val="accent1"/>
      </a:glow>
      <a:softEdge rad="0"/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623255429658631E-2"/>
          <c:y val="4.259541128202126E-2"/>
          <c:w val="0.80259890190113037"/>
          <c:h val="0.904315217020114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CBBDB9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2.0457347121600633E-2"/>
                  <c:y val="0.13078850708866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775-4771-A3B9-69B8E98006A3}"/>
                </c:ext>
              </c:extLst>
            </c:dLbl>
            <c:dLbl>
              <c:idx val="1"/>
              <c:layout>
                <c:manualLayout>
                  <c:x val="-8.7672043642954174E-3"/>
                  <c:y val="0.148953577517650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775-4771-A3B9-69B8E98006A3}"/>
                </c:ext>
              </c:extLst>
            </c:dLbl>
            <c:dLbl>
              <c:idx val="2"/>
              <c:layout>
                <c:manualLayout>
                  <c:x val="1.3394536832882206E-17"/>
                  <c:y val="9.4458366230704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775-4771-A3B9-69B8E9800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2728.5</c:v>
                </c:pt>
                <c:pt idx="1">
                  <c:v>2850.9</c:v>
                </c:pt>
                <c:pt idx="2" formatCode="0.0">
                  <c:v>2420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75-4771-A3B9-69B8E98006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2.6302073325667388E-2"/>
                  <c:y val="6.9027267630130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775-4771-A3B9-69B8E98006A3}"/>
                </c:ext>
              </c:extLst>
            </c:dLbl>
            <c:dLbl>
              <c:idx val="1"/>
              <c:layout>
                <c:manualLayout>
                  <c:x val="-3.2147029646124717E-2"/>
                  <c:y val="8.7192338059112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775-4771-A3B9-69B8E98006A3}"/>
                </c:ext>
              </c:extLst>
            </c:dLbl>
            <c:dLbl>
              <c:idx val="2"/>
              <c:layout>
                <c:manualLayout>
                  <c:x val="2.9229383930098004E-3"/>
                  <c:y val="7.6293295801723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775-4771-A3B9-69B8E9800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3200.3</c:v>
                </c:pt>
                <c:pt idx="1">
                  <c:v>3506.8</c:v>
                </c:pt>
                <c:pt idx="2" formatCode="0.0">
                  <c:v>3519.7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75-4771-A3B9-69B8E98006A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5.2604146651334775E-2"/>
                  <c:y val="-2.9064112686370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775-4771-A3B9-69B8E98006A3}"/>
                </c:ext>
              </c:extLst>
            </c:dLbl>
            <c:dLbl>
              <c:idx val="1"/>
              <c:layout>
                <c:manualLayout>
                  <c:x val="-3.7991755850191412E-2"/>
                  <c:y val="-2.9064112686370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775-4771-A3B9-69B8E9800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3435.6</c:v>
                </c:pt>
                <c:pt idx="1">
                  <c:v>3507.8</c:v>
                </c:pt>
                <c:pt idx="2" formatCode="0.0">
                  <c:v>4235.5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775-4771-A3B9-69B8E98006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4858752"/>
        <c:axId val="178068800"/>
        <c:axId val="62097280"/>
      </c:bar3DChart>
      <c:catAx>
        <c:axId val="13485875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Liberation Serif" panose="02020603050405020304" pitchFamily="18" charset="0"/>
              </a:defRPr>
            </a:pPr>
            <a:endParaRPr lang="ru-RU"/>
          </a:p>
        </c:txPr>
        <c:crossAx val="178068800"/>
        <c:crosses val="autoZero"/>
        <c:auto val="1"/>
        <c:lblAlgn val="ctr"/>
        <c:lblOffset val="100"/>
        <c:noMultiLvlLbl val="0"/>
      </c:catAx>
      <c:valAx>
        <c:axId val="178068800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34858752"/>
        <c:crosses val="autoZero"/>
        <c:crossBetween val="between"/>
      </c:valAx>
      <c:serAx>
        <c:axId val="62097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7806880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745005230485E-2"/>
          <c:y val="1.9834119356943718E-2"/>
          <c:w val="0.83352107340453829"/>
          <c:h val="0.934053996220306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CBBDB9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731038820930849E-2"/>
                  <c:y val="0.112874777518853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3D7-433A-88FA-9368B934EE2C}"/>
                </c:ext>
              </c:extLst>
            </c:dLbl>
            <c:dLbl>
              <c:idx val="1"/>
              <c:layout>
                <c:manualLayout>
                  <c:x val="1.4425323507757076E-2"/>
                  <c:y val="0.14564487421787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D7-433A-88FA-9368B934EE2C}"/>
                </c:ext>
              </c:extLst>
            </c:dLbl>
            <c:dLbl>
              <c:idx val="2"/>
              <c:layout>
                <c:manualLayout>
                  <c:x val="1.731038820930849E-2"/>
                  <c:y val="9.831000339455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D7-433A-88FA-9368B934EE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2632.4</c:v>
                </c:pt>
                <c:pt idx="1">
                  <c:v>2872.4</c:v>
                </c:pt>
                <c:pt idx="2" formatCode="General">
                  <c:v>2444.6999999999998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D7-433A-88FA-9368B934EE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3.1735711717065594E-2"/>
                  <c:y val="-3.6411218554468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3D7-433A-88FA-9368B934EE2C}"/>
                </c:ext>
              </c:extLst>
            </c:dLbl>
            <c:dLbl>
              <c:idx val="1"/>
              <c:layout>
                <c:manualLayout>
                  <c:x val="3.462077641861698E-2"/>
                  <c:y val="-7.28253041340211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3D7-433A-88FA-9368B934EE2C}"/>
                </c:ext>
              </c:extLst>
            </c:dLbl>
            <c:dLbl>
              <c:idx val="2"/>
              <c:layout>
                <c:manualLayout>
                  <c:x val="4.0390905821719815E-2"/>
                  <c:y val="-1.4564487421787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3D7-433A-88FA-9368B934EE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3159.2</c:v>
                </c:pt>
                <c:pt idx="1">
                  <c:v>3413.2</c:v>
                </c:pt>
                <c:pt idx="2">
                  <c:v>3508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3D7-433A-88FA-9368B934EE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3.7505841120168394E-2"/>
                  <c:y val="-1.0923365566340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3D7-433A-88FA-9368B934EE2C}"/>
                </c:ext>
              </c:extLst>
            </c:dLbl>
            <c:dLbl>
              <c:idx val="1"/>
              <c:layout>
                <c:manualLayout>
                  <c:x val="3.1735711717065566E-2"/>
                  <c:y val="-1.4564774124295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3D7-433A-88FA-9368B934EE2C}"/>
                </c:ext>
              </c:extLst>
            </c:dLbl>
            <c:dLbl>
              <c:idx val="2"/>
              <c:layout>
                <c:manualLayout>
                  <c:x val="3.7505841120168394E-2"/>
                  <c:y val="-3.6411218554468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3D7-433A-88FA-9368B934EE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Режевской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 formatCode="General">
                  <c:v>3518.2</c:v>
                </c:pt>
                <c:pt idx="1">
                  <c:v>3658.1</c:v>
                </c:pt>
                <c:pt idx="2">
                  <c:v>4149.7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3D7-433A-88FA-9368B934EE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758336"/>
        <c:axId val="178381952"/>
        <c:axId val="62096000"/>
      </c:bar3DChart>
      <c:catAx>
        <c:axId val="13575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Liberation Serif" panose="02020603050405020304" pitchFamily="18" charset="0"/>
              </a:defRPr>
            </a:pPr>
            <a:endParaRPr lang="ru-RU"/>
          </a:p>
        </c:txPr>
        <c:crossAx val="178381952"/>
        <c:crosses val="autoZero"/>
        <c:auto val="1"/>
        <c:lblAlgn val="ctr"/>
        <c:lblOffset val="100"/>
        <c:noMultiLvlLbl val="0"/>
      </c:catAx>
      <c:valAx>
        <c:axId val="178381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5758336"/>
        <c:crosses val="autoZero"/>
        <c:crossBetween val="between"/>
      </c:valAx>
      <c:serAx>
        <c:axId val="62096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7838195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29131948302054"/>
          <c:y val="0"/>
          <c:w val="0.80746352257156628"/>
          <c:h val="0.808770852259934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-4 149 657,5 тыс. рублей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5A-4848-AFA4-12DD2B3CB999}"/>
              </c:ext>
            </c:extLst>
          </c:dPt>
          <c:dPt>
            <c:idx val="1"/>
            <c:bubble3D val="0"/>
            <c:explosion val="29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5A-4848-AFA4-12DD2B3CB999}"/>
              </c:ext>
            </c:extLst>
          </c:dPt>
          <c:dPt>
            <c:idx val="2"/>
            <c:bubble3D val="0"/>
            <c:explosion val="36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5A-4848-AFA4-12DD2B3CB999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5A-4848-AFA4-12DD2B3CB999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05A-4848-AFA4-12DD2B3CB999}"/>
              </c:ext>
            </c:extLst>
          </c:dPt>
          <c:dPt>
            <c:idx val="5"/>
            <c:bubble3D val="0"/>
            <c:explosion val="2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05A-4848-AFA4-12DD2B3CB999}"/>
              </c:ext>
            </c:extLst>
          </c:dPt>
          <c:dPt>
            <c:idx val="6"/>
            <c:bubble3D val="0"/>
            <c:explosion val="34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05A-4848-AFA4-12DD2B3CB999}"/>
              </c:ext>
            </c:extLst>
          </c:dPt>
          <c:dPt>
            <c:idx val="7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05A-4848-AFA4-12DD2B3CB999}"/>
              </c:ext>
            </c:extLst>
          </c:dPt>
          <c:dPt>
            <c:idx val="8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05A-4848-AFA4-12DD2B3CB999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05A-4848-AFA4-12DD2B3CB999}"/>
              </c:ext>
            </c:extLst>
          </c:dPt>
          <c:dPt>
            <c:idx val="10"/>
            <c:bubble3D val="0"/>
            <c:spPr>
              <a:solidFill>
                <a:schemeClr val="accent6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05A-4848-AFA4-12DD2B3CB999}"/>
              </c:ext>
            </c:extLst>
          </c:dPt>
          <c:dLbls>
            <c:dLbl>
              <c:idx val="0"/>
              <c:layout>
                <c:manualLayout>
                  <c:x val="-5.438053179276383E-2"/>
                  <c:y val="-0.140985393290261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5A-4848-AFA4-12DD2B3CB999}"/>
                </c:ext>
              </c:extLst>
            </c:dLbl>
            <c:dLbl>
              <c:idx val="1"/>
              <c:layout>
                <c:manualLayout>
                  <c:x val="1.8040009443395195E-2"/>
                  <c:y val="-0.115734278074095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5A-4848-AFA4-12DD2B3CB999}"/>
                </c:ext>
              </c:extLst>
            </c:dLbl>
            <c:dLbl>
              <c:idx val="2"/>
              <c:layout>
                <c:manualLayout>
                  <c:x val="5.1228451468355356E-2"/>
                  <c:y val="-5.47107496350270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05A-4848-AFA4-12DD2B3CB999}"/>
                </c:ext>
              </c:extLst>
            </c:dLbl>
            <c:dLbl>
              <c:idx val="3"/>
              <c:layout>
                <c:manualLayout>
                  <c:x val="9.2593878457949239E-2"/>
                  <c:y val="-8.417038405388771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05A-4848-AFA4-12DD2B3CB999}"/>
                </c:ext>
              </c:extLst>
            </c:dLbl>
            <c:dLbl>
              <c:idx val="4"/>
              <c:layout>
                <c:manualLayout>
                  <c:x val="3.4591758323149389E-2"/>
                  <c:y val="4.41894516282910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05A-4848-AFA4-12DD2B3CB999}"/>
                </c:ext>
              </c:extLst>
            </c:dLbl>
            <c:dLbl>
              <c:idx val="5"/>
              <c:layout>
                <c:manualLayout>
                  <c:x val="3.1268863644780209E-2"/>
                  <c:y val="0.11363001847274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05A-4848-AFA4-12DD2B3CB999}"/>
                </c:ext>
              </c:extLst>
            </c:dLbl>
            <c:dLbl>
              <c:idx val="6"/>
              <c:layout>
                <c:manualLayout>
                  <c:x val="-0.22781045161648719"/>
                  <c:y val="-0.143089818581341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05A-4848-AFA4-12DD2B3CB999}"/>
                </c:ext>
              </c:extLst>
            </c:dLbl>
            <c:dLbl>
              <c:idx val="7"/>
              <c:layout>
                <c:manualLayout>
                  <c:x val="-0.12345850461059871"/>
                  <c:y val="8.416541336191596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05A-4848-AFA4-12DD2B3CB999}"/>
                </c:ext>
              </c:extLst>
            </c:dLbl>
            <c:dLbl>
              <c:idx val="8"/>
              <c:layout>
                <c:manualLayout>
                  <c:x val="-0.1270335703440357"/>
                  <c:y val="-6.73363072431101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05A-4848-AFA4-12DD2B3CB999}"/>
                </c:ext>
              </c:extLst>
            </c:dLbl>
            <c:dLbl>
              <c:idx val="9"/>
              <c:layout>
                <c:manualLayout>
                  <c:x val="-0.20576429007888028"/>
                  <c:y val="-9.46916820606236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05A-4848-AFA4-12DD2B3CB999}"/>
                </c:ext>
              </c:extLst>
            </c:dLbl>
            <c:dLbl>
              <c:idx val="10"/>
              <c:layout>
                <c:manualLayout>
                  <c:x val="-0.11904927230307746"/>
                  <c:y val="-0.118386970689652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05A-4848-AFA4-12DD2B3CB999}"/>
                </c:ext>
              </c:extLst>
            </c:dLbl>
            <c:dLbl>
              <c:idx val="11"/>
              <c:layout>
                <c:manualLayout>
                  <c:x val="-0.14403503777358076"/>
                  <c:y val="-0.185175010608285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05A-4848-AFA4-12DD2B3CB999}"/>
                </c:ext>
              </c:extLst>
            </c:dLbl>
            <c:dLbl>
              <c:idx val="12"/>
              <c:layout>
                <c:manualLayout>
                  <c:x val="-3.8213346665185416E-2"/>
                  <c:y val="-0.136776874087567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05A-4848-AFA4-12DD2B3CB9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Общегосударственный вопросы, 6,2%</c:v>
                </c:pt>
                <c:pt idx="1">
                  <c:v>Национальная оборона, 0,1%</c:v>
                </c:pt>
                <c:pt idx="2">
                  <c:v>Национальная безопасность и првоохранительная деятельность, 0,9%</c:v>
                </c:pt>
                <c:pt idx="3">
                  <c:v>Национальная экономика, 7,3%</c:v>
                </c:pt>
                <c:pt idx="4">
                  <c:v>Жилищно-коммунальное хозяйство, 14,7%</c:v>
                </c:pt>
                <c:pt idx="5">
                  <c:v>Охрана окружающей среды, 0,1%</c:v>
                </c:pt>
                <c:pt idx="6">
                  <c:v>Образование,  53,9%</c:v>
                </c:pt>
                <c:pt idx="7">
                  <c:v>Культура и кинематография, 7,3%</c:v>
                </c:pt>
                <c:pt idx="8">
                  <c:v>Социальная политика 5,1%</c:v>
                </c:pt>
                <c:pt idx="9">
                  <c:v>Физическая культура и спорт, 4,3%</c:v>
                </c:pt>
                <c:pt idx="10">
                  <c:v>Средства массовой информации, 0,1%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259348</c:v>
                </c:pt>
                <c:pt idx="1">
                  <c:v>4746.8999999999996</c:v>
                </c:pt>
                <c:pt idx="2">
                  <c:v>35391.9</c:v>
                </c:pt>
                <c:pt idx="3">
                  <c:v>303233.8</c:v>
                </c:pt>
                <c:pt idx="4">
                  <c:v>610414.80000000005</c:v>
                </c:pt>
                <c:pt idx="5">
                  <c:v>3461.8</c:v>
                </c:pt>
                <c:pt idx="6">
                  <c:v>2236895</c:v>
                </c:pt>
                <c:pt idx="7">
                  <c:v>301892.5</c:v>
                </c:pt>
                <c:pt idx="8">
                  <c:v>210821.9</c:v>
                </c:pt>
                <c:pt idx="9">
                  <c:v>178895</c:v>
                </c:pt>
                <c:pt idx="10">
                  <c:v>4555.7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105A-4848-AFA4-12DD2B3CB9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0864626152649705E-2"/>
          <c:y val="0.54808490008163524"/>
          <c:w val="0.58222732196422422"/>
          <c:h val="0.40772564829007368"/>
        </c:manualLayout>
      </c:layout>
      <c:overlay val="0"/>
      <c:txPr>
        <a:bodyPr/>
        <a:lstStyle/>
        <a:p>
          <a:pPr>
            <a:defRPr sz="10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868784409469253"/>
          <c:y val="6.0605636419629062E-3"/>
          <c:w val="0.6450441476628167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2025 г.</c:v>
                </c:pt>
              </c:strCache>
            </c:strRef>
          </c:tx>
          <c:spPr>
            <a:solidFill>
              <a:srgbClr val="FFAFB1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dLbl>
              <c:idx val="6"/>
              <c:layout>
                <c:manualLayout>
                  <c:x val="-5.5026265515229301E-2"/>
                  <c:y val="4.64643212550490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DB-41FE-9F5C-38CB1B70575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301979.90000000002</c:v>
                </c:pt>
                <c:pt idx="1">
                  <c:v>4746.8999999999996</c:v>
                </c:pt>
                <c:pt idx="2">
                  <c:v>38979.699999999997</c:v>
                </c:pt>
                <c:pt idx="3">
                  <c:v>309143.2</c:v>
                </c:pt>
                <c:pt idx="4">
                  <c:v>626046.5</c:v>
                </c:pt>
                <c:pt idx="5">
                  <c:v>6507</c:v>
                </c:pt>
                <c:pt idx="6">
                  <c:v>2326493.2999999998</c:v>
                </c:pt>
                <c:pt idx="7">
                  <c:v>301919</c:v>
                </c:pt>
                <c:pt idx="8">
                  <c:v>212362</c:v>
                </c:pt>
                <c:pt idx="9">
                  <c:v>179160.1</c:v>
                </c:pt>
                <c:pt idx="10">
                  <c:v>4556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DB-41FE-9F5C-38CB1B7057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2025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dLbl>
              <c:idx val="6"/>
              <c:layout>
                <c:manualLayout>
                  <c:x val="-7.0546605347135333E-2"/>
                  <c:y val="-4.44441333743945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DB-41FE-9F5C-38CB1B70575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259348</c:v>
                </c:pt>
                <c:pt idx="1">
                  <c:v>4746.8999999999996</c:v>
                </c:pt>
                <c:pt idx="2">
                  <c:v>35391.9</c:v>
                </c:pt>
                <c:pt idx="3">
                  <c:v>303233.8</c:v>
                </c:pt>
                <c:pt idx="4">
                  <c:v>610414.80000000005</c:v>
                </c:pt>
                <c:pt idx="5">
                  <c:v>3461.8</c:v>
                </c:pt>
                <c:pt idx="6">
                  <c:v>2236895</c:v>
                </c:pt>
                <c:pt idx="7">
                  <c:v>301892.5</c:v>
                </c:pt>
                <c:pt idx="8">
                  <c:v>210821.9</c:v>
                </c:pt>
                <c:pt idx="9">
                  <c:v>178895</c:v>
                </c:pt>
                <c:pt idx="10">
                  <c:v>4555.7299999999996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DB-41FE-9F5C-38CB1B7057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167296"/>
        <c:axId val="178387136"/>
      </c:barChart>
      <c:catAx>
        <c:axId val="138167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crossAx val="178387136"/>
        <c:crosses val="autoZero"/>
        <c:auto val="1"/>
        <c:lblAlgn val="ctr"/>
        <c:lblOffset val="100"/>
        <c:noMultiLvlLbl val="0"/>
      </c:catAx>
      <c:valAx>
        <c:axId val="178387136"/>
        <c:scaling>
          <c:orientation val="minMax"/>
        </c:scaling>
        <c:delete val="0"/>
        <c:axPos val="b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8167296"/>
        <c:crosses val="autoZero"/>
        <c:crossBetween val="between"/>
      </c:valAx>
      <c:spPr>
        <a:noFill/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</c:plotArea>
    <c:legend>
      <c:legendPos val="t"/>
      <c:layout>
        <c:manualLayout>
          <c:xMode val="edge"/>
          <c:yMode val="edge"/>
          <c:x val="0.61453559797304436"/>
          <c:y val="2.1580782416110604E-2"/>
          <c:w val="0.34887352246755882"/>
          <c:h val="6.810307857544623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 baseline="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937443458663319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3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explosion val="1"/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D48-449F-8DC1-8458F113A974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D48-449F-8DC1-8458F113A974}"/>
              </c:ext>
            </c:extLst>
          </c:dPt>
          <c:dPt>
            <c:idx val="7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7-AD48-449F-8DC1-8458F113A974}"/>
              </c:ext>
            </c:extLst>
          </c:dPt>
          <c:dLbls>
            <c:dLbl>
              <c:idx val="0"/>
              <c:layout/>
              <c:tx>
                <c:rich>
                  <a:bodyPr rot="0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rPr>
                      <a:t>Налог на доходы физических лиц 78,5%</a:t>
                    </a:r>
                    <a:endParaRPr lang="ru-RU" sz="1400" dirty="0"/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D48-449F-8DC1-8458F113A974}"/>
                </c:ext>
              </c:extLst>
            </c:dLbl>
            <c:dLbl>
              <c:idx val="1"/>
              <c:layout>
                <c:manualLayout>
                  <c:x val="-5.8612545992381464E-2"/>
                  <c:y val="0.14671910575336919"/>
                </c:manualLayout>
              </c:layout>
              <c:tx>
                <c:rich>
                  <a:bodyPr rot="0"/>
                  <a:lstStyle/>
                  <a:p>
                    <a:pPr>
                      <a:defRPr sz="120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defRPr>
                    </a:pP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rPr>
                      <a:t>Земельный</a:t>
                    </a:r>
                    <a:r>
                      <a:rPr lang="ru-RU" sz="1200" b="1" baseline="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rPr>
                      <a:t>налог 1,4%  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D48-449F-8DC1-8458F113A974}"/>
                </c:ext>
              </c:extLst>
            </c:dLbl>
            <c:dLbl>
              <c:idx val="2"/>
              <c:layout>
                <c:manualLayout>
                  <c:x val="-6.1308596290820486E-2"/>
                  <c:y val="-0.16522262317173994"/>
                </c:manualLayout>
              </c:layout>
              <c:tx>
                <c:rich>
                  <a:bodyPr rot="0"/>
                  <a:lstStyle/>
                  <a:p>
                    <a:pPr>
                      <a:defRPr sz="120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defRPr>
                    </a:pP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rPr>
                      <a:t>Акцизы 5,7 %</a:t>
                    </a:r>
                    <a:endParaRPr lang="ru-RU" sz="12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D48-449F-8DC1-8458F113A974}"/>
                </c:ext>
              </c:extLst>
            </c:dLbl>
            <c:dLbl>
              <c:idx val="3"/>
              <c:layout>
                <c:manualLayout>
                  <c:x val="-3.7642541142152298E-2"/>
                  <c:y val="-4.1931848842192136E-2"/>
                </c:manualLayout>
              </c:layout>
              <c:tx>
                <c:rich>
                  <a:bodyPr rot="0"/>
                  <a:lstStyle/>
                  <a:p>
                    <a:pPr>
                      <a:defRPr sz="120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defRPr>
                    </a:pP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rPr>
                      <a:t>Налоги на совокупный доход 10,9 %   </a:t>
                    </a:r>
                    <a:endParaRPr lang="ru-RU" sz="12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D48-449F-8DC1-8458F113A974}"/>
                </c:ext>
              </c:extLst>
            </c:dLbl>
            <c:dLbl>
              <c:idx val="4"/>
              <c:layout>
                <c:manualLayout>
                  <c:x val="-3.6295121798061082E-2"/>
                  <c:y val="-2.3515905640114063E-3"/>
                </c:manualLayout>
              </c:layout>
              <c:tx>
                <c:rich>
                  <a:bodyPr rot="0"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defRPr>
                    </a:pP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rPr>
                      <a:t>Налог на имущество  ФЛ  1,5 %</a:t>
                    </a:r>
                    <a:endParaRPr lang="ru-RU" sz="12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D48-449F-8DC1-8458F113A974}"/>
                </c:ext>
              </c:extLst>
            </c:dLbl>
            <c:dLbl>
              <c:idx val="5"/>
              <c:layout>
                <c:manualLayout>
                  <c:x val="-2.977031516915974E-2"/>
                  <c:y val="2.2905102896214995E-3"/>
                </c:manualLayout>
              </c:layout>
              <c:tx>
                <c:rich>
                  <a:bodyPr rot="0"/>
                  <a:lstStyle/>
                  <a:p>
                    <a:pPr>
                      <a:defRPr sz="120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defRPr>
                    </a:pP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rPr>
                      <a:t> Госпошлина 2</a:t>
                    </a:r>
                    <a:r>
                      <a:rPr lang="ru-RU" sz="1200" b="1" baseline="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rPr>
                      <a:t>%</a:t>
                    </a:r>
                    <a:endParaRPr lang="ru-RU" sz="12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D48-449F-8DC1-8458F113A974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48-449F-8DC1-8458F113A974}"/>
                </c:ext>
              </c:extLst>
            </c:dLbl>
            <c:dLbl>
              <c:idx val="7"/>
              <c:layout/>
              <c:tx>
                <c:rich>
                  <a:bodyPr rot="0"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rPr>
                      <a:t>Другие  21,5 %</a:t>
                    </a:r>
                    <a:endParaRPr lang="ru-RU" sz="1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D48-449F-8DC1-8458F113A9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400">
                    <a:solidFill>
                      <a:schemeClr val="bg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 78,5 %</c:v>
                </c:pt>
                <c:pt idx="1">
                  <c:v>Акцизы 5,7%</c:v>
                </c:pt>
                <c:pt idx="2">
                  <c:v>Земельный налог 1,4%</c:v>
                </c:pt>
                <c:pt idx="3">
                  <c:v>Налоги на совокупный доход 10,9%</c:v>
                </c:pt>
                <c:pt idx="4">
                  <c:v>Налог на имущество физических лиц 1,5%</c:v>
                </c:pt>
                <c:pt idx="5">
                  <c:v>Госпошлина 2,0%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78.5</c:v>
                </c:pt>
                <c:pt idx="1">
                  <c:v>5.7</c:v>
                </c:pt>
                <c:pt idx="2">
                  <c:v>1.4</c:v>
                </c:pt>
                <c:pt idx="3">
                  <c:v>10.9</c:v>
                </c:pt>
                <c:pt idx="4">
                  <c:v>1.5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D48-449F-8DC1-8458F113A97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50"/>
        <c:splitType val="pos"/>
        <c:splitPos val="6"/>
        <c:secondPieSize val="90"/>
        <c:serLines/>
      </c:of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575661473794007"/>
          <c:y val="2.4292016334228447E-2"/>
          <c:w val="0.69174281181872321"/>
          <c:h val="0.938580672608194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- 3 508 032,7 тыс. руб.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Lbls>
            <c:dLbl>
              <c:idx val="6"/>
              <c:layout>
                <c:manualLayout>
                  <c:x val="-5.7825997475690324E-2"/>
                  <c:y val="4.08660555331250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F7-4726-912A-0DA99CF8E5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168225</c:v>
                </c:pt>
                <c:pt idx="1">
                  <c:v>4438.5</c:v>
                </c:pt>
                <c:pt idx="2">
                  <c:v>30552.7</c:v>
                </c:pt>
                <c:pt idx="3">
                  <c:v>210019.8</c:v>
                </c:pt>
                <c:pt idx="4">
                  <c:v>502960.7</c:v>
                </c:pt>
                <c:pt idx="5">
                  <c:v>5704.2</c:v>
                </c:pt>
                <c:pt idx="6">
                  <c:v>1998824.1</c:v>
                </c:pt>
                <c:pt idx="7">
                  <c:v>257105.5</c:v>
                </c:pt>
                <c:pt idx="8">
                  <c:v>175633.5</c:v>
                </c:pt>
                <c:pt idx="9">
                  <c:v>152361.60000000001</c:v>
                </c:pt>
                <c:pt idx="10">
                  <c:v>2207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F7-4726-912A-0DA99CF8E5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- 4 149 657,5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dLbl>
              <c:idx val="6"/>
              <c:layout>
                <c:manualLayout>
                  <c:x val="-4.7971616090199967E-2"/>
                  <c:y val="-3.83835697324316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8F7-4726-912A-0DA99CF8E5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259348</c:v>
                </c:pt>
                <c:pt idx="1">
                  <c:v>4746.8999999999996</c:v>
                </c:pt>
                <c:pt idx="2">
                  <c:v>35391.9</c:v>
                </c:pt>
                <c:pt idx="3">
                  <c:v>303233.8</c:v>
                </c:pt>
                <c:pt idx="4">
                  <c:v>610414.80000000005</c:v>
                </c:pt>
                <c:pt idx="5">
                  <c:v>3461.8</c:v>
                </c:pt>
                <c:pt idx="6">
                  <c:v>2236895</c:v>
                </c:pt>
                <c:pt idx="7">
                  <c:v>301892.5</c:v>
                </c:pt>
                <c:pt idx="8">
                  <c:v>210821.9</c:v>
                </c:pt>
                <c:pt idx="9">
                  <c:v>178895</c:v>
                </c:pt>
                <c:pt idx="10">
                  <c:v>4555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F7-4726-912A-0DA99CF8E5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323456"/>
        <c:axId val="133588672"/>
      </c:barChart>
      <c:catAx>
        <c:axId val="138323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33588672"/>
        <c:crosses val="autoZero"/>
        <c:auto val="1"/>
        <c:lblAlgn val="ctr"/>
        <c:lblOffset val="100"/>
        <c:noMultiLvlLbl val="0"/>
      </c:catAx>
      <c:valAx>
        <c:axId val="133588672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Liberation Serif" panose="02020603050405020304" pitchFamily="18" charset="0"/>
              </a:defRPr>
            </a:pPr>
            <a:endParaRPr lang="ru-RU"/>
          </a:p>
        </c:txPr>
        <c:crossAx val="138323456"/>
        <c:crosses val="autoZero"/>
        <c:crossBetween val="between"/>
      </c:valAx>
      <c:spPr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0070C0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32744130433595"/>
          <c:y val="0.76990395376123522"/>
          <c:w val="0.33179088935473572"/>
          <c:h val="0.13476927863703841"/>
        </c:manualLayout>
      </c:layout>
      <c:overlay val="0"/>
      <c:txPr>
        <a:bodyPr/>
        <a:lstStyle/>
        <a:p>
          <a:pPr>
            <a:defRPr sz="13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5515408539337"/>
          <c:y val="2.7828022945419435E-2"/>
          <c:w val="0.88456580859323786"/>
          <c:h val="0.83302777304481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- план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4453472110944397E-3"/>
                  <c:y val="-2.88521610723007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10-43DF-A1AE-FE8349C78FD3}"/>
                </c:ext>
              </c:extLst>
            </c:dLbl>
            <c:dLbl>
              <c:idx val="1"/>
              <c:layout>
                <c:manualLayout>
                  <c:x val="-1.3008124899849958E-2"/>
                  <c:y val="-5.77043221446021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10-43DF-A1AE-FE8349C78FD3}"/>
                </c:ext>
              </c:extLst>
            </c:dLbl>
            <c:dLbl>
              <c:idx val="2"/>
              <c:layout>
                <c:manualLayout>
                  <c:x val="-1.4453472110944396E-2"/>
                  <c:y val="-3.17373771795308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D10-43DF-A1AE-FE8349C78FD3}"/>
                </c:ext>
              </c:extLst>
            </c:dLbl>
            <c:dLbl>
              <c:idx val="3"/>
              <c:layout>
                <c:manualLayout>
                  <c:x val="-8.6720832665666374E-3"/>
                  <c:y val="-3.17373771795307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10-43DF-A1AE-FE8349C78FD3}"/>
                </c:ext>
              </c:extLst>
            </c:dLbl>
            <c:dLbl>
              <c:idx val="4"/>
              <c:layout>
                <c:manualLayout>
                  <c:x val="-7.2267360554721981E-3"/>
                  <c:y val="-2.596694496507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D10-43DF-A1AE-FE8349C78FD3}"/>
                </c:ext>
              </c:extLst>
            </c:dLbl>
            <c:dLbl>
              <c:idx val="5"/>
              <c:layout>
                <c:manualLayout>
                  <c:x val="-2.1680208166416595E-2"/>
                  <c:y val="-5.77043221446015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D10-43DF-A1AE-FE8349C78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 расходов</c:v>
                </c:pt>
                <c:pt idx="1">
                  <c:v>Образование</c:v>
                </c:pt>
                <c:pt idx="2">
                  <c:v>Культура</c:v>
                </c:pt>
                <c:pt idx="3">
                  <c:v>Социальная политика</c:v>
                </c:pt>
                <c:pt idx="4">
                  <c:v>Физкультура и спорт</c:v>
                </c:pt>
                <c:pt idx="5">
                  <c:v>ИТОГО социально - значимые расходы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4311893.5999999996</c:v>
                </c:pt>
                <c:pt idx="1">
                  <c:v>2326493.2999999998</c:v>
                </c:pt>
                <c:pt idx="2">
                  <c:v>301919</c:v>
                </c:pt>
                <c:pt idx="3">
                  <c:v>212362</c:v>
                </c:pt>
                <c:pt idx="4">
                  <c:v>179160.1</c:v>
                </c:pt>
                <c:pt idx="5">
                  <c:v>3019934.1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D10-43DF-A1AE-FE8349C78F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- факт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satMod val="120000"/>
                    <a:lumMod val="120000"/>
                  </a:schemeClr>
                </a:gs>
                <a:gs pos="100000">
                  <a:schemeClr val="accent4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4">
                  <a:shade val="25000"/>
                  <a:satMod val="1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3125555377511035E-2"/>
                  <c:y val="5.77043221446015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D10-43DF-A1AE-FE8349C78FD3}"/>
                </c:ext>
              </c:extLst>
            </c:dLbl>
            <c:dLbl>
              <c:idx val="1"/>
              <c:layout>
                <c:manualLayout>
                  <c:x val="2.74615970107943E-2"/>
                  <c:y val="1.1540637246549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D10-43DF-A1AE-FE8349C78FD3}"/>
                </c:ext>
              </c:extLst>
            </c:dLbl>
            <c:dLbl>
              <c:idx val="2"/>
              <c:layout>
                <c:manualLayout>
                  <c:x val="8.672083266566637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D10-43DF-A1AE-FE8349C78FD3}"/>
                </c:ext>
              </c:extLst>
            </c:dLbl>
            <c:dLbl>
              <c:idx val="3"/>
              <c:layout>
                <c:manualLayout>
                  <c:x val="8.6720832665666374E-3"/>
                  <c:y val="2.8849889248594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D10-43DF-A1AE-FE8349C78FD3}"/>
                </c:ext>
              </c:extLst>
            </c:dLbl>
            <c:dLbl>
              <c:idx val="4"/>
              <c:layout>
                <c:manualLayout>
                  <c:x val="1.878951374422771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D10-43DF-A1AE-FE8349C78FD3}"/>
                </c:ext>
              </c:extLst>
            </c:dLbl>
            <c:dLbl>
              <c:idx val="5"/>
              <c:layout>
                <c:manualLayout>
                  <c:x val="2.890683041502177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D10-43DF-A1AE-FE8349C78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 расходов</c:v>
                </c:pt>
                <c:pt idx="1">
                  <c:v>Образование</c:v>
                </c:pt>
                <c:pt idx="2">
                  <c:v>Культура</c:v>
                </c:pt>
                <c:pt idx="3">
                  <c:v>Социальная политика</c:v>
                </c:pt>
                <c:pt idx="4">
                  <c:v>Физкультура и спорт</c:v>
                </c:pt>
                <c:pt idx="5">
                  <c:v>ИТОГО социально - значимые расходы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4149657.5</c:v>
                </c:pt>
                <c:pt idx="1">
                  <c:v>2236895</c:v>
                </c:pt>
                <c:pt idx="2">
                  <c:v>301892.5</c:v>
                </c:pt>
                <c:pt idx="3">
                  <c:v>210821.9</c:v>
                </c:pt>
                <c:pt idx="4">
                  <c:v>178895</c:v>
                </c:pt>
                <c:pt idx="5">
                  <c:v>2928504.4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D10-43DF-A1AE-FE8349C78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810368"/>
        <c:axId val="133592704"/>
      </c:barChart>
      <c:catAx>
        <c:axId val="13881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Liberation Serif" pitchFamily="18" charset="0"/>
              </a:defRPr>
            </a:pPr>
            <a:endParaRPr lang="ru-RU"/>
          </a:p>
        </c:txPr>
        <c:crossAx val="133592704"/>
        <c:crosses val="autoZero"/>
        <c:auto val="1"/>
        <c:lblAlgn val="ctr"/>
        <c:lblOffset val="100"/>
        <c:noMultiLvlLbl val="0"/>
      </c:catAx>
      <c:valAx>
        <c:axId val="133592704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138810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528686614127345"/>
          <c:y val="0.92931697620264664"/>
          <c:w val="0.36848842629685202"/>
          <c:h val="7.068302379735332E-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78879559521636E-2"/>
          <c:y val="1.2382164690980168E-2"/>
          <c:w val="0.58410376718970969"/>
          <c:h val="0.967777707579678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3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3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72-4812-9B93-EC3A3B1EC74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2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2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72-4812-9B93-EC3A3B1EC74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6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6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72-4812-9B93-EC3A3B1EC74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431 515,8 </a:t>
                    </a:r>
                  </a:p>
                  <a:p>
                    <a:r>
                      <a:rPr lang="en-US" dirty="0" smtClean="0"/>
                      <a:t> (11%)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772-4812-9B93-EC3A3B1EC74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1 541 091,7  (39,1%)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772-4812-9B93-EC3A3B1EC745}"/>
                </c:ext>
              </c:extLst>
            </c:dLbl>
            <c:dLbl>
              <c:idx val="2"/>
              <c:layout>
                <c:manualLayout>
                  <c:x val="-1.3700846072062475E-17"/>
                  <c:y val="2.476432938196033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1 965 418,5   (49,9%)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772-4812-9B93-EC3A3B1EC7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431515.8</c:v>
                </c:pt>
                <c:pt idx="1">
                  <c:v>1541091.7</c:v>
                </c:pt>
                <c:pt idx="2">
                  <c:v>1965418.5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772-4812-9B93-EC3A3B1EC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65302242782816977"/>
          <c:y val="3.9798812248164311E-2"/>
          <c:w val="0.34697757217183023"/>
          <c:h val="0.30642289206808282"/>
        </c:manualLayout>
      </c:layout>
      <c:overlay val="0"/>
      <c:txPr>
        <a:bodyPr/>
        <a:lstStyle/>
        <a:p>
          <a:pPr>
            <a:defRPr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230567417111E-2"/>
          <c:y val="0.10020535924559265"/>
          <c:w val="0.92169262337854818"/>
          <c:h val="0.71334707795608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35-42F4-94ED-A51585B8E92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35-42F4-94ED-A51585B8E92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535-42F4-94ED-A51585B8E928}"/>
              </c:ext>
            </c:extLst>
          </c:dPt>
          <c:dLbls>
            <c:dLbl>
              <c:idx val="0"/>
              <c:layout>
                <c:manualLayout>
                  <c:x val="3.1022894007945504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35-42F4-94ED-A51585B8E928}"/>
                </c:ext>
              </c:extLst>
            </c:dLbl>
            <c:dLbl>
              <c:idx val="1"/>
              <c:layout>
                <c:manualLayout>
                  <c:x val="2.1900344406177146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35-42F4-94ED-A51585B8E928}"/>
                </c:ext>
              </c:extLst>
            </c:dLbl>
            <c:dLbl>
              <c:idx val="2"/>
              <c:layout>
                <c:manualLayout>
                  <c:x val="3.7104593742457732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535-42F4-94ED-A51585B8E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2023 г.</c:v>
                </c:pt>
                <c:pt idx="1">
                  <c:v>факт 2024 г.</c:v>
                </c:pt>
                <c:pt idx="2">
                  <c:v>факт 2025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1407675.4</c:v>
                </c:pt>
                <c:pt idx="1">
                  <c:v>1890152.8</c:v>
                </c:pt>
                <c:pt idx="2">
                  <c:v>2129584.7000000002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535-42F4-94ED-A51585B8E9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7769344"/>
        <c:axId val="133600896"/>
        <c:axId val="0"/>
      </c:bar3DChart>
      <c:catAx>
        <c:axId val="14776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accent2">
                <a:lumMod val="75000"/>
              </a:schemeClr>
            </a:solidFill>
          </a:ln>
        </c:spPr>
        <c:txPr>
          <a:bodyPr/>
          <a:lstStyle/>
          <a:p>
            <a:pPr>
              <a:defRPr sz="900" b="1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33600896"/>
        <c:crosses val="autoZero"/>
        <c:auto val="1"/>
        <c:lblAlgn val="ctr"/>
        <c:lblOffset val="100"/>
        <c:noMultiLvlLbl val="0"/>
      </c:catAx>
      <c:valAx>
        <c:axId val="1336008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47769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61675084821845"/>
          <c:y val="0.15462193058793436"/>
          <c:w val="0.85943250839725838"/>
          <c:h val="0.587405591162887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DE5-455A-9CB4-401F6CDFB4A9}"/>
              </c:ext>
            </c:extLst>
          </c:dPt>
          <c:dLbls>
            <c:dLbl>
              <c:idx val="0"/>
              <c:layout>
                <c:manualLayout>
                  <c:x val="7.4037303724629518E-3"/>
                  <c:y val="-0.24411635112808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E5-455A-9CB4-401F6CDFB4A9}"/>
                </c:ext>
              </c:extLst>
            </c:dLbl>
            <c:dLbl>
              <c:idx val="1"/>
              <c:layout>
                <c:manualLayout>
                  <c:x val="6.5927792822447359E-2"/>
                  <c:y val="-0.24789933043072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E5-455A-9CB4-401F6CDFB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2024г.</c:v>
                </c:pt>
                <c:pt idx="1">
                  <c:v>2025г.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679829.2</c:v>
                </c:pt>
                <c:pt idx="1">
                  <c:v>707333.7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E5-455A-9CB4-401F6CDFB4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0064640"/>
        <c:axId val="178254912"/>
        <c:axId val="0"/>
      </c:bar3DChart>
      <c:catAx>
        <c:axId val="15006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78254912"/>
        <c:crosses val="autoZero"/>
        <c:auto val="1"/>
        <c:lblAlgn val="ctr"/>
        <c:lblOffset val="100"/>
        <c:noMultiLvlLbl val="0"/>
      </c:catAx>
      <c:valAx>
        <c:axId val="17825491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15006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0.15166324596694969"/>
          <c:w val="0.9697652641769966"/>
          <c:h val="0.630820756342400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305-4051-9595-0B047CBB612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305-4051-9595-0B047CBB6127}"/>
              </c:ext>
            </c:extLst>
          </c:dPt>
          <c:dLbls>
            <c:dLbl>
              <c:idx val="0"/>
              <c:layout>
                <c:manualLayout>
                  <c:x val="7.6860345659735624E-2"/>
                  <c:y val="-9.55333666629634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1 106 560,9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05-4051-9595-0B047CBB6127}"/>
                </c:ext>
              </c:extLst>
            </c:dLbl>
            <c:dLbl>
              <c:idx val="1"/>
              <c:layout>
                <c:manualLayout>
                  <c:x val="6.7252802452268751E-2"/>
                  <c:y val="-5.87897641002851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1 303 057,5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05-4051-9595-0B047CBB61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г.</c:v>
                </c:pt>
                <c:pt idx="1">
                  <c:v>2025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1106560.8999999999</c:v>
                </c:pt>
                <c:pt idx="1">
                  <c:v>1303057.5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05-4051-9595-0B047CBB61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0238720"/>
        <c:axId val="178343872"/>
        <c:axId val="0"/>
      </c:bar3DChart>
      <c:catAx>
        <c:axId val="15023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tx1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78343872"/>
        <c:crosses val="autoZero"/>
        <c:auto val="1"/>
        <c:lblAlgn val="ctr"/>
        <c:lblOffset val="100"/>
        <c:noMultiLvlLbl val="0"/>
      </c:catAx>
      <c:valAx>
        <c:axId val="1783438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5023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59534346474536E-2"/>
          <c:y val="3.2500645097870602E-2"/>
          <c:w val="0.9687727209124305"/>
          <c:h val="0.767241208905396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379-4A2D-B65B-0DFEDC50232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379-4A2D-B65B-0DFEDC502324}"/>
              </c:ext>
            </c:extLst>
          </c:dPt>
          <c:dLbls>
            <c:dLbl>
              <c:idx val="0"/>
              <c:layout>
                <c:manualLayout>
                  <c:x val="2.177778021658431E-2"/>
                  <c:y val="-0.31606332471540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379-4A2D-B65B-0DFEDC502324}"/>
                </c:ext>
              </c:extLst>
            </c:dLbl>
            <c:dLbl>
              <c:idx val="1"/>
              <c:layout>
                <c:manualLayout>
                  <c:x val="5.6621885605950446E-2"/>
                  <c:y val="-0.36083821024106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79-4A2D-B65B-0DFEDC5023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2024 г.</c:v>
                </c:pt>
                <c:pt idx="1">
                  <c:v>2025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27251.3</c:v>
                </c:pt>
                <c:pt idx="1">
                  <c:v>33158.6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79-4A2D-B65B-0DFEDC5023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1704576"/>
        <c:axId val="49742976"/>
        <c:axId val="0"/>
      </c:bar3DChart>
      <c:catAx>
        <c:axId val="151704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49742976"/>
        <c:crosses val="autoZero"/>
        <c:auto val="1"/>
        <c:lblAlgn val="ctr"/>
        <c:lblOffset val="100"/>
        <c:noMultiLvlLbl val="0"/>
      </c:catAx>
      <c:valAx>
        <c:axId val="497429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5170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95972603027693E-2"/>
          <c:y val="0.40000829375879321"/>
          <c:w val="0.50246947156970512"/>
          <c:h val="0.510265523151874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85-4AC1-84BD-E55478AB49CC}"/>
              </c:ext>
            </c:extLst>
          </c:dPt>
          <c:dPt>
            <c:idx val="1"/>
            <c:bubble3D val="0"/>
            <c:explosion val="5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85-4AC1-84BD-E55478AB49CC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85-4AC1-84BD-E55478AB49CC}"/>
              </c:ext>
            </c:extLst>
          </c:dPt>
          <c:dLbls>
            <c:dLbl>
              <c:idx val="0"/>
              <c:layout>
                <c:manualLayout>
                  <c:x val="2.2465207752305261E-2"/>
                  <c:y val="-0.647589280777524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85-4AC1-84BD-E55478AB49CC}"/>
                </c:ext>
              </c:extLst>
            </c:dLbl>
            <c:dLbl>
              <c:idx val="1"/>
              <c:layout>
                <c:manualLayout>
                  <c:x val="-4.3898714725933992E-2"/>
                  <c:y val="-6.24182143230142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85-4AC1-84BD-E55478AB49CC}"/>
                </c:ext>
              </c:extLst>
            </c:dLbl>
            <c:dLbl>
              <c:idx val="2"/>
              <c:layout>
                <c:manualLayout>
                  <c:x val="1.8688817955759753E-2"/>
                  <c:y val="-0.210661473340173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285-4AC1-84BD-E55478AB49CC}"/>
                </c:ext>
              </c:extLst>
            </c:dLbl>
            <c:dLbl>
              <c:idx val="3"/>
              <c:layout>
                <c:manualLayout>
                  <c:x val="0.12911874926021613"/>
                  <c:y val="-0.171650089388289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85-4AC1-84BD-E55478AB49CC}"/>
                </c:ext>
              </c:extLst>
            </c:dLbl>
            <c:dLbl>
              <c:idx val="4"/>
              <c:layout>
                <c:manualLayout>
                  <c:x val="0.10955355502181244"/>
                  <c:y val="-1.5604553580753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85-4AC1-84BD-E55478AB49CC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85-4AC1-84BD-E55478AB49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Выполнение муниципальных заданий по организации предоставления дополнительного образования детей - 28 904,6 тыс. руб.</c:v>
                </c:pt>
                <c:pt idx="1">
                  <c:v> Капитальный и текущий ремонт, приведение в соответствие с требованиями пожарной безопасности и санитарного законодательства зданий, сооружений, помещений и иных объектов муниципальных образовательных учреждений (ремонт кровли в МАУДО ЦДО) - 3 500,0 тыс. </c:v>
                </c:pt>
                <c:pt idx="2">
                  <c:v>Проведение мероприятий для детей и молодежи 754,0 тыс.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0.871</c:v>
                </c:pt>
                <c:pt idx="1">
                  <c:v>0.106</c:v>
                </c:pt>
                <c:pt idx="2">
                  <c:v>2.3E-2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285-4AC1-84BD-E55478AB4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09961992266039"/>
          <c:y val="9.3627321484521395E-2"/>
          <c:w val="0.48798720167836673"/>
          <c:h val="0.90637267851547865"/>
        </c:manualLayout>
      </c:layout>
      <c:overlay val="0"/>
      <c:txPr>
        <a:bodyPr/>
        <a:lstStyle/>
        <a:p>
          <a:pPr>
            <a:defRPr sz="1000" b="1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87645420350106E-2"/>
          <c:y val="0.12260612551688052"/>
          <c:w val="0.95956996841620779"/>
          <c:h val="0.659909228985181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AB-44CB-A91F-36B86ECED7D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AB-44CB-A91F-36B86ECED7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AB-44CB-A91F-36B86ECED7D1}"/>
              </c:ext>
            </c:extLst>
          </c:dPt>
          <c:dLbls>
            <c:dLbl>
              <c:idx val="0"/>
              <c:layout>
                <c:manualLayout>
                  <c:x val="3.5177768963610259E-2"/>
                  <c:y val="-0.18727552185060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BAB-44CB-A91F-36B86ECED7D1}"/>
                </c:ext>
              </c:extLst>
            </c:dLbl>
            <c:dLbl>
              <c:idx val="1"/>
              <c:layout>
                <c:manualLayout>
                  <c:x val="2.8328663246200939E-2"/>
                  <c:y val="-0.260444459753593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BAB-44CB-A91F-36B86ECED7D1}"/>
                </c:ext>
              </c:extLst>
            </c:dLbl>
            <c:dLbl>
              <c:idx val="2"/>
              <c:layout>
                <c:manualLayout>
                  <c:x val="2.1635582509848327E-2"/>
                  <c:y val="-0.26983600177999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BAB-44CB-A91F-36B86ECED7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2023 г.</c:v>
                </c:pt>
                <c:pt idx="1">
                  <c:v>Факт 2024 г.</c:v>
                </c:pt>
                <c:pt idx="2">
                  <c:v>Факт 2025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230826.3</c:v>
                </c:pt>
                <c:pt idx="1">
                  <c:v>506086.40000000002</c:v>
                </c:pt>
                <c:pt idx="2">
                  <c:v>697916.9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BAB-44CB-A91F-36B86ECED7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2643584"/>
        <c:axId val="49772736"/>
        <c:axId val="0"/>
      </c:bar3DChart>
      <c:catAx>
        <c:axId val="152643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9772736"/>
        <c:crosses val="autoZero"/>
        <c:auto val="1"/>
        <c:lblAlgn val="ctr"/>
        <c:lblOffset val="100"/>
        <c:noMultiLvlLbl val="0"/>
      </c:catAx>
      <c:valAx>
        <c:axId val="497727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52643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329893658663546E-3"/>
          <c:y val="0.22189226928793546"/>
          <c:w val="0.67665711481629043"/>
          <c:h val="0.631089676096392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1D-45E6-ADB7-08FCDA979086}"/>
              </c:ext>
            </c:extLst>
          </c:dPt>
          <c:dPt>
            <c:idx val="1"/>
            <c:bubble3D val="0"/>
            <c:explosion val="21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1D-45E6-ADB7-08FCDA97908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0"/>
                    </a:schemeClr>
                  </a:gs>
                  <a:gs pos="44000">
                    <a:schemeClr val="accent1">
                      <a:tint val="60000"/>
                      <a:satMod val="120000"/>
                    </a:schemeClr>
                  </a:gs>
                  <a:gs pos="100000">
                    <a:schemeClr val="accent1">
                      <a:tint val="90000"/>
                      <a:alpha val="100000"/>
                      <a:lumMod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1D-45E6-ADB7-08FCDA979086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61D-45E6-ADB7-08FCDA979086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61D-45E6-ADB7-08FCDA979086}"/>
              </c:ext>
            </c:extLst>
          </c:dPt>
          <c:dLbls>
            <c:dLbl>
              <c:idx val="0"/>
              <c:layout>
                <c:manualLayout>
                  <c:x val="9.3313022829718997E-2"/>
                  <c:y val="-9.01320107047862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1D-45E6-ADB7-08FCDA979086}"/>
                </c:ext>
              </c:extLst>
            </c:dLbl>
            <c:dLbl>
              <c:idx val="1"/>
              <c:layout>
                <c:manualLayout>
                  <c:x val="5.8831467573705734E-2"/>
                  <c:y val="-0.125914639756136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1D-45E6-ADB7-08FCDA979086}"/>
                </c:ext>
              </c:extLst>
            </c:dLbl>
            <c:dLbl>
              <c:idx val="2"/>
              <c:layout>
                <c:manualLayout>
                  <c:x val="0.21187246466104742"/>
                  <c:y val="-1.129819044951515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1D-45E6-ADB7-08FCDA979086}"/>
                </c:ext>
              </c:extLst>
            </c:dLbl>
            <c:dLbl>
              <c:idx val="3"/>
              <c:layout>
                <c:manualLayout>
                  <c:x val="-8.3259254776885019E-2"/>
                  <c:y val="-0.175350675795856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61D-45E6-ADB7-08FCDA979086}"/>
                </c:ext>
              </c:extLst>
            </c:dLbl>
            <c:dLbl>
              <c:idx val="4"/>
              <c:layout>
                <c:manualLayout>
                  <c:x val="-6.9864086836170319E-2"/>
                  <c:y val="-6.4911566934558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61D-45E6-ADB7-08FCDA979086}"/>
                </c:ext>
              </c:extLst>
            </c:dLbl>
            <c:dLbl>
              <c:idx val="5"/>
              <c:layout>
                <c:manualLayout>
                  <c:x val="-3.9298452146398599E-2"/>
                  <c:y val="-8.43850370149265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61D-45E6-ADB7-08FCDA9790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Транспорт</c:v>
                </c:pt>
                <c:pt idx="1">
                  <c:v>Дорожное хозяйство (дорожные фонды)</c:v>
                </c:pt>
                <c:pt idx="2">
                  <c:v>Жилищное хозяйство</c:v>
                </c:pt>
                <c:pt idx="3">
                  <c:v>Коммунальное хозяйство</c:v>
                </c:pt>
                <c:pt idx="4">
                  <c:v>Благоустройство</c:v>
                </c:pt>
                <c:pt idx="5">
                  <c:v>Другие вопросы в области ЖКХ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4.2999999999999997E-2</c:v>
                </c:pt>
                <c:pt idx="1">
                  <c:v>0.38600000000000001</c:v>
                </c:pt>
                <c:pt idx="2">
                  <c:v>0.115</c:v>
                </c:pt>
                <c:pt idx="3">
                  <c:v>0.247</c:v>
                </c:pt>
                <c:pt idx="4">
                  <c:v>0.155</c:v>
                </c:pt>
                <c:pt idx="5">
                  <c:v>5.3999999999999999E-2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61D-45E6-ADB7-08FCDA979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110952457984121"/>
          <c:y val="0"/>
          <c:w val="0.3088904754201594"/>
          <c:h val="1"/>
        </c:manualLayout>
      </c:layout>
      <c:overlay val="0"/>
      <c:txPr>
        <a:bodyPr/>
        <a:lstStyle/>
        <a:p>
          <a:pPr>
            <a:defRPr sz="10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1"/>
    </c:view3D>
    <c:floor>
      <c:thickness val="0"/>
    </c:floor>
    <c:sideWall>
      <c:thickness val="0"/>
      <c:spPr>
        <a:ln w="9525"/>
        <a:effectLst>
          <a:outerShdw sx="1000" sy="1000" algn="ctr" rotWithShape="0">
            <a:srgbClr val="000000"/>
          </a:outerShdw>
        </a:effectLst>
      </c:spPr>
    </c:sideWall>
    <c:backWall>
      <c:thickness val="0"/>
      <c:spPr>
        <a:ln w="9525"/>
        <a:effectLst>
          <a:outerShdw sx="1000" sy="1000" algn="ctr" rotWithShape="0">
            <a:srgbClr val="000000"/>
          </a:outerShdw>
        </a:effectLst>
      </c:spPr>
    </c:backWall>
    <c:plotArea>
      <c:layout>
        <c:manualLayout>
          <c:layoutTarget val="inner"/>
          <c:xMode val="edge"/>
          <c:yMode val="edge"/>
          <c:x val="0.23745417175869349"/>
          <c:y val="0.23662781564191801"/>
          <c:w val="0.74831895372058932"/>
          <c:h val="0.667202001160092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700366176683825E-3"/>
                  <c:y val="0.2560379205336427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956 723,0   </a:t>
                    </a:r>
                    <a:endParaRPr lang="en-US" sz="1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E5-46FF-8823-85ED781D11B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956723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E5-46FF-8823-85ED781D11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512189891780802E-2"/>
                  <c:y val="0.235174074342614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7E5-46FF-8823-85ED781D11B3}"/>
                </c:ext>
              </c:extLst>
            </c:dLbl>
            <c:numFmt formatCode="_-* #,##0.0\ _₽_-;\-* #,##0.0\ _₽_-;_-* &quot;-&quot;??\ _₽_-;_-@_-" sourceLinked="0"/>
            <c:spPr>
              <a:ln w="0"/>
              <a:effectLst>
                <a:outerShdw blurRad="50800" dist="38100" dir="7200000" sx="1000" sy="1000" algn="ctr" rotWithShape="0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992436.7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7E5-46FF-8823-85ED781D1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74"/>
        <c:shape val="cylinder"/>
        <c:axId val="57437696"/>
        <c:axId val="170821312"/>
        <c:axId val="0"/>
      </c:bar3DChart>
      <c:dateAx>
        <c:axId val="574376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high"/>
        <c:crossAx val="170821312"/>
        <c:crosses val="autoZero"/>
        <c:auto val="0"/>
        <c:lblOffset val="100"/>
        <c:baseTimeUnit val="days"/>
      </c:dateAx>
      <c:valAx>
        <c:axId val="170821312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57437696"/>
        <c:crosses val="autoZero"/>
        <c:crossBetween val="between"/>
        <c:majorUnit val="200000"/>
      </c:valAx>
      <c:spPr>
        <a:gradFill>
          <a:gsLst>
            <a:gs pos="8000">
              <a:schemeClr val="bg2">
                <a:lumMod val="90000"/>
              </a:schemeClr>
            </a:gs>
            <a:gs pos="16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3040113598489057"/>
          <c:y val="0.89441482512044113"/>
          <c:w val="0.42109957867929204"/>
          <c:h val="0.10558505652149761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90500">
        <a:schemeClr val="accent1"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6076467694065738E-2"/>
          <c:w val="1"/>
          <c:h val="0.710448177715703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52-4C7B-8BE1-3CDA6699080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52-4C7B-8BE1-3CDA6699080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52-4C7B-8BE1-3CDA6699080B}"/>
              </c:ext>
            </c:extLst>
          </c:dPt>
          <c:dLbls>
            <c:dLbl>
              <c:idx val="0"/>
              <c:layout>
                <c:manualLayout>
                  <c:x val="1.5252093201765429E-2"/>
                  <c:y val="-0.32135818242417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52-4C7B-8BE1-3CDA6699080B}"/>
                </c:ext>
              </c:extLst>
            </c:dLbl>
            <c:dLbl>
              <c:idx val="1"/>
              <c:layout>
                <c:manualLayout>
                  <c:x val="1.4198197955558248E-2"/>
                  <c:y val="-0.3165181646483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52-4C7B-8BE1-3CDA6699080B}"/>
                </c:ext>
              </c:extLst>
            </c:dLbl>
            <c:dLbl>
              <c:idx val="2"/>
              <c:layout>
                <c:manualLayout>
                  <c:x val="1.9270024991611481E-2"/>
                  <c:y val="-0.30203977335851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E52-4C7B-8BE1-3CDA66990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75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2023  г.</c:v>
                </c:pt>
                <c:pt idx="1">
                  <c:v>Факт 2024  г.</c:v>
                </c:pt>
                <c:pt idx="2">
                  <c:v>Факт 2025 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232150.1</c:v>
                </c:pt>
                <c:pt idx="1">
                  <c:v>344578.4</c:v>
                </c:pt>
                <c:pt idx="2">
                  <c:v>380604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E52-4C7B-8BE1-3CDA66990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3707008"/>
        <c:axId val="56887552"/>
        <c:axId val="0"/>
      </c:bar3DChart>
      <c:catAx>
        <c:axId val="153707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56887552"/>
        <c:crosses val="autoZero"/>
        <c:auto val="1"/>
        <c:lblAlgn val="ctr"/>
        <c:lblOffset val="100"/>
        <c:noMultiLvlLbl val="0"/>
      </c:catAx>
      <c:valAx>
        <c:axId val="568875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53707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193248661515402E-2"/>
          <c:y val="9.9946563119206466E-2"/>
          <c:w val="0.92302824593859589"/>
          <c:h val="0.686324002354538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333-49BD-9A7D-78F6CBE9A79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333-49BD-9A7D-78F6CBE9A79C}"/>
              </c:ext>
            </c:extLst>
          </c:dPt>
          <c:dLbls>
            <c:delete val="1"/>
          </c:dLbls>
          <c:cat>
            <c:strRef>
              <c:f>Лист1!$A$1:$A$2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Лист1!$B$1:$B$2</c:f>
              <c:numCache>
                <c:formatCode>#,##0.0</c:formatCode>
                <c:ptCount val="2"/>
                <c:pt idx="0">
                  <c:v>257105.5</c:v>
                </c:pt>
                <c:pt idx="1">
                  <c:v>301892.5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33-49BD-9A7D-78F6CBE9A7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5318784"/>
        <c:axId val="56891584"/>
        <c:axId val="0"/>
      </c:bar3DChart>
      <c:catAx>
        <c:axId val="15531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56891584"/>
        <c:crosses val="autoZero"/>
        <c:auto val="1"/>
        <c:lblAlgn val="ctr"/>
        <c:lblOffset val="100"/>
        <c:noMultiLvlLbl val="0"/>
      </c:catAx>
      <c:valAx>
        <c:axId val="568915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55318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7314563058846E-2"/>
          <c:y val="0.20520602937657342"/>
          <c:w val="0.89908382421936051"/>
          <c:h val="0.586973308776035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5875" cap="flat" cmpd="sng" algn="ctr">
              <a:solidFill>
                <a:schemeClr val="dk1">
                  <a:shade val="75000"/>
                  <a:lumMod val="8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057-4B4B-9103-4F8B761E237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057-4B4B-9103-4F8B761E2378}"/>
              </c:ext>
            </c:extLst>
          </c:dPt>
          <c:cat>
            <c:strRef>
              <c:f>Лист1!$A$2:$A$3</c:f>
              <c:strCache>
                <c:ptCount val="2"/>
                <c:pt idx="0">
                  <c:v>2024 г.</c:v>
                </c:pt>
                <c:pt idx="1">
                  <c:v>2025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91430.2</c:v>
                </c:pt>
                <c:pt idx="1">
                  <c:v>78900.800000000003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057-4B4B-9103-4F8B761E2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534848"/>
        <c:axId val="56896320"/>
        <c:axId val="0"/>
      </c:bar3DChart>
      <c:catAx>
        <c:axId val="15553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Liberation Serif" pitchFamily="18" charset="0"/>
              </a:defRPr>
            </a:pPr>
            <a:endParaRPr lang="ru-RU"/>
          </a:p>
        </c:txPr>
        <c:crossAx val="56896320"/>
        <c:crosses val="autoZero"/>
        <c:auto val="1"/>
        <c:lblAlgn val="ctr"/>
        <c:lblOffset val="100"/>
        <c:noMultiLvlLbl val="0"/>
      </c:catAx>
      <c:valAx>
        <c:axId val="568963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55534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2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60255803484182191"/>
          <c:y val="0.21981462367945143"/>
          <c:w val="0.37167055553231465"/>
          <c:h val="0.65143830185821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explosion val="9"/>
          <c:dPt>
            <c:idx val="0"/>
            <c:bubble3D val="0"/>
            <c:spPr>
              <a:solidFill>
                <a:srgbClr val="002060"/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5E-4C80-B595-A934C4D17CA2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5E-4C80-B595-A934C4D17CA2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5E-4C80-B595-A934C4D17CA2}"/>
              </c:ext>
            </c:extLst>
          </c:dPt>
          <c:dLbls>
            <c:dLbl>
              <c:idx val="0"/>
              <c:layout>
                <c:manualLayout>
                  <c:x val="0.142733961004782"/>
                  <c:y val="-9.05119038680094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35E-4C80-B595-A934C4D17CA2}"/>
                </c:ext>
              </c:extLst>
            </c:dLbl>
            <c:dLbl>
              <c:idx val="1"/>
              <c:layout>
                <c:manualLayout>
                  <c:x val="9.3173557878121677E-2"/>
                  <c:y val="1.29302719811442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5E-4C80-B595-A934C4D17CA2}"/>
                </c:ext>
              </c:extLst>
            </c:dLbl>
            <c:dLbl>
              <c:idx val="2"/>
              <c:layout>
                <c:manualLayout>
                  <c:x val="4.1630582530636916E-2"/>
                  <c:y val="-0.158395831769016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35E-4C80-B595-A934C4D17CA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Обеспечение меры социальной поддержки отдельных категорий граждан, осваивающих дополнительные предпрофессиональные и общеразвивающие программы в сфере искусств - 145,2 тыс. руб. (0,2%)</c:v>
                </c:pt>
                <c:pt idx="1">
                  <c:v>Выполнение муниципальных заданий по организации предоставления доп.образования детей в сфере культуры - 77 419,6 тыс. руб. (98,1%)</c:v>
                </c:pt>
                <c:pt idx="2">
                  <c:v>Реализация проекта "Благоустройство территории "Сухоложской детской школы искусств им. В.А.Бунакова" в рамках инициативного бюджетирования  -  1 336,0 тыс. руб.1,7%)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 formatCode="#,##0.00">
                  <c:v>0.2</c:v>
                </c:pt>
                <c:pt idx="1">
                  <c:v>98.1</c:v>
                </c:pt>
                <c:pt idx="2" formatCode="0.00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35E-4C80-B595-A934C4D17C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1200" baseline="0">
                <a:latin typeface="Liberation Serif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>
                <a:latin typeface="Liberation Serif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aseline="0">
                <a:latin typeface="Liberation Serif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8007912181775384E-2"/>
          <c:y val="7.4349063891579165E-2"/>
          <c:w val="0.53945960273005233"/>
          <c:h val="0.83837160023569746"/>
        </c:manualLayout>
      </c:layout>
      <c:overlay val="0"/>
      <c:txPr>
        <a:bodyPr/>
        <a:lstStyle/>
        <a:p>
          <a:pPr>
            <a:defRPr sz="1200" baseline="0">
              <a:latin typeface="Liberation Serif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562506515835757E-3"/>
          <c:w val="0.96339505254133329"/>
          <c:h val="0.734293314019749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50-4BAA-8A0B-53EE235DA50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50-4BAA-8A0B-53EE235DA507}"/>
              </c:ext>
            </c:extLst>
          </c:dPt>
          <c:dLbls>
            <c:dLbl>
              <c:idx val="0"/>
              <c:layout>
                <c:manualLayout>
                  <c:x val="1.8574950343327932E-2"/>
                  <c:y val="-0.30252618607516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E50-4BAA-8A0B-53EE235DA507}"/>
                </c:ext>
              </c:extLst>
            </c:dLbl>
            <c:dLbl>
              <c:idx val="1"/>
              <c:layout>
                <c:manualLayout>
                  <c:x val="2.902158638260257E-2"/>
                  <c:y val="-0.343967177287547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50-4BAA-8A0B-53EE235DA507}"/>
                </c:ext>
              </c:extLst>
            </c:dLbl>
            <c:dLbl>
              <c:idx val="2"/>
              <c:layout>
                <c:manualLayout>
                  <c:x val="4.4332243863836412E-2"/>
                  <c:y val="-0.37493815127329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E50-4BAA-8A0B-53EE235DA5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2023 г.</c:v>
                </c:pt>
                <c:pt idx="1">
                  <c:v>Факт 2024 г.</c:v>
                </c:pt>
                <c:pt idx="2">
                  <c:v>Факт 2025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133106.6</c:v>
                </c:pt>
                <c:pt idx="1">
                  <c:v>151308.4</c:v>
                </c:pt>
                <c:pt idx="2">
                  <c:v>178750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E50-4BAA-8A0B-53EE235DA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5534336"/>
        <c:axId val="61776448"/>
        <c:axId val="0"/>
      </c:bar3DChart>
      <c:catAx>
        <c:axId val="15553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1776448"/>
        <c:crosses val="autoZero"/>
        <c:auto val="1"/>
        <c:lblAlgn val="ctr"/>
        <c:lblOffset val="100"/>
        <c:noMultiLvlLbl val="0"/>
      </c:catAx>
      <c:valAx>
        <c:axId val="617764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5553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268274853801354E-3"/>
          <c:y val="1.4970060890416482E-2"/>
          <c:w val="0.63735490175633436"/>
          <c:h val="0.972689211780702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15"/>
          <c:dPt>
            <c:idx val="0"/>
            <c:bubble3D val="0"/>
            <c:explosion val="18"/>
            <c:spPr>
              <a:solidFill>
                <a:schemeClr val="accent3">
                  <a:lumMod val="75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49-4815-B001-D920ADAFFF49}"/>
              </c:ext>
            </c:extLst>
          </c:dPt>
          <c:dPt>
            <c:idx val="1"/>
            <c:bubble3D val="0"/>
            <c:explosion val="46"/>
            <c:spPr>
              <a:solidFill>
                <a:schemeClr val="accent6">
                  <a:lumMod val="75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49-4815-B001-D920ADAFFF49}"/>
              </c:ext>
            </c:extLst>
          </c:dPt>
          <c:dPt>
            <c:idx val="2"/>
            <c:bubble3D val="0"/>
            <c:explosion val="21"/>
            <c:spPr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49-4815-B001-D920ADAFFF49}"/>
              </c:ext>
            </c:extLst>
          </c:dPt>
          <c:dPt>
            <c:idx val="3"/>
            <c:bubble3D val="0"/>
            <c:explosion val="33"/>
            <c:spPr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49-4815-B001-D920ADAFFF49}"/>
              </c:ext>
            </c:extLst>
          </c:dPt>
          <c:dLbls>
            <c:dLbl>
              <c:idx val="0"/>
              <c:layout>
                <c:manualLayout>
                  <c:x val="-0.23462982850991559"/>
                  <c:y val="-0.11558021914130337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49-4815-B001-D920ADAFFF49}"/>
                </c:ext>
              </c:extLst>
            </c:dLbl>
            <c:dLbl>
              <c:idx val="1"/>
              <c:layout>
                <c:manualLayout>
                  <c:x val="0.12531262183235869"/>
                  <c:y val="-0.2976342586953652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49-4815-B001-D920ADAFFF49}"/>
                </c:ext>
              </c:extLst>
            </c:dLbl>
            <c:dLbl>
              <c:idx val="2"/>
              <c:layout>
                <c:manualLayout>
                  <c:x val="0.16982357576179266"/>
                  <c:y val="-1.378772912198886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F49-4815-B001-D920ADAFFF49}"/>
                </c:ext>
              </c:extLst>
            </c:dLbl>
            <c:dLbl>
              <c:idx val="3"/>
              <c:layout>
                <c:manualLayout>
                  <c:x val="0.10477998853343995"/>
                  <c:y val="0.111821119328360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F49-4815-B001-D920ADAFFF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Пенсионное обеспечение -                                                        15 230,6 тыс. руб.</c:v>
                </c:pt>
                <c:pt idx="1">
                  <c:v>Социальное обеспечение населения -                                  166 446,1 тыс. руб.</c:v>
                </c:pt>
                <c:pt idx="2">
                  <c:v>Охрана семьи и детства - 14 344,2 тыс. руб.</c:v>
                </c:pt>
                <c:pt idx="3">
                  <c:v>Другие вопросы в области социальной политики - 14 801,0  тыс. руб.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7.1999999999999995E-2</c:v>
                </c:pt>
                <c:pt idx="1">
                  <c:v>0.79</c:v>
                </c:pt>
                <c:pt idx="2">
                  <c:v>6.8000000000000005E-2</c:v>
                </c:pt>
                <c:pt idx="3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F49-4815-B001-D920ADAFFF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85547375627423"/>
          <c:y val="5.7392556379648064E-3"/>
          <c:w val="0.40814452624372582"/>
          <c:h val="0.94013749982877204"/>
        </c:manualLayout>
      </c:layout>
      <c:overlay val="0"/>
      <c:txPr>
        <a:bodyPr/>
        <a:lstStyle/>
        <a:p>
          <a:pPr>
            <a:defRPr sz="12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333529424529859E-3"/>
          <c:y val="7.0076565937421523E-2"/>
          <c:w val="0.98502582103929204"/>
          <c:h val="0.613221245229210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97-4B1F-BAFA-A54DB09D9C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97-4B1F-BAFA-A54DB09D9C0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97-4B1F-BAFA-A54DB09D9C08}"/>
              </c:ext>
            </c:extLst>
          </c:dPt>
          <c:dLbls>
            <c:dLbl>
              <c:idx val="0"/>
              <c:layout>
                <c:manualLayout>
                  <c:x val="2.6621779969940456E-2"/>
                  <c:y val="-0.32514740425666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97-4B1F-BAFA-A54DB09D9C08}"/>
                </c:ext>
              </c:extLst>
            </c:dLbl>
            <c:dLbl>
              <c:idx val="1"/>
              <c:layout>
                <c:manualLayout>
                  <c:x val="1.9966010850382316E-2"/>
                  <c:y val="-0.32286218542982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97-4B1F-BAFA-A54DB09D9C08}"/>
                </c:ext>
              </c:extLst>
            </c:dLbl>
            <c:dLbl>
              <c:idx val="2"/>
              <c:layout>
                <c:manualLayout>
                  <c:x val="3.8239884959801296E-2"/>
                  <c:y val="-0.32659441462534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97-4B1F-BAFA-A54DB09D9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2023 г.</c:v>
                </c:pt>
                <c:pt idx="1">
                  <c:v>Факт 2024 г.</c:v>
                </c:pt>
                <c:pt idx="2">
                  <c:v>Факт 2025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7092.3</c:v>
                </c:pt>
                <c:pt idx="1">
                  <c:v>10437.1</c:v>
                </c:pt>
                <c:pt idx="2">
                  <c:v>19319.099999999999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A97-4B1F-BAFA-A54DB09D9C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7022080"/>
        <c:axId val="62912128"/>
        <c:axId val="0"/>
      </c:bar3DChart>
      <c:catAx>
        <c:axId val="16702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62912128"/>
        <c:crosses val="autoZero"/>
        <c:auto val="1"/>
        <c:lblAlgn val="ctr"/>
        <c:lblOffset val="100"/>
        <c:noMultiLvlLbl val="0"/>
      </c:catAx>
      <c:valAx>
        <c:axId val="629121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702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378096036467328E-2"/>
          <c:y val="5.0187545299199568E-2"/>
          <c:w val="0.96080682393314365"/>
          <c:h val="0.684811498713492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54-4EDC-B1F0-F306B955667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54-4EDC-B1F0-F306B955667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54-4EDC-B1F0-F306B9556679}"/>
              </c:ext>
            </c:extLst>
          </c:dPt>
          <c:dLbls>
            <c:dLbl>
              <c:idx val="0"/>
              <c:layout>
                <c:manualLayout>
                  <c:x val="6.4483175696290812E-3"/>
                  <c:y val="-0.33898753611671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54-4EDC-B1F0-F306B9556679}"/>
                </c:ext>
              </c:extLst>
            </c:dLbl>
            <c:dLbl>
              <c:idx val="1"/>
              <c:layout>
                <c:manualLayout>
                  <c:x val="1.4301747809789479E-2"/>
                  <c:y val="-0.37429762873752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54-4EDC-B1F0-F306B9556679}"/>
                </c:ext>
              </c:extLst>
            </c:dLbl>
            <c:dLbl>
              <c:idx val="2"/>
              <c:layout>
                <c:manualLayout>
                  <c:x val="2.6602885411672404E-2"/>
                  <c:y val="-0.3724444410154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954-4EDC-B1F0-F306B9556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2023 г.</c:v>
                </c:pt>
                <c:pt idx="1">
                  <c:v>Факт 2024 г.</c:v>
                </c:pt>
                <c:pt idx="2">
                  <c:v>Факт 2025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6347.5</c:v>
                </c:pt>
                <c:pt idx="1">
                  <c:v>10330.1</c:v>
                </c:pt>
                <c:pt idx="2">
                  <c:v>28651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954-4EDC-B1F0-F306B9556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900672"/>
        <c:axId val="56903360"/>
        <c:axId val="0"/>
      </c:bar3DChart>
      <c:catAx>
        <c:axId val="16790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56903360"/>
        <c:crosses val="autoZero"/>
        <c:auto val="1"/>
        <c:lblAlgn val="ctr"/>
        <c:lblOffset val="100"/>
        <c:noMultiLvlLbl val="0"/>
      </c:catAx>
      <c:valAx>
        <c:axId val="569033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7900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994060159007583"/>
          <c:y val="9.1402006383675086E-2"/>
          <c:w val="0.58428980915410544"/>
          <c:h val="0.894297780727066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Нац.безопасность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Всего расходов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3617.9</c:v>
                </c:pt>
                <c:pt idx="1">
                  <c:v>95.8</c:v>
                </c:pt>
                <c:pt idx="2">
                  <c:v>657.1</c:v>
                </c:pt>
                <c:pt idx="3">
                  <c:v>4516.7</c:v>
                </c:pt>
                <c:pt idx="4">
                  <c:v>10747.5</c:v>
                </c:pt>
                <c:pt idx="5">
                  <c:v>122.7</c:v>
                </c:pt>
                <c:pt idx="6">
                  <c:v>42987.3</c:v>
                </c:pt>
                <c:pt idx="7">
                  <c:v>5529.4</c:v>
                </c:pt>
                <c:pt idx="8">
                  <c:v>3777.2</c:v>
                </c:pt>
                <c:pt idx="9">
                  <c:v>3276.7</c:v>
                </c:pt>
                <c:pt idx="10">
                  <c:v>47.5</c:v>
                </c:pt>
                <c:pt idx="11">
                  <c:v>75444.800000000003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BB-42CA-A6F5-5B8EE8242E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Нац.безопасность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Всего расходов</c:v>
                </c:pt>
              </c:strCache>
            </c:strRef>
          </c:cat>
          <c:val>
            <c:numRef>
              <c:f>Лист1!$C$2:$C$13</c:f>
              <c:numCache>
                <c:formatCode>#,##0.0</c:formatCode>
                <c:ptCount val="12"/>
                <c:pt idx="0">
                  <c:v>5598.4</c:v>
                </c:pt>
                <c:pt idx="1">
                  <c:v>102.5</c:v>
                </c:pt>
                <c:pt idx="2">
                  <c:v>764</c:v>
                </c:pt>
                <c:pt idx="3">
                  <c:v>6545.8</c:v>
                </c:pt>
                <c:pt idx="4">
                  <c:v>13176.8</c:v>
                </c:pt>
                <c:pt idx="5">
                  <c:v>74.7</c:v>
                </c:pt>
                <c:pt idx="6">
                  <c:v>48287</c:v>
                </c:pt>
                <c:pt idx="7">
                  <c:v>6516.8</c:v>
                </c:pt>
                <c:pt idx="8">
                  <c:v>4550.8999999999996</c:v>
                </c:pt>
                <c:pt idx="9">
                  <c:v>3861.7</c:v>
                </c:pt>
                <c:pt idx="10">
                  <c:v>98.3</c:v>
                </c:pt>
                <c:pt idx="11">
                  <c:v>89577.1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BB-42CA-A6F5-5B8EE8242E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1607552"/>
        <c:axId val="61345152"/>
      </c:barChart>
      <c:catAx>
        <c:axId val="171607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61345152"/>
        <c:crosses val="autoZero"/>
        <c:auto val="1"/>
        <c:lblAlgn val="ctr"/>
        <c:lblOffset val="100"/>
        <c:noMultiLvlLbl val="0"/>
      </c:catAx>
      <c:valAx>
        <c:axId val="61345152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171607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906553161746201"/>
          <c:y val="1.430021288925855E-2"/>
          <c:w val="0.52896643267395682"/>
          <c:h val="4.0431881442602471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>
          <a:latin typeface="Liberation Serif" pitchFamily="18" charset="0"/>
        </a:defRPr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Объем муниципального долга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2020-2025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гг.</a:t>
            </a:r>
          </a:p>
        </c:rich>
      </c:tx>
      <c:layout>
        <c:manualLayout>
          <c:xMode val="edge"/>
          <c:yMode val="edge"/>
          <c:x val="0.24346336487744472"/>
          <c:y val="3.5094704264882182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20"/>
      <c:rotY val="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720318982281776E-2"/>
          <c:y val="0.14269749348837796"/>
          <c:w val="0.89326063492223517"/>
          <c:h val="0.70789356738140263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 w="15875" cap="flat" cmpd="sng" algn="ctr">
              <a:solidFill>
                <a:schemeClr val="accent6">
                  <a:shade val="50000"/>
                  <a:shade val="75000"/>
                  <a:lumMod val="80000"/>
                </a:schemeClr>
              </a:solidFill>
              <a:prstDash val="solid"/>
            </a:ln>
            <a:effectLst/>
          </c:spPr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9A4-4752-BA11-E8D695786D7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9A4-4752-BA11-E8D695786D7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9A4-4752-BA11-E8D695786D7F}"/>
              </c:ext>
            </c:extLst>
          </c:dPt>
          <c:dLbls>
            <c:dLbl>
              <c:idx val="0"/>
              <c:layout>
                <c:manualLayout>
                  <c:x val="-4.6174414026513289E-2"/>
                  <c:y val="9.5138734585046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A4-4752-BA11-E8D695786D7F}"/>
                </c:ext>
              </c:extLst>
            </c:dLbl>
            <c:dLbl>
              <c:idx val="1"/>
              <c:layout>
                <c:manualLayout>
                  <c:x val="-4.1835754900064706E-2"/>
                  <c:y val="8.7852892888444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A4-4752-BA11-E8D695786D7F}"/>
                </c:ext>
              </c:extLst>
            </c:dLbl>
            <c:dLbl>
              <c:idx val="2"/>
              <c:layout>
                <c:manualLayout>
                  <c:x val="-1.7110921920203637E-2"/>
                  <c:y val="0.12919745028330176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0,0</a:t>
                    </a:r>
                  </a:p>
                  <a:p>
                    <a:endParaRPr lang="ru-RU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9A4-4752-BA11-E8D695786D7F}"/>
                </c:ext>
              </c:extLst>
            </c:dLbl>
            <c:dLbl>
              <c:idx val="3"/>
              <c:layout>
                <c:manualLayout>
                  <c:x val="-6.7699408200468034E-3"/>
                  <c:y val="9.371296707773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9A4-4752-BA11-E8D695786D7F}"/>
                </c:ext>
              </c:extLst>
            </c:dLbl>
            <c:dLbl>
              <c:idx val="4"/>
              <c:layout>
                <c:manualLayout>
                  <c:x val="1.2167667659625724E-2"/>
                  <c:y val="6.7414577392635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9A4-4752-BA11-E8D695786D7F}"/>
                </c:ext>
              </c:extLst>
            </c:dLbl>
            <c:dLbl>
              <c:idx val="5"/>
              <c:layout>
                <c:manualLayout>
                  <c:x val="-7.7071512403817473E-3"/>
                  <c:y val="6.6748756311027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A4-4752-BA11-E8D695786D7F}"/>
                </c:ext>
              </c:extLst>
            </c:dLbl>
            <c:dLbl>
              <c:idx val="6"/>
              <c:layout>
                <c:manualLayout>
                  <c:x val="-1.4894972266616096E-3"/>
                  <c:y val="6.2114626152649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A4-4752-BA11-E8D695786D7F}"/>
                </c:ext>
              </c:extLst>
            </c:dLbl>
            <c:dLbl>
              <c:idx val="7"/>
              <c:layout>
                <c:manualLayout>
                  <c:x val="-2.3832072909833607E-2"/>
                  <c:y val="-8.477228295802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A4-4752-BA11-E8D695786D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 01.01.2020 </c:v>
                </c:pt>
                <c:pt idx="1">
                  <c:v>на 01.01.2021 </c:v>
                </c:pt>
                <c:pt idx="2">
                  <c:v>на 01.01.2022 </c:v>
                </c:pt>
                <c:pt idx="3">
                  <c:v>на 01.01.2023 </c:v>
                </c:pt>
                <c:pt idx="4">
                  <c:v>на 01.01.2024</c:v>
                </c:pt>
                <c:pt idx="5">
                  <c:v>на 01.01.2025 (прогноз)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9A4-4752-BA11-E8D695786D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3414912"/>
        <c:axId val="62898752"/>
        <c:axId val="62095360"/>
      </c:line3DChart>
      <c:catAx>
        <c:axId val="17341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62898752"/>
        <c:crosses val="autoZero"/>
        <c:auto val="1"/>
        <c:lblAlgn val="ctr"/>
        <c:lblOffset val="100"/>
        <c:noMultiLvlLbl val="0"/>
      </c:catAx>
      <c:valAx>
        <c:axId val="6289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73414912"/>
        <c:crosses val="autoZero"/>
        <c:crossBetween val="between"/>
      </c:valAx>
      <c:serAx>
        <c:axId val="62095360"/>
        <c:scaling>
          <c:orientation val="minMax"/>
        </c:scaling>
        <c:delete val="1"/>
        <c:axPos val="b"/>
        <c:majorTickMark val="out"/>
        <c:minorTickMark val="none"/>
        <c:tickLblPos val="none"/>
        <c:crossAx val="6289875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5613846523513"/>
          <c:y val="0.14017361434315107"/>
          <c:w val="0.71384090398224487"/>
          <c:h val="0.724923582064455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534234677063494E-2"/>
                  <c:y val="0.16655493309680369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A0-4AA2-B898-89C79FAAB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Акцизы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75370.5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A0-4AA2-B898-89C79FAABC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5647087991709393E-2"/>
                  <c:y val="0.16350968416129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AA0-4AA2-B898-89C79FAAB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Акцизы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72089.5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A0-4AA2-B898-89C79FAAB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44"/>
        <c:shape val="cylinder"/>
        <c:axId val="63156736"/>
        <c:axId val="178194112"/>
        <c:axId val="0"/>
      </c:bar3DChart>
      <c:catAx>
        <c:axId val="63156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178194112"/>
        <c:crosses val="autoZero"/>
        <c:auto val="1"/>
        <c:lblAlgn val="l"/>
        <c:lblOffset val="100"/>
        <c:noMultiLvlLbl val="0"/>
      </c:catAx>
      <c:valAx>
        <c:axId val="178194112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Liberation Serif" pitchFamily="18" charset="0"/>
              </a:defRPr>
            </a:pPr>
            <a:endParaRPr lang="ru-RU"/>
          </a:p>
        </c:txPr>
        <c:crossAx val="63156736"/>
        <c:crosses val="autoZero"/>
        <c:crossBetween val="between"/>
        <c:majorUnit val="20000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3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2985356278242986"/>
          <c:y val="0.86860919357308652"/>
          <c:w val="0.39953558990825316"/>
          <c:h val="8.6159551692356798E-2"/>
        </c:manualLayout>
      </c:layout>
      <c:overlay val="1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671474144596182"/>
          <c:y val="0.30332822496846756"/>
          <c:w val="0.62700289536990217"/>
          <c:h val="0.473148408346785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364245242592093E-2"/>
                  <c:y val="0.145389346717467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26D-42A4-BE11-9B04D61445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Налоги на совокупный доход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129260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6D-42A4-BE11-9B04D61445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158497128436976E-2"/>
                  <c:y val="0.1530548893260226"/>
                </c:manualLayout>
              </c:layout>
              <c:spPr/>
              <c:txPr>
                <a:bodyPr rot="0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26D-42A4-BE11-9B04D61445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Налоги на совокупный доход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138004.70000000001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26D-42A4-BE11-9B04D6144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38"/>
        <c:shape val="cylinder"/>
        <c:axId val="63353344"/>
        <c:axId val="178196416"/>
        <c:axId val="0"/>
      </c:bar3DChart>
      <c:catAx>
        <c:axId val="63353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178196416"/>
        <c:crosses val="autoZero"/>
        <c:auto val="1"/>
        <c:lblAlgn val="l"/>
        <c:lblOffset val="100"/>
        <c:noMultiLvlLbl val="0"/>
      </c:catAx>
      <c:valAx>
        <c:axId val="178196416"/>
        <c:scaling>
          <c:orientation val="minMax"/>
          <c:max val="150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63353344"/>
        <c:crosses val="autoZero"/>
        <c:crossBetween val="between"/>
        <c:majorUnit val="25000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12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34619027591038637"/>
          <c:y val="0.77890149795166841"/>
          <c:w val="0.33516088915290593"/>
          <c:h val="0.10330169407700221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67496498181705"/>
          <c:y val="0.28284485792472408"/>
          <c:w val="0.82731647541807529"/>
          <c:h val="0.584664562184858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720406065992667E-2"/>
                  <c:y val="0.1650802150394097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8CF-4AC6-B67B-9F7AC3E2D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18802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CF-4AC6-B67B-9F7AC3E2D0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2014845572714223E-2"/>
                  <c:y val="0.17640482503777147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8CF-4AC6-B67B-9F7AC3E2D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Britannic Bol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19308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8CF-4AC6-B67B-9F7AC3E2D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12"/>
        <c:shape val="cylinder"/>
        <c:axId val="63760896"/>
        <c:axId val="178199296"/>
        <c:axId val="0"/>
      </c:bar3DChart>
      <c:catAx>
        <c:axId val="6376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178199296"/>
        <c:crosses val="autoZero"/>
        <c:auto val="1"/>
        <c:lblAlgn val="l"/>
        <c:lblOffset val="100"/>
        <c:noMultiLvlLbl val="0"/>
      </c:catAx>
      <c:valAx>
        <c:axId val="178199296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Liberation Serif" pitchFamily="18" charset="0"/>
              </a:defRPr>
            </a:pPr>
            <a:endParaRPr lang="ru-RU"/>
          </a:p>
        </c:txPr>
        <c:crossAx val="63760896"/>
        <c:crosses val="autoZero"/>
        <c:crossBetween val="between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17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>
        <c:manualLayout>
          <c:xMode val="edge"/>
          <c:yMode val="edge"/>
          <c:x val="0.32952357145502353"/>
          <c:y val="0.86358716930028367"/>
          <c:w val="0.39102103734505689"/>
          <c:h val="0.1252450964661181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80588787948703"/>
          <c:y val="0.16884157933069166"/>
          <c:w val="0.74052824156848773"/>
          <c:h val="0.66328586947129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315733207203243E-2"/>
                  <c:y val="0.17067432322334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252-41E8-8C96-9DC3DE3D52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18144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52-41E8-8C96-9DC3DE3D52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4669043243746334E-2"/>
                  <c:y val="0.21565790056553905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Liberation Serif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252-41E8-8C96-9DC3DE3D52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18139.900000000001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252-41E8-8C96-9DC3DE3D5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52"/>
        <c:shape val="cylinder"/>
        <c:axId val="63761920"/>
        <c:axId val="178206912"/>
        <c:axId val="0"/>
      </c:bar3DChart>
      <c:catAx>
        <c:axId val="6376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200" b="1">
                <a:latin typeface="Liberation Serif" pitchFamily="18" charset="0"/>
              </a:defRPr>
            </a:pPr>
            <a:endParaRPr lang="ru-RU"/>
          </a:p>
        </c:txPr>
        <c:crossAx val="178206912"/>
        <c:crosses val="autoZero"/>
        <c:auto val="1"/>
        <c:lblAlgn val="l"/>
        <c:lblOffset val="100"/>
        <c:noMultiLvlLbl val="0"/>
      </c:catAx>
      <c:valAx>
        <c:axId val="178206912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Liberation Serif" pitchFamily="18" charset="0"/>
              </a:defRPr>
            </a:pPr>
            <a:endParaRPr lang="ru-RU"/>
          </a:p>
        </c:txPr>
        <c:crossAx val="63761920"/>
        <c:crosses val="autoZero"/>
        <c:crossBetween val="between"/>
      </c:valAx>
      <c:spPr>
        <a:gradFill>
          <a:gsLst>
            <a:gs pos="1000">
              <a:schemeClr val="accent1">
                <a:tint val="66000"/>
                <a:satMod val="160000"/>
              </a:schemeClr>
            </a:gs>
            <a:gs pos="30000">
              <a:schemeClr val="accent1">
                <a:tint val="44500"/>
                <a:satMod val="160000"/>
              </a:schemeClr>
            </a:gs>
            <a:gs pos="99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</c:spPr>
    </c:plotArea>
    <c:legend>
      <c:legendPos val="b"/>
      <c:layout>
        <c:manualLayout>
          <c:xMode val="edge"/>
          <c:yMode val="edge"/>
          <c:x val="0.32619678171986033"/>
          <c:y val="0.83024494192003362"/>
          <c:w val="0.40887827201779098"/>
          <c:h val="0.11218390857805922"/>
        </c:manualLayout>
      </c:layout>
      <c:overlay val="0"/>
      <c:txPr>
        <a:bodyPr/>
        <a:lstStyle/>
        <a:p>
          <a:pPr>
            <a:defRPr sz="1200" b="1">
              <a:latin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A442F-DBFE-4D07-881B-A1F64A2028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41EF261-3455-4948-871A-60EFACD3B96E}">
      <dgm:prSet phldrT="[Текст]" custT="1"/>
      <dgm:spPr>
        <a:solidFill>
          <a:srgbClr val="DDFAFB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Источники финансирования дефицита бюджета</a:t>
          </a:r>
          <a:endParaRPr lang="ru-RU" sz="1800" b="1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47458C99-8956-48BD-BACB-9895590AA2C6}" type="parTrans" cxnId="{EC918020-02A3-4A8E-983D-9362B187BC97}">
      <dgm:prSet/>
      <dgm:spPr/>
      <dgm:t>
        <a:bodyPr/>
        <a:lstStyle/>
        <a:p>
          <a:endParaRPr lang="ru-RU"/>
        </a:p>
      </dgm:t>
    </dgm:pt>
    <dgm:pt modelId="{3D785A38-2924-47D1-8395-A8F75AD8B703}" type="sibTrans" cxnId="{EC918020-02A3-4A8E-983D-9362B187BC97}">
      <dgm:prSet/>
      <dgm:spPr/>
      <dgm:t>
        <a:bodyPr/>
        <a:lstStyle/>
        <a:p>
          <a:endParaRPr lang="ru-RU"/>
        </a:p>
      </dgm:t>
    </dgm:pt>
    <dgm:pt modelId="{C7325B33-6C51-42EB-AB9F-44A5356756E4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муниципальные займы</a:t>
          </a:r>
          <a:r>
            <a:rPr lang="ru-RU" sz="1100" b="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b="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100" b="1" u="sng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99DCA5EF-D520-42C3-80B6-5A3CC0D73ED4}" type="parTrans" cxnId="{5A7B0158-2482-4DBD-BFA0-08C1F1BBE5DB}">
      <dgm:prSet/>
      <dgm:spPr/>
      <dgm:t>
        <a:bodyPr/>
        <a:lstStyle/>
        <a:p>
          <a:endParaRPr lang="ru-RU"/>
        </a:p>
      </dgm:t>
    </dgm:pt>
    <dgm:pt modelId="{4B4BB33D-D1C3-4BFE-B17F-079C249A1A96}" type="sibTrans" cxnId="{5A7B0158-2482-4DBD-BFA0-08C1F1BBE5DB}">
      <dgm:prSet/>
      <dgm:spPr/>
      <dgm:t>
        <a:bodyPr/>
        <a:lstStyle/>
        <a:p>
          <a:endParaRPr lang="ru-RU"/>
        </a:p>
      </dgm:t>
    </dgm:pt>
    <dgm:pt modelId="{F95C8189-E00D-49F0-85AD-8049368408CA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бюджетные кредиты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бюджетов других уровней бюджетной системы РФ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C95532D5-1E08-43C2-B300-3DCA73A99091}" type="parTrans" cxnId="{54BDBEB6-F6F7-43E1-BE06-A5D03A7B6712}">
      <dgm:prSet/>
      <dgm:spPr/>
      <dgm:t>
        <a:bodyPr/>
        <a:lstStyle/>
        <a:p>
          <a:endParaRPr lang="ru-RU"/>
        </a:p>
      </dgm:t>
    </dgm:pt>
    <dgm:pt modelId="{53822A0F-BB76-40EC-AE6E-CC8B18CAE9BB}" type="sibTrans" cxnId="{54BDBEB6-F6F7-43E1-BE06-A5D03A7B6712}">
      <dgm:prSet/>
      <dgm:spPr/>
      <dgm:t>
        <a:bodyPr/>
        <a:lstStyle/>
        <a:p>
          <a:endParaRPr lang="ru-RU"/>
        </a:p>
      </dgm:t>
    </dgm:pt>
    <dgm:pt modelId="{5B22239E-C452-48CE-8064-FD0A60A3AD66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изменение остатков</a:t>
          </a:r>
          <a:r>
            <a:rPr lang="ru-RU" sz="1100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</a:t>
          </a:r>
          <a:r>
            <a:rPr lang="ru-RU" sz="110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средств 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на счетах по учету средств местного бюджет</a:t>
          </a:r>
          <a:r>
            <a: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rPr>
            <a:t>а</a:t>
          </a:r>
          <a:endParaRPr lang="ru-RU" sz="1100" dirty="0">
            <a:solidFill>
              <a:schemeClr val="tx1">
                <a:lumMod val="95000"/>
                <a:lumOff val="5000"/>
              </a:schemeClr>
            </a:solidFill>
            <a:latin typeface="Liberation Serif" panose="02020603050405020304" pitchFamily="18" charset="0"/>
          </a:endParaRPr>
        </a:p>
      </dgm:t>
    </dgm:pt>
    <dgm:pt modelId="{F95F4148-19BF-4590-A242-1F4D1F1E9F8B}" type="parTrans" cxnId="{110AB713-D27A-4AF5-BB81-2770E2363FC0}">
      <dgm:prSet/>
      <dgm:spPr/>
      <dgm:t>
        <a:bodyPr/>
        <a:lstStyle/>
        <a:p>
          <a:endParaRPr lang="ru-RU"/>
        </a:p>
      </dgm:t>
    </dgm:pt>
    <dgm:pt modelId="{80A0BD64-CDA1-470E-BAD4-B053EEC5BE68}" type="sibTrans" cxnId="{110AB713-D27A-4AF5-BB81-2770E2363FC0}">
      <dgm:prSet/>
      <dgm:spPr/>
      <dgm:t>
        <a:bodyPr/>
        <a:lstStyle/>
        <a:p>
          <a:endParaRPr lang="ru-RU"/>
        </a:p>
      </dgm:t>
    </dgm:pt>
    <dgm:pt modelId="{06BB9EAB-23F8-4598-A938-67FC31DFF593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кредиты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кредитных организаций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698512CA-CC5A-439D-8441-E51B7613B984}" type="parTrans" cxnId="{364E5EE2-D081-411D-B786-0B099C5AE99F}">
      <dgm:prSet/>
      <dgm:spPr/>
      <dgm:t>
        <a:bodyPr/>
        <a:lstStyle/>
        <a:p>
          <a:endParaRPr lang="ru-RU"/>
        </a:p>
      </dgm:t>
    </dgm:pt>
    <dgm:pt modelId="{6C647E87-935D-4FC7-99A9-4E2322C7E4A2}" type="sibTrans" cxnId="{364E5EE2-D081-411D-B786-0B099C5AE99F}">
      <dgm:prSet/>
      <dgm:spPr/>
      <dgm:t>
        <a:bodyPr/>
        <a:lstStyle/>
        <a:p>
          <a:endParaRPr lang="ru-RU"/>
        </a:p>
      </dgm:t>
    </dgm:pt>
    <dgm:pt modelId="{21BFD246-D605-4B5D-AF25-858D0AB7E80F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иные источники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внутреннего финансирования дефицитов бюджета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7366C9B0-75E2-40F2-BA5F-9C6DF0E44F55}" type="parTrans" cxnId="{0886C466-A50F-41DC-BF6B-220F6EE792FC}">
      <dgm:prSet/>
      <dgm:spPr/>
      <dgm:t>
        <a:bodyPr/>
        <a:lstStyle/>
        <a:p>
          <a:endParaRPr lang="ru-RU"/>
        </a:p>
      </dgm:t>
    </dgm:pt>
    <dgm:pt modelId="{7D442441-30DF-4ABE-91D8-17C6A439B309}" type="sibTrans" cxnId="{0886C466-A50F-41DC-BF6B-220F6EE792FC}">
      <dgm:prSet/>
      <dgm:spPr/>
      <dgm:t>
        <a:bodyPr/>
        <a:lstStyle/>
        <a:p>
          <a:endParaRPr lang="ru-RU"/>
        </a:p>
      </dgm:t>
    </dgm:pt>
    <dgm:pt modelId="{70006F8B-9844-4645-9E8E-EE478A77DAC3}" type="pres">
      <dgm:prSet presAssocID="{A87A442F-DBFE-4D07-881B-A1F64A202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1E7C7E-7C94-4D34-BA88-2AA73281BF09}" type="pres">
      <dgm:prSet presAssocID="{841EF261-3455-4948-871A-60EFACD3B96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B6F972-ABED-499D-ADB3-03CA314026C3}" type="pres">
      <dgm:prSet presAssocID="{841EF261-3455-4948-871A-60EFACD3B96E}" presName="rootComposite1" presStyleCnt="0"/>
      <dgm:spPr/>
      <dgm:t>
        <a:bodyPr/>
        <a:lstStyle/>
        <a:p>
          <a:endParaRPr lang="ru-RU"/>
        </a:p>
      </dgm:t>
    </dgm:pt>
    <dgm:pt modelId="{02FF6611-C0F3-420E-8CCC-A56BA3DCEC38}" type="pres">
      <dgm:prSet presAssocID="{841EF261-3455-4948-871A-60EFACD3B96E}" presName="rootText1" presStyleLbl="node0" presStyleIdx="0" presStyleCnt="1" custScaleX="425946" custScaleY="98310" custLinFactNeighborX="3930" custLinFactNeighborY="-4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EE409-8968-406D-A7FE-984D85C0C37D}" type="pres">
      <dgm:prSet presAssocID="{841EF261-3455-4948-871A-60EFACD3B9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380B9C-31BC-4669-853F-63E2F53B334E}" type="pres">
      <dgm:prSet presAssocID="{841EF261-3455-4948-871A-60EFACD3B96E}" presName="hierChild2" presStyleCnt="0"/>
      <dgm:spPr/>
      <dgm:t>
        <a:bodyPr/>
        <a:lstStyle/>
        <a:p>
          <a:endParaRPr lang="ru-RU"/>
        </a:p>
      </dgm:t>
    </dgm:pt>
    <dgm:pt modelId="{5CBFC9DD-1BFA-43FA-A7F0-B0184FDBA362}" type="pres">
      <dgm:prSet presAssocID="{99DCA5EF-D520-42C3-80B6-5A3CC0D73ED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9629C5F-55B1-4E2F-B8F9-0A40869748B6}" type="pres">
      <dgm:prSet presAssocID="{C7325B33-6C51-42EB-AB9F-44A5356756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CA6194-EA7C-49DA-A336-AB87282A1DDA}" type="pres">
      <dgm:prSet presAssocID="{C7325B33-6C51-42EB-AB9F-44A5356756E4}" presName="rootComposite" presStyleCnt="0"/>
      <dgm:spPr/>
      <dgm:t>
        <a:bodyPr/>
        <a:lstStyle/>
        <a:p>
          <a:endParaRPr lang="ru-RU"/>
        </a:p>
      </dgm:t>
    </dgm:pt>
    <dgm:pt modelId="{DCCD4B16-F589-49A8-854E-9A61035B9377}" type="pres">
      <dgm:prSet presAssocID="{C7325B33-6C51-42EB-AB9F-44A5356756E4}" presName="rootText" presStyleLbl="node2" presStyleIdx="0" presStyleCnt="5" custScaleX="131114" custScaleY="239888" custLinFactNeighborX="2362" custLinFactNeighborY="-10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49EC4-04C8-4B28-ABDA-EA675C7245D4}" type="pres">
      <dgm:prSet presAssocID="{C7325B33-6C51-42EB-AB9F-44A5356756E4}" presName="rootConnector" presStyleLbl="node2" presStyleIdx="0" presStyleCnt="5"/>
      <dgm:spPr/>
      <dgm:t>
        <a:bodyPr/>
        <a:lstStyle/>
        <a:p>
          <a:endParaRPr lang="ru-RU"/>
        </a:p>
      </dgm:t>
    </dgm:pt>
    <dgm:pt modelId="{DF7C73FC-D0F8-4B63-BA59-BEE72D77FB6D}" type="pres">
      <dgm:prSet presAssocID="{C7325B33-6C51-42EB-AB9F-44A5356756E4}" presName="hierChild4" presStyleCnt="0"/>
      <dgm:spPr/>
      <dgm:t>
        <a:bodyPr/>
        <a:lstStyle/>
        <a:p>
          <a:endParaRPr lang="ru-RU"/>
        </a:p>
      </dgm:t>
    </dgm:pt>
    <dgm:pt modelId="{7968151F-915E-4E47-849C-04EEE189D214}" type="pres">
      <dgm:prSet presAssocID="{C7325B33-6C51-42EB-AB9F-44A5356756E4}" presName="hierChild5" presStyleCnt="0"/>
      <dgm:spPr/>
      <dgm:t>
        <a:bodyPr/>
        <a:lstStyle/>
        <a:p>
          <a:endParaRPr lang="ru-RU"/>
        </a:p>
      </dgm:t>
    </dgm:pt>
    <dgm:pt modelId="{6EF4E044-533F-417A-AA2B-450822FF7438}" type="pres">
      <dgm:prSet presAssocID="{C95532D5-1E08-43C2-B300-3DCA73A9909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F8EF03A-6A29-4F5F-BE3C-DB0FC89DACE7}" type="pres">
      <dgm:prSet presAssocID="{F95C8189-E00D-49F0-85AD-8049368408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41EA99-E0BB-45DE-A9AF-2A5335840B80}" type="pres">
      <dgm:prSet presAssocID="{F95C8189-E00D-49F0-85AD-8049368408CA}" presName="rootComposite" presStyleCnt="0"/>
      <dgm:spPr/>
      <dgm:t>
        <a:bodyPr/>
        <a:lstStyle/>
        <a:p>
          <a:endParaRPr lang="ru-RU"/>
        </a:p>
      </dgm:t>
    </dgm:pt>
    <dgm:pt modelId="{9C424BDC-F7FD-4A59-B529-C97AFCA5A410}" type="pres">
      <dgm:prSet presAssocID="{F95C8189-E00D-49F0-85AD-8049368408CA}" presName="rootText" presStyleLbl="node2" presStyleIdx="1" presStyleCnt="5" custScaleX="109713" custScaleY="239888" custLinFactNeighborX="-110" custLinFactNeighborY="-9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5CA17-25BD-4826-A218-C5257F97566F}" type="pres">
      <dgm:prSet presAssocID="{F95C8189-E00D-49F0-85AD-8049368408CA}" presName="rootConnector" presStyleLbl="node2" presStyleIdx="1" presStyleCnt="5"/>
      <dgm:spPr/>
      <dgm:t>
        <a:bodyPr/>
        <a:lstStyle/>
        <a:p>
          <a:endParaRPr lang="ru-RU"/>
        </a:p>
      </dgm:t>
    </dgm:pt>
    <dgm:pt modelId="{FC97CC02-FE27-4EEF-8847-7274A66297F6}" type="pres">
      <dgm:prSet presAssocID="{F95C8189-E00D-49F0-85AD-8049368408CA}" presName="hierChild4" presStyleCnt="0"/>
      <dgm:spPr/>
      <dgm:t>
        <a:bodyPr/>
        <a:lstStyle/>
        <a:p>
          <a:endParaRPr lang="ru-RU"/>
        </a:p>
      </dgm:t>
    </dgm:pt>
    <dgm:pt modelId="{C9F0F6CA-7AFB-4AFD-93EF-5AAE23DB2E88}" type="pres">
      <dgm:prSet presAssocID="{F95C8189-E00D-49F0-85AD-8049368408CA}" presName="hierChild5" presStyleCnt="0"/>
      <dgm:spPr/>
      <dgm:t>
        <a:bodyPr/>
        <a:lstStyle/>
        <a:p>
          <a:endParaRPr lang="ru-RU"/>
        </a:p>
      </dgm:t>
    </dgm:pt>
    <dgm:pt modelId="{F8E5F9FE-4B30-4865-94C1-89AB7FA9194E}" type="pres">
      <dgm:prSet presAssocID="{698512CA-CC5A-439D-8441-E51B7613B98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7EAC55C-2DF7-4AFC-9B65-A665F2C50C5B}" type="pres">
      <dgm:prSet presAssocID="{06BB9EAB-23F8-4598-A938-67FC31DFF5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092DF8-FE1B-48F4-AFA3-91A0DD802585}" type="pres">
      <dgm:prSet presAssocID="{06BB9EAB-23F8-4598-A938-67FC31DFF593}" presName="rootComposite" presStyleCnt="0"/>
      <dgm:spPr/>
      <dgm:t>
        <a:bodyPr/>
        <a:lstStyle/>
        <a:p>
          <a:endParaRPr lang="ru-RU"/>
        </a:p>
      </dgm:t>
    </dgm:pt>
    <dgm:pt modelId="{4B2D497D-CF1A-49BF-A821-1D59CA24A351}" type="pres">
      <dgm:prSet presAssocID="{06BB9EAB-23F8-4598-A938-67FC31DFF593}" presName="rootText" presStyleLbl="node2" presStyleIdx="2" presStyleCnt="5" custScaleX="83467" custScaleY="237727" custLinFactNeighborX="-1821" custLinFactNeighborY="-7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B2ADC-BD8F-4191-9BB4-0738C4B9D829}" type="pres">
      <dgm:prSet presAssocID="{06BB9EAB-23F8-4598-A938-67FC31DFF593}" presName="rootConnector" presStyleLbl="node2" presStyleIdx="2" presStyleCnt="5"/>
      <dgm:spPr/>
      <dgm:t>
        <a:bodyPr/>
        <a:lstStyle/>
        <a:p>
          <a:endParaRPr lang="ru-RU"/>
        </a:p>
      </dgm:t>
    </dgm:pt>
    <dgm:pt modelId="{8E762C16-505F-44D7-B31F-7C17227DF8D6}" type="pres">
      <dgm:prSet presAssocID="{06BB9EAB-23F8-4598-A938-67FC31DFF593}" presName="hierChild4" presStyleCnt="0"/>
      <dgm:spPr/>
      <dgm:t>
        <a:bodyPr/>
        <a:lstStyle/>
        <a:p>
          <a:endParaRPr lang="ru-RU"/>
        </a:p>
      </dgm:t>
    </dgm:pt>
    <dgm:pt modelId="{0C3FDCF8-160D-411B-BAA4-6C6933A61DC0}" type="pres">
      <dgm:prSet presAssocID="{06BB9EAB-23F8-4598-A938-67FC31DFF593}" presName="hierChild5" presStyleCnt="0"/>
      <dgm:spPr/>
      <dgm:t>
        <a:bodyPr/>
        <a:lstStyle/>
        <a:p>
          <a:endParaRPr lang="ru-RU"/>
        </a:p>
      </dgm:t>
    </dgm:pt>
    <dgm:pt modelId="{38C41AAF-40C2-4E92-A51B-2DF1470D6DE3}" type="pres">
      <dgm:prSet presAssocID="{F95F4148-19BF-4590-A242-1F4D1F1E9F8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5F66B12-824B-40B0-9D98-AE4793CDAF13}" type="pres">
      <dgm:prSet presAssocID="{5B22239E-C452-48CE-8064-FD0A60A3AD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D925C5-82C8-474B-8672-1017F48FE468}" type="pres">
      <dgm:prSet presAssocID="{5B22239E-C452-48CE-8064-FD0A60A3AD66}" presName="rootComposite" presStyleCnt="0"/>
      <dgm:spPr/>
      <dgm:t>
        <a:bodyPr/>
        <a:lstStyle/>
        <a:p>
          <a:endParaRPr lang="ru-RU"/>
        </a:p>
      </dgm:t>
    </dgm:pt>
    <dgm:pt modelId="{B32C14C6-CBDD-423A-9CF2-54BC9D0FB1D8}" type="pres">
      <dgm:prSet presAssocID="{5B22239E-C452-48CE-8064-FD0A60A3AD66}" presName="rootText" presStyleLbl="node2" presStyleIdx="3" presStyleCnt="5" custScaleY="237727" custLinFactNeighborX="-3087" custLinFactNeighborY="-8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9882-ED46-4D23-B6CE-BAB1629531F1}" type="pres">
      <dgm:prSet presAssocID="{5B22239E-C452-48CE-8064-FD0A60A3AD66}" presName="rootConnector" presStyleLbl="node2" presStyleIdx="3" presStyleCnt="5"/>
      <dgm:spPr/>
      <dgm:t>
        <a:bodyPr/>
        <a:lstStyle/>
        <a:p>
          <a:endParaRPr lang="ru-RU"/>
        </a:p>
      </dgm:t>
    </dgm:pt>
    <dgm:pt modelId="{4BDD9857-2173-462A-BFDF-86ADEA165865}" type="pres">
      <dgm:prSet presAssocID="{5B22239E-C452-48CE-8064-FD0A60A3AD66}" presName="hierChild4" presStyleCnt="0"/>
      <dgm:spPr/>
      <dgm:t>
        <a:bodyPr/>
        <a:lstStyle/>
        <a:p>
          <a:endParaRPr lang="ru-RU"/>
        </a:p>
      </dgm:t>
    </dgm:pt>
    <dgm:pt modelId="{5468CF11-3865-4869-B9C2-C41F7EA53452}" type="pres">
      <dgm:prSet presAssocID="{5B22239E-C452-48CE-8064-FD0A60A3AD66}" presName="hierChild5" presStyleCnt="0"/>
      <dgm:spPr/>
      <dgm:t>
        <a:bodyPr/>
        <a:lstStyle/>
        <a:p>
          <a:endParaRPr lang="ru-RU"/>
        </a:p>
      </dgm:t>
    </dgm:pt>
    <dgm:pt modelId="{8A27DAD4-4946-46B8-AFCA-40845E25493A}" type="pres">
      <dgm:prSet presAssocID="{7366C9B0-75E2-40F2-BA5F-9C6DF0E44F5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AA4F9B11-F28E-428B-952B-A051EE9CF246}" type="pres">
      <dgm:prSet presAssocID="{21BFD246-D605-4B5D-AF25-858D0AB7E8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E7D10AF-058E-4053-9F75-433EBCA4EB36}" type="pres">
      <dgm:prSet presAssocID="{21BFD246-D605-4B5D-AF25-858D0AB7E80F}" presName="rootComposite" presStyleCnt="0"/>
      <dgm:spPr/>
      <dgm:t>
        <a:bodyPr/>
        <a:lstStyle/>
        <a:p>
          <a:endParaRPr lang="ru-RU"/>
        </a:p>
      </dgm:t>
    </dgm:pt>
    <dgm:pt modelId="{B106B6AC-D6B8-4BC9-B10C-7BC40B7F3ABC}" type="pres">
      <dgm:prSet presAssocID="{21BFD246-D605-4B5D-AF25-858D0AB7E80F}" presName="rootText" presStyleLbl="node2" presStyleIdx="4" presStyleCnt="5" custScaleY="230424" custLinFactNeighborX="-5405" custLinFactNeighborY="-6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D35F-17FC-48D4-991F-AA01F1424B21}" type="pres">
      <dgm:prSet presAssocID="{21BFD246-D605-4B5D-AF25-858D0AB7E80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6272FA4-6356-41D0-9518-FA61F01D1317}" type="pres">
      <dgm:prSet presAssocID="{21BFD246-D605-4B5D-AF25-858D0AB7E80F}" presName="hierChild4" presStyleCnt="0"/>
      <dgm:spPr/>
      <dgm:t>
        <a:bodyPr/>
        <a:lstStyle/>
        <a:p>
          <a:endParaRPr lang="ru-RU"/>
        </a:p>
      </dgm:t>
    </dgm:pt>
    <dgm:pt modelId="{97FD7029-9C92-405D-95DA-67EBF18FD66F}" type="pres">
      <dgm:prSet presAssocID="{21BFD246-D605-4B5D-AF25-858D0AB7E80F}" presName="hierChild5" presStyleCnt="0"/>
      <dgm:spPr/>
      <dgm:t>
        <a:bodyPr/>
        <a:lstStyle/>
        <a:p>
          <a:endParaRPr lang="ru-RU"/>
        </a:p>
      </dgm:t>
    </dgm:pt>
    <dgm:pt modelId="{67E00A28-092F-4897-AD56-C57B102BE7D0}" type="pres">
      <dgm:prSet presAssocID="{841EF261-3455-4948-871A-60EFACD3B96E}" presName="hierChild3" presStyleCnt="0"/>
      <dgm:spPr/>
      <dgm:t>
        <a:bodyPr/>
        <a:lstStyle/>
        <a:p>
          <a:endParaRPr lang="ru-RU"/>
        </a:p>
      </dgm:t>
    </dgm:pt>
  </dgm:ptLst>
  <dgm:cxnLst>
    <dgm:cxn modelId="{FC0E98B1-15E0-4CE5-9D80-0FCF4468D62F}" type="presOf" srcId="{21BFD246-D605-4B5D-AF25-858D0AB7E80F}" destId="{B106B6AC-D6B8-4BC9-B10C-7BC40B7F3ABC}" srcOrd="0" destOrd="0" presId="urn:microsoft.com/office/officeart/2005/8/layout/orgChart1"/>
    <dgm:cxn modelId="{BD857791-7880-4560-A540-F4EE8D295BAE}" type="presOf" srcId="{5B22239E-C452-48CE-8064-FD0A60A3AD66}" destId="{426C9882-ED46-4D23-B6CE-BAB1629531F1}" srcOrd="1" destOrd="0" presId="urn:microsoft.com/office/officeart/2005/8/layout/orgChart1"/>
    <dgm:cxn modelId="{2860A332-FD5D-417A-B56B-932A964B38F3}" type="presOf" srcId="{C7325B33-6C51-42EB-AB9F-44A5356756E4}" destId="{45B49EC4-04C8-4B28-ABDA-EA675C7245D4}" srcOrd="1" destOrd="0" presId="urn:microsoft.com/office/officeart/2005/8/layout/orgChart1"/>
    <dgm:cxn modelId="{666E8EE2-761A-47C3-9676-26F726863321}" type="presOf" srcId="{5B22239E-C452-48CE-8064-FD0A60A3AD66}" destId="{B32C14C6-CBDD-423A-9CF2-54BC9D0FB1D8}" srcOrd="0" destOrd="0" presId="urn:microsoft.com/office/officeart/2005/8/layout/orgChart1"/>
    <dgm:cxn modelId="{DF4B38D1-995C-4906-A537-D457148C7DF9}" type="presOf" srcId="{841EF261-3455-4948-871A-60EFACD3B96E}" destId="{A35EE409-8968-406D-A7FE-984D85C0C37D}" srcOrd="1" destOrd="0" presId="urn:microsoft.com/office/officeart/2005/8/layout/orgChart1"/>
    <dgm:cxn modelId="{54BDBEB6-F6F7-43E1-BE06-A5D03A7B6712}" srcId="{841EF261-3455-4948-871A-60EFACD3B96E}" destId="{F95C8189-E00D-49F0-85AD-8049368408CA}" srcOrd="1" destOrd="0" parTransId="{C95532D5-1E08-43C2-B300-3DCA73A99091}" sibTransId="{53822A0F-BB76-40EC-AE6E-CC8B18CAE9BB}"/>
    <dgm:cxn modelId="{24D1FFFE-F159-4E96-843F-FE4D33920403}" type="presOf" srcId="{99DCA5EF-D520-42C3-80B6-5A3CC0D73ED4}" destId="{5CBFC9DD-1BFA-43FA-A7F0-B0184FDBA362}" srcOrd="0" destOrd="0" presId="urn:microsoft.com/office/officeart/2005/8/layout/orgChart1"/>
    <dgm:cxn modelId="{BF4EDCC1-EF22-4045-A38F-EF3EAE2491FC}" type="presOf" srcId="{A87A442F-DBFE-4D07-881B-A1F64A2028BA}" destId="{70006F8B-9844-4645-9E8E-EE478A77DAC3}" srcOrd="0" destOrd="0" presId="urn:microsoft.com/office/officeart/2005/8/layout/orgChart1"/>
    <dgm:cxn modelId="{AC7215A1-A221-419E-97EB-BDBA51FF9484}" type="presOf" srcId="{C95532D5-1E08-43C2-B300-3DCA73A99091}" destId="{6EF4E044-533F-417A-AA2B-450822FF7438}" srcOrd="0" destOrd="0" presId="urn:microsoft.com/office/officeart/2005/8/layout/orgChart1"/>
    <dgm:cxn modelId="{0886C466-A50F-41DC-BF6B-220F6EE792FC}" srcId="{841EF261-3455-4948-871A-60EFACD3B96E}" destId="{21BFD246-D605-4B5D-AF25-858D0AB7E80F}" srcOrd="4" destOrd="0" parTransId="{7366C9B0-75E2-40F2-BA5F-9C6DF0E44F55}" sibTransId="{7D442441-30DF-4ABE-91D8-17C6A439B309}"/>
    <dgm:cxn modelId="{5A2B299F-6669-4F6F-BC92-CDEF60FB479B}" type="presOf" srcId="{F95C8189-E00D-49F0-85AD-8049368408CA}" destId="{9C424BDC-F7FD-4A59-B529-C97AFCA5A410}" srcOrd="0" destOrd="0" presId="urn:microsoft.com/office/officeart/2005/8/layout/orgChart1"/>
    <dgm:cxn modelId="{110AB713-D27A-4AF5-BB81-2770E2363FC0}" srcId="{841EF261-3455-4948-871A-60EFACD3B96E}" destId="{5B22239E-C452-48CE-8064-FD0A60A3AD66}" srcOrd="3" destOrd="0" parTransId="{F95F4148-19BF-4590-A242-1F4D1F1E9F8B}" sibTransId="{80A0BD64-CDA1-470E-BAD4-B053EEC5BE68}"/>
    <dgm:cxn modelId="{1C77306B-5D8E-4F6D-99B5-9259B521603C}" type="presOf" srcId="{7366C9B0-75E2-40F2-BA5F-9C6DF0E44F55}" destId="{8A27DAD4-4946-46B8-AFCA-40845E25493A}" srcOrd="0" destOrd="0" presId="urn:microsoft.com/office/officeart/2005/8/layout/orgChart1"/>
    <dgm:cxn modelId="{CB5F165E-7051-4761-AC03-5ABB9B29D90C}" type="presOf" srcId="{06BB9EAB-23F8-4598-A938-67FC31DFF593}" destId="{B47B2ADC-BD8F-4191-9BB4-0738C4B9D829}" srcOrd="1" destOrd="0" presId="urn:microsoft.com/office/officeart/2005/8/layout/orgChart1"/>
    <dgm:cxn modelId="{364E5EE2-D081-411D-B786-0B099C5AE99F}" srcId="{841EF261-3455-4948-871A-60EFACD3B96E}" destId="{06BB9EAB-23F8-4598-A938-67FC31DFF593}" srcOrd="2" destOrd="0" parTransId="{698512CA-CC5A-439D-8441-E51B7613B984}" sibTransId="{6C647E87-935D-4FC7-99A9-4E2322C7E4A2}"/>
    <dgm:cxn modelId="{A0B4B8C7-6438-4D83-8B0C-112F2ED8C551}" type="presOf" srcId="{C7325B33-6C51-42EB-AB9F-44A5356756E4}" destId="{DCCD4B16-F589-49A8-854E-9A61035B9377}" srcOrd="0" destOrd="0" presId="urn:microsoft.com/office/officeart/2005/8/layout/orgChart1"/>
    <dgm:cxn modelId="{5A7B0158-2482-4DBD-BFA0-08C1F1BBE5DB}" srcId="{841EF261-3455-4948-871A-60EFACD3B96E}" destId="{C7325B33-6C51-42EB-AB9F-44A5356756E4}" srcOrd="0" destOrd="0" parTransId="{99DCA5EF-D520-42C3-80B6-5A3CC0D73ED4}" sibTransId="{4B4BB33D-D1C3-4BFE-B17F-079C249A1A96}"/>
    <dgm:cxn modelId="{4E8BFDC4-E2D7-4CBD-8A0F-34CD6C684225}" type="presOf" srcId="{841EF261-3455-4948-871A-60EFACD3B96E}" destId="{02FF6611-C0F3-420E-8CCC-A56BA3DCEC38}" srcOrd="0" destOrd="0" presId="urn:microsoft.com/office/officeart/2005/8/layout/orgChart1"/>
    <dgm:cxn modelId="{464299D8-C5F7-45C2-8A76-76A1AD762925}" type="presOf" srcId="{06BB9EAB-23F8-4598-A938-67FC31DFF593}" destId="{4B2D497D-CF1A-49BF-A821-1D59CA24A351}" srcOrd="0" destOrd="0" presId="urn:microsoft.com/office/officeart/2005/8/layout/orgChart1"/>
    <dgm:cxn modelId="{5F9014CD-3B76-4A62-B2D0-861D595D4DE2}" type="presOf" srcId="{698512CA-CC5A-439D-8441-E51B7613B984}" destId="{F8E5F9FE-4B30-4865-94C1-89AB7FA9194E}" srcOrd="0" destOrd="0" presId="urn:microsoft.com/office/officeart/2005/8/layout/orgChart1"/>
    <dgm:cxn modelId="{EC918020-02A3-4A8E-983D-9362B187BC97}" srcId="{A87A442F-DBFE-4D07-881B-A1F64A2028BA}" destId="{841EF261-3455-4948-871A-60EFACD3B96E}" srcOrd="0" destOrd="0" parTransId="{47458C99-8956-48BD-BACB-9895590AA2C6}" sibTransId="{3D785A38-2924-47D1-8395-A8F75AD8B703}"/>
    <dgm:cxn modelId="{5C293EF8-D48C-452F-B0F6-AEFF4AAA0D09}" type="presOf" srcId="{21BFD246-D605-4B5D-AF25-858D0AB7E80F}" destId="{F1DCD35F-17FC-48D4-991F-AA01F1424B21}" srcOrd="1" destOrd="0" presId="urn:microsoft.com/office/officeart/2005/8/layout/orgChart1"/>
    <dgm:cxn modelId="{CCEC0F11-30CB-4F5F-9795-2BFE05C5D655}" type="presOf" srcId="{F95F4148-19BF-4590-A242-1F4D1F1E9F8B}" destId="{38C41AAF-40C2-4E92-A51B-2DF1470D6DE3}" srcOrd="0" destOrd="0" presId="urn:microsoft.com/office/officeart/2005/8/layout/orgChart1"/>
    <dgm:cxn modelId="{910E1BB6-A5DF-4192-B421-24A2EE1D782E}" type="presOf" srcId="{F95C8189-E00D-49F0-85AD-8049368408CA}" destId="{5AA5CA17-25BD-4826-A218-C5257F97566F}" srcOrd="1" destOrd="0" presId="urn:microsoft.com/office/officeart/2005/8/layout/orgChart1"/>
    <dgm:cxn modelId="{6BBFB41E-029B-4254-B6D4-9A51D4D46B98}" type="presParOf" srcId="{70006F8B-9844-4645-9E8E-EE478A77DAC3}" destId="{E51E7C7E-7C94-4D34-BA88-2AA73281BF09}" srcOrd="0" destOrd="0" presId="urn:microsoft.com/office/officeart/2005/8/layout/orgChart1"/>
    <dgm:cxn modelId="{47C13991-ECE4-4C3E-8AFA-EC974FD684C5}" type="presParOf" srcId="{E51E7C7E-7C94-4D34-BA88-2AA73281BF09}" destId="{15B6F972-ABED-499D-ADB3-03CA314026C3}" srcOrd="0" destOrd="0" presId="urn:microsoft.com/office/officeart/2005/8/layout/orgChart1"/>
    <dgm:cxn modelId="{91B86F3C-CA5F-4B0D-B828-EBBF74497A5E}" type="presParOf" srcId="{15B6F972-ABED-499D-ADB3-03CA314026C3}" destId="{02FF6611-C0F3-420E-8CCC-A56BA3DCEC38}" srcOrd="0" destOrd="0" presId="urn:microsoft.com/office/officeart/2005/8/layout/orgChart1"/>
    <dgm:cxn modelId="{3D631D97-FFA4-40A0-B93D-8CF7C7B693FA}" type="presParOf" srcId="{15B6F972-ABED-499D-ADB3-03CA314026C3}" destId="{A35EE409-8968-406D-A7FE-984D85C0C37D}" srcOrd="1" destOrd="0" presId="urn:microsoft.com/office/officeart/2005/8/layout/orgChart1"/>
    <dgm:cxn modelId="{B62B41EF-E2EF-4BBD-B862-43EE85391859}" type="presParOf" srcId="{E51E7C7E-7C94-4D34-BA88-2AA73281BF09}" destId="{65380B9C-31BC-4669-853F-63E2F53B334E}" srcOrd="1" destOrd="0" presId="urn:microsoft.com/office/officeart/2005/8/layout/orgChart1"/>
    <dgm:cxn modelId="{BF397500-EF82-4E0E-9648-DC39B390B18A}" type="presParOf" srcId="{65380B9C-31BC-4669-853F-63E2F53B334E}" destId="{5CBFC9DD-1BFA-43FA-A7F0-B0184FDBA362}" srcOrd="0" destOrd="0" presId="urn:microsoft.com/office/officeart/2005/8/layout/orgChart1"/>
    <dgm:cxn modelId="{824F134F-AD6B-406E-B143-9220960E4988}" type="presParOf" srcId="{65380B9C-31BC-4669-853F-63E2F53B334E}" destId="{79629C5F-55B1-4E2F-B8F9-0A40869748B6}" srcOrd="1" destOrd="0" presId="urn:microsoft.com/office/officeart/2005/8/layout/orgChart1"/>
    <dgm:cxn modelId="{F3FEF2B7-CEEC-4D01-A8CC-7909641635FF}" type="presParOf" srcId="{79629C5F-55B1-4E2F-B8F9-0A40869748B6}" destId="{13CA6194-EA7C-49DA-A336-AB87282A1DDA}" srcOrd="0" destOrd="0" presId="urn:microsoft.com/office/officeart/2005/8/layout/orgChart1"/>
    <dgm:cxn modelId="{6DBFB871-6D9C-45D6-B813-11AD8A3B474C}" type="presParOf" srcId="{13CA6194-EA7C-49DA-A336-AB87282A1DDA}" destId="{DCCD4B16-F589-49A8-854E-9A61035B9377}" srcOrd="0" destOrd="0" presId="urn:microsoft.com/office/officeart/2005/8/layout/orgChart1"/>
    <dgm:cxn modelId="{AF89C546-4FE5-4899-8B99-9EBAC139B0F8}" type="presParOf" srcId="{13CA6194-EA7C-49DA-A336-AB87282A1DDA}" destId="{45B49EC4-04C8-4B28-ABDA-EA675C7245D4}" srcOrd="1" destOrd="0" presId="urn:microsoft.com/office/officeart/2005/8/layout/orgChart1"/>
    <dgm:cxn modelId="{4647CFE6-C7A8-4625-9E52-647B34B22A0E}" type="presParOf" srcId="{79629C5F-55B1-4E2F-B8F9-0A40869748B6}" destId="{DF7C73FC-D0F8-4B63-BA59-BEE72D77FB6D}" srcOrd="1" destOrd="0" presId="urn:microsoft.com/office/officeart/2005/8/layout/orgChart1"/>
    <dgm:cxn modelId="{1D7CD391-17AF-4325-9281-EC890F30D4CA}" type="presParOf" srcId="{79629C5F-55B1-4E2F-B8F9-0A40869748B6}" destId="{7968151F-915E-4E47-849C-04EEE189D214}" srcOrd="2" destOrd="0" presId="urn:microsoft.com/office/officeart/2005/8/layout/orgChart1"/>
    <dgm:cxn modelId="{5535DBC1-D2FB-4D92-B423-EE8651A913A1}" type="presParOf" srcId="{65380B9C-31BC-4669-853F-63E2F53B334E}" destId="{6EF4E044-533F-417A-AA2B-450822FF7438}" srcOrd="2" destOrd="0" presId="urn:microsoft.com/office/officeart/2005/8/layout/orgChart1"/>
    <dgm:cxn modelId="{51F3DD32-A3BA-4F65-97B2-50A71E939F89}" type="presParOf" srcId="{65380B9C-31BC-4669-853F-63E2F53B334E}" destId="{6F8EF03A-6A29-4F5F-BE3C-DB0FC89DACE7}" srcOrd="3" destOrd="0" presId="urn:microsoft.com/office/officeart/2005/8/layout/orgChart1"/>
    <dgm:cxn modelId="{5B658965-9A95-4405-A819-D8044869BB16}" type="presParOf" srcId="{6F8EF03A-6A29-4F5F-BE3C-DB0FC89DACE7}" destId="{A341EA99-E0BB-45DE-A9AF-2A5335840B80}" srcOrd="0" destOrd="0" presId="urn:microsoft.com/office/officeart/2005/8/layout/orgChart1"/>
    <dgm:cxn modelId="{39190547-EB8F-4654-A504-92AABE9AFD7F}" type="presParOf" srcId="{A341EA99-E0BB-45DE-A9AF-2A5335840B80}" destId="{9C424BDC-F7FD-4A59-B529-C97AFCA5A410}" srcOrd="0" destOrd="0" presId="urn:microsoft.com/office/officeart/2005/8/layout/orgChart1"/>
    <dgm:cxn modelId="{EC96CBF7-80CA-4BA8-9EED-556E3248C715}" type="presParOf" srcId="{A341EA99-E0BB-45DE-A9AF-2A5335840B80}" destId="{5AA5CA17-25BD-4826-A218-C5257F97566F}" srcOrd="1" destOrd="0" presId="urn:microsoft.com/office/officeart/2005/8/layout/orgChart1"/>
    <dgm:cxn modelId="{25AF3140-59A2-4854-9712-FA7A9A6AC8FC}" type="presParOf" srcId="{6F8EF03A-6A29-4F5F-BE3C-DB0FC89DACE7}" destId="{FC97CC02-FE27-4EEF-8847-7274A66297F6}" srcOrd="1" destOrd="0" presId="urn:microsoft.com/office/officeart/2005/8/layout/orgChart1"/>
    <dgm:cxn modelId="{019508ED-6387-4FA6-B82F-218DAD7C015E}" type="presParOf" srcId="{6F8EF03A-6A29-4F5F-BE3C-DB0FC89DACE7}" destId="{C9F0F6CA-7AFB-4AFD-93EF-5AAE23DB2E88}" srcOrd="2" destOrd="0" presId="urn:microsoft.com/office/officeart/2005/8/layout/orgChart1"/>
    <dgm:cxn modelId="{D1F640BF-FDF2-4F93-B546-372DFDF5DDFB}" type="presParOf" srcId="{65380B9C-31BC-4669-853F-63E2F53B334E}" destId="{F8E5F9FE-4B30-4865-94C1-89AB7FA9194E}" srcOrd="4" destOrd="0" presId="urn:microsoft.com/office/officeart/2005/8/layout/orgChart1"/>
    <dgm:cxn modelId="{72CAEBF0-B61F-42F8-B92D-4015320B027A}" type="presParOf" srcId="{65380B9C-31BC-4669-853F-63E2F53B334E}" destId="{87EAC55C-2DF7-4AFC-9B65-A665F2C50C5B}" srcOrd="5" destOrd="0" presId="urn:microsoft.com/office/officeart/2005/8/layout/orgChart1"/>
    <dgm:cxn modelId="{5D39BFC2-9AF1-4865-868C-66D6DB15B193}" type="presParOf" srcId="{87EAC55C-2DF7-4AFC-9B65-A665F2C50C5B}" destId="{98092DF8-FE1B-48F4-AFA3-91A0DD802585}" srcOrd="0" destOrd="0" presId="urn:microsoft.com/office/officeart/2005/8/layout/orgChart1"/>
    <dgm:cxn modelId="{80DA5A0A-2057-4DB5-B145-B273693C7264}" type="presParOf" srcId="{98092DF8-FE1B-48F4-AFA3-91A0DD802585}" destId="{4B2D497D-CF1A-49BF-A821-1D59CA24A351}" srcOrd="0" destOrd="0" presId="urn:microsoft.com/office/officeart/2005/8/layout/orgChart1"/>
    <dgm:cxn modelId="{0808A489-3305-4497-B326-1F6B530A0434}" type="presParOf" srcId="{98092DF8-FE1B-48F4-AFA3-91A0DD802585}" destId="{B47B2ADC-BD8F-4191-9BB4-0738C4B9D829}" srcOrd="1" destOrd="0" presId="urn:microsoft.com/office/officeart/2005/8/layout/orgChart1"/>
    <dgm:cxn modelId="{3C679723-FB96-406A-A9AF-C7F930805CEA}" type="presParOf" srcId="{87EAC55C-2DF7-4AFC-9B65-A665F2C50C5B}" destId="{8E762C16-505F-44D7-B31F-7C17227DF8D6}" srcOrd="1" destOrd="0" presId="urn:microsoft.com/office/officeart/2005/8/layout/orgChart1"/>
    <dgm:cxn modelId="{2F7AC56C-B117-42B9-845B-0088D041FB90}" type="presParOf" srcId="{87EAC55C-2DF7-4AFC-9B65-A665F2C50C5B}" destId="{0C3FDCF8-160D-411B-BAA4-6C6933A61DC0}" srcOrd="2" destOrd="0" presId="urn:microsoft.com/office/officeart/2005/8/layout/orgChart1"/>
    <dgm:cxn modelId="{C4DAB0FD-4D62-437D-9A7A-FEB0B4588541}" type="presParOf" srcId="{65380B9C-31BC-4669-853F-63E2F53B334E}" destId="{38C41AAF-40C2-4E92-A51B-2DF1470D6DE3}" srcOrd="6" destOrd="0" presId="urn:microsoft.com/office/officeart/2005/8/layout/orgChart1"/>
    <dgm:cxn modelId="{3E3987DC-D439-45F4-9D3C-CCED7AF15559}" type="presParOf" srcId="{65380B9C-31BC-4669-853F-63E2F53B334E}" destId="{65F66B12-824B-40B0-9D98-AE4793CDAF13}" srcOrd="7" destOrd="0" presId="urn:microsoft.com/office/officeart/2005/8/layout/orgChart1"/>
    <dgm:cxn modelId="{8180B729-6CCB-4FE1-934C-398FB062C2F7}" type="presParOf" srcId="{65F66B12-824B-40B0-9D98-AE4793CDAF13}" destId="{18D925C5-82C8-474B-8672-1017F48FE468}" srcOrd="0" destOrd="0" presId="urn:microsoft.com/office/officeart/2005/8/layout/orgChart1"/>
    <dgm:cxn modelId="{DB0FD5D8-D5E1-4A25-8057-81280628BAD0}" type="presParOf" srcId="{18D925C5-82C8-474B-8672-1017F48FE468}" destId="{B32C14C6-CBDD-423A-9CF2-54BC9D0FB1D8}" srcOrd="0" destOrd="0" presId="urn:microsoft.com/office/officeart/2005/8/layout/orgChart1"/>
    <dgm:cxn modelId="{0485D736-6CA1-4134-A94A-23114896AF54}" type="presParOf" srcId="{18D925C5-82C8-474B-8672-1017F48FE468}" destId="{426C9882-ED46-4D23-B6CE-BAB1629531F1}" srcOrd="1" destOrd="0" presId="urn:microsoft.com/office/officeart/2005/8/layout/orgChart1"/>
    <dgm:cxn modelId="{BAF8377F-8927-44C6-82B5-E9BEE537429F}" type="presParOf" srcId="{65F66B12-824B-40B0-9D98-AE4793CDAF13}" destId="{4BDD9857-2173-462A-BFDF-86ADEA165865}" srcOrd="1" destOrd="0" presId="urn:microsoft.com/office/officeart/2005/8/layout/orgChart1"/>
    <dgm:cxn modelId="{B882D2DC-39B0-44C3-AA52-5DAE82A68409}" type="presParOf" srcId="{65F66B12-824B-40B0-9D98-AE4793CDAF13}" destId="{5468CF11-3865-4869-B9C2-C41F7EA53452}" srcOrd="2" destOrd="0" presId="urn:microsoft.com/office/officeart/2005/8/layout/orgChart1"/>
    <dgm:cxn modelId="{70B54E9B-BABB-4ACA-B3C3-18B32ED73222}" type="presParOf" srcId="{65380B9C-31BC-4669-853F-63E2F53B334E}" destId="{8A27DAD4-4946-46B8-AFCA-40845E25493A}" srcOrd="8" destOrd="0" presId="urn:microsoft.com/office/officeart/2005/8/layout/orgChart1"/>
    <dgm:cxn modelId="{33A77F85-E657-4A7A-B7FF-D7CA21459005}" type="presParOf" srcId="{65380B9C-31BC-4669-853F-63E2F53B334E}" destId="{AA4F9B11-F28E-428B-952B-A051EE9CF246}" srcOrd="9" destOrd="0" presId="urn:microsoft.com/office/officeart/2005/8/layout/orgChart1"/>
    <dgm:cxn modelId="{4CE2E6B4-FCAA-47B6-98B3-7C17CF193630}" type="presParOf" srcId="{AA4F9B11-F28E-428B-952B-A051EE9CF246}" destId="{8E7D10AF-058E-4053-9F75-433EBCA4EB36}" srcOrd="0" destOrd="0" presId="urn:microsoft.com/office/officeart/2005/8/layout/orgChart1"/>
    <dgm:cxn modelId="{E551F0F3-BD1A-4D90-9A83-1B97BE5AFB49}" type="presParOf" srcId="{8E7D10AF-058E-4053-9F75-433EBCA4EB36}" destId="{B106B6AC-D6B8-4BC9-B10C-7BC40B7F3ABC}" srcOrd="0" destOrd="0" presId="urn:microsoft.com/office/officeart/2005/8/layout/orgChart1"/>
    <dgm:cxn modelId="{D8E67631-4AFF-47B2-B942-31CF745E0D10}" type="presParOf" srcId="{8E7D10AF-058E-4053-9F75-433EBCA4EB36}" destId="{F1DCD35F-17FC-48D4-991F-AA01F1424B21}" srcOrd="1" destOrd="0" presId="urn:microsoft.com/office/officeart/2005/8/layout/orgChart1"/>
    <dgm:cxn modelId="{8DA4CF18-BB43-4907-AC5B-3D773F2F9C3C}" type="presParOf" srcId="{AA4F9B11-F28E-428B-952B-A051EE9CF246}" destId="{56272FA4-6356-41D0-9518-FA61F01D1317}" srcOrd="1" destOrd="0" presId="urn:microsoft.com/office/officeart/2005/8/layout/orgChart1"/>
    <dgm:cxn modelId="{A54AD93F-73A7-4685-8B30-4346F6E221ED}" type="presParOf" srcId="{AA4F9B11-F28E-428B-952B-A051EE9CF246}" destId="{97FD7029-9C92-405D-95DA-67EBF18FD66F}" srcOrd="2" destOrd="0" presId="urn:microsoft.com/office/officeart/2005/8/layout/orgChart1"/>
    <dgm:cxn modelId="{84B2F0ED-6590-463D-983B-043411BB6534}" type="presParOf" srcId="{E51E7C7E-7C94-4D34-BA88-2AA73281BF09}" destId="{67E00A28-092F-4897-AD56-C57B102BE7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0.14805</cdr:x>
      <cdr:y>0.03753</cdr:y>
    </cdr:from>
    <cdr:to>
      <cdr:x>0.93524</cdr:x>
      <cdr:y>0.14906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6428" y="129410"/>
          <a:ext cx="2267354" cy="384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0.09789</cdr:x>
      <cdr:y>0.12799</cdr:y>
    </cdr:from>
    <cdr:to>
      <cdr:x>1</cdr:x>
      <cdr:y>0.21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0937" y="423664"/>
          <a:ext cx="3049769" cy="271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Liberation Serif" pitchFamily="18" charset="0"/>
            </a:rPr>
            <a:t>Налог на доходы физических лиц</a:t>
          </a:r>
          <a:endParaRPr lang="ru-RU" sz="1200" b="1" dirty="0">
            <a:latin typeface="Liberation Serif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0.51429</cdr:x>
      <cdr:y>0.15157</cdr:y>
    </cdr:from>
    <cdr:to>
      <cdr:x>0.88572</cdr:x>
      <cdr:y>0.27657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96144" y="261935"/>
          <a:ext cx="936108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10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200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1 303 057,5</a:t>
          </a:r>
          <a:endParaRPr lang="en-US" sz="1200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0.37209</cdr:x>
      <cdr:y>0.30967</cdr:y>
    </cdr:from>
    <cdr:to>
      <cdr:x>0.43023</cdr:x>
      <cdr:y>0.44238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2304254" y="1008112"/>
          <a:ext cx="360040" cy="432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0.05051</cdr:x>
      <cdr:y>0.32058</cdr:y>
    </cdr:from>
    <cdr:to>
      <cdr:x>0.50924</cdr:x>
      <cdr:y>0.50496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9851" y="425349"/>
          <a:ext cx="1179225" cy="244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257 105,5 т. руб.</a:t>
          </a:r>
          <a:endParaRPr lang="en-US" sz="1000" b="1" dirty="0">
            <a:solidFill>
              <a:srgbClr val="002060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0.48931</cdr:x>
      <cdr:y>0.21848</cdr:y>
    </cdr:from>
    <cdr:to>
      <cdr:x>0.94803</cdr:x>
      <cdr:y>0.40175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52127" y="343367"/>
          <a:ext cx="1080120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301 892,5 т. руб.</a:t>
          </a:r>
          <a:endParaRPr lang="en-US" sz="1000" b="1" dirty="0">
            <a:solidFill>
              <a:srgbClr val="002060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0.07735</cdr:x>
      <cdr:y>0.14618</cdr:y>
    </cdr:from>
    <cdr:to>
      <cdr:x>0.52188</cdr:x>
      <cdr:y>0.34108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6024" y="216024"/>
          <a:ext cx="1241473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91 430,2 т. руб.</a:t>
          </a:r>
          <a:r>
            <a:rPr lang="ru-RU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.</a:t>
          </a:r>
          <a:endParaRPr lang="ru-RU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0.54146</cdr:x>
      <cdr:y>0.24363</cdr:y>
    </cdr:from>
    <cdr:to>
      <cdr:x>0.97661</cdr:x>
      <cdr:y>0.42302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12168" y="360040"/>
          <a:ext cx="1215293" cy="265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78 900,8 т. руб.</a:t>
          </a:r>
          <a:endParaRPr lang="ru-RU" b="1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0.23729</cdr:x>
      <cdr:y>0.50704</cdr:y>
    </cdr:from>
    <cdr:to>
      <cdr:x>0.37288</cdr:x>
      <cdr:y>0.56338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259228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0.26667</cdr:x>
      <cdr:y>0.07895</cdr:y>
    </cdr:from>
    <cdr:to>
      <cdr:x>0.63333</cdr:x>
      <cdr:y>0.26316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7" y="216024"/>
          <a:ext cx="158417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0.16667</cdr:x>
      <cdr:y>0</cdr:y>
    </cdr:from>
    <cdr:to>
      <cdr:x>0.83333</cdr:x>
      <cdr:y>0.13158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0"/>
          <a:ext cx="2016224" cy="293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Liberation Serif" pitchFamily="18" charset="0"/>
            </a:rPr>
            <a:t>Земельный налог</a:t>
          </a:r>
          <a:endParaRPr lang="ru-RU" sz="1600" b="1" dirty="0">
            <a:solidFill>
              <a:schemeClr val="accent2">
                <a:lumMod val="75000"/>
              </a:schemeClr>
            </a:solidFill>
            <a:latin typeface="Liberation Serif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0.22034</cdr:x>
      <cdr:y>0</cdr:y>
    </cdr:from>
    <cdr:to>
      <cdr:x>0.725</cdr:x>
      <cdr:y>0.13158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4650" y="0"/>
          <a:ext cx="1453582" cy="27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Liberation Serif" pitchFamily="18" charset="0"/>
            </a:rPr>
            <a:t>Госпошлина</a:t>
          </a:r>
          <a:endParaRPr lang="ru-RU" sz="1600" b="1" dirty="0">
            <a:solidFill>
              <a:schemeClr val="accent2">
                <a:lumMod val="75000"/>
              </a:schemeClr>
            </a:solidFill>
            <a:latin typeface="Liberation Serif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0.14286</cdr:x>
      <cdr:y>0</cdr:y>
    </cdr:from>
    <cdr:to>
      <cdr:x>0.9138</cdr:x>
      <cdr:y>0.27603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0"/>
          <a:ext cx="2331590" cy="6302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50" b="1" dirty="0" smtClean="0">
              <a:solidFill>
                <a:srgbClr val="0070C0"/>
              </a:solidFill>
              <a:latin typeface="Liberation Serif" panose="02020603050405020304" pitchFamily="18" charset="0"/>
            </a:rPr>
            <a:t>Налоги на совокупный </a:t>
          </a:r>
          <a:r>
            <a:rPr lang="ru-RU" sz="1550" b="1" dirty="0" smtClean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</a:rPr>
            <a:t>доход</a:t>
          </a:r>
          <a:endParaRPr lang="ru-RU" sz="1550" b="1" dirty="0">
            <a:solidFill>
              <a:schemeClr val="accent2">
                <a:lumMod val="75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0.26667</cdr:x>
      <cdr:y>0.07895</cdr:y>
    </cdr:from>
    <cdr:to>
      <cdr:x>0.63333</cdr:x>
      <cdr:y>0.26316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7" y="216024"/>
          <a:ext cx="158417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0.16667</cdr:x>
      <cdr:y>0</cdr:y>
    </cdr:from>
    <cdr:to>
      <cdr:x>0.83333</cdr:x>
      <cdr:y>0.13158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0"/>
          <a:ext cx="2016224" cy="293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Liberation Serif" pitchFamily="18" charset="0"/>
            </a:rPr>
            <a:t>     Акцизы</a:t>
          </a:r>
        </a:p>
        <a:p xmlns:a="http://schemas.openxmlformats.org/drawingml/2006/main">
          <a:endParaRPr lang="ru-RU" sz="1600" b="1" dirty="0">
            <a:latin typeface="Liberation Serif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0.8305</cdr:x>
      <cdr:y>0.04859</cdr:y>
    </cdr:from>
    <cdr:to>
      <cdr:x>1</cdr:x>
      <cdr:y>0.10883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55726" y="290391"/>
          <a:ext cx="1501258" cy="36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Liberation Serif" pitchFamily="18" charset="0"/>
            </a:rPr>
            <a:t>    тыс. руб.</a:t>
          </a:r>
          <a:endParaRPr lang="ru-RU" sz="2000" b="1" dirty="0">
            <a:solidFill>
              <a:schemeClr val="tx1"/>
            </a:solidFill>
            <a:latin typeface="Liberation Serif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0.63333</cdr:x>
      <cdr:y>0.70393</cdr:y>
    </cdr:from>
    <cdr:to>
      <cdr:x>0.95834</cdr:x>
      <cdr:y>0.94256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72608" y="4248472"/>
          <a:ext cx="2808398" cy="14402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Всего произведено расходов  –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4 149 657,5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2000" b="1" dirty="0">
            <a:solidFill>
              <a:schemeClr val="bg2">
                <a:lumMod val="2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0.44167</cdr:x>
      <cdr:y>0.09545</cdr:y>
    </cdr:from>
    <cdr:to>
      <cdr:x>0.56667</cdr:x>
      <cdr:y>0.1909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3816424" y="576064"/>
          <a:ext cx="1080120" cy="57606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0.58464</cdr:x>
      <cdr:y>0.78631</cdr:y>
    </cdr:from>
    <cdr:to>
      <cdr:x>0.98958</cdr:x>
      <cdr:y>0.98288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4967632" y="4032448"/>
          <a:ext cx="3440751" cy="1008112"/>
        </a:xfrm>
        <a:prstGeom xmlns:a="http://schemas.openxmlformats.org/drawingml/2006/main" prst="wedgeRoundRectCallout">
          <a:avLst>
            <a:gd name="adj1" fmla="val -34746"/>
            <a:gd name="adj2" fmla="val -91942"/>
            <a:gd name="adj3" fmla="val 16667"/>
          </a:avLst>
        </a:prstGeom>
        <a:ln xmlns:a="http://schemas.openxmlformats.org/drawingml/2006/main"/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211 631,5 тыс</a:t>
          </a:r>
          <a:r>
            <a:rPr lang="ru-RU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. руб. или </a:t>
          </a:r>
          <a:r>
            <a:rPr lang="ru-RU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5,1% </a:t>
          </a:r>
          <a:r>
            <a:rPr lang="ru-RU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- непрограммные расходы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165D-99BD-4AC8-BB83-A0D5F2EB71B9}" type="datetimeFigureOut">
              <a:rPr lang="ru-RU" smtClean="0"/>
              <a:pPr/>
              <a:t>27.04.2026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7855-5CAA-4FB9-9665-58A105171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8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84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42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37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787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218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21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43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439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27.04.2026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27.04.2026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27.04.2026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>
                <a:solidFill>
                  <a:srgbClr val="073E87"/>
                </a:solidFill>
              </a:rPr>
              <a:pPr/>
              <a:t>27.04.2026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>
                <a:solidFill>
                  <a:srgbClr val="073E87"/>
                </a:solidFill>
              </a:rPr>
              <a:pPr/>
              <a:t>27.04.2026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21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>
                <a:solidFill>
                  <a:srgbClr val="073E87"/>
                </a:solidFill>
              </a:rPr>
              <a:pPr/>
              <a:t>27.04.2026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01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>
                <a:solidFill>
                  <a:srgbClr val="073E87"/>
                </a:solidFill>
              </a:rPr>
              <a:pPr/>
              <a:t>27.04.2026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6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>
                <a:solidFill>
                  <a:srgbClr val="073E87"/>
                </a:solidFill>
              </a:rPr>
              <a:pPr/>
              <a:t>27.04.2026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28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>
                <a:solidFill>
                  <a:srgbClr val="073E87"/>
                </a:solidFill>
              </a:rPr>
              <a:pPr/>
              <a:t>27.04.2026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45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>
                <a:solidFill>
                  <a:srgbClr val="073E87"/>
                </a:solidFill>
              </a:rPr>
              <a:pPr/>
              <a:t>27.04.2026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08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>
                <a:solidFill>
                  <a:srgbClr val="073E87"/>
                </a:solidFill>
              </a:rPr>
              <a:pPr/>
              <a:t>27.04.2026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5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27.04.2026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>
                <a:solidFill>
                  <a:srgbClr val="073E87"/>
                </a:solidFill>
              </a:rPr>
              <a:pPr/>
              <a:t>27.04.2026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23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>
                <a:solidFill>
                  <a:srgbClr val="073E87"/>
                </a:solidFill>
              </a:rPr>
              <a:pPr/>
              <a:t>27.04.2026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59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>
                <a:solidFill>
                  <a:srgbClr val="073E87"/>
                </a:solidFill>
              </a:rPr>
              <a:pPr/>
              <a:t>27.04.2026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4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27.04.2026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27.04.2026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27.04.2026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27.04.2026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27.04.2026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27.04.2026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27.04.2026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7710A3-AAB7-4D00-98FE-18E5F58EA21C}" type="datetimeFigureOut">
              <a:rPr lang="ru-RU" smtClean="0"/>
              <a:pPr/>
              <a:t>27.04.2026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7710A3-AAB7-4D00-98FE-18E5F58EA21C}" type="datetimeFigureOut">
              <a:rPr lang="ru-RU" smtClean="0">
                <a:solidFill>
                  <a:srgbClr val="073E87"/>
                </a:solidFill>
              </a:rPr>
              <a:pPr/>
              <a:t>27.04.2026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7C8690-3B01-470D-8874-844247F2B381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3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10" Type="http://schemas.openxmlformats.org/officeDocument/2006/relationships/image" Target="../media/image10.png"/><Relationship Id="rId4" Type="http://schemas.openxmlformats.org/officeDocument/2006/relationships/chart" Target="../charts/chart6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10" Type="http://schemas.openxmlformats.org/officeDocument/2006/relationships/image" Target="../media/image10.png"/><Relationship Id="rId4" Type="http://schemas.openxmlformats.org/officeDocument/2006/relationships/chart" Target="../charts/chart14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10" Type="http://schemas.openxmlformats.org/officeDocument/2006/relationships/image" Target="../media/image10.png"/><Relationship Id="rId4" Type="http://schemas.openxmlformats.org/officeDocument/2006/relationships/chart" Target="../charts/chart20.xml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3" Type="http://schemas.openxmlformats.org/officeDocument/2006/relationships/chart" Target="../charts/chart29.xml"/><Relationship Id="rId7" Type="http://schemas.openxmlformats.org/officeDocument/2006/relationships/chart" Target="../charts/chart3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10" Type="http://schemas.openxmlformats.org/officeDocument/2006/relationships/image" Target="../media/image10.png"/><Relationship Id="rId4" Type="http://schemas.openxmlformats.org/officeDocument/2006/relationships/chart" Target="../charts/chart30.xm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5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7" Type="http://schemas.openxmlformats.org/officeDocument/2006/relationships/image" Target="../media/image1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46.xm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chart" Target="../charts/chart47.xml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5.png"/><Relationship Id="rId4" Type="http://schemas.openxmlformats.org/officeDocument/2006/relationships/image" Target="../media/image40.jpeg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9.png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7" Type="http://schemas.openxmlformats.org/officeDocument/2006/relationships/image" Target="../media/image10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7" Type="http://schemas.openxmlformats.org/officeDocument/2006/relationships/image" Target="../media/image10.png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ontrol" Target="../activeX/activeX5.xml"/><Relationship Id="rId7" Type="http://schemas.openxmlformats.org/officeDocument/2006/relationships/chart" Target="../charts/chart1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0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chart" Target="../charts/chart5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wmf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2" y="188640"/>
            <a:ext cx="8643063" cy="423388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9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Liberation Serif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9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9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Liberation Serif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9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9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uLnTx/>
              <a:uFillTx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52280" name="Picture 56" descr="https://nashural.ru/wp-content/cache/image/1024x768--center-68be2961abb991d74e42ff7ca7088e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51" y="4539604"/>
            <a:ext cx="2840832" cy="21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2" name="Picture 58" descr="https://avatars.mds.yandex.net/i?id=45dc523ae4c3762e198d2b0166b3b3dcccee928a-8497218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21" y="4539607"/>
            <a:ext cx="2659663" cy="21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4" name="Picture 60" descr="http://photos.wikimapia.org/p/00/05/64/58/72_b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9" y="4539607"/>
            <a:ext cx="2844083" cy="21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32" name="Picture 108" descr="https://avatars.mds.yandex.net/i?id=5acd2ca663cde9073cab9a6bfe7ab87929e4d25b-5527871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3851511" cy="371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3097" y="3068960"/>
            <a:ext cx="8283023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БЮДЖЕТ ДЛЯ ГРАЖДАН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об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исполнении бюджета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округа Сухой Лог за 2025 год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2351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239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16632"/>
            <a:ext cx="8712968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898479"/>
              </p:ext>
            </p:extLst>
          </p:nvPr>
        </p:nvGraphicFramePr>
        <p:xfrm>
          <a:off x="202439" y="980728"/>
          <a:ext cx="8762049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4410"/>
            <a:ext cx="7488832" cy="857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Структура налоговых доходов </a:t>
            </a:r>
            <a:b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бюджета в 2025 году 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4" name="Рисунок 3" descr="C:\Users\NL\Music\Герб с короной вар.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9" y="134278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06772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6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512" y="116632"/>
            <a:ext cx="8712968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940422"/>
              </p:ext>
            </p:extLst>
          </p:nvPr>
        </p:nvGraphicFramePr>
        <p:xfrm>
          <a:off x="25175" y="773088"/>
          <a:ext cx="3380706" cy="331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2123728" y="161023"/>
            <a:ext cx="6192688" cy="82711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Поступление налоговых платежей в бюджет за 2025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88108" y="88694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Liberation Serif" pitchFamily="18" charset="0"/>
              </a:rPr>
              <a:t>тыс. руб.</a:t>
            </a:r>
            <a:endParaRPr lang="ru-RU" sz="2000" b="1" dirty="0">
              <a:latin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25856983"/>
              </p:ext>
            </p:extLst>
          </p:nvPr>
        </p:nvGraphicFramePr>
        <p:xfrm>
          <a:off x="6139937" y="1484785"/>
          <a:ext cx="3065381" cy="263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78064746"/>
              </p:ext>
            </p:extLst>
          </p:nvPr>
        </p:nvGraphicFramePr>
        <p:xfrm>
          <a:off x="2987824" y="886944"/>
          <a:ext cx="352839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22056189"/>
              </p:ext>
            </p:extLst>
          </p:nvPr>
        </p:nvGraphicFramePr>
        <p:xfrm>
          <a:off x="179510" y="4005064"/>
          <a:ext cx="3168354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50415268"/>
              </p:ext>
            </p:extLst>
          </p:nvPr>
        </p:nvGraphicFramePr>
        <p:xfrm>
          <a:off x="6072236" y="4149080"/>
          <a:ext cx="300794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20895230"/>
              </p:ext>
            </p:extLst>
          </p:nvPr>
        </p:nvGraphicFramePr>
        <p:xfrm>
          <a:off x="3146680" y="4221088"/>
          <a:ext cx="316835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31840" y="917722"/>
            <a:ext cx="41044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Liberation Serif" pitchFamily="18" charset="0"/>
              </a:rPr>
              <a:t>План  - 1 222 </a:t>
            </a:r>
            <a:r>
              <a:rPr lang="ru-RU" sz="1700" b="1" dirty="0" smtClean="0">
                <a:latin typeface="Liberation Serif" pitchFamily="18" charset="0"/>
              </a:rPr>
              <a:t>380,5      Факт  </a:t>
            </a:r>
            <a:r>
              <a:rPr lang="ru-RU" sz="1700" b="1" dirty="0">
                <a:latin typeface="Liberation Serif" pitchFamily="18" charset="0"/>
              </a:rPr>
              <a:t>- 1 264 </a:t>
            </a:r>
            <a:r>
              <a:rPr lang="ru-RU" sz="1700" b="1" dirty="0" smtClean="0">
                <a:latin typeface="Liberation Serif" pitchFamily="18" charset="0"/>
              </a:rPr>
              <a:t>374,2</a:t>
            </a:r>
            <a:endParaRPr lang="ru-RU" sz="1700" b="1" dirty="0">
              <a:latin typeface="Liberation Serif" pitchFamily="18" charset="0"/>
            </a:endParaRPr>
          </a:p>
        </p:txBody>
      </p:sp>
      <p:pic>
        <p:nvPicPr>
          <p:cNvPr id="13" name="Рисунок 12" descr="C:\Users\NL\Music\Герб с короной вар.5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9" y="134278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06772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34278"/>
            <a:ext cx="8712968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122430"/>
              </p:ext>
            </p:extLst>
          </p:nvPr>
        </p:nvGraphicFramePr>
        <p:xfrm>
          <a:off x="107505" y="1196752"/>
          <a:ext cx="448682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2339752" y="134278"/>
            <a:ext cx="5616624" cy="864096"/>
          </a:xfrm>
        </p:spPr>
        <p:txBody>
          <a:bodyPr>
            <a:noAutofit/>
          </a:bodyPr>
          <a:lstStyle/>
          <a:p>
            <a:pPr eaLnBrk="1" hangingPunct="1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Динамика поступлений налога на доходы физических лиц в бюджет  за 2023 - 2025 годы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31712705"/>
              </p:ext>
            </p:extLst>
          </p:nvPr>
        </p:nvGraphicFramePr>
        <p:xfrm>
          <a:off x="4694785" y="1196752"/>
          <a:ext cx="42484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C:\Users\NL\Music\Герб с короной вар.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9" y="134278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809" y="134278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06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29651" y="157282"/>
            <a:ext cx="8712968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562005" y="179332"/>
            <a:ext cx="6912768" cy="720427"/>
          </a:xfrm>
        </p:spPr>
        <p:txBody>
          <a:bodyPr>
            <a:noAutofit/>
          </a:bodyPr>
          <a:lstStyle/>
          <a:p>
            <a:pPr eaLnBrk="1" hangingPunct="1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Динамика поступлений налоговых 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платежей в бюджет за 2024-2025 годы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59360784"/>
              </p:ext>
            </p:extLst>
          </p:nvPr>
        </p:nvGraphicFramePr>
        <p:xfrm>
          <a:off x="107505" y="4221088"/>
          <a:ext cx="2808311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154258036"/>
              </p:ext>
            </p:extLst>
          </p:nvPr>
        </p:nvGraphicFramePr>
        <p:xfrm>
          <a:off x="6084168" y="4221088"/>
          <a:ext cx="295232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00076" y="98855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Liberation Serif" panose="02020603050405020304" pitchFamily="18" charset="0"/>
              </a:rPr>
              <a:t>тыс. </a:t>
            </a:r>
            <a:r>
              <a:rPr lang="ru-RU" sz="1600" b="1" dirty="0" smtClean="0">
                <a:latin typeface="Liberation Serif" panose="02020603050405020304" pitchFamily="18" charset="0"/>
              </a:rPr>
              <a:t>руб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45732869"/>
              </p:ext>
            </p:extLst>
          </p:nvPr>
        </p:nvGraphicFramePr>
        <p:xfrm>
          <a:off x="6084168" y="1556792"/>
          <a:ext cx="295232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13253060"/>
              </p:ext>
            </p:extLst>
          </p:nvPr>
        </p:nvGraphicFramePr>
        <p:xfrm>
          <a:off x="118413" y="1556792"/>
          <a:ext cx="273630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31436958"/>
              </p:ext>
            </p:extLst>
          </p:nvPr>
        </p:nvGraphicFramePr>
        <p:xfrm>
          <a:off x="2937963" y="1556792"/>
          <a:ext cx="3096344" cy="252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3808" y="102137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Liberation Serif" pitchFamily="18" charset="0"/>
              </a:rPr>
              <a:t>2024 год - 1 021 </a:t>
            </a:r>
            <a:r>
              <a:rPr lang="ru-RU" sz="1600" b="1" dirty="0" smtClean="0">
                <a:solidFill>
                  <a:schemeClr val="tx2"/>
                </a:solidFill>
                <a:latin typeface="Liberation Serif" pitchFamily="18" charset="0"/>
              </a:rPr>
              <a:t>036,6         2025 </a:t>
            </a:r>
            <a:r>
              <a:rPr lang="ru-RU" sz="1600" b="1" dirty="0">
                <a:solidFill>
                  <a:schemeClr val="tx2"/>
                </a:solidFill>
                <a:latin typeface="Liberation Serif" pitchFamily="18" charset="0"/>
              </a:rPr>
              <a:t>год - 1 264 </a:t>
            </a:r>
            <a:r>
              <a:rPr lang="ru-RU" sz="1600" b="1" dirty="0" smtClean="0">
                <a:solidFill>
                  <a:schemeClr val="tx2"/>
                </a:solidFill>
                <a:latin typeface="Liberation Serif" pitchFamily="18" charset="0"/>
              </a:rPr>
              <a:t>374,2</a:t>
            </a:r>
            <a:endParaRPr lang="ru-RU" sz="1600" b="1" dirty="0">
              <a:solidFill>
                <a:schemeClr val="tx2"/>
              </a:solidFill>
              <a:latin typeface="Liberation Serif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95074586"/>
              </p:ext>
            </p:extLst>
          </p:nvPr>
        </p:nvGraphicFramePr>
        <p:xfrm>
          <a:off x="2987824" y="4221088"/>
          <a:ext cx="302433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3" name="Рисунок 12" descr="C:\Users\NL\Music\Герб с короной вар.5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9" y="134278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60484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4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7504" y="134278"/>
            <a:ext cx="8712968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178150"/>
              </p:ext>
            </p:extLst>
          </p:nvPr>
        </p:nvGraphicFramePr>
        <p:xfrm>
          <a:off x="98401" y="1415860"/>
          <a:ext cx="3024336" cy="268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2555776" y="164267"/>
            <a:ext cx="4939485" cy="924619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Поступление неналоговых платежей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за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2025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год</a:t>
            </a:r>
            <a:endParaRPr lang="ru-RU" sz="26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2359" y="1022195"/>
            <a:ext cx="1331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Liberation Serif" pitchFamily="18" charset="0"/>
              </a:rPr>
              <a:t> тыс. руб.</a:t>
            </a:r>
            <a:endParaRPr lang="ru-RU" sz="2000" b="1" dirty="0">
              <a:latin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51765780"/>
              </p:ext>
            </p:extLst>
          </p:nvPr>
        </p:nvGraphicFramePr>
        <p:xfrm>
          <a:off x="6116152" y="1556791"/>
          <a:ext cx="2921753" cy="289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01955630"/>
              </p:ext>
            </p:extLst>
          </p:nvPr>
        </p:nvGraphicFramePr>
        <p:xfrm>
          <a:off x="2699792" y="899519"/>
          <a:ext cx="3744416" cy="39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79106097"/>
              </p:ext>
            </p:extLst>
          </p:nvPr>
        </p:nvGraphicFramePr>
        <p:xfrm>
          <a:off x="202438" y="4005064"/>
          <a:ext cx="285739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20627580"/>
              </p:ext>
            </p:extLst>
          </p:nvPr>
        </p:nvGraphicFramePr>
        <p:xfrm>
          <a:off x="6012159" y="4221089"/>
          <a:ext cx="2988035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34151080"/>
              </p:ext>
            </p:extLst>
          </p:nvPr>
        </p:nvGraphicFramePr>
        <p:xfrm>
          <a:off x="2843808" y="4149080"/>
          <a:ext cx="345638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58910" y="1045278"/>
            <a:ext cx="3600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Liberation Serif" pitchFamily="18" charset="0"/>
              </a:rPr>
              <a:t>План  - </a:t>
            </a:r>
            <a:r>
              <a:rPr lang="ru-RU" sz="1700" b="1" dirty="0">
                <a:latin typeface="Liberation Serif" pitchFamily="18" charset="0"/>
              </a:rPr>
              <a:t>94 </a:t>
            </a:r>
            <a:r>
              <a:rPr lang="ru-RU" sz="1700" b="1" dirty="0" smtClean="0">
                <a:latin typeface="Liberation Serif" pitchFamily="18" charset="0"/>
              </a:rPr>
              <a:t>916,7     Факт  - </a:t>
            </a:r>
            <a:r>
              <a:rPr lang="ru-RU" sz="1700" b="1" dirty="0">
                <a:latin typeface="Liberation Serif" pitchFamily="18" charset="0"/>
              </a:rPr>
              <a:t>92 </a:t>
            </a:r>
            <a:r>
              <a:rPr lang="ru-RU" sz="1700" b="1" dirty="0" smtClean="0">
                <a:latin typeface="Liberation Serif" pitchFamily="18" charset="0"/>
              </a:rPr>
              <a:t>841,7</a:t>
            </a:r>
            <a:endParaRPr lang="ru-RU" sz="1700" b="1" dirty="0">
              <a:latin typeface="Liberation Serif" pitchFamily="18" charset="0"/>
            </a:endParaRPr>
          </a:p>
        </p:txBody>
      </p:sp>
      <p:pic>
        <p:nvPicPr>
          <p:cNvPr id="11" name="Рисунок 10" descr="C:\Users\NL\Music\Герб с короной вар.5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9" y="134278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59" y="134278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34278"/>
            <a:ext cx="8712968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992592"/>
              </p:ext>
            </p:extLst>
          </p:nvPr>
        </p:nvGraphicFramePr>
        <p:xfrm>
          <a:off x="107504" y="1000418"/>
          <a:ext cx="8876748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184440"/>
            <a:ext cx="5853336" cy="858424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Структура неналоговых доходов бюджета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в 2025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году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2952" y="10004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Liberation Serif" pitchFamily="18" charset="0"/>
              </a:rPr>
              <a:t>тыс</a:t>
            </a:r>
            <a:r>
              <a:rPr lang="ru-RU" sz="1600" b="1" dirty="0" smtClean="0">
                <a:latin typeface="Liberation Serif" pitchFamily="18" charset="0"/>
              </a:rPr>
              <a:t>. </a:t>
            </a:r>
            <a:r>
              <a:rPr lang="ru-RU" b="1" dirty="0" smtClean="0">
                <a:latin typeface="Liberation Serif" pitchFamily="18" charset="0"/>
              </a:rPr>
              <a:t>руб.</a:t>
            </a:r>
            <a:endParaRPr lang="ru-RU" b="1" dirty="0">
              <a:latin typeface="Liberation Serif" pitchFamily="18" charset="0"/>
            </a:endParaRPr>
          </a:p>
        </p:txBody>
      </p:sp>
      <p:pic>
        <p:nvPicPr>
          <p:cNvPr id="7" name="Рисунок 6" descr="C:\Users\NL\Music\Герб с короной вар.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9" y="134278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40325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2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34278"/>
            <a:ext cx="8712968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015995"/>
              </p:ext>
            </p:extLst>
          </p:nvPr>
        </p:nvGraphicFramePr>
        <p:xfrm>
          <a:off x="202439" y="925051"/>
          <a:ext cx="8887227" cy="5784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2270"/>
            <a:ext cx="5360082" cy="100811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Динамика поступлений неналоговых платежей в бюджет за 2024 – 2025 годы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9824" y="106870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Liberation Serif" pitchFamily="18" charset="0"/>
              </a:rPr>
              <a:t>  тыс. руб. </a:t>
            </a:r>
            <a:endParaRPr lang="ru-RU" sz="2000" b="1" dirty="0">
              <a:latin typeface="Liberation Serif" pitchFamily="18" charset="0"/>
            </a:endParaRPr>
          </a:p>
        </p:txBody>
      </p:sp>
      <p:pic>
        <p:nvPicPr>
          <p:cNvPr id="5" name="Рисунок 4" descr="C:\Users\NL\Music\Герб с короной вар.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9" y="134278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12415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34278"/>
            <a:ext cx="8712968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55776" y="237809"/>
            <a:ext cx="5256584" cy="57606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Структура безвозмездных 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поступлений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в 2025  году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40505845"/>
              </p:ext>
            </p:extLst>
          </p:nvPr>
        </p:nvGraphicFramePr>
        <p:xfrm>
          <a:off x="157114" y="748730"/>
          <a:ext cx="896401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C:\Users\NL\Music\Герб с короной вар.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9" y="134278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34278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34278"/>
            <a:ext cx="8712968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19755" y="279376"/>
            <a:ext cx="6384339" cy="4937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Безвозмездные поступления в бюджет 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за 2025 год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14313813"/>
              </p:ext>
            </p:extLst>
          </p:nvPr>
        </p:nvGraphicFramePr>
        <p:xfrm>
          <a:off x="179512" y="980728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2360" y="1020798"/>
            <a:ext cx="1160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Liberation Serif" pitchFamily="18" charset="0"/>
              </a:rPr>
              <a:t>тыс. руб</a:t>
            </a:r>
            <a:r>
              <a:rPr lang="ru-RU" sz="2000" b="1" dirty="0" smtClean="0">
                <a:latin typeface="Liberation Serif" pitchFamily="18" charset="0"/>
              </a:rPr>
              <a:t>.</a:t>
            </a:r>
            <a:endParaRPr lang="ru-RU" sz="2000" b="1" dirty="0">
              <a:latin typeface="Liberation Serif" pitchFamily="18" charset="0"/>
            </a:endParaRPr>
          </a:p>
        </p:txBody>
      </p:sp>
      <p:pic>
        <p:nvPicPr>
          <p:cNvPr id="5" name="Рисунок 4" descr="C:\Users\NL\Music\Герб с короной вар.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9" y="134278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34278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5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7504" y="83282"/>
            <a:ext cx="8853662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257161"/>
              </p:ext>
            </p:extLst>
          </p:nvPr>
        </p:nvGraphicFramePr>
        <p:xfrm>
          <a:off x="36386" y="1476590"/>
          <a:ext cx="3095454" cy="2349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2529265" y="151764"/>
            <a:ext cx="5427365" cy="62132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Динамика безвозмездных поступлений 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бюджет за 2024-2025 годы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69765" y="903716"/>
            <a:ext cx="1315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ysClr val="windowText" lastClr="000000"/>
                </a:solidFill>
                <a:latin typeface="Liberation Serif" pitchFamily="18" charset="0"/>
              </a:rPr>
              <a:t> тыс. руб.</a:t>
            </a:r>
            <a:endParaRPr lang="ru-RU" sz="2000" b="1" dirty="0">
              <a:solidFill>
                <a:sysClr val="windowText" lastClr="000000"/>
              </a:solidFill>
              <a:latin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4525856"/>
              </p:ext>
            </p:extLst>
          </p:nvPr>
        </p:nvGraphicFramePr>
        <p:xfrm>
          <a:off x="5724128" y="1439329"/>
          <a:ext cx="3312368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69153162"/>
              </p:ext>
            </p:extLst>
          </p:nvPr>
        </p:nvGraphicFramePr>
        <p:xfrm>
          <a:off x="2987824" y="1434068"/>
          <a:ext cx="3024336" cy="256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31777666"/>
              </p:ext>
            </p:extLst>
          </p:nvPr>
        </p:nvGraphicFramePr>
        <p:xfrm>
          <a:off x="107504" y="3861048"/>
          <a:ext cx="299409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55281400"/>
              </p:ext>
            </p:extLst>
          </p:nvPr>
        </p:nvGraphicFramePr>
        <p:xfrm>
          <a:off x="5973429" y="3933056"/>
          <a:ext cx="3010823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93129280"/>
              </p:ext>
            </p:extLst>
          </p:nvPr>
        </p:nvGraphicFramePr>
        <p:xfrm>
          <a:off x="3059832" y="3933056"/>
          <a:ext cx="2880319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59832" y="891815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24"/>
            </a:pPr>
            <a:r>
              <a:rPr lang="ru-RU" b="1" dirty="0" smtClean="0">
                <a:solidFill>
                  <a:prstClr val="black"/>
                </a:solidFill>
                <a:latin typeface="Liberation Serif" pitchFamily="18" charset="0"/>
              </a:rPr>
              <a:t> - 2 422 871,6          2025 - 2 878 345,7</a:t>
            </a:r>
          </a:p>
          <a:p>
            <a:pPr algn="ctr"/>
            <a:r>
              <a:rPr lang="ru-RU" sz="1400" b="1" i="1" dirty="0" smtClean="0">
                <a:solidFill>
                  <a:prstClr val="black"/>
                </a:solidFill>
                <a:latin typeface="Liberation Serif" pitchFamily="18" charset="0"/>
              </a:rPr>
              <a:t>(с учетом возврата остатков) </a:t>
            </a:r>
            <a:endParaRPr lang="ru-RU" sz="1400" b="1" i="1" dirty="0">
              <a:solidFill>
                <a:prstClr val="black"/>
              </a:solidFill>
              <a:latin typeface="Liberation Serif" pitchFamily="18" charset="0"/>
            </a:endParaRPr>
          </a:p>
        </p:txBody>
      </p:sp>
      <p:pic>
        <p:nvPicPr>
          <p:cNvPr id="13" name="Рисунок 12" descr="C:\Users\NL\Music\Герб с короной вар.5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9" y="118404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440" y="83282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11" name="Рисунок 10" descr="C:\Users\NL\Music\Герб с короной вар.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Вертикальный свиток 11"/>
          <p:cNvSpPr/>
          <p:nvPr/>
        </p:nvSpPr>
        <p:spPr>
          <a:xfrm>
            <a:off x="179512" y="980728"/>
            <a:ext cx="5256584" cy="5619491"/>
          </a:xfrm>
          <a:prstGeom prst="verticalScroll">
            <a:avLst>
              <a:gd name="adj" fmla="val 1290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17483" y="1660405"/>
            <a:ext cx="358064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300" u="sng" dirty="0">
                <a:latin typeface="Sitka Small" pitchFamily="2" charset="0"/>
                <a:ea typeface="Times New Roman" pitchFamily="18" charset="0"/>
              </a:rPr>
              <a:t>Бюджет</a:t>
            </a:r>
            <a:r>
              <a:rPr lang="ru-RU" sz="1300" dirty="0">
                <a:latin typeface="Sitka Small" pitchFamily="2" charset="0"/>
                <a:ea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300" dirty="0">
              <a:latin typeface="Sitka Small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300" u="sng" dirty="0">
                <a:latin typeface="Sitka Small" pitchFamily="2" charset="0"/>
                <a:ea typeface="Times New Roman" pitchFamily="18" charset="0"/>
              </a:rPr>
              <a:t>Доходы бюджета</a:t>
            </a:r>
            <a:r>
              <a:rPr lang="ru-RU" sz="1300" dirty="0">
                <a:latin typeface="Sitka Small" pitchFamily="2" charset="0"/>
                <a:ea typeface="Times New Roman" pitchFamily="18" charset="0"/>
              </a:rPr>
              <a:t> – поступающие в бюджет денежные средства за исключением источников финансирования дефицита бюджета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300" dirty="0">
              <a:latin typeface="Sitka Small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300" u="sng" dirty="0">
                <a:latin typeface="Sitka Small" pitchFamily="2" charset="0"/>
                <a:ea typeface="Times New Roman" pitchFamily="18" charset="0"/>
              </a:rPr>
              <a:t>Расходы бюджета</a:t>
            </a:r>
            <a:r>
              <a:rPr lang="ru-RU" sz="1300" dirty="0">
                <a:latin typeface="Sitka Small" pitchFamily="2" charset="0"/>
                <a:ea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300" dirty="0">
              <a:latin typeface="Sitka Small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300" u="sng" dirty="0">
                <a:latin typeface="Sitka Small" pitchFamily="2" charset="0"/>
                <a:ea typeface="Times New Roman" pitchFamily="18" charset="0"/>
              </a:rPr>
              <a:t>Дефицит бюджета</a:t>
            </a:r>
            <a:r>
              <a:rPr lang="ru-RU" sz="1300" dirty="0">
                <a:latin typeface="Sitka Small" pitchFamily="2" charset="0"/>
                <a:ea typeface="Times New Roman" pitchFamily="18" charset="0"/>
              </a:rPr>
              <a:t> – превышение расходов бюджета над его доходами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300" dirty="0">
              <a:latin typeface="Sitka Small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300" u="sng" dirty="0">
                <a:latin typeface="Sitka Small" pitchFamily="2" charset="0"/>
                <a:ea typeface="Times New Roman" pitchFamily="18" charset="0"/>
              </a:rPr>
              <a:t>Профицит бюджета</a:t>
            </a:r>
            <a:r>
              <a:rPr lang="ru-RU" sz="1300" dirty="0">
                <a:latin typeface="Sitka Small" pitchFamily="2" charset="0"/>
                <a:ea typeface="Times New Roman" pitchFamily="18" charset="0"/>
              </a:rPr>
              <a:t> – превышение доходов бюджета над его </a:t>
            </a:r>
            <a:r>
              <a:rPr lang="ru-RU" sz="1300" dirty="0" smtClean="0">
                <a:latin typeface="Sitka Small" pitchFamily="2" charset="0"/>
                <a:ea typeface="Times New Roman" pitchFamily="18" charset="0"/>
              </a:rPr>
              <a:t>расходами</a:t>
            </a:r>
            <a:endParaRPr lang="ru-RU" sz="1300" dirty="0">
              <a:latin typeface="Sitka Small" pitchFamily="2" charset="0"/>
              <a:ea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6056" y="1844824"/>
            <a:ext cx="36724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150" b="1" dirty="0">
                <a:latin typeface="Sitka Small" pitchFamily="2" charset="0"/>
              </a:rPr>
              <a:t>Исполнение бюджета </a:t>
            </a:r>
            <a:r>
              <a:rPr lang="ru-RU" sz="1150" dirty="0">
                <a:latin typeface="Sitka Small" pitchFamily="2" charset="0"/>
              </a:rPr>
              <a:t>– процесс сбора и учета доходов и осуществление расходов на основе сводной бюджетной росписи и кассового плана. </a:t>
            </a:r>
            <a:endParaRPr lang="ru-RU" sz="1150" dirty="0" smtClean="0">
              <a:latin typeface="Sitka Small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150" dirty="0">
              <a:latin typeface="Sitka Small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150" b="1" dirty="0">
                <a:latin typeface="Sitka Small" pitchFamily="2" charset="0"/>
              </a:rPr>
              <a:t>Исполнение бюджета </a:t>
            </a:r>
            <a:r>
              <a:rPr lang="ru-RU" sz="1150" dirty="0">
                <a:latin typeface="Sitka Small" pitchFamily="2" charset="0"/>
              </a:rPr>
              <a:t>– это этап бюджетного процесса, который начинается с момента утверждения решения о бюджете законодательным (представительным) органом муниципального образования и продолжается в течение финансового года.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150" dirty="0">
                <a:latin typeface="Sitka Small" pitchFamily="2" charset="0"/>
              </a:rPr>
              <a:t>         Отчет об исполнении бюджета 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150" dirty="0">
                <a:latin typeface="Sitka Small" pitchFamily="2" charset="0"/>
              </a:rPr>
              <a:t>         Годовой отчет об исполнении бюджета предоставляется в Думу  муниципального округа Сухой Лог. По результатам рассмотрения отчета об исполнении бюджета Дума муниципального округа принимает решение об его утверждении или об отклонении.</a:t>
            </a:r>
            <a:endParaRPr lang="ru-RU" sz="1150" u="sng" dirty="0">
              <a:latin typeface="Sitka Small" pitchFamily="2" charset="0"/>
              <a:ea typeface="Times New Roman" pitchFamily="18" charset="0"/>
            </a:endParaRPr>
          </a:p>
        </p:txBody>
      </p:sp>
      <p:sp>
        <p:nvSpPr>
          <p:cNvPr id="15" name="WordArt 1"/>
          <p:cNvSpPr>
            <a:spLocks noChangeArrowheads="1" noChangeShapeType="1" noTextEdit="1"/>
          </p:cNvSpPr>
          <p:nvPr/>
        </p:nvSpPr>
        <p:spPr bwMode="auto">
          <a:xfrm>
            <a:off x="2573193" y="221217"/>
            <a:ext cx="5005726" cy="568633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2400" b="1" u="sng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Arial" pitchFamily="34" charset="0"/>
              </a:rPr>
              <a:t>ОСНОВНЫЕ   ПОНЯТИЯ</a:t>
            </a:r>
            <a:endParaRPr lang="ru-RU" sz="2400" b="1" u="sng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cs typeface="Arial" pitchFamily="34" charset="0"/>
            </a:endParaRPr>
          </a:p>
        </p:txBody>
      </p:sp>
      <p:pic>
        <p:nvPicPr>
          <p:cNvPr id="10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601" y="116632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4298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280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1235" y="100093"/>
            <a:ext cx="8712968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prstClr val="black"/>
                </a:solidFill>
              </a:rPr>
              <a:t>            Муниципальный округ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            Сухой Лог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2411761" y="164268"/>
            <a:ext cx="5400598" cy="664002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Исполнение бюджета главными администраторами доходов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24328" y="828270"/>
            <a:ext cx="158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Liberation Serif" pitchFamily="18" charset="0"/>
              </a:rPr>
              <a:t>      тыс. руб.</a:t>
            </a:r>
            <a:endParaRPr lang="ru-RU" sz="2000" b="1" dirty="0">
              <a:solidFill>
                <a:prstClr val="black"/>
              </a:solidFill>
              <a:latin typeface="Liberation Serif" pitchFamily="18" charset="0"/>
            </a:endParaRPr>
          </a:p>
        </p:txBody>
      </p:sp>
      <p:pic>
        <p:nvPicPr>
          <p:cNvPr id="11" name="Рисунок 10" descr="C:\Users\NL\Music\Герб с короной вар.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9" y="134278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59" y="100093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03" y="1028325"/>
            <a:ext cx="51125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Liberation Serif" pitchFamily="18" charset="0"/>
              </a:rPr>
              <a:t>     </a:t>
            </a:r>
            <a:r>
              <a:rPr lang="ru-RU" sz="1200" dirty="0" smtClean="0">
                <a:solidFill>
                  <a:prstClr val="black"/>
                </a:solidFill>
                <a:latin typeface="Liberation Serif" pitchFamily="18" charset="0"/>
              </a:rPr>
              <a:t>Главный </a:t>
            </a:r>
            <a:r>
              <a:rPr lang="ru-RU" sz="1200" dirty="0">
                <a:solidFill>
                  <a:prstClr val="black"/>
                </a:solidFill>
                <a:latin typeface="Liberation Serif" pitchFamily="18" charset="0"/>
              </a:rPr>
              <a:t>администратор доходов </a:t>
            </a:r>
            <a:r>
              <a:rPr lang="ru-RU" sz="1200" dirty="0" smtClean="0">
                <a:solidFill>
                  <a:prstClr val="black"/>
                </a:solidFill>
                <a:latin typeface="Liberation Serif" pitchFamily="18" charset="0"/>
              </a:rPr>
              <a:t>бюджета </a:t>
            </a:r>
            <a:r>
              <a:rPr lang="ru-RU" sz="1200" dirty="0">
                <a:solidFill>
                  <a:prstClr val="black"/>
                </a:solidFill>
                <a:latin typeface="Liberation Serif" pitchFamily="18" charset="0"/>
              </a:rPr>
              <a:t>— это орган государственной власти, местного самоуправления или казенное учреждение, закрепленное законом о бюджете для управления поступлениями. Он формирует перечень подведомственных администраторов, прогнозирует доходы, утверждает методику их расчета и представляет отчетность, обеспечивая полноту поступлений.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757246640"/>
              </p:ext>
            </p:extLst>
          </p:nvPr>
        </p:nvGraphicFramePr>
        <p:xfrm>
          <a:off x="180000" y="1268760"/>
          <a:ext cx="8816559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1680" y="627525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Liberation Serif" pitchFamily="18" charset="0"/>
              </a:rPr>
              <a:t>     Исполнение всего - 4 </a:t>
            </a:r>
            <a:r>
              <a:rPr lang="ru-RU" b="1" dirty="0">
                <a:solidFill>
                  <a:prstClr val="black"/>
                </a:solidFill>
                <a:latin typeface="Liberation Serif" pitchFamily="18" charset="0"/>
              </a:rPr>
              <a:t>235 561,6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5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44008" y="1157416"/>
            <a:ext cx="4104456" cy="50078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8"/>
            <a:ext cx="7753300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DDFAFB"/>
                </a:solidFill>
                <a:latin typeface="Liberation Serif" panose="02020603050405020304" pitchFamily="18" charset="0"/>
              </a:rPr>
              <a:t>Сведения об исполнении бюджета муниципального округа Сухой Лог за 2023 - 2025  годы в сравнении с бюджетами других городов</a:t>
            </a:r>
            <a:endParaRPr lang="ru-RU" sz="2000" b="1" dirty="0">
              <a:solidFill>
                <a:srgbClr val="DDFAFB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08007" y="1340768"/>
            <a:ext cx="3207411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округов,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млн. руб.</a:t>
            </a:r>
          </a:p>
          <a:p>
            <a:pPr algn="ctr"/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725144"/>
            <a:ext cx="3092645" cy="1071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ДОХОДЫ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округов,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млн. руб.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0179" y="5968182"/>
            <a:ext cx="5904656" cy="39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2023 год             2024 год            2025 год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49193" y="6107874"/>
            <a:ext cx="144016" cy="144016"/>
          </a:xfrm>
          <a:prstGeom prst="rect">
            <a:avLst/>
          </a:prstGeom>
          <a:solidFill>
            <a:srgbClr val="CBBD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62139" y="6119511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45297" y="6093297"/>
            <a:ext cx="144016" cy="144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79831201"/>
              </p:ext>
            </p:extLst>
          </p:nvPr>
        </p:nvGraphicFramePr>
        <p:xfrm>
          <a:off x="539553" y="1157416"/>
          <a:ext cx="4345627" cy="349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18742329"/>
              </p:ext>
            </p:extLst>
          </p:nvPr>
        </p:nvGraphicFramePr>
        <p:xfrm>
          <a:off x="4562508" y="2406018"/>
          <a:ext cx="4401981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79512" y="116632"/>
            <a:ext cx="8712968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16" name="Рисунок 15" descr="C:\Users\NL\Music\Герб с короной вар.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2555776" y="293612"/>
            <a:ext cx="52231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Сведения об исполнении бюджета муниципального округа Сухой Лог за 2023 - 2025  годы в сравнении с бюджетами других городов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20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45" y="116632"/>
            <a:ext cx="117420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0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56655221"/>
              </p:ext>
            </p:extLst>
          </p:nvPr>
        </p:nvGraphicFramePr>
        <p:xfrm>
          <a:off x="251520" y="920624"/>
          <a:ext cx="8640960" cy="603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344" y="143367"/>
            <a:ext cx="8856984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6" name="Рисунок 5" descr="C:\Users\NL\Music\Герб с короной вар.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367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55776" y="287383"/>
            <a:ext cx="5224264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Функциональная структура расходов за 2025 год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9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43367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5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31728523"/>
              </p:ext>
            </p:extLst>
          </p:nvPr>
        </p:nvGraphicFramePr>
        <p:xfrm>
          <a:off x="251520" y="887701"/>
          <a:ext cx="8712968" cy="616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43367"/>
            <a:ext cx="8786816" cy="7514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5" name="Рисунок 4" descr="C:\Users\NL\Music\Герб с короной вар.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181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709870" y="147328"/>
            <a:ext cx="5229738" cy="676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 </a:t>
            </a:r>
            <a:r>
              <a:rPr kumimoji="0" lang="ru-RU" sz="6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Исполнение расходов бюджета муниципального округа Сухой Лог за 2025 год</a:t>
            </a:r>
            <a:br>
              <a:rPr kumimoji="0" lang="ru-RU" sz="6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/>
            </a:r>
            <a:br>
              <a:rPr kumimoji="0" lang="ru-RU" sz="6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8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48181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80579623"/>
              </p:ext>
            </p:extLst>
          </p:nvPr>
        </p:nvGraphicFramePr>
        <p:xfrm>
          <a:off x="253360" y="758499"/>
          <a:ext cx="87129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143367"/>
            <a:ext cx="8786816" cy="7172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4" name="Рисунок 3" descr="C:\Users\NL\Music\Герб с короной вар.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246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627784" y="159246"/>
            <a:ext cx="4968552" cy="6054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 </a:t>
            </a:r>
            <a:r>
              <a:rPr kumimoji="0" lang="ru-RU" sz="6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Динамика расходов бюджета муниципального округа Сухой Лог за 2024 – 2025 годы</a:t>
            </a:r>
            <a:br>
              <a:rPr kumimoji="0" lang="ru-RU" sz="6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/>
            </a:r>
            <a:b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   </a:t>
            </a:r>
            <a:endParaRPr kumimoji="0" lang="ru-RU" sz="60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Liberation Serif" panose="02020603050405020304" pitchFamily="18" charset="0"/>
              <a:ea typeface="+mj-ea"/>
              <a:cs typeface="+mj-cs"/>
            </a:endParaRPr>
          </a:p>
        </p:txBody>
      </p:sp>
      <p:pic>
        <p:nvPicPr>
          <p:cNvPr id="7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43367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88832" cy="380307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   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Социально - значимые расходы в 2025 году</a:t>
            </a:r>
            <a:br>
              <a:rPr lang="ru-RU" sz="3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3" y="5373216"/>
            <a:ext cx="8352928" cy="123267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2" dirty="0" smtClean="0">
              <a:latin typeface="Cambria" pitchFamily="18" charset="0"/>
            </a:endParaRPr>
          </a:p>
          <a:p>
            <a:pPr algn="ctr"/>
            <a:r>
              <a:rPr lang="ru-RU" sz="1500" dirty="0" smtClean="0">
                <a:latin typeface="Liberation Serif" panose="02020603050405020304" pitchFamily="18" charset="0"/>
              </a:rPr>
              <a:t>Количество </a:t>
            </a:r>
            <a:r>
              <a:rPr lang="ru-RU" sz="1500" dirty="0">
                <a:latin typeface="Liberation Serif" panose="02020603050405020304" pitchFamily="18" charset="0"/>
              </a:rPr>
              <a:t>работников занятых в бюджетной </a:t>
            </a:r>
            <a:r>
              <a:rPr lang="ru-RU" sz="1500" dirty="0">
                <a:solidFill>
                  <a:schemeClr val="tx1"/>
                </a:solidFill>
                <a:latin typeface="Liberation Serif" panose="02020603050405020304" pitchFamily="18" charset="0"/>
              </a:rPr>
              <a:t>сфере</a:t>
            </a:r>
            <a:r>
              <a:rPr lang="ru-RU" sz="15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Liberation Serif" panose="02020603050405020304" pitchFamily="18" charset="0"/>
              </a:rPr>
              <a:t>– </a:t>
            </a:r>
            <a:r>
              <a:rPr lang="ru-RU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2 010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человек. 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Количество муниципальных учреждений всего 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51,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том числе: 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учреждений,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оказывающих муниципальные услуги – 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42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                                                               - бюджетные  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21</a:t>
            </a:r>
          </a:p>
          <a:p>
            <a:r>
              <a:rPr lang="ru-RU" sz="1500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                                                              - автономные </a:t>
            </a:r>
            <a:r>
              <a:rPr lang="ru-RU" sz="15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21</a:t>
            </a:r>
            <a:endParaRPr lang="ru-RU" sz="15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552" dirty="0"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latin typeface="Liberation Serif" panose="02020603050405020304" pitchFamily="18" charset="0"/>
              </a:rPr>
              <a:t>                 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22171995"/>
              </p:ext>
            </p:extLst>
          </p:nvPr>
        </p:nvGraphicFramePr>
        <p:xfrm>
          <a:off x="179512" y="875734"/>
          <a:ext cx="8786816" cy="440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143367"/>
            <a:ext cx="8786816" cy="7172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5" name="Рисунок 4" descr="C:\Users\NL\Music\Герб с короной вар.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5" y="146682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2"/>
          <p:cNvSpPr txBox="1">
            <a:spLocks/>
          </p:cNvSpPr>
          <p:nvPr/>
        </p:nvSpPr>
        <p:spPr>
          <a:xfrm>
            <a:off x="2483768" y="429287"/>
            <a:ext cx="5400600" cy="380307"/>
          </a:xfrm>
          <a:prstGeom prst="rect">
            <a:avLst/>
          </a:prstGeom>
          <a:noFill/>
          <a:ln w="15875" cap="flat" cmpd="sng" algn="ctr">
            <a:noFill/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 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Социально - значимые расходы в 2025 году</a:t>
            </a:r>
            <a:b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</a:br>
            <a:endParaRPr lang="ru-RU" sz="80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1124744"/>
            <a:ext cx="54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Liberation Serif" pitchFamily="18" charset="0"/>
              </a:rPr>
              <a:t>% социально-значимых расходов в общей сумме </a:t>
            </a:r>
            <a:r>
              <a:rPr lang="ru-RU" sz="1500" dirty="0" smtClean="0">
                <a:latin typeface="Liberation Serif" pitchFamily="18" charset="0"/>
              </a:rPr>
              <a:t>расходов:</a:t>
            </a:r>
          </a:p>
          <a:p>
            <a:r>
              <a:rPr lang="ru-RU" sz="1500" dirty="0">
                <a:latin typeface="Liberation Serif" pitchFamily="18" charset="0"/>
              </a:rPr>
              <a:t> </a:t>
            </a:r>
            <a:r>
              <a:rPr lang="ru-RU" sz="1500" dirty="0" smtClean="0">
                <a:latin typeface="Liberation Serif" pitchFamily="18" charset="0"/>
              </a:rPr>
              <a:t>                                 </a:t>
            </a:r>
            <a:r>
              <a:rPr lang="ru-RU" sz="1500" dirty="0">
                <a:latin typeface="Liberation Serif" pitchFamily="18" charset="0"/>
              </a:rPr>
              <a:t>план - 70%, факт - 70,6%</a:t>
            </a:r>
          </a:p>
        </p:txBody>
      </p:sp>
      <p:pic>
        <p:nvPicPr>
          <p:cNvPr id="10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46682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34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3367"/>
            <a:ext cx="8786816" cy="7172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5" name="Рисунок 4" descr="C:\Users\NL\Music\Герб с короной вар.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8" y="143367"/>
            <a:ext cx="374015" cy="6388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95940727"/>
              </p:ext>
            </p:extLst>
          </p:nvPr>
        </p:nvGraphicFramePr>
        <p:xfrm>
          <a:off x="324448" y="1484784"/>
          <a:ext cx="8496944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51720" y="3385898"/>
            <a:ext cx="222956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МУНИЦИПАЛЬНЫЕ </a:t>
            </a:r>
          </a:p>
          <a:p>
            <a:pPr algn="ctr"/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ПРОГРАММЫ 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2025 года - 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3 938 026,0 тыс. руб. 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или 94,9%</a:t>
            </a:r>
          </a:p>
        </p:txBody>
      </p:sp>
      <p:pic>
        <p:nvPicPr>
          <p:cNvPr id="10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43367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3568" y="309126"/>
            <a:ext cx="8197376" cy="111980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Муниципальная программа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это документ, определяющий цели и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задачи муниципальной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политики в определенной сфере, способы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их достижения,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примерные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объемы используемых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финансовых ресурсов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143367"/>
            <a:ext cx="8786815" cy="7172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6" name="Рисунок 5" descr="C:\Users\NL\Music\Герб с короной вар.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0" y="143367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27784" y="341554"/>
            <a:ext cx="4680520" cy="320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Информация по исполнению муниципальных программ за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2025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год</a:t>
            </a:r>
            <a:endParaRPr lang="ru-RU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43367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072986"/>
              </p:ext>
            </p:extLst>
          </p:nvPr>
        </p:nvGraphicFramePr>
        <p:xfrm>
          <a:off x="241941" y="900992"/>
          <a:ext cx="8640959" cy="585132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7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011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25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79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Процент исполнения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97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системы образования в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муниципальном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2 219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432,3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2 129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584,7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95,95%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16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программа «Развитие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физической культуры и спорта в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муниципальном округе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179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015,2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178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750,0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99,85%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877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культуры  и искусства в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муниципальном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380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676,2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380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604,0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99,98%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85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жилищно-коммунального и дорожного хозяйства, организации благоустройства территории и повышения энергетической эффективности в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муниципальном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714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742,4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697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916,9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97,65%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«Молодежь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Свердловской области на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территории муниципального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округа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28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651,0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28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651,0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757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6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«Управление муниципальными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финансами муниципального округа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26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020,9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24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784,3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95,25%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377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7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субъектов малого и среднего предпринимательства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в муниципальном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530,0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530,0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48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8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«Поддержка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социально ориентированных некоммерческих организаций в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муниципальном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округе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369,0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954,0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69,69%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9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«Выполнение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муниципальных функций, переданных государственных полномочий и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обеспечение деятельности Администрации муниципального округа Сухой 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408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624,1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367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679,6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89,98%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«Управление и распоряжение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муниципальной собственностью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муниципального округа Сухой 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36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965,3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35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641,4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96,42%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«Обеспечение безопасности жизнедеятельности  населения муниципального округа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38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979,7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35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391,9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90,80%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37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программа «Реализация основных направлений государственной политики в строительном комплексе  муниципального округа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935,5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935,5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«Экология и природопользование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на территории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муниципального округа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507,0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461,8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53,20%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«Обеспечение доступным жильем малоимущих граждан, молодых семей, а также граждан, проживающих на сельских территориях, на территории муниципального округа Сухой 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19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319,0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19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319,0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100,00%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91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Муниципальная программа «Формирование современной городской среды в муниципальном округе Сухой Лог до 2030 года»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33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826,1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33 </a:t>
                      </a:r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821,6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99,99%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 </a:t>
                      </a:r>
                      <a:r>
                        <a:rPr lang="ru-RU" sz="1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4 311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893,6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4 149 </a:t>
                      </a:r>
                      <a:r>
                        <a:rPr lang="ru-RU" sz="1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657,5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96,24%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1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901938"/>
            <a:ext cx="6264696" cy="5616624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8739" y="1003374"/>
            <a:ext cx="4183880" cy="630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системы образования в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муниципальном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0007" y="3602773"/>
            <a:ext cx="4174087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/>
              <a:t>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программа «Выполнение муниципальных  функций, переданных государственных полномочий и обеспечение деятельности Администрации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округа  Сухой Лог»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739" y="2773306"/>
            <a:ext cx="4183880" cy="640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культуры  и искусства в муниципальном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i="1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739" y="4771165"/>
            <a:ext cx="4174088" cy="649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физической культуры и спорта в муниципальном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i="1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0211" y="5661248"/>
            <a:ext cx="4183880" cy="735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программа «Управление и распоряжение муниципальной собственностью муниципального округа Сухой Лог»</a:t>
            </a:r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03077" y="980924"/>
            <a:ext cx="1121051" cy="7135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2 129 584,7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89614" y="3721327"/>
            <a:ext cx="1114593" cy="7157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367 679,6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89613" y="2744772"/>
            <a:ext cx="1114595" cy="697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380 604,0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94803" y="4653139"/>
            <a:ext cx="1109404" cy="7679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178 750,0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95548" y="1812935"/>
            <a:ext cx="1128581" cy="741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697 916,9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432031" y="2598302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Информация по исполнению данных муниципальных программ в разрезе основных направлений за 2025 год представлена далее</a:t>
            </a:r>
            <a:endParaRPr lang="ru-RU" sz="1700" b="1" dirty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8739" y="1725371"/>
            <a:ext cx="4174088" cy="916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муниципальном округе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Сухой Лог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»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94804" y="5661249"/>
            <a:ext cx="1128581" cy="7359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35 641,4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" name="Стрелка углом 1"/>
          <p:cNvSpPr/>
          <p:nvPr/>
        </p:nvSpPr>
        <p:spPr>
          <a:xfrm rot="5400000">
            <a:off x="8349248" y="5782405"/>
            <a:ext cx="648072" cy="360040"/>
          </a:xfrm>
          <a:prstGeom prst="bentArrow">
            <a:avLst>
              <a:gd name="adj1" fmla="val 22544"/>
              <a:gd name="adj2" fmla="val 25000"/>
              <a:gd name="adj3" fmla="val 50000"/>
              <a:gd name="adj4" fmla="val 40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143367"/>
            <a:ext cx="8786815" cy="7172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19" name="Рисунок 18" descr="C:\Users\NL\Music\Герб с короной вар.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4" y="179723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568476" y="137953"/>
            <a:ext cx="5127960" cy="792088"/>
          </a:xfrm>
        </p:spPr>
        <p:txBody>
          <a:bodyPr anchor="t">
            <a:normAutofit/>
          </a:bodyPr>
          <a:lstStyle/>
          <a:p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Одними из наиболее финансовоёмких      муниципальных программ являются следующие: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34068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Светлана\Local Settings\Temporary Internet Files\Content.IE5\V3PBZLOW\plas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99" y="3724596"/>
            <a:ext cx="1857388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39" name="Picture 3" descr="C:\Documents and Settings\Светлана\Local Settings\Temporary Internet Files\Content.IE5\V3PBZLOW\32-shkol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5841" y="3685944"/>
            <a:ext cx="1928827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42" name="Picture 6" descr="C:\Documents and Settings\Светлана\Local Settings\Temporary Internet Files\Content.IE5\Y9VG143M\molodej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0936" y="3699399"/>
            <a:ext cx="1928827" cy="14335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60" name="Picture 24" descr="C:\Documents and Settings\Светлана\Local Settings\Temporary Internet Files\Content.IE5\OB7FQKXD\reclutamiento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3735" y="3699399"/>
            <a:ext cx="2000264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368380" y="5013178"/>
            <a:ext cx="1395309" cy="165618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Дошкольное образование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31,6%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(707 333,7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16477" y="5026306"/>
            <a:ext cx="1509627" cy="1643054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Общее образование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58,3%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(1 303 057,5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81341" y="5033790"/>
            <a:ext cx="1558099" cy="1655719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u="sng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Молодежная политика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1,3%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(28 651,0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08304" y="5013178"/>
            <a:ext cx="1570957" cy="165618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Другие вопросы в области образования,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3,9%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(86 547,4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905" y="1253684"/>
            <a:ext cx="278178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  <a:latin typeface="Liberation Serif" panose="02020603050405020304" pitchFamily="18" charset="0"/>
              </a:rPr>
              <a:t>дошкольное образование </a:t>
            </a:r>
            <a:endParaRPr lang="ru-RU" u="sng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13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учреждений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00" y="1256600"/>
            <a:ext cx="279027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  <a:latin typeface="Liberation Serif" panose="02020603050405020304" pitchFamily="18" charset="0"/>
              </a:rPr>
              <a:t>общее </a:t>
            </a:r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13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905" y="2506991"/>
            <a:ext cx="278178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дополнительное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3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учреждения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65547" y="1260945"/>
            <a:ext cx="2613716" cy="1281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прочие учреждения </a:t>
            </a:r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учреждения </a:t>
            </a: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(- МКУ «Управление образования»  </a:t>
            </a: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- МБУ «ГМЦ») </a:t>
            </a:r>
            <a:endParaRPr lang="ru-RU" sz="11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6732" y="2601733"/>
            <a:ext cx="51126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МАУ ДО «Центр дополнительного образования»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- МБУ ДО «Сухоложская детская музыкальная школа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- МБУ ДО 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Liberation Serif" pitchFamily="18" charset="0"/>
              </a:rPr>
              <a:t>МБУДО «СДШИ имени В.А. Бунакова»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81760" y="2780930"/>
            <a:ext cx="432107" cy="37545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518971" y="897047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65107" y="887345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366575" y="897047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79512" y="860303"/>
            <a:ext cx="8786815" cy="36744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697364" y="5028326"/>
            <a:ext cx="1535485" cy="165161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Дополни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тельное образование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5,0%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(111 305,4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143367"/>
            <a:ext cx="8786815" cy="7172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24" name="Рисунок 23" descr="C:\Users\NL\Music\Герб с короной вар.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2" y="137446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28771" y="86502"/>
            <a:ext cx="5365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Структура системы образования </a:t>
            </a:r>
            <a:r>
              <a:rPr lang="ru-RU" sz="15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55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округа Сухой Лог состоит </a:t>
            </a:r>
            <a:r>
              <a:rPr lang="ru-RU" sz="15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из 31 муниципального учреждения </a:t>
            </a:r>
            <a:r>
              <a:rPr lang="ru-RU" sz="155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образования:</a:t>
            </a:r>
          </a:p>
        </p:txBody>
      </p:sp>
      <p:pic>
        <p:nvPicPr>
          <p:cNvPr id="27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43367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6632"/>
            <a:ext cx="1094928" cy="78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NL\Music\Герб с короной вар.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5649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Вертикальный свиток 8"/>
          <p:cNvSpPr/>
          <p:nvPr/>
        </p:nvSpPr>
        <p:spPr>
          <a:xfrm>
            <a:off x="539552" y="1020768"/>
            <a:ext cx="8266945" cy="5617765"/>
          </a:xfrm>
          <a:prstGeom prst="verticalScroll">
            <a:avLst>
              <a:gd name="adj" fmla="val 1290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08656" y="1011387"/>
            <a:ext cx="63007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     </a:t>
            </a:r>
            <a:r>
              <a:rPr lang="ru-RU" altLang="ru-RU" sz="2400" b="1" dirty="0" smtClean="0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>Уважаемые </a:t>
            </a:r>
            <a:r>
              <a:rPr lang="ru-RU" altLang="ru-RU" sz="2400" b="1" dirty="0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>жители муниципального округа</a:t>
            </a:r>
            <a:r>
              <a:rPr lang="ru-RU" altLang="ru-RU" sz="2400" b="1" dirty="0" smtClean="0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latin typeface="Segoe Script" pitchFamily="66" charset="0"/>
                <a:cs typeface="Aharoni" pitchFamily="2" charset="-79"/>
              </a:rPr>
              <a:t>  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anose="020B0604020202020204" pitchFamily="34" charset="0"/>
              </a:rPr>
              <a:t>           </a:t>
            </a:r>
            <a:r>
              <a:rPr lang="ru-RU" altLang="ru-RU" sz="15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anose="020B0604020202020204" pitchFamily="34" charset="0"/>
              </a:rPr>
              <a:t>Представляем </a:t>
            </a:r>
            <a:r>
              <a:rPr lang="ru-RU" altLang="ru-RU" sz="15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anose="020B0604020202020204" pitchFamily="34" charset="0"/>
              </a:rPr>
              <a:t>вам в краткой и доступной форме основные параметры исполнения бюджета муниципального округа Сухой Лог за 2025 год.</a:t>
            </a:r>
          </a:p>
          <a:p>
            <a:pPr algn="just">
              <a:lnSpc>
                <a:spcPct val="150000"/>
              </a:lnSpc>
            </a:pPr>
            <a:r>
              <a:rPr lang="ru-RU" altLang="ru-RU" sz="15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anose="020B0604020202020204" pitchFamily="34" charset="0"/>
              </a:rPr>
              <a:t>          Здесь наиболее полно предоставлена информация о расходовании средств бюджета в образовании, культуре, жилищно–коммунальном хозяйстве и в сфере социальной поддержки граждан. Представлена информация о расходах бюджетных средств на детские сады, школы, физическую культуру и спорт, дорожное хозяйство.</a:t>
            </a:r>
          </a:p>
          <a:p>
            <a:pPr algn="just">
              <a:lnSpc>
                <a:spcPct val="150000"/>
              </a:lnSpc>
            </a:pPr>
            <a:r>
              <a:rPr lang="ru-RU" altLang="ru-RU" sz="15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anose="020B0604020202020204" pitchFamily="34" charset="0"/>
              </a:rPr>
              <a:t>          Представленная информация предназначена для широкого круга пользователей и будет интересна и полезна как студентам, педагогам, молодым семьям, так и муниципальным служащим, пенсионерам и другим категориям населения, так как бюджет муниципального округа затрагивает интересы каждого жителя Сухого Лога.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sz="1200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anose="020B0604020202020204" pitchFamily="34" charset="0"/>
              </a:rPr>
              <a:t>Мы </a:t>
            </a:r>
            <a:r>
              <a:rPr lang="ru-RU" altLang="ru-RU" sz="12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anose="020B0604020202020204" pitchFamily="34" charset="0"/>
              </a:rPr>
              <a:t>постарались в доступной и понятной форме для граждан показать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sz="1200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Arial" panose="020B0604020202020204" pitchFamily="34" charset="0"/>
              </a:rPr>
              <a:t>основные показатели бюджета муниципального округа...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5321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12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027735"/>
              </p:ext>
            </p:extLst>
          </p:nvPr>
        </p:nvGraphicFramePr>
        <p:xfrm>
          <a:off x="5357864" y="1275357"/>
          <a:ext cx="3487223" cy="167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146923" y="883191"/>
            <a:ext cx="3832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2023-2025 гг. (тыс. руб.)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364088" y="1206356"/>
            <a:ext cx="3573142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623213"/>
              </p:ext>
            </p:extLst>
          </p:nvPr>
        </p:nvGraphicFramePr>
        <p:xfrm>
          <a:off x="329496" y="3068960"/>
          <a:ext cx="8383767" cy="34990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221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94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31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2026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школе, %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о</a:t>
                      </a:r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бщеобразовательных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образовательного стандарта и федерального образовательного стандарта, %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учебы, %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 детей,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охваченных образовательными программами дополнительного образования детей, в общей численности детей и молодежи в возрасте от 5-18 лет, %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81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91,33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0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возраста, %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17,6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0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Увеличение охвата отдыхом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и оздоровлением детей, чел.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5009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5012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4867</a:t>
                      </a:r>
                      <a:endParaRPr lang="ru-RU" sz="10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2229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95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несовершеннолетних, трудоустроенных в летний период, чел.</a:t>
                      </a:r>
                      <a:endParaRPr lang="ru-RU" sz="95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itchFamily="18" charset="0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0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406" y="201441"/>
            <a:ext cx="8858824" cy="7598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8" name="Рисунок 7" descr="C:\Users\NL\Music\Герб с короной вар.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8" y="188368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2742702" y="265544"/>
            <a:ext cx="5040560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МП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системы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в муниципальном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sz="1500" b="1" i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496" y="793785"/>
            <a:ext cx="5190845" cy="263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        Подпрограммы: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Дошкольное образование  в мо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707 333,7 тыс. руб.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Развитие общего образования в мо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1 307 815,6 тыс. руб.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Развитие дополнительного образования в мо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33 158,6 тыс. руб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marL="228600" indent="-228600">
              <a:lnSpc>
                <a:spcPct val="130000"/>
              </a:lnSpc>
              <a:buFontTx/>
              <a:buAutoNum type="arabicPeriod"/>
            </a:pP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Развитие деятельности в сфере организации и обеспечения отдыха </a:t>
            </a:r>
            <a:endParaRPr lang="ru-RU" sz="115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и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оздоровления детей в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мо Сухой Лог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– 34 140,2 тыс. руб.</a:t>
            </a:r>
          </a:p>
          <a:p>
            <a:pPr marL="228600" indent="-228600">
              <a:lnSpc>
                <a:spcPct val="130000"/>
              </a:lnSpc>
              <a:buAutoNum type="arabicPeriod" startAt="5"/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Обеспечение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реализации муниципальной программы </a:t>
            </a:r>
            <a:endParaRPr lang="ru-RU" sz="115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«Развитие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системы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образования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в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мо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»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- 45 229,5 тыс. руб.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6.   Педагогические кадры 21 века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1 907,1 тыс. руб.</a:t>
            </a:r>
            <a:endParaRPr lang="ru-RU" sz="115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ru-RU" sz="12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1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22" y="188368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2861" y="764704"/>
            <a:ext cx="5357851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50" dirty="0" smtClean="0">
                <a:latin typeface="Liberation Serif" panose="02020603050405020304" pitchFamily="18" charset="0"/>
                <a:cs typeface="Times New Roman" pitchFamily="18" charset="0"/>
              </a:rPr>
              <a:t>На территории муниципального округа в 2025 году осуществляли деятельность 13 муниципальных детских дошкольных образовательных учреждений, в том числе: 8 автономных и 5 бюджетных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044822"/>
              </p:ext>
            </p:extLst>
          </p:nvPr>
        </p:nvGraphicFramePr>
        <p:xfrm>
          <a:off x="417861" y="1996334"/>
          <a:ext cx="6170362" cy="19087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740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1900">
                <a:tc>
                  <a:txBody>
                    <a:bodyPr/>
                    <a:lstStyle/>
                    <a:p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Ед. изм.</a:t>
                      </a:r>
                      <a:endParaRPr lang="ru-RU" sz="10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2024 год   факт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2025 год план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2025 год   факт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68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Численность воспитанников ДОУ от 1,5 до 7 лет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Times New Roman"/>
                          <a:cs typeface="Arial"/>
                        </a:rPr>
                        <a:t>2 349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2 263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2 252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Расходы бюджета в расчете на 1 воспитанника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муниципальных ДОУ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Times New Roman"/>
                          <a:cs typeface="Arial"/>
                        </a:rPr>
                        <a:t>291,0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317,0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314,1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Среднемесячная  заработная плата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 педагогических работников дошкольных образовательных учреждений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Times New Roman"/>
                          <a:cs typeface="Arial"/>
                        </a:rPr>
                        <a:t>56 122,67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68 007,57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68 769,5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3970" name="Picture 2" descr="5108b4417efa6e44e449e4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81" y="1988840"/>
            <a:ext cx="2071703" cy="1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31688915"/>
              </p:ext>
            </p:extLst>
          </p:nvPr>
        </p:nvGraphicFramePr>
        <p:xfrm>
          <a:off x="5890712" y="424093"/>
          <a:ext cx="3132154" cy="155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3527" y="3861048"/>
            <a:ext cx="6463051" cy="2947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в рамках подпрограммы включают в том числе:</a:t>
            </a:r>
          </a:p>
          <a:p>
            <a:pPr>
              <a:lnSpc>
                <a:spcPct val="110000"/>
              </a:lnSpc>
            </a:pP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</a:rPr>
              <a:t>-   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Liberation Serif" pitchFamily="18" charset="0"/>
              </a:rPr>
              <a:t>выполнение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задания в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13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дошкольных учреждениях </a:t>
            </a:r>
            <a:r>
              <a:rPr lang="ru-RU" sz="11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700 252,6 тыс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руб.;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ru-RU" sz="1100" dirty="0" smtClean="0">
                <a:latin typeface="Liberation Serif" panose="02020603050405020304" pitchFamily="18" charset="0"/>
              </a:rPr>
              <a:t>проведение ремонтных работ в ДОУ (частичная </a:t>
            </a:r>
            <a:r>
              <a:rPr lang="ru-RU" sz="1100" dirty="0">
                <a:latin typeface="Liberation Serif" pitchFamily="18" charset="0"/>
              </a:rPr>
              <a:t>замена оконных </a:t>
            </a:r>
            <a:r>
              <a:rPr lang="ru-RU" sz="1100" dirty="0" smtClean="0">
                <a:latin typeface="Liberation Serif" pitchFamily="18" charset="0"/>
              </a:rPr>
              <a:t>блоков; переоборудование </a:t>
            </a:r>
            <a:r>
              <a:rPr lang="ru-RU" sz="1100" dirty="0">
                <a:latin typeface="Liberation Serif" pitchFamily="18" charset="0"/>
              </a:rPr>
              <a:t>спортзала под группу; установка противопожарных </a:t>
            </a:r>
            <a:r>
              <a:rPr lang="ru-RU" sz="1100" dirty="0" smtClean="0">
                <a:latin typeface="Liberation Serif" pitchFamily="18" charset="0"/>
              </a:rPr>
              <a:t>дверей; </a:t>
            </a:r>
            <a:r>
              <a:rPr lang="ru-RU" sz="1100" dirty="0">
                <a:latin typeface="Liberation Serif" pitchFamily="18" charset="0"/>
              </a:rPr>
              <a:t>замена </a:t>
            </a:r>
            <a:r>
              <a:rPr lang="ru-RU" sz="1100" dirty="0" smtClean="0">
                <a:latin typeface="Liberation Serif" pitchFamily="18" charset="0"/>
              </a:rPr>
              <a:t>линолеума, ремонт канализации) – 2 829,7 тыс. руб.;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ru-RU" sz="1100" dirty="0">
                <a:latin typeface="Liberation Serif" pitchFamily="18" charset="0"/>
              </a:rPr>
              <a:t>проведение мероприятий по обеспечению антитеррористической защищенности объектов </a:t>
            </a:r>
            <a:r>
              <a:rPr lang="ru-RU" sz="1100" dirty="0" smtClean="0">
                <a:latin typeface="Liberation Serif" pitchFamily="18" charset="0"/>
              </a:rPr>
              <a:t>(</a:t>
            </a:r>
            <a:r>
              <a:rPr lang="ru-RU" sz="1100" dirty="0">
                <a:latin typeface="Liberation Serif" pitchFamily="18" charset="0"/>
              </a:rPr>
              <a:t>установка ограждения территории; монтаж системы контроля и управления </a:t>
            </a:r>
            <a:r>
              <a:rPr lang="ru-RU" sz="1100" dirty="0" smtClean="0">
                <a:latin typeface="Liberation Serif" pitchFamily="18" charset="0"/>
              </a:rPr>
              <a:t>доступом </a:t>
            </a:r>
            <a:r>
              <a:rPr lang="ru-RU" sz="1100" dirty="0">
                <a:latin typeface="Liberation Serif" pitchFamily="18" charset="0"/>
              </a:rPr>
              <a:t>в МАДОУ № 43</a:t>
            </a:r>
            <a:r>
              <a:rPr lang="ru-RU" sz="1100" dirty="0" smtClean="0">
                <a:latin typeface="Liberation Serif" pitchFamily="18" charset="0"/>
              </a:rPr>
              <a:t>) – 2 349,4 тыс. руб.;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ru-RU" sz="1100" dirty="0" smtClean="0">
                <a:latin typeface="Liberation Serif" pitchFamily="18" charset="0"/>
              </a:rPr>
              <a:t>реализация проектов в </a:t>
            </a:r>
            <a:r>
              <a:rPr lang="ru-RU" sz="1100" dirty="0">
                <a:latin typeface="Liberation Serif" panose="02020603050405020304" pitchFamily="18" charset="0"/>
              </a:rPr>
              <a:t>рамках инициативного </a:t>
            </a:r>
            <a:r>
              <a:rPr lang="ru-RU" sz="1100" dirty="0" smtClean="0">
                <a:latin typeface="Liberation Serif" panose="02020603050405020304" pitchFamily="18" charset="0"/>
              </a:rPr>
              <a:t>бюджетирования  (проект «</a:t>
            </a:r>
            <a:r>
              <a:rPr lang="ru-RU" sz="1100" dirty="0">
                <a:latin typeface="Liberation Serif" pitchFamily="18" charset="0"/>
              </a:rPr>
              <a:t>Автогородок в детском </a:t>
            </a:r>
            <a:r>
              <a:rPr lang="ru-RU" sz="1100" dirty="0" smtClean="0">
                <a:latin typeface="Liberation Serif" pitchFamily="18" charset="0"/>
              </a:rPr>
              <a:t>саду»  </a:t>
            </a:r>
            <a:r>
              <a:rPr lang="ru-RU" sz="1100" dirty="0">
                <a:latin typeface="Liberation Serif" pitchFamily="18" charset="0"/>
              </a:rPr>
              <a:t>в ДОУ № </a:t>
            </a:r>
            <a:r>
              <a:rPr lang="ru-RU" sz="1100" dirty="0" smtClean="0">
                <a:latin typeface="Liberation Serif" pitchFamily="18" charset="0"/>
              </a:rPr>
              <a:t>43) – 1 346,4 тыс. руб.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ru-RU" sz="1100" dirty="0" smtClean="0">
                <a:latin typeface="Liberation Serif" pitchFamily="18" charset="0"/>
              </a:rPr>
              <a:t>мероприятий </a:t>
            </a:r>
            <a:r>
              <a:rPr lang="ru-RU" sz="1100" dirty="0">
                <a:latin typeface="Liberation Serif" pitchFamily="18" charset="0"/>
              </a:rPr>
              <a:t>по укреплению и развитию </a:t>
            </a:r>
            <a:r>
              <a:rPr lang="ru-RU" sz="1100" dirty="0" smtClean="0">
                <a:latin typeface="Liberation Serif" pitchFamily="18" charset="0"/>
              </a:rPr>
              <a:t>МТБ муниципальных  образовательных </a:t>
            </a:r>
            <a:r>
              <a:rPr lang="ru-RU" sz="1100" dirty="0">
                <a:latin typeface="Liberation Serif" pitchFamily="18" charset="0"/>
              </a:rPr>
              <a:t>учреждений </a:t>
            </a:r>
            <a:endParaRPr lang="ru-RU" sz="1100" dirty="0" smtClean="0">
              <a:latin typeface="Liberation Serif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dirty="0" smtClean="0">
                <a:latin typeface="Liberation Serif" pitchFamily="18" charset="0"/>
              </a:rPr>
              <a:t>   (</a:t>
            </a:r>
            <a:r>
              <a:rPr lang="ru-RU" sz="1100" dirty="0">
                <a:latin typeface="Liberation Serif" pitchFamily="18" charset="0"/>
              </a:rPr>
              <a:t>приобретение МАФ в МБДОУ № 3 (п.Алтынай, с.Рудянское), в МБДОУ № 45 (с.Филатовское</a:t>
            </a:r>
            <a:r>
              <a:rPr lang="ru-RU" sz="1100" dirty="0" smtClean="0">
                <a:latin typeface="Liberation Serif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dirty="0" smtClean="0">
                <a:latin typeface="Liberation Serif" pitchFamily="18" charset="0"/>
              </a:rPr>
              <a:t>    приобретение </a:t>
            </a:r>
            <a:r>
              <a:rPr lang="ru-RU" sz="1100" dirty="0">
                <a:latin typeface="Liberation Serif" pitchFamily="18" charset="0"/>
              </a:rPr>
              <a:t>детской мебели в МБДОУ № 27 (с.Новопышминское</a:t>
            </a:r>
            <a:r>
              <a:rPr lang="ru-RU" sz="1100" dirty="0" smtClean="0">
                <a:latin typeface="Liberation Serif" pitchFamily="18" charset="0"/>
              </a:rPr>
              <a:t>) - </a:t>
            </a:r>
            <a:r>
              <a:rPr lang="ru-RU" sz="1100" dirty="0">
                <a:latin typeface="Liberation Serif" pitchFamily="18" charset="0"/>
              </a:rPr>
              <a:t>- 330,00 тыс. руб</a:t>
            </a:r>
            <a:r>
              <a:rPr lang="ru-RU" sz="1100" dirty="0" smtClean="0">
                <a:latin typeface="Liberation Serif" pitchFamily="18" charset="0"/>
              </a:rPr>
              <a:t>.;</a:t>
            </a:r>
            <a:endParaRPr lang="ru-RU" sz="1100" dirty="0">
              <a:latin typeface="Liberation Serif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100" dirty="0">
                <a:latin typeface="Liberation Serif" pitchFamily="18" charset="0"/>
              </a:rPr>
              <a:t>- </a:t>
            </a:r>
            <a:r>
              <a:rPr lang="ru-RU" sz="1100" dirty="0" smtClean="0">
                <a:latin typeface="Liberation Serif" pitchFamily="18" charset="0"/>
              </a:rPr>
              <a:t>   </a:t>
            </a:r>
            <a:r>
              <a:rPr lang="ru-RU" sz="1100" dirty="0">
                <a:latin typeface="Liberation Serif" pitchFamily="18" charset="0"/>
              </a:rPr>
              <a:t>монтаж пожарной сигнализации и системы оповещения людей о пожаре в МАДОУ № </a:t>
            </a:r>
            <a:r>
              <a:rPr lang="ru-RU" sz="1100" dirty="0" smtClean="0">
                <a:latin typeface="Liberation Serif" pitchFamily="18" charset="0"/>
              </a:rPr>
              <a:t>8 - 99,08 тыс. руб. </a:t>
            </a:r>
            <a:endParaRPr lang="ru-RU" sz="1100" dirty="0">
              <a:latin typeface="Liberation Serif" panose="02020603050405020304" pitchFamily="18" charset="0"/>
            </a:endParaRPr>
          </a:p>
        </p:txBody>
      </p:sp>
      <p:pic>
        <p:nvPicPr>
          <p:cNvPr id="58370" name="Picture 2" descr="https://avatars.mds.yandex.net/i?id=2f6fb63ae37009b98a98559f0a92c4bddb197b38-523480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07" y="3590047"/>
            <a:ext cx="2071703" cy="15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https://hr.government-nnov.ru/render/storage/7f/3e/c52545c89cd2bf5f3de796447c7833b8cfc88d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9" y="5229202"/>
            <a:ext cx="2071703" cy="13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8847" y="86529"/>
            <a:ext cx="8858824" cy="7501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12" name="Рисунок 11" descr="C:\Users\NL\Music\Герб с короной вар.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7" y="83482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68969"/>
            <a:ext cx="58579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pic>
        <p:nvPicPr>
          <p:cNvPr id="15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71" y="83482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499" y="765723"/>
            <a:ext cx="6105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  <a:cs typeface="Times New Roman" pitchFamily="18" charset="0"/>
              </a:rPr>
              <a:t>На территории муниципального округа Сухой Лог в 2025 году осуществляли деятельность  13 образовательных учреждений, из них 6 расположены в городе, 7 – в сельских населенных пунктах, в том числе: 6 бюджетных и 7 автономных учреждений</a:t>
            </a:r>
            <a:endParaRPr lang="ru-RU" sz="1600" dirty="0"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90036223"/>
              </p:ext>
            </p:extLst>
          </p:nvPr>
        </p:nvGraphicFramePr>
        <p:xfrm>
          <a:off x="6084168" y="334694"/>
          <a:ext cx="2859780" cy="165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38335" y="761741"/>
            <a:ext cx="93610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1 106 560,9</a:t>
            </a:r>
            <a:endParaRPr lang="en-US" sz="12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672080"/>
              </p:ext>
            </p:extLst>
          </p:nvPr>
        </p:nvGraphicFramePr>
        <p:xfrm>
          <a:off x="2483768" y="2068775"/>
          <a:ext cx="6336704" cy="206313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84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4274">
                <a:tc>
                  <a:txBody>
                    <a:bodyPr/>
                    <a:lstStyle/>
                    <a:p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Ед. изм.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2024 год   факт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2025 год 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2025 год   факт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27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Численность обучающихся в муниципальных общеобразовательных учреждениях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Times New Roman"/>
                          <a:cs typeface="Arial"/>
                        </a:rPr>
                        <a:t> 5 951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5 909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5 871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523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Расходы бюджета на общее образование в расчете на 1 обучающегося в муниципальных общеобразовательных учреждениях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Times New Roman"/>
                          <a:cs typeface="Arial"/>
                        </a:rPr>
                        <a:t>186,3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234,6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222,8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5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Среднемесячная  заработная плата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педагогических работников муниципальных общеобразовательных учреждений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рублей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Times New Roman"/>
                          <a:cs typeface="Arial"/>
                        </a:rPr>
                        <a:t>60 487,63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75 053,9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77 232,2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411760" y="4149080"/>
            <a:ext cx="6624736" cy="249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в рамках подпрограммы включают в том числе: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ru-RU" sz="950" dirty="0" smtClean="0">
                <a:latin typeface="Liberation Serif" panose="02020603050405020304" pitchFamily="18" charset="0"/>
              </a:rPr>
              <a:t>выполнение </a:t>
            </a:r>
            <a:r>
              <a:rPr lang="ru-RU" sz="950" dirty="0">
                <a:latin typeface="Liberation Serif" panose="02020603050405020304" pitchFamily="18" charset="0"/>
              </a:rPr>
              <a:t>муниципального задания в </a:t>
            </a:r>
            <a:r>
              <a:rPr lang="ru-RU" sz="950" dirty="0" smtClean="0">
                <a:latin typeface="Liberation Serif" panose="02020603050405020304" pitchFamily="18" charset="0"/>
              </a:rPr>
              <a:t>13 муниципальных общеобразовательных учреждениях – 845 321,9 тыс</a:t>
            </a:r>
            <a:r>
              <a:rPr lang="ru-RU" sz="950" dirty="0">
                <a:latin typeface="Liberation Serif" panose="02020603050405020304" pitchFamily="18" charset="0"/>
              </a:rPr>
              <a:t>. руб</a:t>
            </a:r>
            <a:r>
              <a:rPr lang="ru-RU" sz="950" dirty="0" smtClean="0">
                <a:latin typeface="Liberation Serif" panose="02020603050405020304" pitchFamily="18" charset="0"/>
              </a:rPr>
              <a:t>.;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ru-RU" sz="950" dirty="0" smtClean="0">
                <a:latin typeface="Liberation Serif" panose="02020603050405020304" pitchFamily="18" charset="0"/>
              </a:rPr>
              <a:t>субсидии на иные цели – 155 463,3 тыс. руб. (ремонтные работы в СОШ, горячее питание, классное руководство, бесплатный проезд детей –сирот, </a:t>
            </a:r>
            <a:r>
              <a:rPr lang="ru-RU" sz="950" dirty="0">
                <a:latin typeface="Liberation Serif" pitchFamily="18" charset="0"/>
              </a:rPr>
              <a:t>проведение мероприятий по обеспечению деятельности советников директора по </a:t>
            </a:r>
            <a:r>
              <a:rPr lang="ru-RU" sz="950" dirty="0" smtClean="0">
                <a:latin typeface="Liberation Serif" pitchFamily="18" charset="0"/>
              </a:rPr>
              <a:t>воспитанию и обеспечение деятельности советников, </a:t>
            </a:r>
            <a:r>
              <a:rPr lang="ru-RU" sz="1000" dirty="0">
                <a:latin typeface="Liberation Serif" pitchFamily="18" charset="0"/>
              </a:rPr>
              <a:t>приобретение оборудования на пищеблок МБОУ ООШ № 9 (с. Рудянское)</a:t>
            </a:r>
            <a:r>
              <a:rPr lang="ru-RU" sz="950" dirty="0" smtClean="0">
                <a:latin typeface="Liberation Serif" pitchFamily="18" charset="0"/>
              </a:rPr>
              <a:t> и др.);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ru-RU" sz="1000" dirty="0" smtClean="0">
                <a:latin typeface="Liberation Serif" pitchFamily="18" charset="0"/>
              </a:rPr>
              <a:t>реализация </a:t>
            </a:r>
            <a:r>
              <a:rPr lang="ru-RU" sz="1000" dirty="0">
                <a:latin typeface="Liberation Serif" pitchFamily="18" charset="0"/>
              </a:rPr>
              <a:t>проекта </a:t>
            </a:r>
            <a:r>
              <a:rPr lang="ru-RU" sz="1000" dirty="0" smtClean="0">
                <a:latin typeface="Liberation Serif" pitchFamily="18" charset="0"/>
              </a:rPr>
              <a:t>«Кабинет </a:t>
            </a:r>
            <a:r>
              <a:rPr lang="ru-RU" sz="1000" dirty="0">
                <a:latin typeface="Liberation Serif" pitchFamily="18" charset="0"/>
              </a:rPr>
              <a:t>"</a:t>
            </a:r>
            <a:r>
              <a:rPr lang="ru-RU" sz="1000" dirty="0" smtClean="0">
                <a:latin typeface="Liberation Serif" pitchFamily="18" charset="0"/>
              </a:rPr>
              <a:t>Светофор» </a:t>
            </a:r>
            <a:r>
              <a:rPr lang="ru-RU" sz="1000" dirty="0">
                <a:latin typeface="Liberation Serif" pitchFamily="18" charset="0"/>
              </a:rPr>
              <a:t>в рамках инициативного </a:t>
            </a:r>
            <a:r>
              <a:rPr lang="ru-RU" sz="1000" dirty="0" smtClean="0">
                <a:latin typeface="Liberation Serif" pitchFamily="18" charset="0"/>
              </a:rPr>
              <a:t>бюджетирования (приобретено </a:t>
            </a:r>
            <a:r>
              <a:rPr lang="ru-RU" sz="1000" dirty="0">
                <a:latin typeface="Liberation Serif" pitchFamily="18" charset="0"/>
              </a:rPr>
              <a:t>оборудование в МБОУ ООШ № 9 (с.Рудянское</a:t>
            </a:r>
            <a:r>
              <a:rPr lang="ru-RU" sz="1000" dirty="0" smtClean="0">
                <a:latin typeface="Liberation Serif" pitchFamily="18" charset="0"/>
              </a:rPr>
              <a:t>)  - </a:t>
            </a:r>
            <a:r>
              <a:rPr lang="ru-RU" sz="1000" dirty="0">
                <a:latin typeface="Liberation Serif" pitchFamily="18" charset="0"/>
              </a:rPr>
              <a:t>250,00 </a:t>
            </a:r>
            <a:r>
              <a:rPr lang="ru-RU" sz="1000" dirty="0" smtClean="0">
                <a:latin typeface="Liberation Serif" pitchFamily="18" charset="0"/>
              </a:rPr>
              <a:t>тыс.руб.; 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ru-RU" sz="950" dirty="0" smtClean="0">
                <a:latin typeface="Liberation Serif" pitchFamily="18" charset="0"/>
              </a:rPr>
              <a:t>капитальный </a:t>
            </a:r>
            <a:r>
              <a:rPr lang="ru-RU" sz="950" dirty="0">
                <a:latin typeface="Liberation Serif" pitchFamily="18" charset="0"/>
              </a:rPr>
              <a:t>ремонт здания спортивного зала МАОУ СОШ № 10 </a:t>
            </a:r>
            <a:r>
              <a:rPr lang="ru-RU" sz="950" dirty="0" smtClean="0">
                <a:latin typeface="Liberation Serif" pitchFamily="18" charset="0"/>
              </a:rPr>
              <a:t>в </a:t>
            </a:r>
            <a:r>
              <a:rPr lang="ru-RU" sz="950" dirty="0">
                <a:latin typeface="Liberation Serif" pitchFamily="18" charset="0"/>
              </a:rPr>
              <a:t>с. </a:t>
            </a:r>
            <a:r>
              <a:rPr lang="ru-RU" sz="950" dirty="0" smtClean="0">
                <a:latin typeface="Liberation Serif" pitchFamily="18" charset="0"/>
              </a:rPr>
              <a:t>Курьи – 7 931,1 тыс. руб.;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ru-RU" sz="1000" dirty="0" smtClean="0">
                <a:latin typeface="Liberation Serif" pitchFamily="18" charset="0"/>
              </a:rPr>
              <a:t>проведение </a:t>
            </a:r>
            <a:r>
              <a:rPr lang="ru-RU" sz="1000" dirty="0">
                <a:latin typeface="Liberation Serif" pitchFamily="18" charset="0"/>
              </a:rPr>
              <a:t>мероприятий по модернизации школьных систем </a:t>
            </a:r>
            <a:r>
              <a:rPr lang="ru-RU" sz="1000" dirty="0" smtClean="0">
                <a:latin typeface="Liberation Serif" pitchFamily="18" charset="0"/>
              </a:rPr>
              <a:t>образования (капитальный </a:t>
            </a:r>
            <a:r>
              <a:rPr lang="ru-RU" sz="1000" dirty="0">
                <a:latin typeface="Liberation Serif" pitchFamily="18" charset="0"/>
              </a:rPr>
              <a:t>ремонт МАОУ СОШ № 7 и МБОУ СОШ № </a:t>
            </a:r>
            <a:r>
              <a:rPr lang="ru-RU" sz="1000" dirty="0" smtClean="0">
                <a:latin typeface="Liberation Serif" pitchFamily="18" charset="0"/>
              </a:rPr>
              <a:t>3) -298 416,91 тыс. руб.;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ru-RU" sz="950" dirty="0" smtClean="0">
                <a:latin typeface="Liberation Serif" pitchFamily="18" charset="0"/>
              </a:rPr>
              <a:t>создание </a:t>
            </a:r>
            <a:r>
              <a:rPr lang="ru-RU" sz="950" dirty="0">
                <a:latin typeface="Liberation Serif" pitchFamily="18" charset="0"/>
              </a:rPr>
              <a:t>и обеспечение функционирования центров образования естественно-научной и технологической направленностей </a:t>
            </a:r>
            <a:r>
              <a:rPr lang="ru-RU" sz="950" dirty="0" smtClean="0">
                <a:latin typeface="Liberation Serif" pitchFamily="18" charset="0"/>
              </a:rPr>
              <a:t>в </a:t>
            </a:r>
            <a:r>
              <a:rPr lang="ru-RU" sz="950" dirty="0">
                <a:latin typeface="Liberation Serif" pitchFamily="18" charset="0"/>
              </a:rPr>
              <a:t>сельской местности </a:t>
            </a:r>
            <a:r>
              <a:rPr lang="ru-RU" sz="950" dirty="0" smtClean="0">
                <a:latin typeface="Liberation Serif" pitchFamily="18" charset="0"/>
              </a:rPr>
              <a:t>(центр «Точка </a:t>
            </a:r>
            <a:r>
              <a:rPr lang="ru-RU" sz="950" dirty="0">
                <a:latin typeface="Liberation Serif" pitchFamily="18" charset="0"/>
              </a:rPr>
              <a:t>роста» </a:t>
            </a:r>
            <a:r>
              <a:rPr lang="ru-RU" sz="1000" dirty="0">
                <a:latin typeface="Liberation Serif" pitchFamily="18" charset="0"/>
              </a:rPr>
              <a:t>в МАОУ СОШ № 10 (с.Новопышминское), МБОУ ЗСОШ № 8 (с.Знаменское)</a:t>
            </a:r>
            <a:r>
              <a:rPr lang="ru-RU" sz="950" dirty="0" smtClean="0">
                <a:latin typeface="Liberation Serif" pitchFamily="18" charset="0"/>
              </a:rPr>
              <a:t>) – 1 700,0 тыс. руб.</a:t>
            </a:r>
          </a:p>
        </p:txBody>
      </p:sp>
      <p:pic>
        <p:nvPicPr>
          <p:cNvPr id="59396" name="Picture 4" descr="https://avatars.mds.yandex.net/i?id=c83d5fd482254a154a7523db0f41f252-5597167-images-thumbs&amp;ref=rim&amp;n=33&amp;w=225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45024"/>
            <a:ext cx="2143125" cy="1428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https://avatars.mds.yandex.net/i?id=145e3a1246d84ad8a5846a0c000911ba72be2ca9-828200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2" y="5246757"/>
            <a:ext cx="2174081" cy="1449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https://avatars.mds.yandex.net/i?id=043bdb1ab6401f91ab423861d02e53975dfeca55-754394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5" y="2046195"/>
            <a:ext cx="2134555" cy="1423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58847" y="86529"/>
            <a:ext cx="8858824" cy="67919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13" name="Рисунок 12" descr="C:\Users\NL\Music\Герб с короной вар.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2" y="106721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55776" y="82667"/>
            <a:ext cx="55446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Общее образование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7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92525"/>
            <a:ext cx="989287" cy="72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93116124"/>
              </p:ext>
            </p:extLst>
          </p:nvPr>
        </p:nvGraphicFramePr>
        <p:xfrm>
          <a:off x="6113740" y="703438"/>
          <a:ext cx="2915816" cy="158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1562" y="2818316"/>
            <a:ext cx="5459247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  Средства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854" y="806548"/>
            <a:ext cx="5810322" cy="20072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муниципальном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округе Сухой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Лог» муниципальной программы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«Развитие системы образования в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муниципальном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округе Сухой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Лог» свою деятельность осуществляет организация дополнительного образования детей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МАУ ДО «Центр дополнительного образования»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algn="just"/>
            <a:endParaRPr lang="ru-RU" sz="1400" u="sng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  </a:t>
            </a: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904339839"/>
              </p:ext>
            </p:extLst>
          </p:nvPr>
        </p:nvGraphicFramePr>
        <p:xfrm>
          <a:off x="395538" y="3356992"/>
          <a:ext cx="6192687" cy="32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0418" name="Picture 2" descr="https://avatars.mds.yandex.net/i?id=9d9dbd5de7b1c0b673dfad78873e28092ea4aacb-819321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8" y="5373218"/>
            <a:ext cx="1993439" cy="13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s://avatars.mds.yandex.net/i?id=61c147b47815b6469a4634c2f87fc2faea0fa9a6-3694487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83" y="3866204"/>
            <a:ext cx="1993439" cy="13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https://avatars.mds.yandex.net/i?id=8626b181dbf2328cca1039f5d268fcfa657c88ab-8201030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29" y="2492898"/>
            <a:ext cx="195409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8847" y="86529"/>
            <a:ext cx="8858824" cy="7200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10" name="Рисунок 9" descr="C:\Users\NL\Music\Герб с короной вар.5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6" y="86529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42741" y="86529"/>
            <a:ext cx="5986901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Дополнительное образование</a:t>
            </a:r>
          </a:p>
        </p:txBody>
      </p:sp>
      <p:pic>
        <p:nvPicPr>
          <p:cNvPr id="13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45" y="83753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8847" y="86529"/>
            <a:ext cx="8858823" cy="6781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2" name="Рисунок 5" descr="http://im0-tub-ru.yandex.net/i?id=71088846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502" y="764704"/>
            <a:ext cx="1916219" cy="132173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2467" name="Picture 3" descr="C:\Documents and Settings\Светлана\Local Settings\Temporary Internet Files\Content.IE5\Y9VG143M\DSCN0752 [1024x768]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678" y="3794290"/>
            <a:ext cx="1916219" cy="142785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500301" y="163448"/>
            <a:ext cx="5600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Обеспечение отдыха и оздоровления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детей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35413"/>
              </p:ext>
            </p:extLst>
          </p:nvPr>
        </p:nvGraphicFramePr>
        <p:xfrm>
          <a:off x="2444121" y="764704"/>
          <a:ext cx="6417679" cy="292517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07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77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1477"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477">
                <a:tc v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771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Liberation Serif" pitchFamily="18" charset="0"/>
                        </a:rPr>
                        <a:t>Всего</a:t>
                      </a:r>
                      <a:r>
                        <a:rPr lang="ru-RU" sz="1050" baseline="0" dirty="0" smtClean="0">
                          <a:latin typeface="Liberation Serif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Liberation Serif" pitchFamily="18" charset="0"/>
                        </a:rPr>
                        <a:t>расходы на летнюю оздоровительную кампанию</a:t>
                      </a:r>
                      <a:r>
                        <a:rPr lang="ru-RU" sz="1050" baseline="0" dirty="0" smtClean="0">
                          <a:latin typeface="Liberation Serif" pitchFamily="18" charset="0"/>
                        </a:rPr>
                        <a:t>, в том числе: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28 235,8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34 441,7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34 140,2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75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latin typeface="Liberation Serif" pitchFamily="18" charset="0"/>
                        </a:rPr>
                        <a:t> за счет средств областного бюджета, тыс. руб.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15 842,3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27 786,7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27 649,5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75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latin typeface="Liberation Serif" pitchFamily="18" charset="0"/>
                        </a:rPr>
                        <a:t> за счет средств местного бюджета, тыс. руб.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5 388,8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6 655,0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6 490,7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0884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latin typeface="Liberation Serif" pitchFamily="18" charset="0"/>
                        </a:rPr>
                        <a:t> Субвенции местным бюджетам на осуществление государственных полномочий Свердловской области по организации и обеспечению отдыха и оздоровления детей в учебное время, включая мероприятия по обеспечению безопасности их жизни и здоровья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2 253,4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2 424,1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2 286,9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80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latin typeface="Liberation Serif" pitchFamily="18" charset="0"/>
                        </a:rPr>
                        <a:t>Осуществление мероприятий на обеспечение отдыха отдельных категорий детей на побережье Черного моря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4 751,2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5 256,7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5 256,7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290677" y="5373216"/>
            <a:ext cx="8653145" cy="10956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100" b="1" u="sng" dirty="0">
                <a:solidFill>
                  <a:schemeClr val="tx1"/>
                </a:solidFill>
                <a:latin typeface="Liberation Serif" pitchFamily="18" charset="0"/>
              </a:rPr>
              <a:t>Общее количество детей,  оздоровленных  за летний  период  -  3 </a:t>
            </a:r>
            <a:r>
              <a:rPr lang="ru-RU" sz="1100" b="1" u="sng" dirty="0" smtClean="0">
                <a:solidFill>
                  <a:schemeClr val="tx1"/>
                </a:solidFill>
                <a:latin typeface="Liberation Serif" pitchFamily="18" charset="0"/>
              </a:rPr>
              <a:t>211  </a:t>
            </a:r>
            <a:r>
              <a:rPr lang="ru-RU" sz="1100" b="1" u="sng" dirty="0">
                <a:solidFill>
                  <a:schemeClr val="tx1"/>
                </a:solidFill>
                <a:latin typeface="Liberation Serif" pitchFamily="18" charset="0"/>
              </a:rPr>
              <a:t>человек:</a:t>
            </a:r>
            <a:endParaRPr lang="ru-RU" sz="1100" dirty="0">
              <a:solidFill>
                <a:schemeClr val="tx1"/>
              </a:solidFill>
              <a:latin typeface="Liberation Serif" pitchFamily="18" charset="0"/>
            </a:endParaRPr>
          </a:p>
          <a:p>
            <a:pPr lvl="0"/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- в </a:t>
            </a:r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лагерях дневного пребывания – 2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198 </a:t>
            </a:r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человек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;  </a:t>
            </a:r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в загородных лагерях –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592 человека;  </a:t>
            </a:r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в </a:t>
            </a:r>
            <a:r>
              <a:rPr lang="ru-RU" sz="1100" dirty="0">
                <a:solidFill>
                  <a:schemeClr val="tx1"/>
                </a:solidFill>
                <a:latin typeface="Liberation Serif" pitchFamily="18" charset="0"/>
              </a:rPr>
              <a:t>санаторно-оздоровительных лагерях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– 306 </a:t>
            </a:r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человек</a:t>
            </a:r>
          </a:p>
          <a:p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- за счет средств областного бюджета 52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ребенка </a:t>
            </a:r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отдохнули на побережье Черного моря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в  г. Анапа, были оплачены </a:t>
            </a:r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проезд и путевки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на отдых в </a:t>
            </a:r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СОК «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Жемчужина»;</a:t>
            </a:r>
            <a:endParaRPr lang="ru-RU" sz="1080" dirty="0">
              <a:solidFill>
                <a:schemeClr val="tx1"/>
              </a:solidFill>
              <a:latin typeface="Liberation Serif" pitchFamily="18" charset="0"/>
            </a:endParaRPr>
          </a:p>
          <a:p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- за счет средств областного бюджета оздоровлены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63 ребенка </a:t>
            </a:r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в учебное время в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Санатории «Курьи</a:t>
            </a:r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».</a:t>
            </a:r>
          </a:p>
          <a:p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Число несовершеннолетних граждан, трудоустроенных в летний период –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120  человек,  планируемое </a:t>
            </a:r>
            <a:r>
              <a:rPr lang="ru-RU" sz="1080" dirty="0">
                <a:solidFill>
                  <a:schemeClr val="tx1"/>
                </a:solidFill>
                <a:latin typeface="Liberation Serif" pitchFamily="18" charset="0"/>
              </a:rPr>
              <a:t>количество – 94 </a:t>
            </a:r>
            <a:r>
              <a:rPr lang="ru-RU" sz="1080" dirty="0" smtClean="0">
                <a:solidFill>
                  <a:schemeClr val="tx1"/>
                </a:solidFill>
                <a:latin typeface="Liberation Serif" pitchFamily="18" charset="0"/>
              </a:rPr>
              <a:t>человека.</a:t>
            </a:r>
            <a:endParaRPr lang="ru-RU" sz="108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pic>
        <p:nvPicPr>
          <p:cNvPr id="58372" name="Picture 4" descr="https://www.tyr74.ru/images/ural/big363imag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1" y="2220956"/>
            <a:ext cx="1916219" cy="14184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 descr="https://i.incamp.ru/u/1/46/zarya-66-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121" y="3794290"/>
            <a:ext cx="2127879" cy="141512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4" descr="https://pp.userapi.com/c604629/v604629075/e9c8/6V0TYuMehp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94290"/>
            <a:ext cx="2120322" cy="141354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6" name="Picture 28" descr="https://avatars.mds.yandex.net/get-altay/1899727/2a0000016e253f2a9d3ad299db286e0a20c4/XX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20" y="3771588"/>
            <a:ext cx="1871725" cy="140379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NL\Music\Герб с короной вар.5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7" y="57150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616" y="87318"/>
            <a:ext cx="894054" cy="6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8847" y="86529"/>
            <a:ext cx="8858823" cy="6948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203100"/>
            <a:ext cx="473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Педагогические кадры 21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века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Liberation Serif" pitchFamily="18" charset="0"/>
            </a:endParaRPr>
          </a:p>
        </p:txBody>
      </p:sp>
      <p:pic>
        <p:nvPicPr>
          <p:cNvPr id="61442" name="Picture 2" descr="https://avatars.mds.yandex.net/i?id=d552b42281e43236b6059b0c410b9ca5382957fd-1049872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4" y="781338"/>
            <a:ext cx="2001360" cy="164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://ds3kogalym.ucoz.ru/kartinki/img_16196560259059-1-1024x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42" y="4187187"/>
            <a:ext cx="2955511" cy="221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0769" y="781338"/>
            <a:ext cx="79176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Liberation Serif" pitchFamily="18" charset="0"/>
              </a:rPr>
              <a:t>                                           В </a:t>
            </a:r>
            <a:r>
              <a:rPr lang="ru-RU" sz="1100" b="1" dirty="0">
                <a:latin typeface="Liberation Serif" pitchFamily="18" charset="0"/>
              </a:rPr>
              <a:t>рамках мероприятия </a:t>
            </a:r>
            <a:r>
              <a:rPr lang="ru-RU" sz="1100" i="1" dirty="0">
                <a:latin typeface="Liberation Serif" pitchFamily="18" charset="0"/>
              </a:rPr>
              <a:t>«Меры, направленные на обеспечение </a:t>
            </a:r>
            <a:r>
              <a:rPr lang="ru-RU" sz="1100" i="1" dirty="0" smtClean="0">
                <a:latin typeface="Liberation Serif" pitchFamily="18" charset="0"/>
              </a:rPr>
              <a:t>квалифицированными педагогическими</a:t>
            </a:r>
          </a:p>
          <a:p>
            <a:pPr lvl="0"/>
            <a:r>
              <a:rPr lang="ru-RU" sz="1100" i="1" dirty="0">
                <a:latin typeface="Liberation Serif" pitchFamily="18" charset="0"/>
              </a:rPr>
              <a:t> </a:t>
            </a:r>
            <a:r>
              <a:rPr lang="ru-RU" sz="1100" i="1" dirty="0" smtClean="0">
                <a:latin typeface="Liberation Serif" pitchFamily="18" charset="0"/>
              </a:rPr>
              <a:t>                                          кадрами </a:t>
            </a:r>
            <a:r>
              <a:rPr lang="ru-RU" sz="1100" i="1" dirty="0">
                <a:latin typeface="Liberation Serif" pitchFamily="18" charset="0"/>
              </a:rPr>
              <a:t>муниципальные образовательные учреждения, подведомственные Управлению </a:t>
            </a:r>
            <a:r>
              <a:rPr lang="ru-RU" sz="1100" i="1" dirty="0" smtClean="0">
                <a:latin typeface="Liberation Serif" pitchFamily="18" charset="0"/>
              </a:rPr>
              <a:t>образования</a:t>
            </a:r>
          </a:p>
          <a:p>
            <a:pPr lvl="0"/>
            <a:r>
              <a:rPr lang="ru-RU" sz="1100" i="1" dirty="0">
                <a:latin typeface="Liberation Serif" pitchFamily="18" charset="0"/>
              </a:rPr>
              <a:t> </a:t>
            </a:r>
            <a:r>
              <a:rPr lang="ru-RU" sz="1100" i="1" dirty="0" smtClean="0">
                <a:latin typeface="Liberation Serif" pitchFamily="18" charset="0"/>
              </a:rPr>
              <a:t>                                         Администрации муниципального </a:t>
            </a:r>
            <a:r>
              <a:rPr lang="ru-RU" sz="1100" i="1" dirty="0">
                <a:latin typeface="Liberation Serif" pitchFamily="18" charset="0"/>
              </a:rPr>
              <a:t>округа Сухой Лог</a:t>
            </a:r>
            <a:r>
              <a:rPr lang="ru-RU" sz="1100" i="1" dirty="0" smtClean="0">
                <a:latin typeface="Liberation Serif" pitchFamily="18" charset="0"/>
              </a:rPr>
              <a:t>»</a:t>
            </a:r>
            <a:r>
              <a:rPr lang="ru-RU" sz="1100" dirty="0" smtClean="0">
                <a:latin typeface="Liberation Serif" pitchFamily="18" charset="0"/>
              </a:rPr>
              <a:t>:</a:t>
            </a:r>
          </a:p>
          <a:p>
            <a:pPr lvl="0"/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dirty="0" smtClean="0">
                <a:latin typeface="Liberation Serif" pitchFamily="18" charset="0"/>
              </a:rPr>
              <a:t>                                 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                                   -  выплачена стипендия 22 студентам педагогических колледжей, педагогических университетов из</a:t>
            </a:r>
          </a:p>
          <a:p>
            <a:pPr lvl="0"/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dirty="0" smtClean="0">
                <a:latin typeface="Liberation Serif" pitchFamily="18" charset="0"/>
              </a:rPr>
              <a:t>                                          средств местного </a:t>
            </a:r>
            <a:r>
              <a:rPr lang="ru-RU" sz="1100" dirty="0">
                <a:latin typeface="Liberation Serif" pitchFamily="18" charset="0"/>
              </a:rPr>
              <a:t>бюджета </a:t>
            </a:r>
            <a:r>
              <a:rPr lang="ru-RU" sz="1100" dirty="0" smtClean="0">
                <a:latin typeface="Liberation Serif" pitchFamily="18" charset="0"/>
              </a:rPr>
              <a:t>в размере 1 365,0 </a:t>
            </a:r>
            <a:r>
              <a:rPr lang="ru-RU" sz="1100" dirty="0">
                <a:latin typeface="Liberation Serif" pitchFamily="18" charset="0"/>
              </a:rPr>
              <a:t>тыс</a:t>
            </a:r>
            <a:r>
              <a:rPr lang="ru-RU" sz="1100" dirty="0" smtClean="0">
                <a:latin typeface="Liberation Serif" pitchFamily="18" charset="0"/>
              </a:rPr>
              <a:t>. рублей</a:t>
            </a:r>
            <a:r>
              <a:rPr lang="ru-RU" sz="1100" dirty="0">
                <a:latin typeface="Liberation Serif" pitchFamily="18" charset="0"/>
              </a:rPr>
              <a:t>; </a:t>
            </a:r>
            <a:endParaRPr lang="ru-RU" sz="1100" dirty="0" smtClean="0">
              <a:latin typeface="Liberation Serif" pitchFamily="18" charset="0"/>
            </a:endParaRPr>
          </a:p>
          <a:p>
            <a:pPr lvl="0"/>
            <a:r>
              <a:rPr lang="ru-RU" sz="1100" dirty="0">
                <a:solidFill>
                  <a:srgbClr val="FF0000"/>
                </a:solidFill>
                <a:latin typeface="Liberation Serif" pitchFamily="18" charset="0"/>
              </a:rPr>
              <a:t> </a:t>
            </a:r>
            <a:r>
              <a:rPr lang="ru-RU" sz="1100" dirty="0" smtClean="0">
                <a:solidFill>
                  <a:srgbClr val="FF0000"/>
                </a:solidFill>
                <a:latin typeface="Liberation Serif" pitchFamily="18" charset="0"/>
              </a:rPr>
              <a:t>                                       </a:t>
            </a:r>
            <a:r>
              <a:rPr lang="ru-RU" sz="1100" dirty="0" smtClean="0">
                <a:latin typeface="Liberation Serif" pitchFamily="18" charset="0"/>
              </a:rPr>
              <a:t>-  оплачено </a:t>
            </a:r>
            <a:r>
              <a:rPr lang="ru-RU" sz="1100" dirty="0">
                <a:latin typeface="Liberation Serif" pitchFamily="18" charset="0"/>
              </a:rPr>
              <a:t>обучение студента </a:t>
            </a:r>
            <a:r>
              <a:rPr lang="ru-RU" sz="1100" dirty="0" smtClean="0">
                <a:latin typeface="Liberation Serif" pitchFamily="18" charset="0"/>
              </a:rPr>
              <a:t>педагогического колледжа </a:t>
            </a:r>
            <a:r>
              <a:rPr lang="ru-RU" sz="1100" dirty="0">
                <a:latin typeface="Liberation Serif" pitchFamily="18" charset="0"/>
              </a:rPr>
              <a:t>в размере </a:t>
            </a:r>
            <a:r>
              <a:rPr lang="ru-RU" sz="1100" dirty="0" smtClean="0">
                <a:latin typeface="Liberation Serif" pitchFamily="18" charset="0"/>
              </a:rPr>
              <a:t>77,1 </a:t>
            </a:r>
            <a:r>
              <a:rPr lang="ru-RU" sz="1100" dirty="0">
                <a:latin typeface="Liberation Serif" pitchFamily="18" charset="0"/>
              </a:rPr>
              <a:t>тыс</a:t>
            </a:r>
            <a:r>
              <a:rPr lang="ru-RU" sz="1100" dirty="0" smtClean="0">
                <a:latin typeface="Liberation Serif" pitchFamily="18" charset="0"/>
              </a:rPr>
              <a:t>. рублей</a:t>
            </a:r>
            <a:r>
              <a:rPr lang="ru-RU" sz="1100" dirty="0">
                <a:latin typeface="Liberation Serif" pitchFamily="18" charset="0"/>
              </a:rPr>
              <a:t>; </a:t>
            </a:r>
            <a:endParaRPr lang="ru-RU" sz="1100" dirty="0" smtClean="0">
              <a:latin typeface="Liberation Serif" pitchFamily="18" charset="0"/>
            </a:endParaRP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                                   - выплачено единовременное пособие </a:t>
            </a:r>
            <a:r>
              <a:rPr lang="ru-RU" sz="1100" dirty="0">
                <a:latin typeface="Liberation Serif" pitchFamily="18" charset="0"/>
              </a:rPr>
              <a:t>на обзаведение хозяйством </a:t>
            </a:r>
            <a:r>
              <a:rPr lang="ru-RU" sz="1100" dirty="0" smtClean="0">
                <a:latin typeface="Liberation Serif" pitchFamily="18" charset="0"/>
              </a:rPr>
              <a:t>1 молодому педагогу в размере 100,0 </a:t>
            </a:r>
          </a:p>
          <a:p>
            <a:pPr lvl="0"/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dirty="0" smtClean="0">
                <a:latin typeface="Liberation Serif" pitchFamily="18" charset="0"/>
              </a:rPr>
              <a:t>                                         тыс. рублей </a:t>
            </a:r>
            <a:r>
              <a:rPr lang="ru-RU" sz="1100" dirty="0">
                <a:latin typeface="Liberation Serif" pitchFamily="18" charset="0"/>
              </a:rPr>
              <a:t>за </a:t>
            </a:r>
            <a:r>
              <a:rPr lang="ru-RU" sz="1100" dirty="0" smtClean="0">
                <a:latin typeface="Liberation Serif" pitchFamily="18" charset="0"/>
              </a:rPr>
              <a:t>счет  средств </a:t>
            </a:r>
            <a:r>
              <a:rPr lang="ru-RU" sz="1100" dirty="0">
                <a:latin typeface="Liberation Serif" pitchFamily="18" charset="0"/>
              </a:rPr>
              <a:t>местного </a:t>
            </a:r>
            <a:r>
              <a:rPr lang="ru-RU" sz="1100" dirty="0" smtClean="0">
                <a:latin typeface="Liberation Serif" pitchFamily="18" charset="0"/>
              </a:rPr>
              <a:t>бюджета;</a:t>
            </a:r>
          </a:p>
          <a:p>
            <a:pPr marL="171450" lvl="0" indent="-171450">
              <a:buFontTx/>
              <a:buChar char="-"/>
            </a:pPr>
            <a:endParaRPr lang="ru-RU" sz="1100" dirty="0">
              <a:solidFill>
                <a:srgbClr val="FF0000"/>
              </a:solidFill>
              <a:latin typeface="Liberation Serif" pitchFamily="18" charset="0"/>
            </a:endParaRPr>
          </a:p>
          <a:p>
            <a:pPr lvl="0"/>
            <a:r>
              <a:rPr lang="ru-RU" sz="1100" b="1" dirty="0" smtClean="0">
                <a:solidFill>
                  <a:srgbClr val="FF0000"/>
                </a:solidFill>
                <a:latin typeface="Liberation Serif" pitchFamily="18" charset="0"/>
              </a:rPr>
              <a:t> </a:t>
            </a:r>
            <a:r>
              <a:rPr lang="ru-RU" sz="1100" b="1" dirty="0" smtClean="0">
                <a:latin typeface="Liberation Serif" pitchFamily="18" charset="0"/>
              </a:rPr>
              <a:t>В </a:t>
            </a:r>
            <a:r>
              <a:rPr lang="ru-RU" sz="1100" b="1" dirty="0">
                <a:latin typeface="Liberation Serif" pitchFamily="18" charset="0"/>
              </a:rPr>
              <a:t>рамках мероприятия</a:t>
            </a:r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i="1" dirty="0">
                <a:latin typeface="Liberation Serif" pitchFamily="18" charset="0"/>
              </a:rPr>
              <a:t>«Поддержка талантливой молодежи и педагогов </a:t>
            </a:r>
            <a:r>
              <a:rPr lang="ru-RU" sz="1100" i="1" dirty="0" smtClean="0">
                <a:latin typeface="Liberation Serif" pitchFamily="18" charset="0"/>
              </a:rPr>
              <a:t>(</a:t>
            </a:r>
            <a:r>
              <a:rPr lang="ru-RU" sz="1100" i="1" dirty="0">
                <a:latin typeface="Liberation Serif" pitchFamily="18" charset="0"/>
              </a:rPr>
              <a:t>премии и гранты в сфере образования</a:t>
            </a:r>
            <a:r>
              <a:rPr lang="ru-RU" sz="1100" i="1" dirty="0" smtClean="0">
                <a:latin typeface="Liberation Serif" pitchFamily="18" charset="0"/>
              </a:rPr>
              <a:t>)»:</a:t>
            </a:r>
          </a:p>
          <a:p>
            <a:pPr marL="171450" lvl="0" indent="-171450">
              <a:buFontTx/>
              <a:buChar char="-"/>
            </a:pPr>
            <a:r>
              <a:rPr lang="ru-RU" sz="1100" dirty="0" smtClean="0">
                <a:latin typeface="Liberation Serif" pitchFamily="18" charset="0"/>
              </a:rPr>
              <a:t>выплачена </a:t>
            </a:r>
            <a:r>
              <a:rPr lang="ru-RU" sz="1100" dirty="0">
                <a:latin typeface="Liberation Serif" pitchFamily="18" charset="0"/>
              </a:rPr>
              <a:t>премия </a:t>
            </a:r>
            <a:r>
              <a:rPr lang="ru-RU" sz="1100" dirty="0" smtClean="0">
                <a:latin typeface="Liberation Serif" pitchFamily="18" charset="0"/>
              </a:rPr>
              <a:t>32 </a:t>
            </a:r>
            <a:r>
              <a:rPr lang="ru-RU" sz="1100" dirty="0">
                <a:latin typeface="Liberation Serif" pitchFamily="18" charset="0"/>
              </a:rPr>
              <a:t>педагогам и </a:t>
            </a:r>
            <a:r>
              <a:rPr lang="ru-RU" sz="1100" dirty="0" smtClean="0">
                <a:latin typeface="Liberation Serif" pitchFamily="18" charset="0"/>
              </a:rPr>
              <a:t>33 </a:t>
            </a:r>
            <a:r>
              <a:rPr lang="ru-RU" sz="1100" dirty="0">
                <a:latin typeface="Liberation Serif" pitchFamily="18" charset="0"/>
              </a:rPr>
              <a:t>обучающимся </a:t>
            </a:r>
            <a:r>
              <a:rPr lang="ru-RU" sz="1100" dirty="0" smtClean="0">
                <a:latin typeface="Liberation Serif" pitchFamily="18" charset="0"/>
              </a:rPr>
              <a:t>общеобразовательных школ </a:t>
            </a:r>
            <a:r>
              <a:rPr lang="ru-RU" sz="1100" dirty="0">
                <a:latin typeface="Liberation Serif" pitchFamily="18" charset="0"/>
              </a:rPr>
              <a:t>за победу в олимпиадах </a:t>
            </a:r>
            <a:r>
              <a:rPr lang="ru-RU" sz="1100" dirty="0" smtClean="0">
                <a:latin typeface="Liberation Serif" pitchFamily="18" charset="0"/>
              </a:rPr>
              <a:t>в </a:t>
            </a:r>
            <a:r>
              <a:rPr lang="ru-RU" sz="1100" dirty="0">
                <a:latin typeface="Liberation Serif" pitchFamily="18" charset="0"/>
              </a:rPr>
              <a:t>размере </a:t>
            </a:r>
            <a:endParaRPr lang="ru-RU" sz="1100" dirty="0" smtClean="0">
              <a:latin typeface="Liberation Serif" pitchFamily="18" charset="0"/>
            </a:endParaRP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295,0 тыс. рублей. </a:t>
            </a:r>
          </a:p>
          <a:p>
            <a:pPr lvl="0"/>
            <a:endParaRPr lang="ru-RU" sz="1100" dirty="0">
              <a:solidFill>
                <a:srgbClr val="FF0000"/>
              </a:solidFill>
              <a:latin typeface="Liberation Serif" pitchFamily="18" charset="0"/>
            </a:endParaRPr>
          </a:p>
          <a:p>
            <a:pPr lvl="0"/>
            <a:r>
              <a:rPr lang="ru-RU" sz="1100" b="1" dirty="0" smtClean="0">
                <a:solidFill>
                  <a:srgbClr val="FF0000"/>
                </a:solidFill>
                <a:latin typeface="Liberation Serif" pitchFamily="18" charset="0"/>
              </a:rPr>
              <a:t> </a:t>
            </a:r>
            <a:r>
              <a:rPr lang="ru-RU" sz="1100" b="1" dirty="0" smtClean="0">
                <a:latin typeface="Liberation Serif" pitchFamily="18" charset="0"/>
              </a:rPr>
              <a:t>В </a:t>
            </a:r>
            <a:r>
              <a:rPr lang="ru-RU" sz="1100" b="1" dirty="0">
                <a:latin typeface="Liberation Serif" pitchFamily="18" charset="0"/>
              </a:rPr>
              <a:t>рамках мероприятия </a:t>
            </a:r>
            <a:r>
              <a:rPr lang="ru-RU" sz="1100" i="1" dirty="0">
                <a:latin typeface="Liberation Serif" pitchFamily="18" charset="0"/>
              </a:rPr>
              <a:t> Награждение нагрудным знаком </a:t>
            </a:r>
            <a:r>
              <a:rPr lang="ru-RU" sz="1100" i="1" dirty="0" smtClean="0">
                <a:latin typeface="Liberation Serif" pitchFamily="18" charset="0"/>
              </a:rPr>
              <a:t>«За </a:t>
            </a:r>
            <a:r>
              <a:rPr lang="ru-RU" sz="1100" i="1" dirty="0">
                <a:latin typeface="Liberation Serif" pitchFamily="18" charset="0"/>
              </a:rPr>
              <a:t>верность педагогической </a:t>
            </a:r>
            <a:r>
              <a:rPr lang="ru-RU" sz="1100" i="1" dirty="0" smtClean="0">
                <a:latin typeface="Liberation Serif" pitchFamily="18" charset="0"/>
              </a:rPr>
              <a:t>профессии»:</a:t>
            </a:r>
          </a:p>
          <a:p>
            <a:pPr marL="171450" lvl="0" indent="-171450">
              <a:buFontTx/>
              <a:buChar char="-"/>
            </a:pPr>
            <a:r>
              <a:rPr lang="ru-RU" sz="1100" dirty="0" smtClean="0">
                <a:latin typeface="Liberation Serif" pitchFamily="18" charset="0"/>
              </a:rPr>
              <a:t>приобретены нагрудные знаки на сумму 20,0 тыс. рублей и выплачена премия «За </a:t>
            </a:r>
            <a:r>
              <a:rPr lang="ru-RU" sz="1100" dirty="0">
                <a:latin typeface="Liberation Serif" pitchFamily="18" charset="0"/>
              </a:rPr>
              <a:t>верность педагогической профессии» </a:t>
            </a:r>
            <a:r>
              <a:rPr lang="ru-RU" sz="1100" dirty="0" smtClean="0">
                <a:latin typeface="Liberation Serif" pitchFamily="18" charset="0"/>
              </a:rPr>
              <a:t>в размере 50,0 тыс. рублей (5 </a:t>
            </a:r>
            <a:r>
              <a:rPr lang="ru-RU" sz="1100" dirty="0">
                <a:latin typeface="Liberation Serif" pitchFamily="18" charset="0"/>
              </a:rPr>
              <a:t>педагогам муниципального округа Сухой Лог по 10,0 тыс</a:t>
            </a:r>
            <a:r>
              <a:rPr lang="ru-RU" sz="1100" dirty="0" smtClean="0">
                <a:latin typeface="Liberation Serif" pitchFamily="18" charset="0"/>
              </a:rPr>
              <a:t>. рублей</a:t>
            </a:r>
            <a:r>
              <a:rPr lang="ru-RU" sz="1100" dirty="0">
                <a:latin typeface="Liberation Serif" pitchFamily="18" charset="0"/>
              </a:rPr>
              <a:t>).</a:t>
            </a:r>
          </a:p>
          <a:p>
            <a:pPr lvl="0"/>
            <a:endParaRPr lang="ru-RU" sz="1100" dirty="0"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542" y="3789040"/>
            <a:ext cx="5541431" cy="279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Liberation Serif" pitchFamily="18" charset="0"/>
              </a:rPr>
              <a:t>Достигнуты следующие целевые показатели:</a:t>
            </a:r>
          </a:p>
          <a:p>
            <a:endParaRPr lang="ru-RU" sz="1200" b="1" dirty="0" smtClean="0">
              <a:latin typeface="Liberation Serif" pitchFamily="18" charset="0"/>
            </a:endParaRP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ru-RU" sz="1150" dirty="0" smtClean="0">
                <a:latin typeface="Liberation Serif" pitchFamily="18" charset="0"/>
              </a:rPr>
              <a:t>число </a:t>
            </a:r>
            <a:r>
              <a:rPr lang="ru-RU" sz="1150" dirty="0">
                <a:latin typeface="Liberation Serif" pitchFamily="18" charset="0"/>
              </a:rPr>
              <a:t>обучающихся, педагогических работников, получившие именные премии Главы </a:t>
            </a:r>
            <a:r>
              <a:rPr lang="ru-RU" sz="1150" dirty="0" smtClean="0">
                <a:latin typeface="Liberation Serif" pitchFamily="18" charset="0"/>
              </a:rPr>
              <a:t>муниципального </a:t>
            </a:r>
            <a:r>
              <a:rPr lang="ru-RU" sz="1150" dirty="0">
                <a:latin typeface="Liberation Serif" pitchFamily="18" charset="0"/>
              </a:rPr>
              <a:t>округа Сухой Лог для талантливой молодежи, в общей численности обучающихся по программам общего образования, составило </a:t>
            </a:r>
            <a:r>
              <a:rPr lang="ru-RU" sz="1150" dirty="0" smtClean="0">
                <a:latin typeface="Liberation Serif" pitchFamily="18" charset="0"/>
              </a:rPr>
              <a:t>65 </a:t>
            </a:r>
            <a:r>
              <a:rPr lang="ru-RU" sz="1150" dirty="0">
                <a:latin typeface="Liberation Serif" pitchFamily="18" charset="0"/>
              </a:rPr>
              <a:t>человек</a:t>
            </a:r>
            <a:r>
              <a:rPr lang="ru-RU" sz="1150" dirty="0" smtClean="0">
                <a:latin typeface="Liberation Serif" pitchFamily="18" charset="0"/>
              </a:rPr>
              <a:t>;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ru-RU" sz="1150" dirty="0" smtClean="0">
                <a:latin typeface="Liberation Serif" pitchFamily="18" charset="0"/>
              </a:rPr>
              <a:t>количество </a:t>
            </a:r>
            <a:r>
              <a:rPr lang="ru-RU" sz="1150" dirty="0">
                <a:latin typeface="Liberation Serif" pitchFamily="18" charset="0"/>
              </a:rPr>
              <a:t>молодых специалистов, получивших единовременное пособие на обзаведение хозяйством педагогическим работникам, поступившим на работу в муниципальные </a:t>
            </a:r>
            <a:r>
              <a:rPr lang="ru-RU" sz="1150" dirty="0" smtClean="0">
                <a:latin typeface="Liberation Serif" pitchFamily="18" charset="0"/>
              </a:rPr>
              <a:t>образовательные </a:t>
            </a:r>
            <a:r>
              <a:rPr lang="ru-RU" sz="1150" dirty="0">
                <a:latin typeface="Liberation Serif" pitchFamily="18" charset="0"/>
              </a:rPr>
              <a:t>учреждения в год после окончания обучения, составило </a:t>
            </a:r>
            <a:r>
              <a:rPr lang="ru-RU" sz="1150" dirty="0" smtClean="0">
                <a:latin typeface="Liberation Serif" pitchFamily="18" charset="0"/>
              </a:rPr>
              <a:t>1 </a:t>
            </a:r>
            <a:r>
              <a:rPr lang="ru-RU" sz="1150" dirty="0">
                <a:latin typeface="Liberation Serif" pitchFamily="18" charset="0"/>
              </a:rPr>
              <a:t>человек</a:t>
            </a:r>
            <a:r>
              <a:rPr lang="ru-RU" sz="1150" dirty="0" smtClean="0">
                <a:latin typeface="Liberation Serif" pitchFamily="18" charset="0"/>
              </a:rPr>
              <a:t>;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ru-RU" sz="1150" dirty="0" smtClean="0">
                <a:latin typeface="Liberation Serif" pitchFamily="18" charset="0"/>
              </a:rPr>
              <a:t>количество </a:t>
            </a:r>
            <a:r>
              <a:rPr lang="ru-RU" sz="1150" dirty="0">
                <a:latin typeface="Liberation Serif" pitchFamily="18" charset="0"/>
              </a:rPr>
              <a:t>стипендиатов, обучающихся в организациях, </a:t>
            </a:r>
            <a:r>
              <a:rPr lang="ru-RU" sz="1150" dirty="0" smtClean="0">
                <a:latin typeface="Liberation Serif" pitchFamily="18" charset="0"/>
              </a:rPr>
              <a:t>осуществляющих</a:t>
            </a:r>
          </a:p>
          <a:p>
            <a:pPr>
              <a:lnSpc>
                <a:spcPct val="110000"/>
              </a:lnSpc>
            </a:pPr>
            <a:r>
              <a:rPr lang="ru-RU" sz="1150" dirty="0">
                <a:latin typeface="Liberation Serif" pitchFamily="18" charset="0"/>
              </a:rPr>
              <a:t> </a:t>
            </a:r>
            <a:r>
              <a:rPr lang="ru-RU" sz="1150" dirty="0" smtClean="0">
                <a:latin typeface="Liberation Serif" pitchFamily="18" charset="0"/>
              </a:rPr>
              <a:t>   образовательную </a:t>
            </a:r>
            <a:r>
              <a:rPr lang="ru-RU" sz="1150" dirty="0">
                <a:latin typeface="Liberation Serif" pitchFamily="18" charset="0"/>
              </a:rPr>
              <a:t>деятельность по программам среднего </a:t>
            </a:r>
            <a:r>
              <a:rPr lang="ru-RU" sz="1150" dirty="0" smtClean="0">
                <a:latin typeface="Liberation Serif" pitchFamily="18" charset="0"/>
              </a:rPr>
              <a:t>профессионального</a:t>
            </a:r>
            <a:r>
              <a:rPr lang="ru-RU" sz="1150" dirty="0">
                <a:latin typeface="Liberation Serif" pitchFamily="18" charset="0"/>
              </a:rPr>
              <a:t>, </a:t>
            </a:r>
            <a:endParaRPr lang="ru-RU" sz="1150" dirty="0" smtClean="0">
              <a:latin typeface="Liberation Serif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150" dirty="0">
                <a:latin typeface="Liberation Serif" pitchFamily="18" charset="0"/>
              </a:rPr>
              <a:t> </a:t>
            </a:r>
            <a:r>
              <a:rPr lang="ru-RU" sz="1150" dirty="0" smtClean="0">
                <a:latin typeface="Liberation Serif" pitchFamily="18" charset="0"/>
              </a:rPr>
              <a:t>   высшего </a:t>
            </a:r>
            <a:r>
              <a:rPr lang="ru-RU" sz="1150" dirty="0">
                <a:latin typeface="Liberation Serif" pitchFamily="18" charset="0"/>
              </a:rPr>
              <a:t>профессионального образования педагогической направленности, </a:t>
            </a:r>
            <a:r>
              <a:rPr lang="ru-RU" sz="1150" dirty="0" smtClean="0">
                <a:latin typeface="Liberation Serif" pitchFamily="18" charset="0"/>
              </a:rPr>
              <a:t>на</a:t>
            </a:r>
          </a:p>
          <a:p>
            <a:pPr>
              <a:lnSpc>
                <a:spcPct val="110000"/>
              </a:lnSpc>
            </a:pPr>
            <a:r>
              <a:rPr lang="ru-RU" sz="1150" dirty="0">
                <a:latin typeface="Liberation Serif" pitchFamily="18" charset="0"/>
              </a:rPr>
              <a:t> </a:t>
            </a:r>
            <a:r>
              <a:rPr lang="ru-RU" sz="1150" dirty="0" smtClean="0">
                <a:latin typeface="Liberation Serif" pitchFamily="18" charset="0"/>
              </a:rPr>
              <a:t>   </a:t>
            </a:r>
            <a:r>
              <a:rPr lang="ru-RU" sz="1150" dirty="0">
                <a:latin typeface="Liberation Serif" pitchFamily="18" charset="0"/>
              </a:rPr>
              <a:t>бюджетной основе по очной форме обучения, составило </a:t>
            </a:r>
            <a:r>
              <a:rPr lang="ru-RU" sz="1150" dirty="0" smtClean="0">
                <a:latin typeface="Liberation Serif" pitchFamily="18" charset="0"/>
              </a:rPr>
              <a:t>22 человека.</a:t>
            </a:r>
            <a:endParaRPr lang="ru-RU" sz="1150" dirty="0">
              <a:latin typeface="Liberation Serif" pitchFamily="18" charset="0"/>
            </a:endParaRPr>
          </a:p>
        </p:txBody>
      </p:sp>
      <p:pic>
        <p:nvPicPr>
          <p:cNvPr id="8" name="Рисунок 7" descr="C:\Users\NL\Music\Герб с короной вар.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7" y="57149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065" y="92092"/>
            <a:ext cx="936605" cy="68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796138" y="771383"/>
            <a:ext cx="3147991" cy="5193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программе 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за 2023-2025 гг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48004971"/>
              </p:ext>
            </p:extLst>
          </p:nvPr>
        </p:nvGraphicFramePr>
        <p:xfrm>
          <a:off x="6228186" y="1196754"/>
          <a:ext cx="2813652" cy="214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6350575" y="1279212"/>
            <a:ext cx="2440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3022" y="687322"/>
            <a:ext cx="5809604" cy="29115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  Подпрограммы: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Развитие и модернизация жилищно-коммунальной </a:t>
            </a:r>
            <a:endPara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инфраструктуры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131 192,5 тыс. руб.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2.    Энергосбережение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на территории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41 110,2 тыс. руб.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3.    Ликвидация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ветхого и аварийного жилищного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фонда </a:t>
            </a:r>
          </a:p>
          <a:p>
            <a:pPr>
              <a:lnSpc>
                <a:spcPct val="130000"/>
              </a:lnSpc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муниципального округа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80 363,6 тыс. руб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4.   Развитие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дорожного хозяйства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 транспортного обслуживания </a:t>
            </a:r>
          </a:p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муниципального округа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Сухой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299 508,9 тыс. руб.</a:t>
            </a:r>
          </a:p>
          <a:p>
            <a:pPr marL="228600" indent="-228600">
              <a:lnSpc>
                <a:spcPct val="130000"/>
              </a:lnSpc>
              <a:buAutoNum type="arabicPeriod" startAt="5"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Организация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благоустройства территории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округа Сухой Лог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108 057,5 тыс. руб.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6.  Обеспечение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муниципальной программы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«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Развитие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жилищно-коммунального</a:t>
            </a: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дорожного хозяйства,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организации благоустройства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 повышения энергетической </a:t>
            </a:r>
            <a:endPara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эффективности в муниципальном округе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Сухой Лог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»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37 684,2 тыс. руб.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53985"/>
              </p:ext>
            </p:extLst>
          </p:nvPr>
        </p:nvGraphicFramePr>
        <p:xfrm>
          <a:off x="467546" y="3614138"/>
          <a:ext cx="8280919" cy="27729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86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29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тепловых сетей,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3,76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3,76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водопроводных и канализационных сетей,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11,866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11,866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1,45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3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itchFamily="18" charset="0"/>
                        </a:rPr>
                        <a:t>Протяженность  автомобильных дорог общего пользования местного значения, в отношении которых выполнен капитальный ремонт</a:t>
                      </a: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14,1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14,1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91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ед.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146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в отношении которых будут выполнены работы по их содержанию,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шт.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46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46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59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63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Количество отремонтированных и обустроенных детских площадок муниципального округа Сухой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Лог, ед.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91388" y="38797"/>
            <a:ext cx="8858823" cy="7325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10" name="Рисунок 9" descr="C:\Users\NL\Music\Герб с короной вар.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8" y="57150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27784" y="61723"/>
            <a:ext cx="5472608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муниципальном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200" b="1" i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335" y="56027"/>
            <a:ext cx="1027876" cy="7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50287" y="1742672"/>
            <a:ext cx="7179655" cy="82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13526" y="2348880"/>
            <a:ext cx="6408712" cy="1540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0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Развитие </a:t>
            </a:r>
            <a:r>
              <a:rPr lang="ru-RU" sz="11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и модернизация жилищно-коммунальной </a:t>
            </a:r>
            <a:r>
              <a:rPr lang="ru-RU" sz="11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инфраструктуры – 131 192,5  тыс. руб., </a:t>
            </a:r>
          </a:p>
          <a:p>
            <a:r>
              <a:rPr lang="ru-RU" sz="11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том числе:</a:t>
            </a:r>
            <a:endParaRPr lang="ru-RU" sz="11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1) Техническое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перевооружение объектов водоподготовки централизованных систем водоснабжения с внедрением озоно-сорбционных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технологий – 52 290,0 тыс. руб. (местный бюджет – 5 229,0 тыс. руб., областной бюджет – 47 061,0 тыс. руб.);</a:t>
            </a:r>
          </a:p>
          <a:p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2)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Создание технической возможности для развития газификации на территории муниципального округа Сухой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 – 686,7 тыс. руб.;</a:t>
            </a:r>
          </a:p>
          <a:p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3)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Реализация мероприятий по модернизации коммунальной инфраструктуры на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условиях софинансирования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из федерального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бюджета – 67 724,7 тыс. руб.</a:t>
            </a:r>
          </a:p>
          <a:p>
            <a:endParaRPr lang="ru-RU" sz="10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    </a:t>
            </a:r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36266" y="814396"/>
            <a:ext cx="6552728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50" b="1" kern="0" dirty="0">
                <a:latin typeface="Liberation Serif" panose="02020603050405020304" pitchFamily="18" charset="0"/>
              </a:rPr>
              <a:t>Выполнение </a:t>
            </a:r>
            <a:r>
              <a:rPr lang="ru-RU" sz="1050" b="1" kern="0" dirty="0" smtClean="0">
                <a:latin typeface="Liberation Serif" panose="02020603050405020304" pitchFamily="18" charset="0"/>
              </a:rPr>
              <a:t> мероприятий  </a:t>
            </a:r>
            <a:r>
              <a:rPr lang="ru-RU" sz="1050" b="1" kern="0" dirty="0">
                <a:latin typeface="Liberation Serif" panose="02020603050405020304" pitchFamily="18" charset="0"/>
              </a:rPr>
              <a:t>по </a:t>
            </a:r>
            <a:r>
              <a:rPr lang="ru-RU" sz="1050" b="1" kern="0" dirty="0" smtClean="0">
                <a:latin typeface="Liberation Serif" panose="02020603050405020304" pitchFamily="18" charset="0"/>
              </a:rPr>
              <a:t>энергосбережению и </a:t>
            </a:r>
            <a:r>
              <a:rPr lang="ru-RU" sz="1050" b="1" kern="0" dirty="0">
                <a:latin typeface="Liberation Serif" panose="02020603050405020304" pitchFamily="18" charset="0"/>
              </a:rPr>
              <a:t>повышению </a:t>
            </a:r>
            <a:r>
              <a:rPr lang="ru-RU" sz="1050" b="1" kern="0" dirty="0" smtClean="0">
                <a:latin typeface="Liberation Serif" panose="02020603050405020304" pitchFamily="18" charset="0"/>
              </a:rPr>
              <a:t>энергетической эффективности  </a:t>
            </a:r>
          </a:p>
          <a:p>
            <a:r>
              <a:rPr lang="ru-RU" sz="1050" b="1" kern="0" dirty="0" smtClean="0">
                <a:latin typeface="Liberation Serif" panose="02020603050405020304" pitchFamily="18" charset="0"/>
              </a:rPr>
              <a:t> - 41 110,2 тыс</a:t>
            </a:r>
            <a:r>
              <a:rPr lang="ru-RU" sz="1050" b="1" kern="0" dirty="0">
                <a:latin typeface="Liberation Serif" panose="02020603050405020304" pitchFamily="18" charset="0"/>
              </a:rPr>
              <a:t>. руб</a:t>
            </a:r>
            <a:r>
              <a:rPr lang="ru-RU" sz="1050" b="1" kern="0" dirty="0" smtClean="0">
                <a:latin typeface="Liberation Serif" panose="02020603050405020304" pitchFamily="18" charset="0"/>
              </a:rPr>
              <a:t>., в том числе:</a:t>
            </a:r>
          </a:p>
          <a:p>
            <a:r>
              <a:rPr lang="ru-RU" sz="1050" kern="0" dirty="0" smtClean="0">
                <a:latin typeface="Liberation Serif" panose="02020603050405020304" pitchFamily="18" charset="0"/>
              </a:rPr>
              <a:t> - средства областного бюджета 25 949,0 тыс. руб., </a:t>
            </a:r>
          </a:p>
          <a:p>
            <a:r>
              <a:rPr lang="ru-RU" sz="1050" kern="0" dirty="0" smtClean="0">
                <a:latin typeface="Liberation Serif" panose="02020603050405020304" pitchFamily="18" charset="0"/>
              </a:rPr>
              <a:t> - средства местного бюджета  15 161,2 тыс. руб.</a:t>
            </a:r>
          </a:p>
          <a:p>
            <a:r>
              <a:rPr lang="ru-RU" sz="1050" kern="0" dirty="0" smtClean="0">
                <a:latin typeface="Liberation Serif" panose="02020603050405020304" pitchFamily="18" charset="0"/>
              </a:rPr>
              <a:t>(Мероприятия </a:t>
            </a:r>
            <a:r>
              <a:rPr lang="ru-RU" sz="1050" kern="0" dirty="0">
                <a:latin typeface="Liberation Serif" panose="02020603050405020304" pitchFamily="18" charset="0"/>
              </a:rPr>
              <a:t>по повышению энергетической эффективности при эксплуатации коммунальных </a:t>
            </a:r>
            <a:r>
              <a:rPr lang="ru-RU" sz="1050" kern="0" dirty="0" smtClean="0">
                <a:latin typeface="Liberation Serif" panose="02020603050405020304" pitchFamily="18" charset="0"/>
              </a:rPr>
              <a:t>сетей; модернизация </a:t>
            </a:r>
            <a:r>
              <a:rPr lang="ru-RU" sz="1050" kern="0" dirty="0">
                <a:latin typeface="Liberation Serif" panose="02020603050405020304" pitchFamily="18" charset="0"/>
              </a:rPr>
              <a:t>наружного (уличного) </a:t>
            </a:r>
            <a:r>
              <a:rPr lang="ru-RU" sz="1050" kern="0" dirty="0" smtClean="0">
                <a:latin typeface="Liberation Serif" panose="02020603050405020304" pitchFamily="18" charset="0"/>
              </a:rPr>
              <a:t>освещения с </a:t>
            </a:r>
            <a:r>
              <a:rPr lang="ru-RU" sz="1050" kern="0" dirty="0">
                <a:latin typeface="Liberation Serif" panose="02020603050405020304" pitchFamily="18" charset="0"/>
              </a:rPr>
              <a:t>применением энергоэффективного и энергосберегающего оборудования в селе </a:t>
            </a:r>
            <a:r>
              <a:rPr lang="ru-RU" sz="1050" kern="0" dirty="0" smtClean="0">
                <a:latin typeface="Liberation Serif" panose="02020603050405020304" pitchFamily="18" charset="0"/>
              </a:rPr>
              <a:t>Филатовское, техническое </a:t>
            </a:r>
            <a:r>
              <a:rPr lang="ru-RU" sz="1050" kern="0" dirty="0">
                <a:latin typeface="Liberation Serif" panose="02020603050405020304" pitchFamily="18" charset="0"/>
              </a:rPr>
              <a:t>перевооружение ОПО </a:t>
            </a:r>
            <a:r>
              <a:rPr lang="ru-RU" sz="1050" kern="0" dirty="0" smtClean="0">
                <a:latin typeface="Liberation Serif" panose="02020603050405020304" pitchFamily="18" charset="0"/>
              </a:rPr>
              <a:t>«Система </a:t>
            </a:r>
            <a:r>
              <a:rPr lang="ru-RU" sz="1050" kern="0" dirty="0">
                <a:latin typeface="Liberation Serif" panose="02020603050405020304" pitchFamily="18" charset="0"/>
              </a:rPr>
              <a:t>теплоснабжения </a:t>
            </a:r>
            <a:r>
              <a:rPr lang="ru-RU" sz="1050" kern="0" dirty="0" smtClean="0">
                <a:latin typeface="Liberation Serif" panose="02020603050405020304" pitchFamily="18" charset="0"/>
              </a:rPr>
              <a:t>муниципального </a:t>
            </a:r>
            <a:r>
              <a:rPr lang="ru-RU" sz="1050" kern="0" dirty="0">
                <a:latin typeface="Liberation Serif" panose="02020603050405020304" pitchFamily="18" charset="0"/>
              </a:rPr>
              <a:t>округа Сухой </a:t>
            </a:r>
            <a:r>
              <a:rPr lang="ru-RU" sz="1050" kern="0" dirty="0" smtClean="0">
                <a:latin typeface="Liberation Serif" panose="02020603050405020304" pitchFamily="18" charset="0"/>
              </a:rPr>
              <a:t>Лог»)</a:t>
            </a:r>
            <a:endParaRPr lang="ru-RU" sz="1050" kern="0" dirty="0">
              <a:latin typeface="Liberation Serif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987823" y="5445224"/>
            <a:ext cx="6034413" cy="12584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ru-RU" sz="12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 </a:t>
            </a:r>
            <a:r>
              <a:rPr lang="ru-RU" sz="105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Развитие дорожного хозяйства </a:t>
            </a:r>
            <a:r>
              <a:rPr lang="ru-RU" sz="105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05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округа Сухой </a:t>
            </a:r>
            <a:r>
              <a:rPr lang="ru-RU" sz="105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 – 299 508,9 тыс. руб., в том числе:</a:t>
            </a:r>
          </a:p>
          <a:p>
            <a:pPr>
              <a:lnSpc>
                <a:spcPct val="11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завершен капитальный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ремонт автомобильной дороги от дома №1 до дома №35 по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ул. Юбилейная –  114 876,9 тыс. рублей (за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счет средств областного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бюджета – 104 047,6 тыс. руб., за счет средств местного бюджета – 10 829,3 тыс. руб.);</a:t>
            </a:r>
          </a:p>
          <a:p>
            <a:pPr>
              <a:lnSpc>
                <a:spcPct val="110000"/>
              </a:lnSpc>
            </a:pP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</a:t>
            </a:r>
            <a:r>
              <a:rPr lang="ru-RU" sz="1050" dirty="0">
                <a:solidFill>
                  <a:schemeClr val="tx1"/>
                </a:solidFill>
                <a:latin typeface="Liberation Serif" pitchFamily="18" charset="0"/>
              </a:rPr>
              <a:t>выполнен ремонт автомобильных дорог общего пользования местного </a:t>
            </a:r>
            <a:r>
              <a:rPr lang="ru-RU" sz="1050" dirty="0" smtClean="0">
                <a:solidFill>
                  <a:schemeClr val="tx1"/>
                </a:solidFill>
                <a:latin typeface="Liberation Serif" pitchFamily="18" charset="0"/>
              </a:rPr>
              <a:t>значения и иные работы – 108 706,9 тыс. руб.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endParaRPr lang="ru-RU" sz="10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5538" name="Picture 2" descr="https://avatars.mds.yandex.net/i?id=f4d6f3e3490a6347d4ac4e83a2136b85dbb27ede-755231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7" y="5373216"/>
            <a:ext cx="2258467" cy="12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https://avatars.mds.yandex.net/i?id=38b76f287b873bd4de7b866df0b09064e634466d-985396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2" y="1700808"/>
            <a:ext cx="2016223" cy="15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https://avatars.mds.yandex.net/i?id=4846e3b60f89f03b59616b8de92438b47d534b6e-1261632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5" y="3559568"/>
            <a:ext cx="2072399" cy="13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2408114" y="783618"/>
            <a:ext cx="2" cy="144655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613526" y="2362433"/>
            <a:ext cx="0" cy="1513611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810219" y="4005064"/>
            <a:ext cx="0" cy="1296144"/>
          </a:xfrm>
          <a:prstGeom prst="line">
            <a:avLst/>
          </a:prstGeom>
          <a:ln w="381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987823" y="5461586"/>
            <a:ext cx="0" cy="122574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43808" y="4005064"/>
            <a:ext cx="6172618" cy="129614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Ликвидация </a:t>
            </a:r>
            <a:r>
              <a:rPr lang="ru-RU" sz="11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ветхого и аварийного жилищного фонда муниципального </a:t>
            </a:r>
            <a:r>
              <a:rPr lang="ru-RU" sz="11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округа – 80 363,6 тыс. руб., в том числе:</a:t>
            </a:r>
          </a:p>
          <a:p>
            <a:pPr marL="171450" indent="-171450">
              <a:buFontTx/>
              <a:buChar char="-"/>
            </a:pP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переселение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граждан из жилых помещений, признанных в установленном порядке непригодными для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проживания (</a:t>
            </a:r>
            <a:r>
              <a:rPr lang="ru-RU" sz="1050" dirty="0">
                <a:solidFill>
                  <a:schemeClr val="tx1"/>
                </a:solidFill>
                <a:latin typeface="Liberation Serif" pitchFamily="18" charset="0"/>
              </a:rPr>
              <a:t>г. Сухой Лог, ул. Милицейская, д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7) -  52 394,5 тыс. руб.;</a:t>
            </a:r>
          </a:p>
          <a:p>
            <a:pPr marL="171450" indent="-171450">
              <a:buFontTx/>
              <a:buChar char="-"/>
            </a:pP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Выкуп жилых помещений у собственников в домах, признанных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аварийными (</a:t>
            </a:r>
            <a:r>
              <a:rPr lang="ru-RU" sz="1050" dirty="0">
                <a:solidFill>
                  <a:schemeClr val="tx1"/>
                </a:solidFill>
                <a:latin typeface="Liberation Serif" pitchFamily="18" charset="0"/>
              </a:rPr>
              <a:t>г. Сухой Лог ул.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Победы, 9) – 24 969,2 тыс. руб.;</a:t>
            </a:r>
          </a:p>
          <a:p>
            <a:pPr marL="171450" indent="-171450">
              <a:buFontTx/>
              <a:buChar char="-"/>
            </a:pP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Мероприятия по сносу аварийного жилищного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фонда – 3 000,0 тыс. руб.  </a:t>
            </a:r>
            <a:endParaRPr lang="ru-RU" sz="10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5562" y="35834"/>
            <a:ext cx="8803432" cy="7477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7" y="66456"/>
            <a:ext cx="6994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Основные значимые направления расходов по МП «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жилищно-коммунального и дорожного хозяйства,  организации  благоустройства и повышения энергетической эффективности в муниципальном округе Сухой Лог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» </a:t>
            </a:r>
          </a:p>
        </p:txBody>
      </p:sp>
      <p:pic>
        <p:nvPicPr>
          <p:cNvPr id="65546" name="Picture 10" descr="https://avatars.mds.yandex.net/i?id=e61bbceeb3885f52884019bb021bda4e420a68b3-12925699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5" y="42168"/>
            <a:ext cx="1464725" cy="146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7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829397"/>
              </p:ext>
            </p:extLst>
          </p:nvPr>
        </p:nvGraphicFramePr>
        <p:xfrm>
          <a:off x="2957546" y="1446518"/>
          <a:ext cx="5878550" cy="2819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106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97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97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83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052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 2025 г.,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 2025 г.,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% исполнения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Транспорт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379,0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379,0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274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138,2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269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129,9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98,2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Жилищное хозяйство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087,6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363,6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94,5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Коммунальное хозяйство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177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646,9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172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302,7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97,0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33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Благоустройство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109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560,5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108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057,5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98,6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350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930,2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684,2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99,4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8469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300" b="1" dirty="0">
                        <a:latin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714 742,4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697 916,9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9" descr="http://im3-tub-ru.yandex.net/i?id=645429850-1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45" y="1340768"/>
            <a:ext cx="2434237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43618440"/>
              </p:ext>
            </p:extLst>
          </p:nvPr>
        </p:nvGraphicFramePr>
        <p:xfrm>
          <a:off x="3059832" y="4581128"/>
          <a:ext cx="5817023" cy="19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6562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5" y="3212976"/>
            <a:ext cx="2419189" cy="161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5" y="5013176"/>
            <a:ext cx="2434237" cy="161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8847" y="86529"/>
            <a:ext cx="8858823" cy="7501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9" name="Рисунок 8" descr="C:\Users\NL\Music\Герб с короной вар.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7" y="101482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693934" y="111184"/>
            <a:ext cx="5400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Liberation Serif" panose="02020603050405020304" pitchFamily="18" charset="0"/>
              </a:rPr>
              <a:t>В рамках муниципальной программы </a:t>
            </a:r>
            <a:r>
              <a:rPr lang="ru-RU" sz="1400" b="1" dirty="0">
                <a:latin typeface="Liberation Serif" panose="02020603050405020304" pitchFamily="18" charset="0"/>
              </a:rPr>
              <a:t>«</a:t>
            </a:r>
            <a:r>
              <a:rPr lang="ru-RU" sz="1400" dirty="0">
                <a:latin typeface="Liberation Serif" panose="02020603050405020304" pitchFamily="18" charset="0"/>
              </a:rPr>
              <a:t>Развитие жилищно-коммунального и дорожного хозяйства, организации благоустройства и повышения энергетической эффективности в </a:t>
            </a:r>
            <a:r>
              <a:rPr lang="ru-RU" sz="1400" dirty="0" smtClean="0">
                <a:latin typeface="Liberation Serif" panose="02020603050405020304" pitchFamily="18" charset="0"/>
              </a:rPr>
              <a:t>муниципальном </a:t>
            </a:r>
            <a:r>
              <a:rPr lang="ru-RU" sz="1400" dirty="0">
                <a:latin typeface="Liberation Serif" panose="02020603050405020304" pitchFamily="18" charset="0"/>
              </a:rPr>
              <a:t>округе </a:t>
            </a:r>
            <a:r>
              <a:rPr lang="ru-RU" sz="1400" dirty="0" smtClean="0">
                <a:latin typeface="Liberation Serif" panose="02020603050405020304" pitchFamily="18" charset="0"/>
              </a:rPr>
              <a:t> Сухой Лог»  расходы распределяются  по следующим направлениям:</a:t>
            </a:r>
            <a:endParaRPr lang="ru-RU" sz="1400" dirty="0">
              <a:latin typeface="Liberation Serif" panose="02020603050405020304" pitchFamily="18" charset="0"/>
            </a:endParaRPr>
          </a:p>
        </p:txBody>
      </p:sp>
      <p:pic>
        <p:nvPicPr>
          <p:cNvPr id="11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98" y="101482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701334" y="891154"/>
            <a:ext cx="42777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265994" y="1214319"/>
            <a:ext cx="355766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40945573"/>
              </p:ext>
            </p:extLst>
          </p:nvPr>
        </p:nvGraphicFramePr>
        <p:xfrm>
          <a:off x="5127475" y="1268760"/>
          <a:ext cx="383470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7547" y="894802"/>
            <a:ext cx="4990183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Подпрограммы:</a:t>
            </a:r>
          </a:p>
          <a:p>
            <a:pPr marL="228600" indent="-228600">
              <a:lnSpc>
                <a:spcPct val="130000"/>
              </a:lnSpc>
              <a:buFontTx/>
              <a:buAutoNum type="arabicPeriod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Организация деятельности развития культуры и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искусства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262 472,8 тыс.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2.    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сфере культуры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 искусства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– 78 900,8 тыс.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3.    Обеспечение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программы «Развитие культуры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искусства на территории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округа Сухой Лог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»  </a:t>
            </a:r>
          </a:p>
          <a:p>
            <a:pPr>
              <a:lnSpc>
                <a:spcPct val="130000"/>
              </a:lnSpc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– 39 230,5 тыс. руб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808114"/>
              </p:ext>
            </p:extLst>
          </p:nvPr>
        </p:nvGraphicFramePr>
        <p:xfrm>
          <a:off x="539551" y="3068960"/>
          <a:ext cx="8134584" cy="34266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461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13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1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56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2026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Посещаемость населением организаций культуры и искусства и увеличение численности участников проводимых культурно-досуговых мероприятий, на 1000 чел.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7 196,1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7 196,1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8 579,8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Увеличение численности участников культурно-досуговых</a:t>
                      </a:r>
                      <a:r>
                        <a:rPr kumimoji="0"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мероприятий, тыс. чел.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282,4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282,4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365,2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передвижных выставок, ед.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328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детей, привлекаемых к участию в  творческих мероприятиях, в общем числе детей,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28,1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28,1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24,7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71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муниципальных библиотек, имеющих веб-сайты в сети Интернет, через которые обеспечен доступ к имеющимся у них электронным фондам и электронным каталогам, от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общего количества этих библиотек,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31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музеев, имеющих веб-сайт в сети Интернет, в общем количестве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муниципальных музеев муниципального округа Сухой Лог,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58847" y="86528"/>
            <a:ext cx="8858823" cy="8046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8" name="Рисунок 7" descr="C:\Users\NL\Music\Герб с короной вар.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7" y="97785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2339752" y="16515"/>
            <a:ext cx="5760640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МП «Развитие культуры и искусства в муниципальном округе Сухой Лог»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2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70" y="99076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2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11" name="Рисунок 10" descr="C:\Users\NL\Music\Герб с короной вар.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1" y="116632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699792" y="256292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Liberation Serif" panose="02020603050405020304" pitchFamily="18" charset="0"/>
              </a:rPr>
              <a:t>Показатели социально-экономического развития </a:t>
            </a:r>
            <a:r>
              <a:rPr lang="ru-RU" sz="1600" b="1" dirty="0" smtClean="0">
                <a:latin typeface="Liberation Serif" panose="02020603050405020304" pitchFamily="18" charset="0"/>
              </a:rPr>
              <a:t>муниципального округа </a:t>
            </a:r>
            <a:r>
              <a:rPr lang="ru-RU" sz="1600" b="1" dirty="0">
                <a:latin typeface="Liberation Serif" panose="02020603050405020304" pitchFamily="18" charset="0"/>
              </a:rPr>
              <a:t>Сухой Лог </a:t>
            </a:r>
            <a:r>
              <a:rPr lang="ru-RU" sz="1600" b="1" dirty="0" smtClean="0">
                <a:latin typeface="Liberation Serif" panose="02020603050405020304" pitchFamily="18" charset="0"/>
              </a:rPr>
              <a:t>за 2025 год 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pic>
        <p:nvPicPr>
          <p:cNvPr id="12" name="Picture 6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5" y="1268760"/>
            <a:ext cx="4597070" cy="286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01247" y="3914435"/>
            <a:ext cx="8152210" cy="24191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atin typeface="Liberation Serif" pitchFamily="18" charset="0"/>
              </a:rPr>
              <a:t>                                                                                                     План               Факт </a:t>
            </a:r>
          </a:p>
          <a:p>
            <a:pPr>
              <a:lnSpc>
                <a:spcPct val="120000"/>
              </a:lnSpc>
            </a:pPr>
            <a:endParaRPr lang="ru-RU" dirty="0" smtClean="0">
              <a:latin typeface="Liberation Serif" pitchFamily="18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численность населения, человек                                       46 </a:t>
            </a:r>
            <a:r>
              <a:rPr lang="ru-RU" smtClean="0">
                <a:latin typeface="Liberation Serif" pitchFamily="18" charset="0"/>
              </a:rPr>
              <a:t>325                 </a:t>
            </a:r>
            <a:r>
              <a:rPr lang="ru-RU" dirty="0" smtClean="0">
                <a:latin typeface="Liberation Serif" pitchFamily="18" charset="0"/>
              </a:rPr>
              <a:t>46 325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индекс </a:t>
            </a:r>
            <a:r>
              <a:rPr lang="ru-RU" dirty="0">
                <a:latin typeface="Liberation Serif" pitchFamily="18" charset="0"/>
              </a:rPr>
              <a:t>потребительских </a:t>
            </a:r>
            <a:r>
              <a:rPr lang="ru-RU" dirty="0" smtClean="0">
                <a:latin typeface="Liberation Serif" pitchFamily="18" charset="0"/>
              </a:rPr>
              <a:t>цен, %                                          107,6                 107,31 </a:t>
            </a:r>
            <a:r>
              <a:rPr lang="ru-RU" dirty="0">
                <a:latin typeface="Liberation Serif" pitchFamily="18" charset="0"/>
              </a:rPr>
              <a:t>прожиточный минимум (общий) </a:t>
            </a:r>
            <a:r>
              <a:rPr lang="ru-RU" dirty="0" smtClean="0">
                <a:latin typeface="Liberation Serif" pitchFamily="18" charset="0"/>
              </a:rPr>
              <a:t>                                   17 556,0             17 556,0</a:t>
            </a:r>
            <a:endParaRPr lang="ru-RU" dirty="0" smtClean="0">
              <a:solidFill>
                <a:srgbClr val="FF0000"/>
              </a:solidFill>
              <a:latin typeface="Liberation Serif" pitchFamily="18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среднемесячная </a:t>
            </a:r>
            <a:r>
              <a:rPr lang="ru-RU" dirty="0">
                <a:latin typeface="Liberation Serif" pitchFamily="18" charset="0"/>
              </a:rPr>
              <a:t>заработная </a:t>
            </a:r>
            <a:r>
              <a:rPr lang="ru-RU" dirty="0" smtClean="0">
                <a:latin typeface="Liberation Serif" pitchFamily="18" charset="0"/>
              </a:rPr>
              <a:t>плата, руб.                          86 761,4             87 </a:t>
            </a:r>
            <a:r>
              <a:rPr lang="ru-RU" dirty="0">
                <a:latin typeface="Liberation Serif" pitchFamily="18" charset="0"/>
              </a:rPr>
              <a:t>871,6</a:t>
            </a:r>
            <a:endParaRPr lang="ru-RU" dirty="0">
              <a:solidFill>
                <a:srgbClr val="FF0000"/>
              </a:solidFill>
              <a:latin typeface="Liberation Serif" pitchFamily="18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Liberation Serif" pitchFamily="18" charset="0"/>
              </a:rPr>
              <a:t>уровень безработицы, %                                                           0,2                    0,31</a:t>
            </a:r>
            <a:endParaRPr lang="ru-RU" dirty="0">
              <a:latin typeface="Liberation Serif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308304" y="3881780"/>
            <a:ext cx="0" cy="24191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868144" y="3914435"/>
            <a:ext cx="0" cy="24191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38527" y="4437112"/>
            <a:ext cx="821493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88" y="116632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6345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059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372531" y="1171393"/>
            <a:ext cx="3285839" cy="516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350" dirty="0" smtClean="0">
                <a:latin typeface="Liberation Serif" panose="02020603050405020304" pitchFamily="18" charset="0"/>
                <a:cs typeface="Times New Roman" pitchFamily="18" charset="0"/>
              </a:rPr>
              <a:t>   </a:t>
            </a:r>
            <a:r>
              <a:rPr lang="ru-RU" sz="1350" b="1" dirty="0" smtClean="0">
                <a:latin typeface="Liberation Serif" panose="02020603050405020304" pitchFamily="18" charset="0"/>
              </a:rPr>
              <a:t>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МБУ «Сухоложская централизованная библиотечная система»  – 1  учреждение</a:t>
            </a:r>
          </a:p>
          <a:p>
            <a:pPr>
              <a:lnSpc>
                <a:spcPct val="114000"/>
              </a:lnSpc>
            </a:pP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(12 филиалов);</a:t>
            </a:r>
          </a:p>
          <a:p>
            <a:pPr>
              <a:lnSpc>
                <a:spcPct val="114000"/>
              </a:lnSpc>
            </a:pPr>
            <a:endParaRPr lang="ru-RU" sz="135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 «Сухоложский историко-краеведческий музей» – 1  учреждение;  </a:t>
            </a:r>
          </a:p>
          <a:p>
            <a:pPr>
              <a:lnSpc>
                <a:spcPct val="114000"/>
              </a:lnSpc>
            </a:pPr>
            <a:endParaRPr lang="ru-RU" sz="135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МБУК «Дивий Лад»  - 1  учреждение;</a:t>
            </a:r>
          </a:p>
          <a:p>
            <a:pPr>
              <a:lnSpc>
                <a:spcPct val="114000"/>
              </a:lnSpc>
            </a:pPr>
            <a:endParaRPr lang="ru-RU" sz="135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Дома культуры – 4 учреждения с 7 структурными подразделениями:</a:t>
            </a:r>
          </a:p>
          <a:p>
            <a:endParaRPr lang="ru-RU" sz="135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(- </a:t>
            </a:r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МАУК «Дворец культуры «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Кристалл им. В.И. Абакумова»;</a:t>
            </a:r>
            <a:endParaRPr lang="ru-RU" sz="135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«Культурно-социальное объединение «Гармония»;</a:t>
            </a:r>
          </a:p>
          <a:p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МБУК «Курьинский центр досуга и народного 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творчества</a:t>
            </a:r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3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«Культурно-досуговое объединение» (в том числе 9 сельских клубов и домов культуры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)</a:t>
            </a:r>
          </a:p>
          <a:p>
            <a:endParaRPr lang="ru-RU" sz="135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0739" y="1628800"/>
            <a:ext cx="5071848" cy="800219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latin typeface="Liberation Serif" pitchFamily="18" charset="0"/>
              </a:rPr>
              <a:t>В </a:t>
            </a:r>
            <a:r>
              <a:rPr lang="ru-RU" sz="1150" dirty="0">
                <a:latin typeface="Liberation Serif" pitchFamily="18" charset="0"/>
              </a:rPr>
              <a:t>МБУ «Сухоложский историко-краеведческий музей» </a:t>
            </a:r>
            <a:r>
              <a:rPr lang="ru-RU" sz="1150" dirty="0" smtClean="0">
                <a:latin typeface="Liberation Serif" pitchFamily="18" charset="0"/>
              </a:rPr>
              <a:t>были организованы </a:t>
            </a:r>
            <a:r>
              <a:rPr lang="ru-RU" sz="1150" dirty="0">
                <a:latin typeface="Liberation Serif" pitchFamily="18" charset="0"/>
              </a:rPr>
              <a:t>и </a:t>
            </a:r>
            <a:r>
              <a:rPr lang="ru-RU" sz="1150" dirty="0" smtClean="0">
                <a:latin typeface="Liberation Serif" pitchFamily="18" charset="0"/>
              </a:rPr>
              <a:t>проведены 51 выставка </a:t>
            </a:r>
            <a:r>
              <a:rPr lang="ru-RU" sz="1150" dirty="0">
                <a:latin typeface="Liberation Serif" pitchFamily="18" charset="0"/>
              </a:rPr>
              <a:t>(в том числе </a:t>
            </a:r>
            <a:r>
              <a:rPr lang="ru-RU" sz="1150" dirty="0" smtClean="0">
                <a:latin typeface="Liberation Serif" pitchFamily="18" charset="0"/>
              </a:rPr>
              <a:t>6 передвижных), 1 лекция, 89 </a:t>
            </a:r>
            <a:r>
              <a:rPr lang="ru-RU" sz="1150" dirty="0">
                <a:latin typeface="Liberation Serif" pitchFamily="18" charset="0"/>
              </a:rPr>
              <a:t>массовых мероприятий, </a:t>
            </a:r>
            <a:r>
              <a:rPr lang="ru-RU" sz="1150" dirty="0" smtClean="0">
                <a:latin typeface="Liberation Serif" pitchFamily="18" charset="0"/>
              </a:rPr>
              <a:t>245 экскурсий </a:t>
            </a:r>
            <a:r>
              <a:rPr lang="ru-RU" sz="1150" dirty="0">
                <a:latin typeface="Liberation Serif" pitchFamily="18" charset="0"/>
              </a:rPr>
              <a:t>различной </a:t>
            </a:r>
            <a:r>
              <a:rPr lang="ru-RU" sz="1150" dirty="0" smtClean="0">
                <a:latin typeface="Liberation Serif" pitchFamily="18" charset="0"/>
              </a:rPr>
              <a:t>тематики. </a:t>
            </a:r>
            <a:r>
              <a:rPr lang="ru-RU" sz="1150" dirty="0">
                <a:latin typeface="Liberation Serif" pitchFamily="18" charset="0"/>
              </a:rPr>
              <a:t>Музей посетили 22 071 человек</a:t>
            </a:r>
            <a:r>
              <a:rPr lang="ru-RU" sz="1150" dirty="0" smtClean="0">
                <a:latin typeface="Liberation Serif" pitchFamily="18" charset="0"/>
              </a:rPr>
              <a:t>.      </a:t>
            </a:r>
            <a:endParaRPr lang="ru-RU" sz="1150" dirty="0"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6610" y="1023873"/>
            <a:ext cx="5071848" cy="446276"/>
          </a:xfrm>
          <a:prstGeom prst="rect">
            <a:avLst/>
          </a:prstGeom>
          <a:solidFill>
            <a:srgbClr val="CAE6EE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>
                <a:latin typeface="Liberation Serif" pitchFamily="18" charset="0"/>
              </a:rPr>
              <a:t>Число посещений библиотеки (в том числе, удаленно через сеть Интернет) за отчетный период составляет 122,4 тыс. человек (план – 118,07 тыс. человек).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2708920"/>
            <a:ext cx="5149250" cy="2569934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В соответствии с планом общегородских мероприятий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2025 году проведено 38 мероприятий в сфере культуры общегородского значения,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в том числе наиболее значимые мероприятия:</a:t>
            </a:r>
          </a:p>
          <a:p>
            <a:r>
              <a:rPr lang="ru-RU" sz="1150" dirty="0" smtClean="0">
                <a:solidFill>
                  <a:schemeClr val="tx1"/>
                </a:solidFill>
                <a:latin typeface="Liberation Serif" pitchFamily="18" charset="0"/>
              </a:rPr>
              <a:t>- </a:t>
            </a:r>
            <a:r>
              <a:rPr lang="ru-RU" sz="1150" dirty="0">
                <a:latin typeface="Liberation Serif" pitchFamily="18" charset="0"/>
              </a:rPr>
              <a:t>Новогодние и рождественские мероприятия;</a:t>
            </a:r>
          </a:p>
          <a:p>
            <a:r>
              <a:rPr lang="ru-RU" sz="1150" dirty="0">
                <a:latin typeface="Liberation Serif" pitchFamily="18" charset="0"/>
              </a:rPr>
              <a:t>- Проводы зимы;</a:t>
            </a:r>
          </a:p>
          <a:p>
            <a:r>
              <a:rPr lang="ru-RU" sz="1150" dirty="0">
                <a:latin typeface="Liberation Serif" pitchFamily="18" charset="0"/>
              </a:rPr>
              <a:t>- Президиум Межгосударственного Союза Городов - Героев на территории города Сухой Лог;</a:t>
            </a:r>
          </a:p>
          <a:p>
            <a:r>
              <a:rPr lang="ru-RU" sz="1150" dirty="0">
                <a:latin typeface="Liberation Serif" pitchFamily="18" charset="0"/>
              </a:rPr>
              <a:t>- День Победы;</a:t>
            </a:r>
          </a:p>
          <a:p>
            <a:r>
              <a:rPr lang="ru-RU" sz="1150" dirty="0">
                <a:latin typeface="Liberation Serif" pitchFamily="18" charset="0"/>
              </a:rPr>
              <a:t>- 8 Марта;</a:t>
            </a:r>
          </a:p>
          <a:p>
            <a:r>
              <a:rPr lang="ru-RU" sz="1150" dirty="0">
                <a:latin typeface="Liberation Serif" pitchFamily="18" charset="0"/>
              </a:rPr>
              <a:t>-День защиты детей,</a:t>
            </a:r>
          </a:p>
          <a:p>
            <a:r>
              <a:rPr lang="ru-RU" sz="1150" dirty="0">
                <a:latin typeface="Liberation Serif" pitchFamily="18" charset="0"/>
              </a:rPr>
              <a:t>- День </a:t>
            </a:r>
            <a:r>
              <a:rPr lang="ru-RU" sz="1150" dirty="0" smtClean="0">
                <a:latin typeface="Liberation Serif" pitchFamily="18" charset="0"/>
              </a:rPr>
              <a:t>города</a:t>
            </a:r>
            <a:endParaRPr lang="ru-RU" sz="1150" dirty="0">
              <a:latin typeface="Liberation Serif" pitchFamily="18" charset="0"/>
            </a:endParaRPr>
          </a:p>
          <a:p>
            <a:pPr algn="just"/>
            <a:r>
              <a:rPr lang="ru-RU" sz="1150" dirty="0" smtClean="0">
                <a:latin typeface="Liberation Serif" pitchFamily="18" charset="0"/>
              </a:rPr>
              <a:t> </a:t>
            </a:r>
            <a:r>
              <a:rPr lang="ru-RU" sz="1150" dirty="0">
                <a:latin typeface="Liberation Serif" pitchFamily="18" charset="0"/>
              </a:rPr>
              <a:t>Организовано и проведено 8 </a:t>
            </a:r>
            <a:r>
              <a:rPr lang="ru-RU" sz="1150" dirty="0" smtClean="0">
                <a:latin typeface="Liberation Serif" pitchFamily="18" charset="0"/>
              </a:rPr>
              <a:t>мероприятий </a:t>
            </a:r>
            <a:r>
              <a:rPr lang="ru-RU" sz="1150" dirty="0">
                <a:latin typeface="Liberation Serif" pitchFamily="18" charset="0"/>
              </a:rPr>
              <a:t>в сфере культуры социальной </a:t>
            </a:r>
            <a:r>
              <a:rPr lang="ru-RU" sz="1150" dirty="0" smtClean="0">
                <a:latin typeface="Liberation Serif" pitchFamily="18" charset="0"/>
              </a:rPr>
              <a:t>направленности </a:t>
            </a:r>
            <a:r>
              <a:rPr lang="ru-RU" sz="1150" dirty="0">
                <a:latin typeface="Liberation Serif" pitchFamily="18" charset="0"/>
              </a:rPr>
              <a:t>(Фестиваль «Город мастеров», День защиты детей, Семья года, День пожилого человека, День отца, Конкурс «Супер-мама»).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84556" y="5517232"/>
            <a:ext cx="5144606" cy="938719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Liberation Serif" pitchFamily="18" charset="0"/>
              </a:rPr>
              <a:t>По состоянию на 1 января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2026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года в учреждениях культуры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действует 135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клубных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формирования,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из них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10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коллективов самодеятельного художественного творчества имеют звание «народный (образцовый)». Посещаемость населением организаций культуры и искусства за </a:t>
            </a:r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</a:rPr>
              <a:t>2025 год </a:t>
            </a:r>
            <a:r>
              <a:rPr lang="ru-RU" sz="1100" dirty="0">
                <a:solidFill>
                  <a:schemeClr val="tx1"/>
                </a:solidFill>
                <a:latin typeface="Liberation Serif" pitchFamily="18" charset="0"/>
              </a:rPr>
              <a:t>составила </a:t>
            </a:r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</a:rPr>
              <a:t>334,6 </a:t>
            </a:r>
            <a:r>
              <a:rPr lang="ru-RU" sz="1100" dirty="0">
                <a:solidFill>
                  <a:schemeClr val="tx1"/>
                </a:solidFill>
                <a:latin typeface="Liberation Serif" pitchFamily="18" charset="0"/>
              </a:rPr>
              <a:t>тыс. человек </a:t>
            </a:r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</a:rPr>
              <a:t>(100% исполнение плана).  </a:t>
            </a:r>
            <a:endParaRPr lang="ru-RU" sz="11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3" y="6148396"/>
            <a:ext cx="3431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192"/>
                </a:solidFill>
              </a:rPr>
              <a:t>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719239" y="976596"/>
            <a:ext cx="1" cy="52578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702615" y="2722825"/>
            <a:ext cx="6" cy="255602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723068" y="1730924"/>
            <a:ext cx="2" cy="698095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723066" y="5517231"/>
            <a:ext cx="2" cy="93871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8847" y="86529"/>
            <a:ext cx="8858823" cy="82219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13" name="Рисунок 12" descr="C:\Users\NL\Music\Герб с короной вар.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4" y="125894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322202" y="112884"/>
            <a:ext cx="5837410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осуществляют </a:t>
            </a:r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деятельность </a:t>
            </a:r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7 </a:t>
            </a: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муниципальных </a:t>
            </a:r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 </a:t>
            </a: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культуры:</a:t>
            </a:r>
          </a:p>
        </p:txBody>
      </p:sp>
      <p:pic>
        <p:nvPicPr>
          <p:cNvPr id="18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70" y="86529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4866" y="60399"/>
            <a:ext cx="8858823" cy="698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988781"/>
              </p:ext>
            </p:extLst>
          </p:nvPr>
        </p:nvGraphicFramePr>
        <p:xfrm>
          <a:off x="611560" y="1484784"/>
          <a:ext cx="8286807" cy="433534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11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52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19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982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ПЛАН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ФАКТ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%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89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301 919,0</a:t>
                      </a: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301 892,5</a:t>
                      </a: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деятельности городского музея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8 594,3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8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 594,3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библиотечного обслуживания, модернизация библиотек в части комплектования книжных фондов, приобретение компьютерного оборудования и лицензионного программного обеспечения, подключение муниципальных библиотек к информационно-телекоммуникационной сети «Интернет»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30 085,1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30 085,1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деятельности домов культуры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126 270,4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126 270,5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2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Капитальный и текущий ремонт зданий и помещений</a:t>
                      </a:r>
                      <a:r>
                        <a:rPr lang="ru-RU" sz="1000" baseline="0" dirty="0" smtClean="0">
                          <a:latin typeface="Liberation Serif" panose="02020603050405020304" pitchFamily="18" charset="0"/>
                        </a:rPr>
                        <a:t>, обеспечение мероприятий по укреплению и развитию материально-технической базы муниципальных учреждений культуры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58 366,6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58 366,6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Проведение мероприятий в сфере культуры общегородского значения и социальной направленности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29 949,3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29 949,2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Реализация мер по поэтапному повышению средней заработной платы работников муниципальных учреждений культуры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3 652,0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3 652,0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9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Проведение мероприятий по обеспечению антитеррористической защищенности объектов (территорий) муниципальных учреждений культуры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1 306,5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1 306,5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8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Государственная поддержка лучших сельских учреждений культуры и лучших работников сельских учреждений культуры на условиях софинансирования из федерального бюджета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62,5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62,5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 Реализация проекта "Уличная сцена" в рамках инициативного бюджетирования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1 204,0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1 204,0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1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 Создание условий для развития туризма на территории муниципального округа Сухой Лог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2 982,2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2 982,2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4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39 446,1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39 419,7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99,9</a:t>
                      </a:r>
                    </a:p>
                  </a:txBody>
                  <a:tcPr marL="121920" marR="121920" marT="34290" marB="34290" horzOverflow="overflow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78295"/>
              </p:ext>
            </p:extLst>
          </p:nvPr>
        </p:nvGraphicFramePr>
        <p:xfrm>
          <a:off x="611560" y="5877272"/>
          <a:ext cx="828092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519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Средняя заработная плата работников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учреждения культуры,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2024 год факт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2025 год план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2025 год факт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6247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63 673,7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76 046,0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77 352,5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62229564"/>
              </p:ext>
            </p:extLst>
          </p:nvPr>
        </p:nvGraphicFramePr>
        <p:xfrm>
          <a:off x="6453058" y="60399"/>
          <a:ext cx="2570631" cy="132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692696"/>
            <a:ext cx="6048672" cy="6908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Расходы  по  разделу «Культура и кинематография»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в 2025 году составили  301 892,5 тыс. рублей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" name="Рисунок 5" descr="C:\Users\NL\Music\Герб с короной вар.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2" y="125893"/>
            <a:ext cx="374015" cy="63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0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4865" y="86528"/>
            <a:ext cx="8858823" cy="70331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85549437"/>
              </p:ext>
            </p:extLst>
          </p:nvPr>
        </p:nvGraphicFramePr>
        <p:xfrm>
          <a:off x="6156176" y="908720"/>
          <a:ext cx="2792778" cy="1477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926591" y="2585780"/>
            <a:ext cx="5616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данной подпрограммы были </a:t>
            </a:r>
            <a:r>
              <a:rPr lang="ru-RU" sz="16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направлены</a:t>
            </a:r>
            <a:r>
              <a:rPr lang="ru-RU" sz="1600" b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638" y="789842"/>
            <a:ext cx="5727500" cy="18002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рамках подпрограммы «Развитие дополнительного</a:t>
            </a:r>
          </a:p>
          <a:p>
            <a:pPr algn="just">
              <a:lnSpc>
                <a:spcPct val="105000"/>
              </a:lnSpc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образования в сфере культуры и искусства» муниципальной программы «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культуры и искусства в муниципальном округе Сухой Лог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 свою деятельность осуществляют две организации дополнительного образования детей: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МБУ ДО «Сухоложская детская музыкальная школа» и </a:t>
            </a:r>
            <a:r>
              <a:rPr lang="ru-RU" sz="1400" b="1" dirty="0" smtClean="0">
                <a:latin typeface="Liberation Serif" pitchFamily="18" charset="0"/>
              </a:rPr>
              <a:t>МБУДО «СДШИ имени В.А. Бунакова»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дополнительное образование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получают  741 человек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</a:t>
            </a:r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3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i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ru-RU" sz="1200" i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</a:t>
            </a: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47373893"/>
              </p:ext>
            </p:extLst>
          </p:nvPr>
        </p:nvGraphicFramePr>
        <p:xfrm>
          <a:off x="2507775" y="2780929"/>
          <a:ext cx="6406324" cy="392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7346" name="Picture 2" descr="https://data12.proshkolu.ru/content/media/pic/std/7000000/6437000/6436016-d64a2fee8b7843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4" y="4509121"/>
            <a:ext cx="22512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s://avatars.mds.yandex.net/get-altay/492546/2a0000015eb4919860b2b26fe3dde0e729be/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14005"/>
            <a:ext cx="2234639" cy="16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NL\Music\Герб с короной вар.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7" y="89261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06772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4865" y="86528"/>
            <a:ext cx="8858823" cy="8221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626074" y="1204368"/>
            <a:ext cx="3239148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70410" y="147817"/>
            <a:ext cx="5313957" cy="63880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МП «Развитие физической культуры и спорта в муниципальном округе Сухой Лог»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45790" y="942758"/>
            <a:ext cx="37114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1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1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1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2023-2025 гг</a:t>
            </a:r>
            <a:r>
              <a:rPr lang="ru-RU" sz="11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01551925"/>
              </p:ext>
            </p:extLst>
          </p:nvPr>
        </p:nvGraphicFramePr>
        <p:xfrm>
          <a:off x="5302924" y="1357595"/>
          <a:ext cx="3466213" cy="181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0799" y="908720"/>
            <a:ext cx="4906589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Подпрограммы: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физической культуры и спорта в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муниципальном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Сухой Лог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– 151 070,9 тыс. рублей.</a:t>
            </a:r>
          </a:p>
          <a:p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2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инфраструктуры спортивных учреждений в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муниципальном округе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15 644,8 тыс. рублей.</a:t>
            </a:r>
          </a:p>
          <a:p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3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Обеспечение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программы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«Развитие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физической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культуры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 спорта в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муниципальном округе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Лог» </a:t>
            </a:r>
          </a:p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–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12 034,3 тыс.  рублей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886166"/>
              </p:ext>
            </p:extLst>
          </p:nvPr>
        </p:nvGraphicFramePr>
        <p:xfrm>
          <a:off x="633802" y="3212976"/>
          <a:ext cx="8021288" cy="3291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28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78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03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2025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2025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2026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Доля граждан муниципального округа Сухой</a:t>
                      </a:r>
                      <a:r>
                        <a:rPr kumimoji="0" lang="ru-RU" sz="12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Лог</a:t>
                      </a:r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, систематически занимающихся физической культурой и спортом, %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63,3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63,3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64,9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спортивных площадок,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оснащенных специализированным оборудованием для занятий уличной гимнастикой, ед.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04664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Доля населения муниципального округа Сухой Лог, выполнившего нормативы</a:t>
                      </a:r>
                      <a:r>
                        <a:rPr kumimoji="0" lang="ru-RU" sz="12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испытаний (тестов) Всероссийского физкультурно-спортивного комплекса «ГТО», в общей численности населения муниципального округа Сухой Лог, принявшего участие в выполнении нормативов испытаний (тестов) Всероссийского физкультурно-спортивного комплекса «ГТО», %</a:t>
                      </a:r>
                      <a:endParaRPr kumimoji="0" lang="ru-RU" sz="12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74,6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087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 пропускной способности объектов спорта, %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61,8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Рисунок 8" descr="C:\Users\NL\Music\Герб с короной вар.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3" y="86528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71" y="106772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4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9979" y="65219"/>
            <a:ext cx="8858823" cy="7000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4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8533" y="3501008"/>
            <a:ext cx="2076932" cy="144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C:\Documents and Settings\Светлана\Local Settings\Temporary Internet Files\Content.IE5\OB7FQKXD\IMG_712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2601" y="1844824"/>
            <a:ext cx="2076932" cy="1381160"/>
          </a:xfrm>
          <a:prstGeom prst="rect">
            <a:avLst/>
          </a:prstGeom>
          <a:noFill/>
        </p:spPr>
      </p:pic>
      <p:pic>
        <p:nvPicPr>
          <p:cNvPr id="82946" name="Picture 2" descr="110_lugnia_rossii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859" y="188640"/>
            <a:ext cx="2076932" cy="138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410404"/>
            <a:ext cx="6408712" cy="6609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</a:rPr>
              <a:t>                                 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Сухой Лог в </a:t>
            </a:r>
          </a:p>
          <a:p>
            <a:pPr>
              <a:lnSpc>
                <a:spcPct val="110000"/>
              </a:lnSpc>
            </a:pP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        рамках муниципальной программы «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физической культуры и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спорта» о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существляют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свою деятельность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Спорткомплекс  «Здоровье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», </a:t>
            </a:r>
          </a:p>
          <a:p>
            <a:pPr algn="ctr">
              <a:lnSpc>
                <a:spcPct val="110000"/>
              </a:lnSpc>
            </a:pP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 «Спортивная школа»,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МАУ «Ледовая арена «Литейщик-Сухой Лог»</a:t>
            </a:r>
            <a:endParaRPr lang="ru-RU" sz="135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25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25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по данной программе включают  в себя  в том числе: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муниципального задания МБУ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«Спортивный комплекс «Здоровье»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 «Ледовая арена «Литейщик-Сухой Лог» по  предоставлению услуг 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сфере физической культуры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спорта  (содержание учреждений, коммунальные услуги, выплата заработной платы персоналу)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57 196,2 тыс. руб.;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муниципального задания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дополнительным общеразвивающим программам в области физической культуры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спорта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3 539,3 тыс. руб.;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задания, организация предоставления услуг по спортивной подготовке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77 955,9 тыс. руб.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(МБУ «Спортивная школа «Олимпик»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 МАУ «Спортивная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школа»);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Реализация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проектов в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рамках инициативного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бюджетирования:</a:t>
            </a:r>
          </a:p>
          <a:p>
            <a:pPr algn="just">
              <a:lnSpc>
                <a:spcPct val="110000"/>
              </a:lnSpc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-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«Приобретение спортивного оборудования и инвентаря для МАУ ДО СШ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 -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1 274,5</a:t>
            </a:r>
          </a:p>
          <a:p>
            <a:pPr algn="just">
              <a:lnSpc>
                <a:spcPct val="110000"/>
              </a:lnSpc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руб.;</a:t>
            </a:r>
          </a:p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-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«Обустройство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ледового корта в районе кранового завода г.Сухой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Лог»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5 235,1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</a:t>
            </a:r>
          </a:p>
          <a:p>
            <a:pPr algn="just">
              <a:lnSpc>
                <a:spcPct val="110000"/>
              </a:lnSpc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руб.;</a:t>
            </a: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Мероприятия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поэтапному внедрению и реализации Всероссийского физкультурно-спортивного комплекса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«Готов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 труду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обороне» –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141,5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.;</a:t>
            </a: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00" dirty="0" smtClean="0">
                <a:latin typeface="Liberation Serif" pitchFamily="18" charset="0"/>
              </a:rPr>
              <a:t>Проведение </a:t>
            </a:r>
            <a:r>
              <a:rPr lang="ru-RU" sz="1200" dirty="0">
                <a:latin typeface="Liberation Serif" panose="02020603050405020304" pitchFamily="18" charset="0"/>
              </a:rPr>
              <a:t>физкультурных и спортивных мероприятий городского округа –  </a:t>
            </a:r>
            <a:r>
              <a:rPr lang="ru-RU" sz="1200" b="1" dirty="0" smtClean="0">
                <a:latin typeface="Liberation Serif" panose="02020603050405020304" pitchFamily="18" charset="0"/>
              </a:rPr>
              <a:t>2 371,4 тыс</a:t>
            </a:r>
            <a:r>
              <a:rPr lang="ru-RU" sz="1200" b="1" dirty="0">
                <a:latin typeface="Liberation Serif" panose="02020603050405020304" pitchFamily="18" charset="0"/>
              </a:rPr>
              <a:t>. руб.  </a:t>
            </a:r>
            <a:r>
              <a:rPr lang="ru-RU" sz="1200" dirty="0">
                <a:latin typeface="Liberation Serif" panose="02020603050405020304" pitchFamily="18" charset="0"/>
              </a:rPr>
              <a:t>За </a:t>
            </a:r>
            <a:r>
              <a:rPr lang="ru-RU" sz="1200" dirty="0" smtClean="0">
                <a:latin typeface="Liberation Serif" panose="02020603050405020304" pitchFamily="18" charset="0"/>
              </a:rPr>
              <a:t>2025 </a:t>
            </a:r>
            <a:r>
              <a:rPr lang="ru-RU" sz="1200" dirty="0">
                <a:latin typeface="Liberation Serif" panose="02020603050405020304" pitchFamily="18" charset="0"/>
              </a:rPr>
              <a:t>год </a:t>
            </a:r>
            <a:r>
              <a:rPr lang="ru-RU" sz="1200" dirty="0" smtClean="0">
                <a:latin typeface="Liberation Serif" panose="02020603050405020304" pitchFamily="18" charset="0"/>
              </a:rPr>
              <a:t>были проведены следующие мероприятия </a:t>
            </a:r>
            <a:r>
              <a:rPr lang="ru-RU" sz="1200" dirty="0">
                <a:latin typeface="Liberation Serif" pitchFamily="18" charset="0"/>
              </a:rPr>
              <a:t>(«Лыжня России-2025</a:t>
            </a:r>
            <a:r>
              <a:rPr lang="ru-RU" sz="1200" dirty="0" smtClean="0">
                <a:latin typeface="Liberation Serif" pitchFamily="18" charset="0"/>
              </a:rPr>
              <a:t>», </a:t>
            </a:r>
            <a:r>
              <a:rPr lang="ru-RU" sz="1200" dirty="0">
                <a:latin typeface="Liberation Serif" pitchFamily="18" charset="0"/>
              </a:rPr>
              <a:t>«Тропа долголетия</a:t>
            </a:r>
            <a:r>
              <a:rPr lang="ru-RU" sz="1200" dirty="0" smtClean="0">
                <a:latin typeface="Liberation Serif" pitchFamily="18" charset="0"/>
              </a:rPr>
              <a:t>», </a:t>
            </a:r>
            <a:r>
              <a:rPr lang="ru-RU" sz="1200" dirty="0">
                <a:latin typeface="Liberation Serif" pitchFamily="18" charset="0"/>
              </a:rPr>
              <a:t>Фестиваль «Гонка Дронов</a:t>
            </a:r>
            <a:r>
              <a:rPr lang="ru-RU" sz="1200" dirty="0" smtClean="0">
                <a:latin typeface="Liberation Serif" pitchFamily="18" charset="0"/>
              </a:rPr>
              <a:t>», </a:t>
            </a:r>
            <a:r>
              <a:rPr lang="ru-RU" sz="1200" dirty="0">
                <a:latin typeface="Liberation Serif" pitchFamily="18" charset="0"/>
              </a:rPr>
              <a:t>«День физкультурника</a:t>
            </a:r>
            <a:r>
              <a:rPr lang="ru-RU" sz="1200" dirty="0" smtClean="0">
                <a:latin typeface="Liberation Serif" pitchFamily="18" charset="0"/>
              </a:rPr>
              <a:t>», </a:t>
            </a:r>
            <a:r>
              <a:rPr lang="ru-RU" sz="1200" dirty="0">
                <a:latin typeface="Liberation Serif" pitchFamily="18" charset="0"/>
              </a:rPr>
              <a:t>Первенство области «Кожаный мяч</a:t>
            </a:r>
            <a:r>
              <a:rPr lang="ru-RU" sz="1200" dirty="0" smtClean="0">
                <a:latin typeface="Liberation Serif" pitchFamily="18" charset="0"/>
              </a:rPr>
              <a:t>», «</a:t>
            </a:r>
            <a:r>
              <a:rPr lang="ru-RU" sz="1200" dirty="0">
                <a:latin typeface="Liberation Serif" pitchFamily="18" charset="0"/>
              </a:rPr>
              <a:t>Кросс нации</a:t>
            </a:r>
            <a:r>
              <a:rPr lang="ru-RU" sz="1200" dirty="0" smtClean="0">
                <a:latin typeface="Liberation Serif" pitchFamily="18" charset="0"/>
              </a:rPr>
              <a:t>» </a:t>
            </a:r>
            <a:r>
              <a:rPr lang="ru-RU" sz="1200" dirty="0">
                <a:latin typeface="Liberation Serif" pitchFamily="18" charset="0"/>
              </a:rPr>
              <a:t>и </a:t>
            </a:r>
            <a:r>
              <a:rPr lang="ru-RU" sz="1200" dirty="0" smtClean="0">
                <a:latin typeface="Liberation Serif" pitchFamily="18" charset="0"/>
              </a:rPr>
              <a:t>др.).</a:t>
            </a:r>
          </a:p>
          <a:p>
            <a:pPr marL="228600" indent="-228600" algn="just">
              <a:lnSpc>
                <a:spcPct val="110000"/>
              </a:lnSpc>
              <a:buFontTx/>
              <a:buAutoNum type="arabicPeriod" startAt="3"/>
            </a:pPr>
            <a:r>
              <a:rPr lang="ru-RU" sz="1200" dirty="0">
                <a:latin typeface="Liberation Serif" panose="02020603050405020304" pitchFamily="18" charset="0"/>
              </a:rPr>
              <a:t>Капитальный и текущий ремонт зданий, сооружений и помещений, в которых размещаются муниципальные учреждения в сфере физической культуры и спорта </a:t>
            </a:r>
            <a:r>
              <a:rPr lang="ru-RU" sz="1200" dirty="0" smtClean="0">
                <a:latin typeface="Liberation Serif" panose="02020603050405020304" pitchFamily="18" charset="0"/>
              </a:rPr>
              <a:t>– </a:t>
            </a:r>
            <a:r>
              <a:rPr lang="ru-RU" sz="1200" b="1" dirty="0" smtClean="0">
                <a:latin typeface="Liberation Serif" panose="02020603050405020304" pitchFamily="18" charset="0"/>
              </a:rPr>
              <a:t>15 405,1 </a:t>
            </a:r>
            <a:r>
              <a:rPr lang="ru-RU" sz="1200" dirty="0" smtClean="0">
                <a:latin typeface="Liberation Serif" panose="02020603050405020304" pitchFamily="18" charset="0"/>
              </a:rPr>
              <a:t>тыс. </a:t>
            </a:r>
            <a:r>
              <a:rPr lang="ru-RU" sz="1200" dirty="0">
                <a:latin typeface="Liberation Serif" panose="02020603050405020304" pitchFamily="18" charset="0"/>
              </a:rPr>
              <a:t>рублей, </a:t>
            </a:r>
            <a:r>
              <a:rPr lang="ru-RU" sz="1200" dirty="0" smtClean="0">
                <a:latin typeface="Liberation Serif" panose="02020603050405020304" pitchFamily="18" charset="0"/>
              </a:rPr>
              <a:t>проведение </a:t>
            </a:r>
            <a:r>
              <a:rPr lang="ru-RU" sz="1200" dirty="0">
                <a:latin typeface="Liberation Serif" panose="02020603050405020304" pitchFamily="18" charset="0"/>
              </a:rPr>
              <a:t>мероприятий по обеспечению антитеррористической защищенности </a:t>
            </a:r>
            <a:r>
              <a:rPr lang="ru-RU" sz="1200" dirty="0" smtClean="0">
                <a:latin typeface="Liberation Serif" panose="02020603050405020304" pitchFamily="18" charset="0"/>
              </a:rPr>
              <a:t>объектов</a:t>
            </a:r>
            <a:r>
              <a:rPr lang="ru-RU" sz="1200" b="1" dirty="0" smtClean="0">
                <a:latin typeface="Liberation Serif" panose="02020603050405020304" pitchFamily="18" charset="0"/>
              </a:rPr>
              <a:t> 239,8 </a:t>
            </a:r>
            <a:r>
              <a:rPr lang="ru-RU" sz="1200" dirty="0" smtClean="0">
                <a:latin typeface="Liberation Serif" panose="02020603050405020304" pitchFamily="18" charset="0"/>
              </a:rPr>
              <a:t>тыс. рублей и другие расходы.</a:t>
            </a:r>
          </a:p>
        </p:txBody>
      </p:sp>
      <p:pic>
        <p:nvPicPr>
          <p:cNvPr id="58370" name="Picture 2" descr="https://avatars.mds.yandex.net/i?id=5f6ea08544925100d9d17be6fe34e6d0def3e4ef-7673608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49" y="5157191"/>
            <a:ext cx="2098139" cy="139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NL\Music\Герб с короной вар.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7" y="65219"/>
            <a:ext cx="374015" cy="63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9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64865" y="86528"/>
            <a:ext cx="8858823" cy="8358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65764" y="160339"/>
            <a:ext cx="5362620" cy="45720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МП «Формирование современной городской среды в муниципальном округе Сухой Лог до 2030 года»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AutoShape 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8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0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765175" y="465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917575" y="617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4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069975" y="769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6" descr="https://sukhoylog-media.ru/wp-content/uploads/2020/04/park4-e1587572318574.jpg"/>
          <p:cNvSpPr>
            <a:spLocks noChangeAspect="1" noChangeArrowheads="1"/>
          </p:cNvSpPr>
          <p:nvPr/>
        </p:nvSpPr>
        <p:spPr bwMode="auto">
          <a:xfrm>
            <a:off x="1222375" y="922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0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374775" y="1074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2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527175" y="1227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AutoShape 24" descr="https://sukhoylog-media.ru/wp-content/uploads/2020/09/img_8940.jpg"/>
          <p:cNvSpPr>
            <a:spLocks noChangeAspect="1" noChangeArrowheads="1"/>
          </p:cNvSpPr>
          <p:nvPr/>
        </p:nvSpPr>
        <p:spPr bwMode="auto">
          <a:xfrm>
            <a:off x="1679575" y="1379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AutoShape 26" descr="https://sukhoylog-media.ru/wp-content/uploads/2020/09/img_8940.jpg"/>
          <p:cNvSpPr>
            <a:spLocks noChangeAspect="1" noChangeArrowheads="1"/>
          </p:cNvSpPr>
          <p:nvPr/>
        </p:nvSpPr>
        <p:spPr bwMode="auto">
          <a:xfrm>
            <a:off x="1831975" y="1531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AutoShape 28" descr="https://sukhoylog-media.ru/wp-content/uploads/2020/04/park4-e1587572318574.jpg"/>
          <p:cNvSpPr>
            <a:spLocks noChangeAspect="1" noChangeArrowheads="1"/>
          </p:cNvSpPr>
          <p:nvPr/>
        </p:nvSpPr>
        <p:spPr bwMode="auto">
          <a:xfrm>
            <a:off x="1984375" y="1684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AutoShape 34" descr="https://sukhoylog-media.ru/wp-content/uploads/2020/04/tretij-etap-prka.jpg"/>
          <p:cNvSpPr>
            <a:spLocks noChangeAspect="1" noChangeArrowheads="1"/>
          </p:cNvSpPr>
          <p:nvPr/>
        </p:nvSpPr>
        <p:spPr bwMode="auto">
          <a:xfrm>
            <a:off x="2136775" y="1836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6462" y="870220"/>
            <a:ext cx="87626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Общий объем средств, направленных на выполнение муниципальной программы «Формирование современной городской среды в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муниципальном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округе Сухой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2030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года» в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2025 году 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составил 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33 821,6 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</a:t>
            </a:r>
            <a:endParaRPr lang="ru-RU" sz="15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AutoShape 4" descr="https://i.mycdn.me/i?r=AyH4iRPQ2q0otWIFepML2LxRoxJ0I8qOd_j3yABSlCBQ-g&amp;fn=w_612"/>
          <p:cNvSpPr>
            <a:spLocks noChangeAspect="1" noChangeArrowheads="1"/>
          </p:cNvSpPr>
          <p:nvPr/>
        </p:nvSpPr>
        <p:spPr bwMode="auto">
          <a:xfrm>
            <a:off x="2289175" y="1989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8774" y="1836739"/>
            <a:ext cx="42152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Liberation Serif" pitchFamily="18" charset="0"/>
              </a:rPr>
              <a:t>В 2025 году начат </a:t>
            </a:r>
            <a:r>
              <a:rPr lang="ru-RU" sz="1600" dirty="0">
                <a:latin typeface="Liberation Serif" pitchFamily="18" charset="0"/>
              </a:rPr>
              <a:t>проект по комплексному благоустройству сквера у автовокзала по </a:t>
            </a:r>
            <a:endParaRPr lang="ru-RU" sz="1600" dirty="0" smtClean="0">
              <a:latin typeface="Liberation Serif" pitchFamily="18" charset="0"/>
            </a:endParaRPr>
          </a:p>
          <a:p>
            <a:pPr algn="ctr"/>
            <a:r>
              <a:rPr lang="ru-RU" sz="1600" dirty="0" smtClean="0">
                <a:latin typeface="Liberation Serif" pitchFamily="18" charset="0"/>
              </a:rPr>
              <a:t>ул</a:t>
            </a:r>
            <a:r>
              <a:rPr lang="ru-RU" sz="1600" dirty="0">
                <a:latin typeface="Liberation Serif" pitchFamily="18" charset="0"/>
              </a:rPr>
              <a:t>. Артиллеристов, </a:t>
            </a:r>
            <a:r>
              <a:rPr lang="ru-RU" sz="1600" dirty="0" smtClean="0">
                <a:latin typeface="Liberation Serif" pitchFamily="18" charset="0"/>
              </a:rPr>
              <a:t>г</a:t>
            </a:r>
            <a:r>
              <a:rPr lang="ru-RU" sz="1600" dirty="0">
                <a:latin typeface="Liberation Serif" pitchFamily="18" charset="0"/>
              </a:rPr>
              <a:t>. Сухой </a:t>
            </a:r>
            <a:r>
              <a:rPr lang="ru-RU" sz="1600" dirty="0" smtClean="0">
                <a:latin typeface="Liberation Serif" pitchFamily="18" charset="0"/>
              </a:rPr>
              <a:t>Лог </a:t>
            </a:r>
          </a:p>
          <a:p>
            <a:pPr algn="ctr"/>
            <a:r>
              <a:rPr lang="ru-RU" sz="1600" dirty="0" smtClean="0">
                <a:latin typeface="Liberation Serif" pitchFamily="18" charset="0"/>
              </a:rPr>
              <a:t>– 33 166,7 тыс. руб., в том числе: </a:t>
            </a:r>
            <a:endParaRPr lang="en-US" sz="1600" dirty="0" smtClean="0">
              <a:latin typeface="Liberation Serif" pitchFamily="18" charset="0"/>
            </a:endParaRP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dirty="0" smtClean="0">
                <a:latin typeface="Liberation Serif" pitchFamily="18" charset="0"/>
              </a:rPr>
              <a:t>средства федерального бюджета – 27 163,5 тыс. руб.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dirty="0" smtClean="0">
                <a:latin typeface="Liberation Serif" pitchFamily="18" charset="0"/>
              </a:rPr>
              <a:t>средства областного бюджета – 2 686,5 тыс. руб.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ru-RU" sz="1200" dirty="0" smtClean="0">
                <a:latin typeface="Liberation Serif" pitchFamily="18" charset="0"/>
              </a:rPr>
              <a:t>средства местного бюджета – 3 316,7 тыс.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80300" y="4437112"/>
            <a:ext cx="3945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Liberation Serif" panose="02020603050405020304" pitchFamily="18" charset="0"/>
              </a:rPr>
              <a:t>Выполнение </a:t>
            </a:r>
            <a:r>
              <a:rPr lang="ru-RU" sz="1200" dirty="0">
                <a:latin typeface="Liberation Serif" panose="02020603050405020304" pitchFamily="18" charset="0"/>
              </a:rPr>
              <a:t>дизайн-проектов, рабочей документации, проектно-сметных работ и проведение экспертизы проектов</a:t>
            </a:r>
            <a:r>
              <a:rPr lang="ru-RU" sz="1200" dirty="0" smtClean="0">
                <a:latin typeface="Liberation Serif" panose="02020603050405020304" pitchFamily="18" charset="0"/>
              </a:rPr>
              <a:t>, подготовительная </a:t>
            </a:r>
            <a:r>
              <a:rPr lang="ru-RU" sz="1200" dirty="0">
                <a:latin typeface="Liberation Serif" panose="02020603050405020304" pitchFamily="18" charset="0"/>
              </a:rPr>
              <a:t>организация работ для проведения дизайн проектов</a:t>
            </a:r>
            <a:r>
              <a:rPr lang="ru-RU" sz="1200" dirty="0" smtClean="0">
                <a:latin typeface="Liberation Serif" panose="02020603050405020304" pitchFamily="18" charset="0"/>
              </a:rPr>
              <a:t>, проектно-сметной </a:t>
            </a:r>
            <a:r>
              <a:rPr lang="ru-RU" sz="1200" dirty="0">
                <a:latin typeface="Liberation Serif" panose="02020603050405020304" pitchFamily="18" charset="0"/>
              </a:rPr>
              <a:t>и рабочей документации по благоустройству общественных и дворовых </a:t>
            </a:r>
            <a:r>
              <a:rPr lang="ru-RU" sz="1200" dirty="0" smtClean="0">
                <a:latin typeface="Liberation Serif" panose="02020603050405020304" pitchFamily="18" charset="0"/>
              </a:rPr>
              <a:t>территорий –  357,2 тыс</a:t>
            </a:r>
            <a:r>
              <a:rPr lang="ru-RU" sz="1200" dirty="0">
                <a:latin typeface="Liberation Serif" panose="02020603050405020304" pitchFamily="18" charset="0"/>
              </a:rPr>
              <a:t>. руб</a:t>
            </a:r>
            <a:r>
              <a:rPr lang="ru-RU" sz="1200" dirty="0" smtClean="0">
                <a:latin typeface="Liberation Serif" panose="02020603050405020304" pitchFamily="18" charset="0"/>
              </a:rPr>
              <a:t>.;</a:t>
            </a:r>
          </a:p>
          <a:p>
            <a:pPr algn="just"/>
            <a:endParaRPr lang="ru-RU" sz="1200" dirty="0" smtClean="0">
              <a:latin typeface="Liberation Serif" panose="02020603050405020304" pitchFamily="18" charset="0"/>
            </a:endParaRPr>
          </a:p>
          <a:p>
            <a:pPr algn="just"/>
            <a:r>
              <a:rPr lang="ru-RU" sz="1200" dirty="0" smtClean="0">
                <a:latin typeface="Liberation Serif" panose="02020603050405020304" pitchFamily="18" charset="0"/>
              </a:rPr>
              <a:t> </a:t>
            </a:r>
            <a:r>
              <a:rPr lang="ru-RU" sz="1200" dirty="0">
                <a:latin typeface="Liberation Serif" panose="02020603050405020304" pitchFamily="18" charset="0"/>
              </a:rPr>
              <a:t>Комплексное благоустройство общественной </a:t>
            </a:r>
            <a:r>
              <a:rPr lang="ru-RU" sz="1200" dirty="0" smtClean="0">
                <a:latin typeface="Liberation Serif" panose="02020603050405020304" pitchFamily="18" charset="0"/>
              </a:rPr>
              <a:t>территории – 297,7 тыс</a:t>
            </a:r>
            <a:r>
              <a:rPr lang="ru-RU" sz="1200" dirty="0">
                <a:latin typeface="Liberation Serif" panose="02020603050405020304" pitchFamily="18" charset="0"/>
              </a:rPr>
              <a:t>. руб</a:t>
            </a:r>
            <a:r>
              <a:rPr lang="ru-RU" sz="1200" dirty="0" smtClean="0">
                <a:latin typeface="Liberation Serif" panose="02020603050405020304" pitchFamily="18" charset="0"/>
              </a:rPr>
              <a:t>.</a:t>
            </a:r>
            <a:endParaRPr lang="ru-RU" sz="1200" dirty="0"/>
          </a:p>
        </p:txBody>
      </p:sp>
      <p:pic>
        <p:nvPicPr>
          <p:cNvPr id="5325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86" y="1989141"/>
            <a:ext cx="3775069" cy="212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4" descr="Picture background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AutoShape 6" descr="Picture background"/>
          <p:cNvSpPr>
            <a:spLocks noChangeAspect="1" noChangeArrowheads="1"/>
          </p:cNvSpPr>
          <p:nvPr/>
        </p:nvSpPr>
        <p:spPr bwMode="auto">
          <a:xfrm>
            <a:off x="2593975" y="23551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" name="AutoShape 8" descr="Picture background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AutoShape 10" descr="Picture background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AutoShape 12" descr="Picture background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3262" name="Picture 14" descr="https://xn----8sbhvciefavc1afjpf8a.xn--p1ai/upload/iblock/542/w5b49ip3aiwt68rd0ljg23dk5bo3gwi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8" y="3717032"/>
            <a:ext cx="4322215" cy="287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C:\Users\NL\Music\Герб с короной вар.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2" y="131129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388" y="104225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4865" y="86528"/>
            <a:ext cx="8858823" cy="8221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91196"/>
            <a:ext cx="540060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Расходы на социальную политику, произведенные в 2025 году составили  210 821,9 тыс. рублей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17828181"/>
              </p:ext>
            </p:extLst>
          </p:nvPr>
        </p:nvGraphicFramePr>
        <p:xfrm>
          <a:off x="498884" y="1108624"/>
          <a:ext cx="8321589" cy="328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4293096"/>
            <a:ext cx="820891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</a:t>
            </a:r>
            <a:r>
              <a:rPr lang="ru-RU" sz="14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разделу </a:t>
            </a:r>
            <a:r>
              <a:rPr lang="ru-RU" sz="14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«Социальная политика» </a:t>
            </a:r>
            <a:r>
              <a:rPr lang="ru-RU" sz="14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 </a:t>
            </a:r>
            <a:r>
              <a:rPr lang="ru-RU" sz="14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2025 год были </a:t>
            </a:r>
            <a:r>
              <a:rPr lang="ru-RU" sz="14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произведены в рамках </a:t>
            </a:r>
            <a:r>
              <a:rPr lang="ru-RU" sz="14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5 муниципальных </a:t>
            </a:r>
            <a:r>
              <a:rPr lang="ru-RU" sz="14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программ</a:t>
            </a:r>
            <a:r>
              <a:rPr lang="ru-RU" sz="14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Расходы по муниципальной программе «</a:t>
            </a:r>
            <a:r>
              <a:rPr lang="ru-RU" sz="145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доступным жильем малоимущих граждан, молодых семей, а также граждан, проживающих на сельских территориях, на территории муниципального округа Сухой Лог</a:t>
            </a:r>
            <a:r>
              <a:rPr lang="ru-RU" sz="14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составляют 6,3% (13 379,2 тыс. руб.) от общих расходов на социальное обеспечение населения муниципального округа Сухой Лог. </a:t>
            </a:r>
          </a:p>
          <a:p>
            <a:pPr algn="just"/>
            <a:r>
              <a:rPr lang="ru-RU" sz="14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За счет средств федерального, областного и местного бюджетов п</a:t>
            </a:r>
            <a:r>
              <a:rPr lang="ru-RU" sz="1450" dirty="0" smtClean="0">
                <a:latin typeface="Liberation Serif" pitchFamily="18" charset="0"/>
              </a:rPr>
              <a:t>редоставлено </a:t>
            </a:r>
            <a:r>
              <a:rPr lang="ru-RU" sz="1450" dirty="0">
                <a:latin typeface="Liberation Serif" pitchFamily="18" charset="0"/>
              </a:rPr>
              <a:t>5 социальных выплат молодым семьям на приобретение (строительство) жилых </a:t>
            </a:r>
            <a:r>
              <a:rPr lang="ru-RU" sz="1450" dirty="0" smtClean="0">
                <a:latin typeface="Liberation Serif" pitchFamily="18" charset="0"/>
              </a:rPr>
              <a:t>помещений в размере 10 661,8 тыс. руб. и </a:t>
            </a:r>
            <a:r>
              <a:rPr lang="ru-RU" sz="1450" dirty="0">
                <a:latin typeface="Liberation Serif" pitchFamily="18" charset="0"/>
              </a:rPr>
              <a:t>2 социальные выплаты гражданам, проживающим на сельских территориях</a:t>
            </a:r>
            <a:r>
              <a:rPr lang="ru-RU" sz="1450" dirty="0" smtClean="0">
                <a:latin typeface="Liberation Serif" pitchFamily="18" charset="0"/>
              </a:rPr>
              <a:t> в размере 2 717,4 тыс. руб. </a:t>
            </a:r>
            <a:endParaRPr lang="ru-RU" sz="145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" name="Рисунок 5" descr="C:\Users\NL\Music\Герб с короной вар.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7" y="86528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06772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2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4865" y="86528"/>
            <a:ext cx="8858823" cy="7460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93951"/>
            <a:ext cx="5566415" cy="73866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«Обеспечение доступным жильем малоимущих граждан, молодых семей, а также граждан, проживающих на сельских территориях, на территории муниципального округа Сухой Лог»</a:t>
            </a:r>
            <a:endParaRPr lang="ru-RU" sz="1400" b="1" i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273516" y="1439512"/>
            <a:ext cx="3586307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52168" y="1124744"/>
            <a:ext cx="41501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12458560"/>
              </p:ext>
            </p:extLst>
          </p:nvPr>
        </p:nvGraphicFramePr>
        <p:xfrm>
          <a:off x="5364088" y="1451563"/>
          <a:ext cx="3614956" cy="145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16337" y="764704"/>
            <a:ext cx="4831728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   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Подпрограммы:</a:t>
            </a:r>
            <a:endParaRPr lang="en-US" sz="115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Обеспечение жилыми помещениями малоимущих граждан по договорам социального найма жилых помещений, государственных, муниципальных служащих и работников бюджетной сферы по договорам найма служебных жилых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помещений –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5 939,9 тыс. рублей.</a:t>
            </a:r>
          </a:p>
          <a:p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2"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жильем молодых семей на территории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</a:t>
            </a:r>
          </a:p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10 661,8 тыс. рублей.</a:t>
            </a:r>
          </a:p>
          <a:p>
            <a:endParaRPr lang="ru-RU" sz="11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3"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Комплексное развитие сельских территорий муниципального округа Сухой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 </a:t>
            </a: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2 717,4 тыс. руб.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88364"/>
              </p:ext>
            </p:extLst>
          </p:nvPr>
        </p:nvGraphicFramePr>
        <p:xfrm>
          <a:off x="273869" y="2852939"/>
          <a:ext cx="8585954" cy="37180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558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18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2025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2025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2026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заключенных договоров социального найма в построенных (приобретенных) жилых помещениях,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726"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заключенных договоров социального найма жилых помещений,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3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предоставленных социальных выплат молодым семьям, нуждающимся в улучшении жилищных условий,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7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Доля молодых семей, получивших социальную выплату, %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3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Количество ипотечных кредитов,</a:t>
                      </a:r>
                      <a:r>
                        <a:rPr lang="ru-RU" sz="1100" baseline="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 взятых молодыми семьями для приобретения (строительства) жилья, шт.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5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Количество жилых помещений, приобретенных молодыми семьями с использованием собственных средств,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6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предоставленных социальных выплат гражданам, проживающим на сельских территориях,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Объем ввода (приобретения) жилья для граждан, проживающих на сельских территориях, кв.м.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138,4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138,4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Рисунок 7" descr="C:\Users\NL\Music\Герб с короной вар.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5" y="93951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812" y="93951"/>
            <a:ext cx="1027876" cy="7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6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4865" y="86528"/>
            <a:ext cx="8858823" cy="7920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90656" y="908722"/>
            <a:ext cx="41219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292080" y="1231885"/>
            <a:ext cx="3526864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10417886"/>
              </p:ext>
            </p:extLst>
          </p:nvPr>
        </p:nvGraphicFramePr>
        <p:xfrm>
          <a:off x="5394634" y="1231885"/>
          <a:ext cx="3456384" cy="129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378388" y="86528"/>
            <a:ext cx="5649996" cy="7920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МП «Молодежь Свердловской области на территории муниципального округа Сухой Лог»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605" y="979314"/>
            <a:ext cx="4590435" cy="144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Подпрограммы: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потенциала молодежи муниципального округа Сухой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- 26 087,0 тыс. руб.</a:t>
            </a:r>
          </a:p>
          <a:p>
            <a:pPr marL="228600" indent="-228600">
              <a:buAutoNum type="arabicPeriod"/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Патриотическое воспитание молодежи на территории муниципального округа Сухой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2 564,0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руб.</a:t>
            </a:r>
          </a:p>
          <a:p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857162"/>
              </p:ext>
            </p:extLst>
          </p:nvPr>
        </p:nvGraphicFramePr>
        <p:xfrm>
          <a:off x="232989" y="2769978"/>
          <a:ext cx="8585954" cy="34465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558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18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29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2025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2025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2026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84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 от 14 до 35 лет, участвующих в деятельности общественных объединений, различных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форм общественного самоуправления,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16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граждан, занимающихся добровольческой (волонтерской) деятельностью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Реализация проектов по приоритетным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направлениям работы с молодежью на территории Свердловской области, единиц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619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участников военно – спортивных игр, военно – спортивных мероприятий, человек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529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  <a:cs typeface="+mn-cs"/>
                        </a:rPr>
                        <a:t>Количество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  <a:cs typeface="+mn-cs"/>
                        </a:rPr>
                        <a:t> участников поисковых экспедиций, человек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086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несовершеннолетних граждан в возрасте от 14 до 18 лет временно трудоустроенных за отчетный период, человек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016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нуждающихся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во временном трудоустройстве за отчетный период, человек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016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молодежной биржи труда, находящихся на учете в территориальной комиссии по делам несовершеннолетних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, человек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Рисунок 7" descr="C:\Users\NL\Music\Герб с короной вар.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4" y="86528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388" y="86528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0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64865" y="86528"/>
            <a:ext cx="8858823" cy="7000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665000" y="50169"/>
            <a:ext cx="5422400" cy="83099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Сухой Лог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осуществляет свою деятельность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2896" y="937539"/>
            <a:ext cx="5501018" cy="419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рамах </a:t>
            </a:r>
            <a:r>
              <a:rPr lang="ru-RU" sz="1400" dirty="0" smtClean="0">
                <a:latin typeface="Liberation Serif" panose="02020603050405020304" pitchFamily="18" charset="0"/>
              </a:rPr>
              <a:t>данной программы проводятся мероприятия по работе с молодежью и патриотическому воспитанию молодежи.  </a:t>
            </a:r>
          </a:p>
          <a:p>
            <a:pPr algn="ctr"/>
            <a:r>
              <a:rPr lang="ru-RU" sz="1400" dirty="0" smtClean="0">
                <a:latin typeface="Liberation Serif" panose="02020603050405020304" pitchFamily="18" charset="0"/>
              </a:rPr>
              <a:t>В 2025 году состоялись следующие мероприятия:</a:t>
            </a:r>
          </a:p>
          <a:p>
            <a:pPr algn="ctr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Наиболее значимые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50" dirty="0" smtClean="0">
                <a:latin typeface="Liberation Serif" panose="02020603050405020304" pitchFamily="18" charset="0"/>
              </a:rPr>
              <a:t>Акция «Свеча памяти»;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50" dirty="0" smtClean="0">
                <a:latin typeface="Liberation Serif" panose="02020603050405020304" pitchFamily="18" charset="0"/>
              </a:rPr>
              <a:t>Школа волонтеров Урала;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50" dirty="0" smtClean="0">
                <a:latin typeface="Liberation Serif" panose="02020603050405020304" pitchFamily="18" charset="0"/>
              </a:rPr>
              <a:t>Муниципальные соревнования «Школа безопасности»;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50" dirty="0" smtClean="0">
                <a:latin typeface="Liberation Serif" panose="02020603050405020304" pitchFamily="18" charset="0"/>
              </a:rPr>
              <a:t>Интеллектуальные игры;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50" dirty="0" smtClean="0">
                <a:latin typeface="Liberation Serif" panose="02020603050405020304" pitchFamily="18" charset="0"/>
              </a:rPr>
              <a:t>День семьи, любви и верности;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50" dirty="0" smtClean="0">
                <a:latin typeface="Liberation Serif" panose="02020603050405020304" pitchFamily="18" charset="0"/>
              </a:rPr>
              <a:t>День Победы, День Флага;</a:t>
            </a:r>
            <a:endParaRPr lang="ru-RU" sz="125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50" dirty="0">
                <a:latin typeface="Liberation Serif" panose="02020603050405020304" pitchFamily="18" charset="0"/>
              </a:rPr>
              <a:t>Акция «</a:t>
            </a:r>
            <a:r>
              <a:rPr lang="ru-RU" sz="1250" dirty="0" smtClean="0">
                <a:latin typeface="Liberation Serif" panose="02020603050405020304" pitchFamily="18" charset="0"/>
              </a:rPr>
              <a:t>Обелиск», благоустройство памятников и возложение венков;</a:t>
            </a:r>
            <a:endParaRPr lang="ru-RU" sz="125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50" dirty="0" smtClean="0">
                <a:latin typeface="Liberation Serif" panose="02020603050405020304" pitchFamily="18" charset="0"/>
              </a:rPr>
              <a:t>Акция «Мы граждане России»;</a:t>
            </a:r>
            <a:endParaRPr lang="ru-RU" sz="125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50" dirty="0" smtClean="0">
                <a:latin typeface="Liberation Serif" panose="02020603050405020304" pitchFamily="18" charset="0"/>
              </a:rPr>
              <a:t>Праздничная программа в рамках Дня молодежи;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50" dirty="0" smtClean="0">
                <a:latin typeface="Liberation Serif" panose="02020603050405020304" pitchFamily="18" charset="0"/>
              </a:rPr>
              <a:t>Проведение </a:t>
            </a:r>
            <a:r>
              <a:rPr lang="ru-RU" sz="1250" dirty="0">
                <a:latin typeface="Liberation Serif" pitchFamily="18" charset="0"/>
              </a:rPr>
              <a:t>праздничной программы «Городской выпускной</a:t>
            </a:r>
            <a:r>
              <a:rPr lang="ru-RU" sz="1250" dirty="0" smtClean="0">
                <a:latin typeface="Liberation Serif" pitchFamily="18" charset="0"/>
              </a:rPr>
              <a:t>»;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50" dirty="0" smtClean="0">
                <a:latin typeface="Liberation Serif" pitchFamily="18" charset="0"/>
              </a:rPr>
              <a:t> </a:t>
            </a:r>
            <a:r>
              <a:rPr lang="ru-RU" sz="1250" dirty="0">
                <a:latin typeface="Liberation Serif" panose="02020603050405020304" pitchFamily="18" charset="0"/>
              </a:rPr>
              <a:t>Организация поисковой </a:t>
            </a:r>
            <a:r>
              <a:rPr lang="ru-RU" sz="1250" dirty="0" smtClean="0">
                <a:latin typeface="Liberation Serif" pitchFamily="18" charset="0"/>
              </a:rPr>
              <a:t>экспедиции;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50" dirty="0" smtClean="0">
                <a:latin typeface="Liberation Serif" pitchFamily="18" charset="0"/>
              </a:rPr>
              <a:t>Проведение военно-спортивной игры «Зарница 2:0»;</a:t>
            </a:r>
            <a:endParaRPr lang="ru-RU" sz="125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250" dirty="0" smtClean="0">
                <a:latin typeface="Liberation Serif" panose="02020603050405020304" pitchFamily="18" charset="0"/>
              </a:rPr>
              <a:t>Мероприятия в рамках проведения Дня города и др.</a:t>
            </a:r>
          </a:p>
        </p:txBody>
      </p:sp>
      <p:pic>
        <p:nvPicPr>
          <p:cNvPr id="10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79" y="5205675"/>
            <a:ext cx="1935409" cy="14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26864" y="4725143"/>
            <a:ext cx="8594027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71" name="Picture 11" descr="http://arsenalveteran.ru/inbox/images/blog/20161204_213548_442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3" y="3017411"/>
            <a:ext cx="2833980" cy="18893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886" y="5164982"/>
            <a:ext cx="6741355" cy="151959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Общее количество молодых граждан в возрасте от 14 до 18 лет, которые были временно </a:t>
            </a:r>
            <a:r>
              <a:rPr lang="ru-RU" sz="1350" dirty="0" smtClean="0">
                <a:solidFill>
                  <a:schemeClr val="tx1"/>
                </a:solidFill>
                <a:latin typeface="Cambria" panose="02040503050406030204" pitchFamily="18" charset="0"/>
              </a:rPr>
              <a:t>трудоустроены –120 человек. Были разработаны и выпущены специализированные буклеты, статьи и плакаты по трудоустройству молодежи, которые выдавались при инструктажах и во время работы.</a:t>
            </a:r>
            <a:endParaRPr lang="ru-RU" sz="135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65540" name="Picture 4" descr="https://sun9-16.userapi.com/impg/xsMW9-8c5VcG0iE8lg_DXqD5AjeWolQCtrUC1Q/aXMNOqZHyMo.jpg?size=2000x1333&amp;quality=95&amp;sign=383a97305b774c5678181572af7853a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6" y="937539"/>
            <a:ext cx="2833980" cy="188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C:\Users\NL\Music\Герб с короной вар.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1" y="82846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45" y="86528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11" name="Рисунок 10" descr="C:\Users\NL\Music\Герб с короной вар.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843808" y="235510"/>
            <a:ext cx="4752528" cy="6944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Структура бюджета муниципального округа Сухой Лог за 2025 год, млн. руб.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656531575"/>
              </p:ext>
            </p:extLst>
          </p:nvPr>
        </p:nvGraphicFramePr>
        <p:xfrm>
          <a:off x="251520" y="980728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7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06772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8393" r:id="rId3" imgW="6095880" imgH="4067280"/>
        </mc:Choice>
        <mc:Fallback>
          <p:control r:id="rId3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47355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4865" y="86528"/>
            <a:ext cx="8858823" cy="7000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511812" y="143161"/>
            <a:ext cx="5444564" cy="67261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В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рамках реализации практики инициативного бюджетирования за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2025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год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 были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реализованы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8 инициативных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проектов граждан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,  освоено 15 106,6 тыс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 рублей, в том числе:</a:t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</a:br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12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3268" name="Picture 20" descr="Двенадцатого ноября жители района Сухоложского кранового завода смогли насладиться праздником открытия современной ледовой площадки. - 53754934024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76" y="3499580"/>
            <a:ext cx="2808312" cy="20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61793" y="5492406"/>
            <a:ext cx="2782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Liberation Serif" pitchFamily="18" charset="0"/>
              </a:rPr>
              <a:t>8</a:t>
            </a:r>
            <a:r>
              <a:rPr lang="ru-RU" sz="1200" b="1" i="1" dirty="0" smtClean="0">
                <a:latin typeface="Liberation Serif" pitchFamily="18" charset="0"/>
              </a:rPr>
              <a:t>. Реализация </a:t>
            </a:r>
            <a:r>
              <a:rPr lang="ru-RU" sz="1200" b="1" i="1" dirty="0">
                <a:latin typeface="Liberation Serif" pitchFamily="18" charset="0"/>
              </a:rPr>
              <a:t>проекта «Обустройство ледового корта в районе кранового завода г. Сухой Лог» - 5 235,1 тыс. руб.</a:t>
            </a:r>
            <a:r>
              <a:rPr lang="ru-RU" sz="1200" i="1" dirty="0">
                <a:latin typeface="Liberation Serif" pitchFamily="18" charset="0"/>
              </a:rPr>
              <a:t> </a:t>
            </a:r>
            <a:endParaRPr lang="ru-RU" sz="1200" i="1" dirty="0" smtClean="0">
              <a:latin typeface="Liberation Serif" pitchFamily="18" charset="0"/>
            </a:endParaRPr>
          </a:p>
          <a:p>
            <a:pPr algn="ctr"/>
            <a:r>
              <a:rPr lang="ru-RU" sz="1200" dirty="0" smtClean="0">
                <a:latin typeface="Liberation Serif" pitchFamily="18" charset="0"/>
              </a:rPr>
              <a:t>по </a:t>
            </a:r>
            <a:r>
              <a:rPr lang="ru-RU" sz="1200" dirty="0">
                <a:latin typeface="Liberation Serif" pitchFamily="18" charset="0"/>
              </a:rPr>
              <a:t>адресу г. Сухой Лог, ул. Лесная, 1Б (пос. СМЗ)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62622" y="3325022"/>
            <a:ext cx="28169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Liberation Serif" pitchFamily="18" charset="0"/>
              </a:rPr>
              <a:t>7. </a:t>
            </a:r>
            <a:r>
              <a:rPr lang="ru-RU" sz="1200" b="1" i="1" dirty="0" smtClean="0">
                <a:latin typeface="Liberation Serif" pitchFamily="18" charset="0"/>
              </a:rPr>
              <a:t>Реализация </a:t>
            </a:r>
            <a:r>
              <a:rPr lang="ru-RU" sz="1200" b="1" i="1" dirty="0">
                <a:latin typeface="Liberation Serif" pitchFamily="18" charset="0"/>
              </a:rPr>
              <a:t>проекта «Автогородок в детском саду» - 1 346,4 тыс. руб. </a:t>
            </a:r>
            <a:endParaRPr lang="ru-RU" sz="1200" b="1" i="1" dirty="0" smtClean="0">
              <a:latin typeface="Liberation Serif" pitchFamily="18" charset="0"/>
            </a:endParaRPr>
          </a:p>
          <a:p>
            <a:pPr algn="ctr"/>
            <a:r>
              <a:rPr lang="ru-RU" sz="1200" dirty="0" smtClean="0">
                <a:latin typeface="Liberation Serif" panose="02020603050405020304" pitchFamily="18" charset="0"/>
              </a:rPr>
              <a:t>В </a:t>
            </a:r>
            <a:r>
              <a:rPr lang="ru-RU" sz="1200" dirty="0">
                <a:latin typeface="Liberation Serif" panose="02020603050405020304" pitchFamily="18" charset="0"/>
              </a:rPr>
              <a:t>рамках проекта выполнены работы по устройству Автогородка на территории МАДОУ детский сад № 43 «Малыш», г. Сухой Лог, ул. Белинского,18а</a:t>
            </a:r>
          </a:p>
          <a:p>
            <a:pPr algn="ctr"/>
            <a:endParaRPr lang="ru-RU" sz="1200" dirty="0">
              <a:latin typeface="Liberation Serif" panose="02020603050405020304" pitchFamily="18" charset="0"/>
            </a:endParaRPr>
          </a:p>
        </p:txBody>
      </p:sp>
      <p:pic>
        <p:nvPicPr>
          <p:cNvPr id="53272" name="Picture 24" descr="https://sdshi.ekb.muzkult.ru/media/2025/03/03/1321889297/794baaea-9a19-4bee-adc5-2ee2301f2c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4035" r="36984" b="41478"/>
          <a:stretch/>
        </p:blipFill>
        <p:spPr bwMode="auto">
          <a:xfrm>
            <a:off x="218722" y="4812121"/>
            <a:ext cx="2841110" cy="190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00237" y="908720"/>
            <a:ext cx="87434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40000"/>
              </a:lnSpc>
              <a:buFont typeface="+mj-lt"/>
              <a:buAutoNum type="arabicPeriod"/>
            </a:pPr>
            <a:r>
              <a:rPr lang="ru-RU" sz="1200" b="1" i="1" dirty="0" smtClean="0">
                <a:latin typeface="Liberation Serif" pitchFamily="18" charset="0"/>
              </a:rPr>
              <a:t>Реализация </a:t>
            </a:r>
            <a:r>
              <a:rPr lang="ru-RU" sz="1200" b="1" i="1" dirty="0">
                <a:latin typeface="Liberation Serif" pitchFamily="18" charset="0"/>
              </a:rPr>
              <a:t>проекта «Спортивно-игровая площадка «Лесная полянка</a:t>
            </a:r>
            <a:r>
              <a:rPr lang="ru-RU" sz="1200" b="1" i="1" dirty="0" smtClean="0">
                <a:latin typeface="Liberation Serif" pitchFamily="18" charset="0"/>
              </a:rPr>
              <a:t>» - 2</a:t>
            </a:r>
            <a:r>
              <a:rPr lang="ru-RU" sz="1200" b="1" i="1" dirty="0">
                <a:latin typeface="Liberation Serif" pitchFamily="18" charset="0"/>
              </a:rPr>
              <a:t> 724,6 тыс. руб. </a:t>
            </a:r>
            <a:endParaRPr lang="ru-RU" sz="1200" b="1" i="1" dirty="0" smtClean="0">
              <a:latin typeface="Liberation Serif" pitchFamily="18" charset="0"/>
            </a:endParaRPr>
          </a:p>
          <a:p>
            <a:pPr>
              <a:lnSpc>
                <a:spcPct val="140000"/>
              </a:lnSpc>
            </a:pPr>
            <a:r>
              <a:rPr lang="ru-RU" sz="1200" dirty="0" smtClean="0">
                <a:latin typeface="Liberation Serif" pitchFamily="18" charset="0"/>
              </a:rPr>
              <a:t>      В </a:t>
            </a:r>
            <a:r>
              <a:rPr lang="ru-RU" sz="1200" dirty="0">
                <a:latin typeface="Liberation Serif" pitchFamily="18" charset="0"/>
              </a:rPr>
              <a:t>рамках проекта осуществлены работы по устройству спортивно-игровой площадки </a:t>
            </a:r>
            <a:endParaRPr lang="ru-RU" sz="1200" dirty="0" smtClean="0">
              <a:latin typeface="Liberation Serif" pitchFamily="18" charset="0"/>
            </a:endParaRPr>
          </a:p>
          <a:p>
            <a:pPr>
              <a:lnSpc>
                <a:spcPct val="140000"/>
              </a:lnSpc>
            </a:pPr>
            <a:r>
              <a:rPr lang="ru-RU" sz="1200" dirty="0" smtClean="0">
                <a:latin typeface="Liberation Serif" pitchFamily="18" charset="0"/>
              </a:rPr>
              <a:t>      в </a:t>
            </a:r>
            <a:r>
              <a:rPr lang="ru-RU" sz="1200" dirty="0">
                <a:latin typeface="Liberation Serif" pitchFamily="18" charset="0"/>
              </a:rPr>
              <a:t>д. Глядены, </a:t>
            </a:r>
            <a:r>
              <a:rPr lang="ru-RU" sz="1200" dirty="0" smtClean="0">
                <a:latin typeface="Liberation Serif" pitchFamily="18" charset="0"/>
              </a:rPr>
              <a:t>ул</a:t>
            </a:r>
            <a:r>
              <a:rPr lang="ru-RU" sz="1200" dirty="0">
                <a:latin typeface="Liberation Serif" pitchFamily="18" charset="0"/>
              </a:rPr>
              <a:t>. Красная горка, д. </a:t>
            </a:r>
            <a:r>
              <a:rPr lang="ru-RU" sz="1200" dirty="0" smtClean="0">
                <a:latin typeface="Liberation Serif" pitchFamily="18" charset="0"/>
              </a:rPr>
              <a:t>6а</a:t>
            </a:r>
          </a:p>
          <a:p>
            <a:pPr>
              <a:lnSpc>
                <a:spcPct val="140000"/>
              </a:lnSpc>
            </a:pPr>
            <a:r>
              <a:rPr lang="ru-RU" sz="1200" b="1" dirty="0" smtClean="0">
                <a:latin typeface="Liberation Serif" pitchFamily="18" charset="0"/>
              </a:rPr>
              <a:t>2</a:t>
            </a:r>
            <a:r>
              <a:rPr lang="ru-RU" sz="1200" b="1" i="1" dirty="0" smtClean="0">
                <a:latin typeface="Liberation Serif" pitchFamily="18" charset="0"/>
              </a:rPr>
              <a:t>.   Реализация </a:t>
            </a:r>
            <a:r>
              <a:rPr lang="ru-RU" sz="1200" b="1" i="1" dirty="0">
                <a:latin typeface="Liberation Serif" pitchFamily="18" charset="0"/>
              </a:rPr>
              <a:t>проекта «Мечта» - 1 736,0 тыс. руб.</a:t>
            </a:r>
            <a:r>
              <a:rPr lang="ru-RU" sz="1200" i="1" dirty="0">
                <a:latin typeface="Liberation Serif" panose="02020603050405020304" pitchFamily="18" charset="0"/>
              </a:rPr>
              <a:t> </a:t>
            </a:r>
            <a:r>
              <a:rPr lang="ru-RU" sz="1200" dirty="0">
                <a:latin typeface="Liberation Serif" panose="02020603050405020304" pitchFamily="18" charset="0"/>
              </a:rPr>
              <a:t>Установлена волейбольная площадка с тренажерами в п. Алтынай</a:t>
            </a:r>
            <a:r>
              <a:rPr lang="ru-RU" sz="1200" dirty="0" smtClean="0">
                <a:latin typeface="Liberation Serif" panose="02020603050405020304" pitchFamily="18" charset="0"/>
              </a:rPr>
              <a:t>.</a:t>
            </a:r>
          </a:p>
          <a:p>
            <a:pPr marL="228600" indent="-228600">
              <a:lnSpc>
                <a:spcPct val="140000"/>
              </a:lnSpc>
              <a:buAutoNum type="arabicPeriod" startAt="3"/>
            </a:pPr>
            <a:r>
              <a:rPr lang="ru-RU" sz="1200" b="1" i="1" dirty="0" smtClean="0">
                <a:latin typeface="Liberation Serif" pitchFamily="18" charset="0"/>
              </a:rPr>
              <a:t>Реализация </a:t>
            </a:r>
            <a:r>
              <a:rPr lang="ru-RU" sz="1200" b="1" i="1" dirty="0">
                <a:latin typeface="Liberation Serif" pitchFamily="18" charset="0"/>
              </a:rPr>
              <a:t>проекта «Приобретение спортивного оборудования и инвентаря для МАУ ДО СШ» - 1 274,5  тыс. руб</a:t>
            </a:r>
            <a:r>
              <a:rPr lang="ru-RU" sz="1200" b="1" i="1" dirty="0" smtClean="0">
                <a:latin typeface="Liberation Serif" pitchFamily="18" charset="0"/>
              </a:rPr>
              <a:t>.</a:t>
            </a:r>
          </a:p>
          <a:p>
            <a:pPr marL="228600" indent="-228600">
              <a:lnSpc>
                <a:spcPct val="140000"/>
              </a:lnSpc>
              <a:buAutoNum type="arabicPeriod" startAt="3"/>
            </a:pPr>
            <a:r>
              <a:rPr lang="ru-RU" sz="1200" b="1" i="1" dirty="0" smtClean="0">
                <a:latin typeface="Liberation Serif" pitchFamily="18" charset="0"/>
              </a:rPr>
              <a:t>Реализация </a:t>
            </a:r>
            <a:r>
              <a:rPr lang="ru-RU" sz="1200" b="1" i="1" dirty="0">
                <a:latin typeface="Liberation Serif" pitchFamily="18" charset="0"/>
              </a:rPr>
              <a:t>проекта «Уличная сцена» - 1 204,0 тыс. руб. </a:t>
            </a:r>
            <a:r>
              <a:rPr lang="ru-RU" sz="1200" dirty="0" smtClean="0">
                <a:latin typeface="Liberation Serif" panose="02020603050405020304" pitchFamily="18" charset="0"/>
              </a:rPr>
              <a:t>В </a:t>
            </a:r>
            <a:r>
              <a:rPr lang="ru-RU" sz="1200" dirty="0">
                <a:latin typeface="Liberation Serif" panose="02020603050405020304" pitchFamily="18" charset="0"/>
              </a:rPr>
              <a:t>рамках проекта в МБУ </a:t>
            </a:r>
            <a:r>
              <a:rPr lang="ru-RU" sz="1200" dirty="0" smtClean="0">
                <a:latin typeface="Liberation Serif" panose="02020603050405020304" pitchFamily="18" charset="0"/>
              </a:rPr>
              <a:t>«</a:t>
            </a:r>
            <a:r>
              <a:rPr lang="ru-RU" sz="1200" dirty="0">
                <a:latin typeface="Liberation Serif" panose="02020603050405020304" pitchFamily="18" charset="0"/>
              </a:rPr>
              <a:t>Культурно-социальное объединение «Гармония» в селе Новопышминское была </a:t>
            </a:r>
            <a:r>
              <a:rPr lang="ru-RU" sz="1200" dirty="0" smtClean="0">
                <a:latin typeface="Liberation Serif" panose="02020603050405020304" pitchFamily="18" charset="0"/>
              </a:rPr>
              <a:t>установлена уличная сцена.</a:t>
            </a:r>
          </a:p>
          <a:p>
            <a:pPr marL="228600" indent="-228600">
              <a:lnSpc>
                <a:spcPct val="140000"/>
              </a:lnSpc>
              <a:buAutoNum type="arabicPeriod" startAt="5"/>
            </a:pPr>
            <a:r>
              <a:rPr lang="ru-RU" sz="1200" b="1" i="1" dirty="0" smtClean="0">
                <a:latin typeface="Liberation Serif" pitchFamily="18" charset="0"/>
              </a:rPr>
              <a:t>Реализация </a:t>
            </a:r>
            <a:r>
              <a:rPr lang="ru-RU" sz="1200" b="1" i="1" dirty="0">
                <a:latin typeface="Liberation Serif" pitchFamily="18" charset="0"/>
              </a:rPr>
              <a:t>проекта «Кабинет «Светофор» - 250,0 тыс. руб.</a:t>
            </a:r>
            <a:r>
              <a:rPr lang="ru-RU" sz="1200" b="1" dirty="0">
                <a:latin typeface="Liberation Serif" pitchFamily="18" charset="0"/>
              </a:rPr>
              <a:t> </a:t>
            </a:r>
            <a:r>
              <a:rPr lang="ru-RU" sz="1200" dirty="0" smtClean="0">
                <a:latin typeface="Liberation Serif" pitchFamily="18" charset="0"/>
              </a:rPr>
              <a:t>В </a:t>
            </a:r>
            <a:r>
              <a:rPr lang="ru-RU" sz="1200" dirty="0">
                <a:latin typeface="Liberation Serif" pitchFamily="18" charset="0"/>
              </a:rPr>
              <a:t>рамках проекта проведены работы по обустройству </a:t>
            </a:r>
            <a:r>
              <a:rPr lang="ru-RU" sz="1200" dirty="0" smtClean="0">
                <a:latin typeface="Liberation Serif" pitchFamily="18" charset="0"/>
              </a:rPr>
              <a:t>кабинета</a:t>
            </a:r>
          </a:p>
          <a:p>
            <a:pPr>
              <a:lnSpc>
                <a:spcPct val="140000"/>
              </a:lnSpc>
            </a:pPr>
            <a:r>
              <a:rPr lang="ru-RU" sz="1200" dirty="0">
                <a:latin typeface="Liberation Serif" pitchFamily="18" charset="0"/>
              </a:rPr>
              <a:t> </a:t>
            </a:r>
            <a:r>
              <a:rPr lang="ru-RU" sz="1200" dirty="0" smtClean="0">
                <a:latin typeface="Liberation Serif" pitchFamily="18" charset="0"/>
              </a:rPr>
              <a:t>     в </a:t>
            </a:r>
            <a:r>
              <a:rPr lang="ru-RU" sz="1200" dirty="0">
                <a:latin typeface="Liberation Serif" pitchFamily="18" charset="0"/>
              </a:rPr>
              <a:t>МБОУ «Основная общеобразовательная школа № 9», с. Рудянское, пер. Школьный, 2А</a:t>
            </a:r>
          </a:p>
          <a:p>
            <a:pPr>
              <a:lnSpc>
                <a:spcPct val="140000"/>
              </a:lnSpc>
            </a:pPr>
            <a:endParaRPr lang="ru-RU" sz="1200" kern="0" dirty="0">
              <a:latin typeface="Liberation Serif" panose="02020603050405020304" pitchFamily="18" charset="0"/>
            </a:endParaRPr>
          </a:p>
        </p:txBody>
      </p:sp>
      <p:pic>
        <p:nvPicPr>
          <p:cNvPr id="53276" name="Picture 2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63" y="4888444"/>
            <a:ext cx="2710955" cy="180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4865" y="3304015"/>
            <a:ext cx="3070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" b="1" dirty="0" smtClean="0">
                <a:latin typeface="Liberation Serif" pitchFamily="18" charset="0"/>
              </a:rPr>
              <a:t>6. </a:t>
            </a:r>
            <a:r>
              <a:rPr lang="ru-RU" sz="1150" b="1" i="1" dirty="0" smtClean="0">
                <a:latin typeface="Liberation Serif" pitchFamily="18" charset="0"/>
              </a:rPr>
              <a:t>Реализация </a:t>
            </a:r>
            <a:r>
              <a:rPr lang="ru-RU" sz="1150" b="1" i="1" dirty="0">
                <a:latin typeface="Liberation Serif" pitchFamily="18" charset="0"/>
              </a:rPr>
              <a:t>проекта «Благоустройство территории «Сухоложской детской школы искусств им. В.А</a:t>
            </a:r>
            <a:r>
              <a:rPr lang="ru-RU" sz="1150" b="1" i="1" dirty="0" smtClean="0">
                <a:latin typeface="Liberation Serif" pitchFamily="18" charset="0"/>
              </a:rPr>
              <a:t>. Бунакова</a:t>
            </a:r>
            <a:r>
              <a:rPr lang="ru-RU" sz="1150" b="1" i="1" dirty="0">
                <a:latin typeface="Liberation Serif" pitchFamily="18" charset="0"/>
              </a:rPr>
              <a:t>» </a:t>
            </a:r>
            <a:endParaRPr lang="ru-RU" sz="1150" b="1" i="1" dirty="0" smtClean="0">
              <a:latin typeface="Liberation Serif" pitchFamily="18" charset="0"/>
            </a:endParaRPr>
          </a:p>
          <a:p>
            <a:pPr algn="ctr"/>
            <a:r>
              <a:rPr lang="ru-RU" sz="1150" b="1" i="1" dirty="0" smtClean="0">
                <a:latin typeface="Liberation Serif" pitchFamily="18" charset="0"/>
              </a:rPr>
              <a:t>- </a:t>
            </a:r>
            <a:r>
              <a:rPr lang="ru-RU" sz="1150" b="1" i="1" dirty="0">
                <a:latin typeface="Liberation Serif" pitchFamily="18" charset="0"/>
              </a:rPr>
              <a:t>1 336,0 тыс. руб. </a:t>
            </a:r>
          </a:p>
          <a:p>
            <a:pPr algn="ctr"/>
            <a:r>
              <a:rPr lang="ru-RU" sz="1150" dirty="0">
                <a:latin typeface="Liberation Serif" pitchFamily="18" charset="0"/>
              </a:rPr>
              <a:t>В рамках проекта была благоустроена прилегающая территория детской школы искусств по адресу г. Сухой Лог, ул. Юбилейная, 8А</a:t>
            </a:r>
          </a:p>
        </p:txBody>
      </p:sp>
      <p:pic>
        <p:nvPicPr>
          <p:cNvPr id="13" name="Рисунок 12" descr="C:\Users\NL\Music\Герб с короной вар.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7409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127" y="106772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4865" y="86528"/>
            <a:ext cx="8858823" cy="7000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2613621" y="980728"/>
            <a:ext cx="3998839" cy="2783417"/>
          </a:xfrm>
          <a:prstGeom prst="rect">
            <a:avLst/>
          </a:prstGeom>
          <a:solidFill>
            <a:srgbClr val="DDFAFB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В 2025 году 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на национальную экономику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составили 303 233,8 тыс. рублей,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в том числе: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2060"/>
              </a:solidFill>
              <a:latin typeface="Liberation Serif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-    Сельское хоз-во и рыболовство – </a:t>
            </a:r>
            <a:r>
              <a:rPr lang="ru-RU" sz="1300" b="1" dirty="0" smtClean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897,2 тыс. руб.;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-    Водное хозяйство – </a:t>
            </a:r>
            <a:r>
              <a:rPr lang="ru-RU" sz="1300" b="1" dirty="0" smtClean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150,0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-    Транспорт - </a:t>
            </a:r>
            <a:r>
              <a:rPr lang="ru-RU" sz="1300" b="1" dirty="0" smtClean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30 379,0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-</a:t>
            </a:r>
            <a:r>
              <a:rPr lang="ru-RU" sz="1300" b="1" dirty="0" smtClean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    </a:t>
            </a: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Дорожное хозяйство – </a:t>
            </a:r>
            <a:r>
              <a:rPr lang="ru-RU" sz="1300" b="1" dirty="0" smtClean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269 728,2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-    Другие вопросы в области национальной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     экономики  –  </a:t>
            </a:r>
            <a:r>
              <a:rPr lang="ru-RU" sz="1300" b="1" dirty="0" smtClean="0">
                <a:solidFill>
                  <a:srgbClr val="002060"/>
                </a:solidFill>
                <a:latin typeface="Liberation Serif" pitchFamily="18" charset="0"/>
                <a:cs typeface="Times New Roman" pitchFamily="18" charset="0"/>
              </a:rPr>
              <a:t> 2 079,5 тыс. руб.</a:t>
            </a:r>
            <a:endParaRPr lang="ru-RU" sz="13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28768" y="102385"/>
            <a:ext cx="5499616" cy="5000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Национальная экономика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4" name="Рисунок 6" descr="http://im6-tub-ru.yandex.net/i?id=297133972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821" y="964092"/>
            <a:ext cx="2348138" cy="157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750" name="Picture 158" descr="C:\Documents and Settings\Светлана\Local Settings\Temporary Internet Files\Content.IE5\UVYVIHEN\remont-dorog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156" y="2803055"/>
            <a:ext cx="2133600" cy="163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33" name="Picture 25" descr="http://homearound.ru/uploads/articles/82c84d07a11c917a3d693cd0592228466f1527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571">
            <a:off x="888218" y="4517119"/>
            <a:ext cx="3591091" cy="19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537">
            <a:off x="4930587" y="4440524"/>
            <a:ext cx="3680485" cy="209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Picture 2" descr="Водослив рядом с плотино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666" y="980728"/>
            <a:ext cx="2428437" cy="15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Пруд за плотиной, река Пышм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47" y="2902815"/>
            <a:ext cx="2304256" cy="153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NL\Music\Герб с короной вар.5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05" y="86528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59" y="86528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865" y="86528"/>
            <a:ext cx="8858823" cy="7000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-5972"/>
            <a:ext cx="5328592" cy="111022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Объем расходов бюджета муниципального округа Сухой Лог в расчете на одного жителя муниципального округа, тыс. руб.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29217" y="1423384"/>
            <a:ext cx="1296144" cy="256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1450" name="Picture 10" descr="https://avatars.mds.yandex.net/i?id=c4d66880bb65711b7439473db72c5d50a8819fcc-8710632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07" y="4365104"/>
            <a:ext cx="2687102" cy="231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NL\Music\Герб с короной вар.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05" y="86528"/>
            <a:ext cx="374015" cy="6388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01434280"/>
              </p:ext>
            </p:extLst>
          </p:nvPr>
        </p:nvGraphicFramePr>
        <p:xfrm>
          <a:off x="164865" y="1124744"/>
          <a:ext cx="8858823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350" y="86528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4865" y="86528"/>
            <a:ext cx="8858823" cy="7000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05015"/>
              </p:ext>
            </p:extLst>
          </p:nvPr>
        </p:nvGraphicFramePr>
        <p:xfrm>
          <a:off x="323529" y="2007720"/>
          <a:ext cx="8499483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54049" y="5589240"/>
            <a:ext cx="3270411" cy="857256"/>
          </a:xfrm>
          <a:prstGeom prst="rect">
            <a:avLst/>
          </a:prstGeom>
          <a:solidFill>
            <a:srgbClr val="DDFAFB"/>
          </a:solidFill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Муниципальный долг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то есть совокупность долговых обязательств городского округа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131853" y="5068886"/>
            <a:ext cx="3897919" cy="287337"/>
            <a:chOff x="2000232" y="4071942"/>
            <a:chExt cx="4358512" cy="28734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32" y="4357695"/>
              <a:ext cx="4356925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1858942" y="4214819"/>
              <a:ext cx="28416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6215869" y="4213231"/>
              <a:ext cx="284165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957872" y="815776"/>
            <a:ext cx="7272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процессе принятия и исполнения бюджета городского округа большое значение приобретает  сбалансированность доходов и расходов. Если доходы превышают расходы, то возникает </a:t>
            </a:r>
            <a:r>
              <a:rPr lang="ru-RU" sz="15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профицит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 В случае превышения расходов над доходами возникает </a:t>
            </a:r>
            <a:r>
              <a:rPr lang="ru-RU" sz="15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дефицит</a:t>
            </a:r>
            <a:r>
              <a:rPr lang="ru-RU" sz="1500" dirty="0">
                <a:latin typeface="Liberation Serif" panose="02020603050405020304" pitchFamily="18" charset="0"/>
              </a:rPr>
              <a:t>.</a:t>
            </a:r>
            <a:endParaRPr lang="ru-RU" sz="1500" b="1" u="sng" dirty="0">
              <a:latin typeface="Liberation Serif" panose="02020603050405020304" pitchFamily="18" charset="0"/>
            </a:endParaRPr>
          </a:p>
        </p:txBody>
      </p:sp>
      <p:pic>
        <p:nvPicPr>
          <p:cNvPr id="10" name="Рисунок 9" descr="C:\Users\NL\Music\Герб с короной вар.5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2" y="86528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388" y="96893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6549" y="58852"/>
            <a:ext cx="8858823" cy="7000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727432"/>
              </p:ext>
            </p:extLst>
          </p:nvPr>
        </p:nvGraphicFramePr>
        <p:xfrm>
          <a:off x="323528" y="1412776"/>
          <a:ext cx="8526369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6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48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95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91687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Объем долга на 01.01.2025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Привлечение заемных средств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Погашение долга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Объем долга на 31.12.2025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85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«+»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«-»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950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366" y="465878"/>
            <a:ext cx="5524002" cy="58614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Муниципальный долг муниципального округа Сухой Лог в 2025 году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33827" name="TextBox 5"/>
          <p:cNvSpPr txBox="1">
            <a:spLocks noChangeArrowheads="1"/>
          </p:cNvSpPr>
          <p:nvPr/>
        </p:nvSpPr>
        <p:spPr bwMode="auto">
          <a:xfrm>
            <a:off x="7884368" y="956438"/>
            <a:ext cx="114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66717408"/>
              </p:ext>
            </p:extLst>
          </p:nvPr>
        </p:nvGraphicFramePr>
        <p:xfrm>
          <a:off x="323528" y="3861048"/>
          <a:ext cx="8526367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C:\Users\NL\Music\Герб с короной вар.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6" y="86528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600" y="58852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7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s://fonoteka.top/uploads/posts/2024-01/1705913965_fonoteka-top-p-sukhoi-log-gorod-krasivo-foni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27" y="174594"/>
            <a:ext cx="6423671" cy="64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1031" y="2417252"/>
            <a:ext cx="21967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Контактная </a:t>
            </a:r>
            <a:endParaRPr lang="ru-RU" sz="2900" dirty="0" smtClean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900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информация</a:t>
            </a:r>
            <a:endParaRPr lang="ru-RU" sz="2900" dirty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2678855" y="185973"/>
            <a:ext cx="617961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Благодарим </a:t>
            </a:r>
            <a:r>
              <a:rPr lang="ru-RU" sz="3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5" y="174593"/>
            <a:ext cx="2376264" cy="237626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45048"/>
              </p:ext>
            </p:extLst>
          </p:nvPr>
        </p:nvGraphicFramePr>
        <p:xfrm>
          <a:off x="148814" y="3652716"/>
          <a:ext cx="2297855" cy="2810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98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7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908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Начальник  Финансового управления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Чащина Наталья Геннадьевна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756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Адрес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ул. Кирова, д.7-А, </a:t>
                      </a:r>
                    </a:p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г. Сухой Лог, 624800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006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Телефон, факс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(34373) 4-39-70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81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Адрес электронной почты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Liberation Serif" pitchFamily="18" charset="0"/>
                        </a:rPr>
                        <a:t>Fu_slog@mail.ru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72599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Режим работы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itchFamily="18" charset="0"/>
                        </a:rPr>
                        <a:t>Понедельник</a:t>
                      </a:r>
                      <a:r>
                        <a:rPr lang="ru-RU" sz="900" baseline="0" dirty="0" smtClean="0">
                          <a:latin typeface="Liberation Serif" pitchFamily="18" charset="0"/>
                        </a:rPr>
                        <a:t>-четверг</a:t>
                      </a:r>
                    </a:p>
                    <a:p>
                      <a:r>
                        <a:rPr lang="ru-RU" sz="900" baseline="0" dirty="0" smtClean="0">
                          <a:latin typeface="Liberation Serif" pitchFamily="18" charset="0"/>
                        </a:rPr>
                        <a:t>с 8-30 до 17- 45, </a:t>
                      </a:r>
                    </a:p>
                    <a:p>
                      <a:r>
                        <a:rPr lang="ru-RU" sz="900" baseline="0" dirty="0" smtClean="0">
                          <a:latin typeface="Liberation Serif" pitchFamily="18" charset="0"/>
                        </a:rPr>
                        <a:t>Пятница </a:t>
                      </a:r>
                    </a:p>
                    <a:p>
                      <a:r>
                        <a:rPr lang="ru-RU" sz="900" baseline="0" dirty="0" smtClean="0">
                          <a:latin typeface="Liberation Serif" pitchFamily="18" charset="0"/>
                        </a:rPr>
                        <a:t>с 8-30 до 16-30,</a:t>
                      </a:r>
                    </a:p>
                    <a:p>
                      <a:r>
                        <a:rPr lang="ru-RU" sz="900" baseline="0" dirty="0" smtClean="0">
                          <a:latin typeface="Liberation Serif" pitchFamily="18" charset="0"/>
                        </a:rPr>
                        <a:t>Перерыв на обед</a:t>
                      </a:r>
                    </a:p>
                    <a:p>
                      <a:r>
                        <a:rPr lang="ru-RU" sz="900" baseline="0" dirty="0" smtClean="0">
                          <a:latin typeface="Liberation Serif" pitchFamily="18" charset="0"/>
                        </a:rPr>
                        <a:t>с 1</a:t>
                      </a:r>
                      <a:r>
                        <a:rPr lang="en-US" sz="900" baseline="0" dirty="0" smtClean="0">
                          <a:latin typeface="Liberation Serif" pitchFamily="18" charset="0"/>
                        </a:rPr>
                        <a:t>3</a:t>
                      </a:r>
                      <a:r>
                        <a:rPr lang="ru-RU" sz="900" baseline="0" dirty="0" smtClean="0">
                          <a:latin typeface="Liberation Serif" pitchFamily="18" charset="0"/>
                        </a:rPr>
                        <a:t>-00 до 1</a:t>
                      </a:r>
                      <a:r>
                        <a:rPr lang="en-US" sz="900" baseline="0" dirty="0" smtClean="0">
                          <a:latin typeface="Liberation Serif" pitchFamily="18" charset="0"/>
                        </a:rPr>
                        <a:t>4</a:t>
                      </a:r>
                      <a:r>
                        <a:rPr lang="ru-RU" sz="900" baseline="0" dirty="0" smtClean="0">
                          <a:latin typeface="Liberation Serif" pitchFamily="18" charset="0"/>
                        </a:rPr>
                        <a:t>-00,</a:t>
                      </a:r>
                    </a:p>
                    <a:p>
                      <a:r>
                        <a:rPr lang="ru-RU" sz="900" baseline="0" dirty="0" smtClean="0">
                          <a:latin typeface="Liberation Serif" pitchFamily="18" charset="0"/>
                        </a:rPr>
                        <a:t>Выходные дни: суббота, воскресенье</a:t>
                      </a:r>
                      <a:endParaRPr lang="ru-RU" sz="900" dirty="0">
                        <a:latin typeface="Liberation Serif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8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NL\Music\Герб с короной вар.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275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843808" y="235510"/>
            <a:ext cx="4752528" cy="6944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Структура бюджета муниципального округа Сухой Лог за 2025 год, млн. руб.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6632"/>
            <a:ext cx="8712968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pic>
        <p:nvPicPr>
          <p:cNvPr id="9" name="Рисунок 8" descr="C:\Users\NL\Music\Герб с короной вар.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374015" cy="6388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27784" y="330270"/>
            <a:ext cx="5184576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900" b="1" dirty="0" smtClean="0">
                <a:latin typeface="Book Antiqua" pitchFamily="18" charset="0"/>
              </a:rPr>
              <a:t/>
            </a:r>
            <a:br>
              <a:rPr lang="ru-RU" sz="1900" b="1" dirty="0" smtClean="0">
                <a:latin typeface="Book Antiqua" pitchFamily="18" charset="0"/>
              </a:rPr>
            </a:b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Основные параметры исполнения бюджета </a:t>
            </a:r>
            <a:b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 за 2025  год</a:t>
            </a:r>
            <a:b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</a:br>
            <a:endParaRPr lang="ru-RU" sz="7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510" y="1117481"/>
            <a:ext cx="3947320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Доходы бюджета  </a:t>
            </a:r>
            <a:r>
              <a:rPr lang="ru-RU" sz="17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4 235 561,6 тыс</a:t>
            </a:r>
            <a:r>
              <a:rPr lang="ru-RU" sz="17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04005" y="1117481"/>
            <a:ext cx="4388476" cy="4286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Расходы бюджета </a:t>
            </a:r>
            <a:r>
              <a:rPr lang="ru-RU" sz="17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4 149 657,5  тыс</a:t>
            </a:r>
            <a:r>
              <a:rPr lang="ru-RU" sz="17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5" name="Пятиугольник 14"/>
          <p:cNvSpPr/>
          <p:nvPr/>
        </p:nvSpPr>
        <p:spPr>
          <a:xfrm rot="5400000">
            <a:off x="1646102" y="971482"/>
            <a:ext cx="1224135" cy="2682788"/>
          </a:xfrm>
          <a:prstGeom prst="homePlate">
            <a:avLst>
              <a:gd name="adj" fmla="val 48462"/>
            </a:avLst>
          </a:prstGeom>
          <a:solidFill>
            <a:srgbClr val="FF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solidFill>
                  <a:schemeClr val="tx1"/>
                </a:solidFill>
                <a:latin typeface="Liberation Serif" panose="02020603050405020304" pitchFamily="18" charset="0"/>
              </a:rPr>
              <a:t>Налоговые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1 264 374,2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руб.  </a:t>
            </a:r>
          </a:p>
        </p:txBody>
      </p:sp>
      <p:sp>
        <p:nvSpPr>
          <p:cNvPr id="16" name="Пятиугольник 15"/>
          <p:cNvSpPr/>
          <p:nvPr/>
        </p:nvSpPr>
        <p:spPr>
          <a:xfrm rot="5400000">
            <a:off x="1564974" y="2430587"/>
            <a:ext cx="1368152" cy="2788920"/>
          </a:xfrm>
          <a:prstGeom prst="homePlate">
            <a:avLst/>
          </a:prstGeom>
          <a:solidFill>
            <a:srgbClr val="CBBD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latin typeface="Liberation Serif" panose="02020603050405020304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92 841,7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500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8" name="Пятиугольник 17"/>
          <p:cNvSpPr/>
          <p:nvPr/>
        </p:nvSpPr>
        <p:spPr>
          <a:xfrm rot="5400000">
            <a:off x="1598208" y="3971980"/>
            <a:ext cx="1319922" cy="2943769"/>
          </a:xfrm>
          <a:prstGeom prst="homePlate">
            <a:avLst>
              <a:gd name="adj" fmla="val 5081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dirty="0">
                <a:latin typeface="Liberation Serif" panose="02020603050405020304" pitchFamily="18" charset="0"/>
              </a:rPr>
              <a:t>Безвозмездные </a:t>
            </a:r>
            <a:r>
              <a:rPr lang="ru-RU" sz="1400" dirty="0" smtClean="0">
                <a:latin typeface="Liberation Serif" panose="02020603050405020304" pitchFamily="18" charset="0"/>
              </a:rPr>
              <a:t>поступления</a:t>
            </a:r>
          </a:p>
          <a:p>
            <a:pPr algn="ctr">
              <a:defRPr/>
            </a:pPr>
            <a:r>
              <a:rPr lang="ru-RU" sz="1400" dirty="0" smtClean="0">
                <a:latin typeface="Liberation Serif" panose="02020603050405020304" pitchFamily="18" charset="0"/>
              </a:rPr>
              <a:t> </a:t>
            </a:r>
            <a:r>
              <a:rPr lang="ru-RU" sz="1400" i="1" dirty="0">
                <a:latin typeface="Liberation Serif" panose="02020603050405020304" pitchFamily="18" charset="0"/>
              </a:rPr>
              <a:t>(с учетом возвратов)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2 878 345,7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400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395536" y="6133614"/>
            <a:ext cx="3459321" cy="537166"/>
          </a:xfrm>
          <a:prstGeom prst="snip1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Доходы в расчете на 1 человека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91 431,4 руб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</p:txBody>
      </p:sp>
      <p:sp>
        <p:nvSpPr>
          <p:cNvPr id="20" name="Пятиугольник 19"/>
          <p:cNvSpPr/>
          <p:nvPr/>
        </p:nvSpPr>
        <p:spPr>
          <a:xfrm rot="5400000">
            <a:off x="5230772" y="969716"/>
            <a:ext cx="884558" cy="2305821"/>
          </a:xfrm>
          <a:prstGeom prst="homePlate">
            <a:avLst>
              <a:gd name="adj" fmla="val 48462"/>
            </a:avLst>
          </a:prstGeom>
          <a:solidFill>
            <a:srgbClr val="FF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dirty="0">
                <a:latin typeface="Liberation Serif" panose="02020603050405020304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400" dirty="0">
                <a:latin typeface="Liberation Serif" panose="02020603050405020304" pitchFamily="18" charset="0"/>
              </a:rPr>
              <a:t>301 892,5  тыс. руб.</a:t>
            </a:r>
          </a:p>
        </p:txBody>
      </p:sp>
      <p:sp>
        <p:nvSpPr>
          <p:cNvPr id="21" name="Пятиугольник 20"/>
          <p:cNvSpPr/>
          <p:nvPr/>
        </p:nvSpPr>
        <p:spPr>
          <a:xfrm rot="5400000">
            <a:off x="7555768" y="1233026"/>
            <a:ext cx="872848" cy="1790908"/>
          </a:xfrm>
          <a:prstGeom prst="homePlate">
            <a:avLst>
              <a:gd name="adj" fmla="val 48462"/>
            </a:avLst>
          </a:prstGeom>
          <a:solidFill>
            <a:srgbClr val="FF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dirty="0">
                <a:latin typeface="Liberation Serif" panose="02020603050405020304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400" dirty="0">
                <a:latin typeface="Liberation Serif" panose="02020603050405020304" pitchFamily="18" charset="0"/>
              </a:rPr>
              <a:t>2 236 895,0 </a:t>
            </a:r>
            <a:endParaRPr lang="ru-RU" sz="1400" dirty="0" smtClean="0"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sz="1400" dirty="0" smtClean="0">
                <a:latin typeface="Liberation Serif" panose="02020603050405020304" pitchFamily="18" charset="0"/>
              </a:rPr>
              <a:t>тыс</a:t>
            </a:r>
            <a:r>
              <a:rPr lang="ru-RU" sz="1400" dirty="0">
                <a:latin typeface="Liberation Serif" panose="02020603050405020304" pitchFamily="18" charset="0"/>
              </a:rPr>
              <a:t>. </a:t>
            </a:r>
            <a:r>
              <a:rPr lang="ru-RU" sz="1400" dirty="0" smtClean="0">
                <a:latin typeface="Liberation Serif" panose="02020603050405020304" pitchFamily="18" charset="0"/>
              </a:rPr>
              <a:t>руб.</a:t>
            </a:r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 rot="5400000">
            <a:off x="5274361" y="1913969"/>
            <a:ext cx="858384" cy="2273545"/>
          </a:xfrm>
          <a:prstGeom prst="homePlate">
            <a:avLst>
              <a:gd name="adj" fmla="val 48462"/>
            </a:avLst>
          </a:prstGeom>
          <a:solidFill>
            <a:srgbClr val="CBBD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latin typeface="Liberation Serif" panose="02020603050405020304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500" dirty="0">
                <a:latin typeface="Liberation Serif" panose="02020603050405020304" pitchFamily="18" charset="0"/>
              </a:rPr>
              <a:t>303 233,8  тыс. руб.</a:t>
            </a:r>
          </a:p>
        </p:txBody>
      </p:sp>
      <p:sp>
        <p:nvSpPr>
          <p:cNvPr id="23" name="Пятиугольник 22"/>
          <p:cNvSpPr/>
          <p:nvPr/>
        </p:nvSpPr>
        <p:spPr>
          <a:xfrm rot="5400000">
            <a:off x="7567365" y="2150913"/>
            <a:ext cx="858392" cy="1799646"/>
          </a:xfrm>
          <a:prstGeom prst="homePlate">
            <a:avLst>
              <a:gd name="adj" fmla="val 48462"/>
            </a:avLst>
          </a:prstGeom>
          <a:solidFill>
            <a:srgbClr val="CBBDB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latin typeface="Liberation Serif" panose="02020603050405020304" pitchFamily="18" charset="0"/>
              </a:rPr>
              <a:t>ЖКХ</a:t>
            </a:r>
          </a:p>
          <a:p>
            <a:pPr algn="ctr">
              <a:defRPr/>
            </a:pPr>
            <a:r>
              <a:rPr lang="ru-RU" sz="1500" dirty="0">
                <a:latin typeface="Liberation Serif" panose="02020603050405020304" pitchFamily="18" charset="0"/>
              </a:rPr>
              <a:t>610 414,8 тыс. руб.</a:t>
            </a:r>
          </a:p>
        </p:txBody>
      </p:sp>
      <p:sp>
        <p:nvSpPr>
          <p:cNvPr id="24" name="Пятиугольник 23"/>
          <p:cNvSpPr/>
          <p:nvPr/>
        </p:nvSpPr>
        <p:spPr>
          <a:xfrm rot="5400000">
            <a:off x="5096205" y="3046377"/>
            <a:ext cx="1220264" cy="2273544"/>
          </a:xfrm>
          <a:prstGeom prst="homePlate">
            <a:avLst>
              <a:gd name="adj" fmla="val 48462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endParaRPr lang="ru-RU" sz="1500" dirty="0" smtClean="0"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sz="1500" dirty="0" smtClean="0">
                <a:latin typeface="Liberation Serif" panose="02020603050405020304" pitchFamily="18" charset="0"/>
              </a:rPr>
              <a:t>Социальная </a:t>
            </a:r>
            <a:r>
              <a:rPr lang="ru-RU" sz="1500" dirty="0">
                <a:latin typeface="Liberation Serif" panose="02020603050405020304" pitchFamily="18" charset="0"/>
              </a:rPr>
              <a:t>политика</a:t>
            </a:r>
          </a:p>
          <a:p>
            <a:pPr algn="ctr">
              <a:defRPr/>
            </a:pPr>
            <a:r>
              <a:rPr lang="ru-RU" sz="1500" dirty="0">
                <a:latin typeface="Liberation Serif" panose="02020603050405020304" pitchFamily="18" charset="0"/>
              </a:rPr>
              <a:t>210 821,9  тыс. руб.</a:t>
            </a:r>
          </a:p>
          <a:p>
            <a:pPr algn="ctr">
              <a:defRPr/>
            </a:pPr>
            <a:endParaRPr lang="ru-RU" sz="1500" dirty="0">
              <a:latin typeface="Liberation Serif" panose="02020603050405020304" pitchFamily="18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 rot="5400000">
            <a:off x="7438374" y="3214860"/>
            <a:ext cx="1116369" cy="1832683"/>
          </a:xfrm>
          <a:prstGeom prst="homePlate">
            <a:avLst>
              <a:gd name="adj" fmla="val 48462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300" dirty="0" smtClean="0">
                <a:latin typeface="Liberation Serif" panose="02020603050405020304" pitchFamily="18" charset="0"/>
              </a:rPr>
              <a:t>Общегосударственные</a:t>
            </a:r>
            <a:endParaRPr lang="ru-RU" sz="1300" dirty="0"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sz="1300" dirty="0" smtClean="0">
                <a:latin typeface="Liberation Serif" panose="02020603050405020304" pitchFamily="18" charset="0"/>
              </a:rPr>
              <a:t>вопросы</a:t>
            </a:r>
            <a:endParaRPr lang="ru-RU" sz="1300" dirty="0"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sz="1300" dirty="0">
                <a:latin typeface="Liberation Serif" panose="02020603050405020304" pitchFamily="18" charset="0"/>
              </a:rPr>
              <a:t>259 348,0  тыс. руб</a:t>
            </a:r>
            <a:r>
              <a:rPr lang="ru-RU" sz="1300" dirty="0">
                <a:latin typeface="Book Antiqua" pitchFamily="18" charset="0"/>
              </a:rPr>
              <a:t>.</a:t>
            </a:r>
          </a:p>
        </p:txBody>
      </p:sp>
      <p:sp>
        <p:nvSpPr>
          <p:cNvPr id="26" name="Пятиугольник 25"/>
          <p:cNvSpPr/>
          <p:nvPr/>
        </p:nvSpPr>
        <p:spPr>
          <a:xfrm rot="5400000">
            <a:off x="5154572" y="4382181"/>
            <a:ext cx="1027484" cy="2250740"/>
          </a:xfrm>
          <a:prstGeom prst="homePlate">
            <a:avLst>
              <a:gd name="adj" fmla="val 4846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endParaRPr lang="ru-RU" sz="1500" dirty="0" smtClean="0"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latin typeface="Liberation Serif" panose="02020603050405020304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1400" dirty="0">
                <a:latin typeface="Liberation Serif" panose="02020603050405020304" pitchFamily="18" charset="0"/>
              </a:rPr>
              <a:t>178 895,0  тыс. руб.</a:t>
            </a:r>
          </a:p>
          <a:p>
            <a:pPr algn="ctr">
              <a:defRPr/>
            </a:pPr>
            <a:endParaRPr lang="ru-RU" sz="1400" dirty="0">
              <a:latin typeface="Liberation Serif" panose="02020603050405020304" pitchFamily="18" charset="0"/>
            </a:endParaRPr>
          </a:p>
        </p:txBody>
      </p:sp>
      <p:sp>
        <p:nvSpPr>
          <p:cNvPr id="27" name="Пятиугольник 26"/>
          <p:cNvSpPr/>
          <p:nvPr/>
        </p:nvSpPr>
        <p:spPr>
          <a:xfrm rot="5400000">
            <a:off x="7485257" y="4593646"/>
            <a:ext cx="1022605" cy="1832683"/>
          </a:xfrm>
          <a:prstGeom prst="homePlate">
            <a:avLst>
              <a:gd name="adj" fmla="val 4919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endParaRPr lang="ru-RU" sz="1500" dirty="0" smtClean="0">
              <a:latin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sz="1500" dirty="0">
                <a:latin typeface="Liberation Serif" panose="02020603050405020304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1500" dirty="0">
                <a:latin typeface="Liberation Serif" panose="02020603050405020304" pitchFamily="18" charset="0"/>
              </a:rPr>
              <a:t>48 156,3  тыс. руб.</a:t>
            </a:r>
          </a:p>
          <a:p>
            <a:pPr algn="ctr">
              <a:defRPr/>
            </a:pPr>
            <a:endParaRPr lang="ru-RU" sz="1500" dirty="0">
              <a:latin typeface="Liberation Serif" panose="02020603050405020304" pitchFamily="18" charset="0"/>
            </a:endParaRPr>
          </a:p>
        </p:txBody>
      </p:sp>
      <p:sp>
        <p:nvSpPr>
          <p:cNvPr id="28" name="Прямоугольник с одним вырезанным углом 27"/>
          <p:cNvSpPr/>
          <p:nvPr/>
        </p:nvSpPr>
        <p:spPr>
          <a:xfrm flipH="1">
            <a:off x="5367077" y="6133614"/>
            <a:ext cx="3459321" cy="537166"/>
          </a:xfrm>
          <a:prstGeom prst="snip1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Расходы в расчете на 1 человека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89 577,0 руб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</p:txBody>
      </p:sp>
      <p:pic>
        <p:nvPicPr>
          <p:cNvPr id="29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06772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9417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051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4452" y="70055"/>
            <a:ext cx="8712968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396" y="144899"/>
            <a:ext cx="5472608" cy="71440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Нормативы отчислений по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основным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налогам</a:t>
            </a:r>
          </a:p>
        </p:txBody>
      </p:sp>
      <p:pic>
        <p:nvPicPr>
          <p:cNvPr id="8" name="Рисунок 7" descr="C:\Users\NL\Music\Герб с короной вар.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9" y="70657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70055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163908" y="1211027"/>
            <a:ext cx="2808312" cy="1944216"/>
          </a:xfrm>
          <a:prstGeom prst="roundRect">
            <a:avLst/>
          </a:prstGeom>
          <a:solidFill>
            <a:schemeClr val="tx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Бюджет муниципального округа Сухой Лог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939447" y="1376381"/>
            <a:ext cx="1201023" cy="72008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itchFamily="18" charset="0"/>
              </a:rPr>
              <a:t>100%</a:t>
            </a:r>
            <a:endParaRPr lang="ru-RU" sz="1400" b="1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9656204">
            <a:off x="1812885" y="2478757"/>
            <a:ext cx="1459715" cy="78226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Liberation Serif" pitchFamily="18" charset="0"/>
              </a:rPr>
              <a:t>100%</a:t>
            </a:r>
            <a:endParaRPr lang="ru-RU" sz="1400" b="1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21" name="Стрелка вверх 20"/>
          <p:cNvSpPr/>
          <p:nvPr/>
        </p:nvSpPr>
        <p:spPr>
          <a:xfrm rot="1272972">
            <a:off x="2392890" y="3101173"/>
            <a:ext cx="1080872" cy="2695728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7511306">
            <a:off x="2398303" y="4156549"/>
            <a:ext cx="120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Liberation Serif" pitchFamily="18" charset="0"/>
              </a:rPr>
              <a:t>100</a:t>
            </a:r>
            <a:r>
              <a:rPr lang="ru-RU" b="1" dirty="0">
                <a:latin typeface="Liberation Serif" pitchFamily="18" charset="0"/>
              </a:rPr>
              <a:t>%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27895" y="5157192"/>
            <a:ext cx="2219970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Liberation Serif" pitchFamily="18" charset="0"/>
              </a:rPr>
              <a:t>Земельный налог</a:t>
            </a:r>
            <a:endParaRPr lang="ru-RU" sz="16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0637" y="2625532"/>
            <a:ext cx="2077243" cy="217162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Liberation Serif" pitchFamily="18" charset="0"/>
                <a:ea typeface="Times New Roman"/>
                <a:cs typeface="Times New Roman"/>
              </a:rPr>
              <a:t>Налог, взимаемый в связи с </a:t>
            </a:r>
            <a:r>
              <a:rPr lang="ru-RU" sz="1600" b="1" dirty="0" smtClean="0">
                <a:solidFill>
                  <a:schemeClr val="bg1"/>
                </a:solidFill>
                <a:latin typeface="Liberation Serif" pitchFamily="18" charset="0"/>
                <a:ea typeface="Times New Roman"/>
                <a:cs typeface="Times New Roman"/>
              </a:rPr>
              <a:t>применением </a:t>
            </a:r>
            <a:r>
              <a:rPr lang="ru-RU" sz="1600" b="1" dirty="0">
                <a:solidFill>
                  <a:schemeClr val="bg1"/>
                </a:solidFill>
                <a:latin typeface="Liberation Serif" pitchFamily="18" charset="0"/>
                <a:ea typeface="Times New Roman"/>
                <a:cs typeface="Times New Roman"/>
              </a:rPr>
              <a:t>патентной системы налогообложения</a:t>
            </a:r>
            <a:endParaRPr lang="ru-RU" sz="16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7795" y="1211027"/>
            <a:ext cx="1800200" cy="108012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Liberation Serif" pitchFamily="18" charset="0"/>
              </a:rPr>
              <a:t>Налог на имущество физических лиц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23" name="Стрелка вверх 22"/>
          <p:cNvSpPr/>
          <p:nvPr/>
        </p:nvSpPr>
        <p:spPr>
          <a:xfrm>
            <a:off x="4139952" y="3155243"/>
            <a:ext cx="1080120" cy="308684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itchFamily="18" charset="0"/>
              </a:rPr>
              <a:t>58%</a:t>
            </a:r>
            <a:endParaRPr lang="ru-RU" sz="1400" b="1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7904" y="5157192"/>
            <a:ext cx="2088232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Liberation Serif" pitchFamily="18" charset="0"/>
              </a:rPr>
              <a:t>НДФЛ</a:t>
            </a:r>
            <a:endParaRPr lang="ru-RU" sz="16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24" name="Стрелка влево 23"/>
          <p:cNvSpPr/>
          <p:nvPr/>
        </p:nvSpPr>
        <p:spPr>
          <a:xfrm>
            <a:off x="5990066" y="1348412"/>
            <a:ext cx="933237" cy="718009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itchFamily="18" charset="0"/>
              </a:rPr>
              <a:t>48,4%</a:t>
            </a:r>
            <a:endParaRPr lang="ru-RU" sz="1400" b="1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4248" y="1211027"/>
            <a:ext cx="2088232" cy="10507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Liberation Serif" pitchFamily="18" charset="0"/>
              </a:rPr>
              <a:t>Упрощенная система налогообложения</a:t>
            </a:r>
            <a:endParaRPr lang="ru-RU" sz="16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25" name="Стрелка влево 24"/>
          <p:cNvSpPr/>
          <p:nvPr/>
        </p:nvSpPr>
        <p:spPr>
          <a:xfrm rot="1800790">
            <a:off x="5895943" y="2477414"/>
            <a:ext cx="1327348" cy="754893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itchFamily="18" charset="0"/>
              </a:rPr>
              <a:t>100%</a:t>
            </a:r>
            <a:endParaRPr lang="ru-RU" sz="1400" b="1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04249" y="2625532"/>
            <a:ext cx="2088232" cy="14620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Liberation Serif" pitchFamily="18" charset="0"/>
              </a:rPr>
              <a:t>Единый сельско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Liberation Serif" pitchFamily="18" charset="0"/>
              </a:rPr>
              <a:t>хозяйственный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Liberation Serif" pitchFamily="18" charset="0"/>
              </a:rPr>
              <a:t>налог</a:t>
            </a:r>
            <a:endParaRPr lang="ru-RU" sz="16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26" name="Стрелка вверх 25"/>
          <p:cNvSpPr/>
          <p:nvPr/>
        </p:nvSpPr>
        <p:spPr>
          <a:xfrm rot="20146581">
            <a:off x="5813516" y="3037408"/>
            <a:ext cx="892482" cy="23889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latin typeface="Liberation Serif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06553" y="5157192"/>
            <a:ext cx="2033177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Liberation Serif" pitchFamily="18" charset="0"/>
              </a:rPr>
              <a:t>Акцизы</a:t>
            </a:r>
            <a:endParaRPr lang="ru-RU" sz="1600" b="1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3946527">
            <a:off x="5735771" y="4193679"/>
            <a:ext cx="1239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Liberation Serif" pitchFamily="18" charset="0"/>
              </a:rPr>
              <a:t>0,33794%</a:t>
            </a:r>
          </a:p>
        </p:txBody>
      </p:sp>
    </p:spTree>
    <p:extLst>
      <p:ext uri="{BB962C8B-B14F-4D97-AF65-F5344CB8AC3E}">
        <p14:creationId xmlns:p14="http://schemas.microsoft.com/office/powerpoint/2010/main" val="8452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4452" y="70055"/>
            <a:ext cx="8712968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396" y="144899"/>
            <a:ext cx="5472608" cy="71440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Поступление доходов местного бюджета 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Liberation Serif" pitchFamily="18" charset="0"/>
              </a:rPr>
              <a:t>в 2023 – 2025 годах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4842" y="102232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Liberation Serif" pitchFamily="18" charset="0"/>
              </a:rPr>
              <a:t>   тыс. руб.</a:t>
            </a:r>
            <a:endParaRPr lang="ru-RU" b="1" dirty="0">
              <a:latin typeface="Liberation Serif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87662560"/>
              </p:ext>
            </p:extLst>
          </p:nvPr>
        </p:nvGraphicFramePr>
        <p:xfrm>
          <a:off x="202439" y="1397070"/>
          <a:ext cx="878497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3648" y="865781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Liberation Serif" pitchFamily="18" charset="0"/>
              </a:rPr>
              <a:t>Поступило в бюджет всего:</a:t>
            </a:r>
          </a:p>
          <a:p>
            <a:r>
              <a:rPr lang="ru-RU" b="1" dirty="0" smtClean="0">
                <a:latin typeface="Liberation Serif" pitchFamily="18" charset="0"/>
              </a:rPr>
              <a:t>     2023 </a:t>
            </a:r>
            <a:r>
              <a:rPr lang="ru-RU" b="1" dirty="0">
                <a:latin typeface="Liberation Serif" pitchFamily="18" charset="0"/>
              </a:rPr>
              <a:t>год – 2 420 </a:t>
            </a:r>
            <a:r>
              <a:rPr lang="ru-RU" b="1" dirty="0" smtClean="0">
                <a:latin typeface="Liberation Serif" pitchFamily="18" charset="0"/>
              </a:rPr>
              <a:t>004,3</a:t>
            </a:r>
            <a:endParaRPr lang="ru-RU" b="1" dirty="0">
              <a:latin typeface="Liberation Serif" pitchFamily="18" charset="0"/>
            </a:endParaRPr>
          </a:p>
          <a:p>
            <a:r>
              <a:rPr lang="ru-RU" b="1" dirty="0">
                <a:latin typeface="Liberation Serif" pitchFamily="18" charset="0"/>
              </a:rPr>
              <a:t>     2024 год – 3 519 </a:t>
            </a:r>
            <a:r>
              <a:rPr lang="ru-RU" b="1" dirty="0" smtClean="0">
                <a:latin typeface="Liberation Serif" pitchFamily="18" charset="0"/>
              </a:rPr>
              <a:t>663,0</a:t>
            </a:r>
            <a:endParaRPr lang="ru-RU" b="1" dirty="0">
              <a:latin typeface="Liberation Serif" pitchFamily="18" charset="0"/>
            </a:endParaRPr>
          </a:p>
          <a:p>
            <a:r>
              <a:rPr lang="ru-RU" b="1" dirty="0">
                <a:latin typeface="Liberation Serif" pitchFamily="18" charset="0"/>
              </a:rPr>
              <a:t>     2025 год – 4 235 </a:t>
            </a:r>
            <a:r>
              <a:rPr lang="ru-RU" b="1" dirty="0" smtClean="0">
                <a:latin typeface="Liberation Serif" pitchFamily="18" charset="0"/>
              </a:rPr>
              <a:t>561,6</a:t>
            </a:r>
            <a:endParaRPr lang="ru-RU" b="1" dirty="0">
              <a:latin typeface="Liberation Serif" pitchFamily="18" charset="0"/>
            </a:endParaRPr>
          </a:p>
        </p:txBody>
      </p:sp>
      <p:pic>
        <p:nvPicPr>
          <p:cNvPr id="8" name="Рисунок 7" descr="C:\Users\NL\Music\Герб с короной вар.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4" y="104469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70055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4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16632"/>
            <a:ext cx="8712968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            Муниципальный округ</a:t>
            </a:r>
          </a:p>
          <a:p>
            <a:r>
              <a:rPr lang="ru-RU" sz="1400" dirty="0" smtClean="0"/>
              <a:t>            Сухой Лог</a:t>
            </a:r>
            <a:endParaRPr lang="ru-RU" sz="1400" dirty="0"/>
          </a:p>
        </p:txBody>
      </p:sp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627784" y="202333"/>
            <a:ext cx="5184576" cy="69269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Структура доходов бюджета за 2025 год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2052" name="Рисунок 3" descr="&amp;Mcy;&amp;icy;&amp;scy;&amp;tcy;&amp;icy;&amp;kcy;&amp;acy; &amp;Zcy;&amp;acy;&amp;pcy;&amp;icy;&amp;scy;&amp;icy; &amp;vcy; &amp;rcy;&amp;ucy;&amp;bcy;&amp;rcy;&amp;icy;&amp;kcy;&amp;iecy; &amp;Mcy;&amp;icy;&amp;scy;&amp;tcy;&amp;icy;&amp;kcy;&amp;acy; &amp;Dcy;&amp;ncy;&amp;iecy;&amp;vcy;&amp;ncy;&amp;icy;&amp;kcy; &amp;mcy;&amp;acy;&amp;dcy;&amp;acy;&amp;mcy;&amp;ncy;&amp;ucy;&amp;acy;&amp;rcy; : LiveInt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5373216"/>
            <a:ext cx="1605256" cy="11979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67544" y="1827947"/>
            <a:ext cx="6945397" cy="332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05737544"/>
              </p:ext>
            </p:extLst>
          </p:nvPr>
        </p:nvGraphicFramePr>
        <p:xfrm>
          <a:off x="499220" y="1052736"/>
          <a:ext cx="82089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 descr="C:\Users\NL\Music\Герб с короной вар.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2" y="116632"/>
            <a:ext cx="374015" cy="63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C:\Users\Пользователь\Downloads\attachment (7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952" y="106772"/>
            <a:ext cx="1081300" cy="7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02952" y="980728"/>
            <a:ext cx="10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Liberation Serif" pitchFamily="18" charset="0"/>
              </a:rPr>
              <a:t>тыс.руб.</a:t>
            </a:r>
            <a:endParaRPr lang="ru-RU" b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45622</TotalTime>
  <Words>7442</Words>
  <Application>Microsoft Office PowerPoint</Application>
  <PresentationFormat>Экран (4:3)</PresentationFormat>
  <Paragraphs>1335</Paragraphs>
  <Slides>55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Волна</vt:lpstr>
      <vt:lpstr>1_Волна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бюджета муниципального округа Сухой Лог за 2025 год, млн. руб.</vt:lpstr>
      <vt:lpstr>Структура бюджета муниципального округа Сухой Лог за 2025 год, млн. руб.</vt:lpstr>
      <vt:lpstr>Нормативы отчислений по  основным налогам</vt:lpstr>
      <vt:lpstr>Поступление доходов местного бюджета  в 2023 – 2025 годах</vt:lpstr>
      <vt:lpstr>Структура доходов бюджета за 2025 год</vt:lpstr>
      <vt:lpstr>Структура налоговых доходов  бюджета в 2025 году </vt:lpstr>
      <vt:lpstr>Поступление налоговых платежей в бюджет за 2025 год</vt:lpstr>
      <vt:lpstr>Динамика поступлений налога на доходы физических лиц в бюджет  за 2023 - 2025 годы</vt:lpstr>
      <vt:lpstr>Динамика поступлений налоговых  платежей в бюджет за 2024-2025 годы</vt:lpstr>
      <vt:lpstr>Поступление неналоговых платежей в бюджет за 2025 год</vt:lpstr>
      <vt:lpstr>Структура неналоговых доходов бюджета в 2025 году</vt:lpstr>
      <vt:lpstr>Динамика поступлений неналоговых платежей в бюджет за 2024 – 2025 годы</vt:lpstr>
      <vt:lpstr>Структура безвозмездных  поступлений в 2025  году</vt:lpstr>
      <vt:lpstr>Безвозмездные поступления в бюджет   за 2025 год</vt:lpstr>
      <vt:lpstr>Динамика безвозмездных поступлений  в бюджет за 2024-2025 годы</vt:lpstr>
      <vt:lpstr>Исполнение бюджета главными администраторами доходов</vt:lpstr>
      <vt:lpstr>Сведения об исполнении бюджета муниципального округа Сухой Лог за 2023 - 2025  годы в сравнении с бюджетами других городов</vt:lpstr>
      <vt:lpstr>Функциональная структура расходов за 2025 год</vt:lpstr>
      <vt:lpstr>Презентация PowerPoint</vt:lpstr>
      <vt:lpstr>Презентация PowerPoint</vt:lpstr>
      <vt:lpstr>    Социально - значимые расходы в 2025 году </vt:lpstr>
      <vt:lpstr>Муниципальная программа  – это документ, определяющий цели и задачи муниципальной политики в определенной сфере, способы их достижения, примерные объемы используемых финансовых ресурсов</vt:lpstr>
      <vt:lpstr>Презентация PowerPoint</vt:lpstr>
      <vt:lpstr>Одними из наиболее финансовоёмких      муниципальных программ являются следующие: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расходов бюджета муниципального округа Сухой Лог в расчете на одного жителя муниципального округа, тыс. руб.</vt:lpstr>
      <vt:lpstr>Презентация PowerPoint</vt:lpstr>
      <vt:lpstr>Муниципальный долг муниципального округа Сухой Лог в 2025 году</vt:lpstr>
      <vt:lpstr>Презентация PowerPoint</vt:lpstr>
    </vt:vector>
  </TitlesOfParts>
  <Company>ФУ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Гребенюк</dc:creator>
  <cp:lastModifiedBy>Пользователь</cp:lastModifiedBy>
  <cp:revision>3627</cp:revision>
  <cp:lastPrinted>2026-04-15T04:06:07Z</cp:lastPrinted>
  <dcterms:created xsi:type="dcterms:W3CDTF">2014-05-05T02:55:32Z</dcterms:created>
  <dcterms:modified xsi:type="dcterms:W3CDTF">2026-04-27T05:12:09Z</dcterms:modified>
</cp:coreProperties>
</file>