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1"/>
  </p:notesMasterIdLst>
  <p:handoutMasterIdLst>
    <p:handoutMasterId r:id="rId52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399" r:id="rId12"/>
    <p:sldId id="491" r:id="rId13"/>
    <p:sldId id="400" r:id="rId14"/>
    <p:sldId id="402" r:id="rId15"/>
    <p:sldId id="529" r:id="rId16"/>
    <p:sldId id="4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46" r:id="rId30"/>
    <p:sldId id="419" r:id="rId31"/>
    <p:sldId id="573" r:id="rId32"/>
    <p:sldId id="531" r:id="rId33"/>
    <p:sldId id="574" r:id="rId34"/>
    <p:sldId id="594" r:id="rId35"/>
    <p:sldId id="428" r:id="rId36"/>
    <p:sldId id="429" r:id="rId37"/>
    <p:sldId id="547" r:id="rId38"/>
    <p:sldId id="576" r:id="rId39"/>
    <p:sldId id="577" r:id="rId40"/>
    <p:sldId id="487" r:id="rId41"/>
    <p:sldId id="578" r:id="rId42"/>
    <p:sldId id="441" r:id="rId43"/>
    <p:sldId id="579" r:id="rId44"/>
    <p:sldId id="445" r:id="rId45"/>
    <p:sldId id="593" r:id="rId46"/>
    <p:sldId id="580" r:id="rId47"/>
    <p:sldId id="510" r:id="rId48"/>
    <p:sldId id="458" r:id="rId49"/>
    <p:sldId id="571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CCFF"/>
    <a:srgbClr val="86A2E0"/>
    <a:srgbClr val="9999FF"/>
    <a:srgbClr val="CCFFFF"/>
    <a:srgbClr val="FFCCFF"/>
    <a:srgbClr val="CCCCFF"/>
    <a:srgbClr val="CCFF99"/>
    <a:srgbClr val="6699FF"/>
    <a:srgbClr val="90B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15" d="100"/>
          <a:sy n="115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11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11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818181818181818181818181816151515151515151515151512121212121213121212121212331414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1313131314131313131313441515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5516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6617171711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77181818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727272727272520202020202020202020201717171717171817171717171788191919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20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1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11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11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16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11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1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11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6.4173468464802704E-3"/>
                  <c:y val="-1.69066649568980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9.2217422465042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72205207549465E-3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17346846480388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043240790475706E-2"/>
                  <c:y val="-4.611143424151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56377251061202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74282</c:v>
                </c:pt>
                <c:pt idx="3" formatCode="0.0">
                  <c:v>15298</c:v>
                </c:pt>
                <c:pt idx="4" formatCode="0.0">
                  <c:v>21913</c:v>
                </c:pt>
                <c:pt idx="5" formatCode="0.0">
                  <c:v>109.5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0216835581004859E-3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4.6109618902183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30356981340679E-2"/>
                  <c:y val="4.6109618902183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834693692960718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56377251061261E-2"/>
                  <c:y val="2.3054809451092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46325</c:v>
                </c:pt>
                <c:pt idx="1">
                  <c:v>0.2</c:v>
                </c:pt>
                <c:pt idx="2" formatCode="0.0">
                  <c:v>86761.38</c:v>
                </c:pt>
                <c:pt idx="3" formatCode="0.0">
                  <c:v>17556</c:v>
                </c:pt>
                <c:pt idx="4" formatCode="0.0">
                  <c:v>18263</c:v>
                </c:pt>
                <c:pt idx="5" formatCode="0.0">
                  <c:v>107.6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0216835581004859E-3"/>
                  <c:y val="-9.2219237804367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-1.81533932770298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34693692960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60713962681299E-2"/>
                  <c:y val="-1.15274047255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52040539441167E-2"/>
                  <c:y val="-1.38328856706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52040539441167E-2"/>
                  <c:y val="-1.815339326857654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46229</c:v>
                </c:pt>
                <c:pt idx="1">
                  <c:v>0.2</c:v>
                </c:pt>
                <c:pt idx="2" formatCode="0.0">
                  <c:v>97953.600000000006</c:v>
                </c:pt>
                <c:pt idx="3" formatCode="0.0">
                  <c:v>18750</c:v>
                </c:pt>
                <c:pt idx="4" formatCode="0.0">
                  <c:v>18263</c:v>
                </c:pt>
                <c:pt idx="5" formatCode="0.0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890240"/>
        <c:axId val="224387648"/>
        <c:axId val="0"/>
      </c:bar3DChart>
      <c:catAx>
        <c:axId val="218890240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24387648"/>
        <c:crosses val="autoZero"/>
        <c:auto val="1"/>
        <c:lblAlgn val="ctr"/>
        <c:lblOffset val="100"/>
        <c:noMultiLvlLbl val="0"/>
      </c:catAx>
      <c:valAx>
        <c:axId val="224387648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218890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667694173340437E-3"/>
                  <c:y val="0.22750342554530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-5.4925629732289637E-4"/>
                  <c:y val="0.24885822871532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3.4518292694408722E-4"/>
                  <c:y val="0.24164815020553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-3.4397072641646222E-3"/>
                  <c:y val="0.23781663148539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1.9655301953266963E-3"/>
                  <c:y val="0.24771576306336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-1.0237798436708539E-3"/>
                  <c:y val="0.24968359997037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г. Факт</c:v>
                </c:pt>
                <c:pt idx="1">
                  <c:v>2025 г. Ожидаемое</c:v>
                </c:pt>
                <c:pt idx="2">
                  <c:v>2026 г. Прогноз</c:v>
                </c:pt>
                <c:pt idx="3">
                  <c:v>2027 г. Прогноз</c:v>
                </c:pt>
                <c:pt idx="4">
                  <c:v>2028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17295.900000000001</c:v>
                </c:pt>
                <c:pt idx="1">
                  <c:v>18802</c:v>
                </c:pt>
                <c:pt idx="2">
                  <c:v>20348</c:v>
                </c:pt>
                <c:pt idx="3" formatCode="#,##0">
                  <c:v>22952</c:v>
                </c:pt>
                <c:pt idx="4" formatCode="#,##0">
                  <c:v>25890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1"/>
        <c:axId val="324305920"/>
        <c:axId val="320999936"/>
      </c:barChart>
      <c:catAx>
        <c:axId val="32430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2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20999936"/>
        <c:crosses val="autoZero"/>
        <c:auto val="1"/>
        <c:lblAlgn val="ctr"/>
        <c:lblOffset val="15"/>
        <c:noMultiLvlLbl val="0"/>
      </c:catAx>
      <c:valAx>
        <c:axId val="32099993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324305920"/>
        <c:crosses val="autoZero"/>
        <c:crossBetween val="between"/>
      </c:valAx>
      <c:spPr>
        <a:noFill/>
        <a:effectLst>
          <a:glow>
            <a:schemeClr val="bg2">
              <a:lumMod val="90000"/>
            </a:schemeClr>
          </a:glow>
          <a:outerShdw sx="1000" sy="1000" algn="ctr" rotWithShape="0">
            <a:schemeClr val="accent1"/>
          </a:outerShdw>
          <a:softEdge rad="0"/>
        </a:effectLst>
      </c:spPr>
    </c:plotArea>
    <c:plotVisOnly val="1"/>
    <c:dispBlanksAs val="gap"/>
    <c:showDLblsOverMax val="0"/>
  </c:chart>
  <c:spPr>
    <a:noFill/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805410106195E-2"/>
          <c:y val="4.5959798636002636E-2"/>
          <c:w val="0.91002847079455906"/>
          <c:h val="0.7418189917895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697441025071289E-3"/>
                  <c:y val="0.19345356904238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3"/>
                  <c:y val="0.18678275631678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89764100285156E-3"/>
                  <c:y val="0.18678275631678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92323075213867E-3"/>
                  <c:y val="0.14675787996318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394882050141498E-3"/>
                  <c:y val="0.10673300360959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2024г.  Факт</c:v>
                </c:pt>
                <c:pt idx="1">
                  <c:v>2025г. Ожидаемое</c:v>
                </c:pt>
                <c:pt idx="2">
                  <c:v>2026г. Прогноз</c:v>
                </c:pt>
                <c:pt idx="3">
                  <c:v>2027г. Прогноз</c:v>
                </c:pt>
                <c:pt idx="4">
                  <c:v>2028г.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13941.7</c:v>
                </c:pt>
                <c:pt idx="1">
                  <c:v>24081</c:v>
                </c:pt>
                <c:pt idx="2">
                  <c:v>24834</c:v>
                </c:pt>
                <c:pt idx="3">
                  <c:v>25831</c:v>
                </c:pt>
                <c:pt idx="4">
                  <c:v>26867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23839488"/>
        <c:axId val="218546176"/>
      </c:barChart>
      <c:catAx>
        <c:axId val="3238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8546176"/>
        <c:crosses val="autoZero"/>
        <c:auto val="1"/>
        <c:lblAlgn val="ctr"/>
        <c:lblOffset val="100"/>
        <c:noMultiLvlLbl val="0"/>
      </c:catAx>
      <c:valAx>
        <c:axId val="218546176"/>
        <c:scaling>
          <c:orientation val="minMax"/>
          <c:max val="28000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839488"/>
        <c:crosses val="autoZero"/>
        <c:crossBetween val="between"/>
        <c:maj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0"/>
              <a:bevelB w="6350" h="0"/>
            </a:sp3d>
          </c:spPr>
          <c:invertIfNegative val="0"/>
          <c:dLbls>
            <c:dLbl>
              <c:idx val="0"/>
              <c:layout>
                <c:manualLayout>
                  <c:x val="-1.4564811461382722E-3"/>
                  <c:y val="0.2210973584778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29622922765444E-3"/>
                  <c:y val="0.2210973584778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94434384148164E-3"/>
                  <c:y val="0.2820897332303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59245845530888E-3"/>
                  <c:y val="0.2515935458541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259245845530888E-3"/>
                  <c:y val="0.2820897332303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2024г. Факт</c:v>
                </c:pt>
                <c:pt idx="1">
                  <c:v>2025г. Ожидаемое</c:v>
                </c:pt>
                <c:pt idx="2">
                  <c:v>2026г. Прогноз</c:v>
                </c:pt>
                <c:pt idx="3">
                  <c:v>2027г. Прогноз</c:v>
                </c:pt>
                <c:pt idx="4">
                  <c:v>2028г.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25378</c:v>
                </c:pt>
                <c:pt idx="1">
                  <c:v>18144</c:v>
                </c:pt>
                <c:pt idx="2">
                  <c:v>17164</c:v>
                </c:pt>
                <c:pt idx="3">
                  <c:v>17612</c:v>
                </c:pt>
                <c:pt idx="4">
                  <c:v>15522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24430336"/>
        <c:axId val="218547904"/>
      </c:barChart>
      <c:catAx>
        <c:axId val="32443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8547904"/>
        <c:crosses val="autoZero"/>
        <c:auto val="1"/>
        <c:lblAlgn val="ctr"/>
        <c:lblOffset val="100"/>
        <c:noMultiLvlLbl val="0"/>
      </c:catAx>
      <c:valAx>
        <c:axId val="21854790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4430336"/>
        <c:crosses val="autoZero"/>
        <c:crossBetween val="between"/>
        <c:majorUnit val="5000"/>
      </c:valAx>
      <c:spPr>
        <a:solidFill>
          <a:schemeClr val="bg2">
            <a:alpha val="16000"/>
          </a:schemeClr>
        </a:solidFill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8826268074963547E-3"/>
          <c:w val="1"/>
          <c:h val="0.79121762133748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319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864792423122687E-3"/>
                  <c:y val="1.594969876233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18875453873612E-3"/>
                  <c:y val="-5.316636026237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94990807871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29584846245375E-3"/>
                  <c:y val="-3.190002547380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593206813271754E-3"/>
                  <c:y val="9.74705344930868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4792423122687E-3"/>
                  <c:y val="-5.316636026237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г. Факт </c:v>
                </c:pt>
                <c:pt idx="1">
                  <c:v>2025 г. Ожидаемое</c:v>
                </c:pt>
                <c:pt idx="2">
                  <c:v>2026 г. Прогноз</c:v>
                </c:pt>
                <c:pt idx="3">
                  <c:v>2027  г. Прогноз</c:v>
                </c:pt>
                <c:pt idx="4">
                  <c:v>2028 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1021036.6</c:v>
                </c:pt>
                <c:pt idx="1">
                  <c:v>1222380</c:v>
                </c:pt>
                <c:pt idx="2">
                  <c:v>1375321</c:v>
                </c:pt>
                <c:pt idx="3">
                  <c:v>1214782</c:v>
                </c:pt>
                <c:pt idx="4">
                  <c:v>1345093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4864792423122687E-3"/>
                  <c:y val="-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29584846245375E-3"/>
                  <c:y val="-3.987468807799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45916969249075E-3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64792423122687E-3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64792423122687E-3"/>
                  <c:y val="-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г. Факт </c:v>
                </c:pt>
                <c:pt idx="1">
                  <c:v>2025 г. Ожидаемое</c:v>
                </c:pt>
                <c:pt idx="2">
                  <c:v>2026 г. Прогноз</c:v>
                </c:pt>
                <c:pt idx="3">
                  <c:v>2027  г. Прогноз</c:v>
                </c:pt>
                <c:pt idx="4">
                  <c:v>2028  г. Прогноз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75754.8</c:v>
                </c:pt>
                <c:pt idx="1">
                  <c:v>94917</c:v>
                </c:pt>
                <c:pt idx="2">
                  <c:v>91331</c:v>
                </c:pt>
                <c:pt idx="3">
                  <c:v>80273</c:v>
                </c:pt>
                <c:pt idx="4">
                  <c:v>83793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4.4593206813271754E-3"/>
                  <c:y val="-5.861477685155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4792423122687E-3"/>
                  <c:y val="-1.6081776235020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0456095763837E-7"/>
                  <c:y val="2.6583180131187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29584846245375E-3"/>
                  <c:y val="1.594990807871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593206813271754E-3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4792423122687E-3"/>
                  <c:y val="1.594990807871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г. Факт </c:v>
                </c:pt>
                <c:pt idx="1">
                  <c:v>2025 г. Ожидаемое</c:v>
                </c:pt>
                <c:pt idx="2">
                  <c:v>2026 г. Прогноз</c:v>
                </c:pt>
                <c:pt idx="3">
                  <c:v>2027  г. Прогноз</c:v>
                </c:pt>
                <c:pt idx="4">
                  <c:v>2028  г. Прогноз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2422871</c:v>
                </c:pt>
                <c:pt idx="1">
                  <c:v>2860607</c:v>
                </c:pt>
                <c:pt idx="2">
                  <c:v>2380021</c:v>
                </c:pt>
                <c:pt idx="3">
                  <c:v>2141963</c:v>
                </c:pt>
                <c:pt idx="4">
                  <c:v>2089325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24428288"/>
        <c:axId val="218550208"/>
      </c:barChart>
      <c:dateAx>
        <c:axId val="32442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18550208"/>
        <c:crosses val="autoZero"/>
        <c:auto val="0"/>
        <c:lblOffset val="100"/>
        <c:baseTimeUnit val="days"/>
        <c:majorUnit val="1"/>
      </c:dateAx>
      <c:valAx>
        <c:axId val="21855020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324428288"/>
        <c:crosses val="autoZero"/>
        <c:crossBetween val="between"/>
      </c:valAx>
      <c:spPr>
        <a:ln w="6350"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245713866593779"/>
          <c:y val="0.91828985968526022"/>
          <c:w val="0.63278449866673347"/>
          <c:h val="6.1210819383757713E-2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013568"/>
        <c:axId val="220782592"/>
      </c:barChart>
      <c:catAx>
        <c:axId val="32401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20782592"/>
        <c:crosses val="autoZero"/>
        <c:auto val="1"/>
        <c:lblAlgn val="ctr"/>
        <c:lblOffset val="100"/>
        <c:noMultiLvlLbl val="0"/>
      </c:catAx>
      <c:valAx>
        <c:axId val="22078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01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1E-3</c:v>
                </c:pt>
                <c:pt idx="2">
                  <c:v>1.2E-2</c:v>
                </c:pt>
                <c:pt idx="3">
                  <c:v>5.6000000000000001E-2</c:v>
                </c:pt>
                <c:pt idx="4">
                  <c:v>0.13200000000000001</c:v>
                </c:pt>
                <c:pt idx="5">
                  <c:v>2E-3</c:v>
                </c:pt>
                <c:pt idx="6">
                  <c:v>0.54200000000000004</c:v>
                </c:pt>
                <c:pt idx="7">
                  <c:v>7.5999999999999998E-2</c:v>
                </c:pt>
                <c:pt idx="8">
                  <c:v>4.9000000000000002E-2</c:v>
                </c:pt>
                <c:pt idx="9">
                  <c:v>5.0999999999999997E-2</c:v>
                </c:pt>
                <c:pt idx="10" formatCode="0.00%">
                  <c:v>4.0000000000000002E-4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-5.7896715653045702E-2"/>
                  <c:y val="3.87152105050658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3 222,4 млн. руб.</a:t>
                    </a:r>
                  </a:p>
                  <a:p>
                    <a:r>
                      <a:rPr lang="ru-RU" sz="1200" dirty="0" smtClean="0"/>
                      <a:t>80,0%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229438149858E-2"/>
                  <c:y val="1.290507016835527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803,9 млн. руб.</a:t>
                    </a:r>
                  </a:p>
                  <a:p>
                    <a:r>
                      <a:rPr lang="ru-RU" sz="1200" dirty="0" smtClean="0"/>
                      <a:t>20,0%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3222.4</c:v>
                </c:pt>
                <c:pt idx="1">
                  <c:v>803.9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33071196682652E-2"/>
          <c:y val="6.7444329102321968E-2"/>
          <c:w val="0.85780772619272994"/>
          <c:h val="0.577977880929896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499999999999813E-3"/>
                  <c:y val="2.93948820501425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878976410028521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834,5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16666666666666E-2"/>
                  <c:y val="6.61384846128207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3948820501425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2.93948820501426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3301</c:v>
                </c:pt>
                <c:pt idx="1">
                  <c:v>3834.5</c:v>
                </c:pt>
                <c:pt idx="2">
                  <c:v>3974.1</c:v>
                </c:pt>
                <c:pt idx="3">
                  <c:v>3362.2</c:v>
                </c:pt>
                <c:pt idx="4">
                  <c:v>3384.3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 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49999999999999E-2"/>
                  <c:y val="-0.13227696922564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28E-2"/>
                  <c:y val="-0.1175795282005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2E-2"/>
                  <c:y val="-0.1028820871754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0.13227696922564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502624671991E-2"/>
                  <c:y val="-9.553336666296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207</c:v>
                </c:pt>
                <c:pt idx="1">
                  <c:v>107.3</c:v>
                </c:pt>
                <c:pt idx="2">
                  <c:v>52.2</c:v>
                </c:pt>
                <c:pt idx="3">
                  <c:v>33.5</c:v>
                </c:pt>
                <c:pt idx="4">
                  <c:v>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469312"/>
        <c:axId val="103777984"/>
        <c:axId val="0"/>
      </c:bar3DChart>
      <c:catAx>
        <c:axId val="13146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103777984"/>
        <c:crosses val="autoZero"/>
        <c:auto val="1"/>
        <c:lblAlgn val="ctr"/>
        <c:lblOffset val="100"/>
        <c:noMultiLvlLbl val="0"/>
      </c:catAx>
      <c:valAx>
        <c:axId val="10377798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3146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330580614129381"/>
          <c:y val="0.78419585323852903"/>
          <c:w val="0.60371730841261217"/>
          <c:h val="0.16620028330185538"/>
        </c:manualLayout>
      </c:layout>
      <c:overlay val="0"/>
      <c:txPr>
        <a:bodyPr/>
        <a:lstStyle/>
        <a:p>
          <a:pPr>
            <a:defRPr sz="11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7"/>
          <c:dPt>
            <c:idx val="0"/>
            <c:bubble3D val="0"/>
            <c:explosion val="28"/>
            <c:spPr>
              <a:solidFill>
                <a:srgbClr val="00B0F0"/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6.579015601456982E-2"/>
                  <c:y val="-0.5490175515283118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98,7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1.2401670667968791E-2"/>
                  <c:y val="0.3709236496180541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1,3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3974137</c:v>
                </c:pt>
                <c:pt idx="1">
                  <c:v>52156.7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2850462489663"/>
          <c:y val="3.1919257696226319E-2"/>
          <c:w val="0.65787149537510337"/>
          <c:h val="0.95359728969854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1.0090518419963343E-2"/>
                  <c:y val="4.4318440180749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3.7672157309436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МП "Развитие туризма на территории муниципального округа Сухой Лог"</c:v>
                </c:pt>
                <c:pt idx="1">
                  <c:v>МП "Развитие субъектов малого и среднего предпринимательства в муниципальном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3">
                  <c:v>МП "Поддержка социально ориентированных некоммерческих организаций в муниципальном округе Сухой Лог"</c:v>
                </c:pt>
                <c:pt idx="4">
                  <c:v>МП "Экология и природопользование на территории муниципального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6">
                  <c:v>МП "Обеспечение безопасности жизнедеятельности населения муниципального округа Сухой Лог"</c:v>
                </c:pt>
                <c:pt idx="7">
                  <c:v>МП "Молодежь Свердловской области на территории муниципального округа Сухой Лог"</c:v>
                </c:pt>
                <c:pt idx="8">
                  <c:v>МП "Управление муниципальными финансами муниципального округа Сухой Лог"</c:v>
                </c:pt>
                <c:pt idx="9">
                  <c:v>МП "Управление и распоряжение муниципальной собственностью муниципального округа Сухой Лог"</c:v>
                </c:pt>
                <c:pt idx="10">
                  <c:v>МП "Формирование современной городской среды в муниципальном округе Сухой Лог до 2027 года"</c:v>
                </c:pt>
                <c:pt idx="11">
                  <c:v>МП "Развитие физической культуры и спорта в муниципальном округе Сухой Лог"</c:v>
                </c:pt>
                <c:pt idx="12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3">
                  <c:v>МП "Развитие культуры  и искусства в муниципальном округе Сухой Лог"</c:v>
                </c:pt>
                <c:pt idx="14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5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4.0999999999999996</c:v>
                </c:pt>
                <c:pt idx="5">
                  <c:v>12.2</c:v>
                </c:pt>
                <c:pt idx="6">
                  <c:v>25.3</c:v>
                </c:pt>
                <c:pt idx="7">
                  <c:v>27</c:v>
                </c:pt>
                <c:pt idx="8">
                  <c:v>27.3</c:v>
                </c:pt>
                <c:pt idx="9">
                  <c:v>35.799999999999997</c:v>
                </c:pt>
                <c:pt idx="10">
                  <c:v>75.5</c:v>
                </c:pt>
                <c:pt idx="11">
                  <c:v>162.1</c:v>
                </c:pt>
                <c:pt idx="12">
                  <c:v>344.7</c:v>
                </c:pt>
                <c:pt idx="13">
                  <c:v>387.4</c:v>
                </c:pt>
                <c:pt idx="14">
                  <c:v>424</c:v>
                </c:pt>
                <c:pt idx="15">
                  <c:v>2446.9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7175680"/>
        <c:axId val="327709760"/>
      </c:barChart>
      <c:catAx>
        <c:axId val="32717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7709760"/>
        <c:crosses val="autoZero"/>
        <c:auto val="1"/>
        <c:lblAlgn val="l"/>
        <c:lblOffset val="100"/>
        <c:noMultiLvlLbl val="0"/>
      </c:catAx>
      <c:valAx>
        <c:axId val="327709760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327175680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7084014110562639E-3"/>
                  <c:y val="7.7430421010130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44535214741685E-2"/>
                  <c:y val="1.634642221325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62602116584396E-2"/>
                  <c:y val="1.634642221325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743271135011501E-2"/>
                  <c:y val="2.0647773553615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394,0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034869723955359E-2"/>
                  <c:y val="1.2044732157131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(план)</c:v>
                </c:pt>
                <c:pt idx="2">
                  <c:v>2026 год (прогноз)</c:v>
                </c:pt>
                <c:pt idx="3">
                  <c:v>2027 год (прогноз)</c:v>
                </c:pt>
                <c:pt idx="4">
                  <c:v>2028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75695</c:v>
                </c:pt>
                <c:pt idx="1">
                  <c:v>82909.8</c:v>
                </c:pt>
                <c:pt idx="2">
                  <c:v>83082.100000000006</c:v>
                </c:pt>
                <c:pt idx="3">
                  <c:v>74394</c:v>
                </c:pt>
                <c:pt idx="4">
                  <c:v>76317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5889070429483369E-2"/>
                  <c:y val="1.6346422213249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721402005282367E-3"/>
                  <c:y val="7.74304210101316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61338036854211E-3"/>
                  <c:y val="1.63464222132500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7 095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743143728168838E-2"/>
                  <c:y val="2.0647773553615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394,0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034869723955237E-2"/>
                  <c:y val="1.2044732157131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(план)</c:v>
                </c:pt>
                <c:pt idx="2">
                  <c:v>2026 год (прогноз)</c:v>
                </c:pt>
                <c:pt idx="3">
                  <c:v>2027 год (прогноз)</c:v>
                </c:pt>
                <c:pt idx="4">
                  <c:v>2028 год (прогноз)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75444.800000000003</c:v>
                </c:pt>
                <c:pt idx="1">
                  <c:v>85089.8</c:v>
                </c:pt>
                <c:pt idx="2">
                  <c:v>87095</c:v>
                </c:pt>
                <c:pt idx="3">
                  <c:v>74394</c:v>
                </c:pt>
                <c:pt idx="4">
                  <c:v>76317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5171328"/>
        <c:axId val="148877248"/>
      </c:barChart>
      <c:catAx>
        <c:axId val="2351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877248"/>
        <c:crosses val="autoZero"/>
        <c:auto val="1"/>
        <c:lblAlgn val="ctr"/>
        <c:lblOffset val="100"/>
        <c:noMultiLvlLbl val="0"/>
      </c:catAx>
      <c:valAx>
        <c:axId val="1488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17132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13497.7</c:v>
                </c:pt>
                <c:pt idx="1">
                  <c:v>235453.6</c:v>
                </c:pt>
                <c:pt idx="2">
                  <c:v>107682</c:v>
                </c:pt>
                <c:pt idx="3">
                  <c:v>26652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CCFFFF"/>
        </a:solidFill>
      </c:spPr>
    </c:sideWall>
    <c:backWall>
      <c:thickness val="0"/>
      <c:spPr>
        <a:solidFill>
          <a:srgbClr val="CCFFFF"/>
        </a:solidFill>
      </c:spPr>
    </c:backWall>
    <c:plotArea>
      <c:layout>
        <c:manualLayout>
          <c:layoutTarget val="inner"/>
          <c:xMode val="edge"/>
          <c:yMode val="edge"/>
          <c:x val="0.21489157523501498"/>
          <c:y val="4.0582907915624529E-2"/>
          <c:w val="0.67169979592839801"/>
          <c:h val="0.66787313986820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фонд, тыс. рублей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9003786645321392E-2"/>
                  <c:y val="-0.12183506355569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5101560988332E-2"/>
                  <c:y val="-0.127636733248820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27711758675108E-2"/>
                  <c:y val="-9.86288416075650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27711758675E-2"/>
                  <c:y val="-9.86288416075650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13254110409998E-2"/>
                  <c:y val="-8.70255022213085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201411</c:v>
                </c:pt>
                <c:pt idx="1">
                  <c:v>275625.7</c:v>
                </c:pt>
                <c:pt idx="2" formatCode="0.0">
                  <c:v>164795</c:v>
                </c:pt>
                <c:pt idx="3">
                  <c:v>128095.7</c:v>
                </c:pt>
                <c:pt idx="4" formatCode="0.0">
                  <c:v>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34080"/>
        <c:axId val="132593280"/>
        <c:axId val="0"/>
      </c:bar3DChart>
      <c:catAx>
        <c:axId val="149934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Liberation Serif" pitchFamily="18" charset="0"/>
              </a:defRPr>
            </a:pPr>
            <a:endParaRPr lang="ru-RU"/>
          </a:p>
        </c:txPr>
        <c:crossAx val="132593280"/>
        <c:crosses val="autoZero"/>
        <c:auto val="1"/>
        <c:lblAlgn val="ctr"/>
        <c:lblOffset val="100"/>
        <c:noMultiLvlLbl val="0"/>
      </c:catAx>
      <c:valAx>
        <c:axId val="1325932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993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46690460627698E-2"/>
          <c:y val="0.24995854218812288"/>
          <c:w val="0.66489760012097832"/>
          <c:h val="0.707576404909258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"/>
            <c:spPr>
              <a:solidFill>
                <a:schemeClr val="bg2">
                  <a:lumMod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3"/>
            <c:spPr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1311769720310292"/>
                  <c:y val="6.984661018056817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</a:t>
                    </a:r>
                    <a:r>
                      <a:rPr lang="ru-RU" sz="1800" dirty="0" smtClean="0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7288252233898E-2"/>
                  <c:y val="-6.1964111830711622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ru-RU" sz="180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827913548011207"/>
                  <c:y val="4.494394413692596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itchFamily="18" charset="0"/>
                      </a:rPr>
                      <a:t>6</a:t>
                    </a:r>
                    <a:r>
                      <a:rPr lang="ru-RU" sz="1800" b="1" dirty="0" smtClean="0">
                        <a:latin typeface="Liberation Serif" pitchFamily="18" charset="0"/>
                      </a:rPr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36 %</c:v>
                </c:pt>
                <c:pt idx="1">
                  <c:v>Неналоговые доходы 2 %</c:v>
                </c:pt>
                <c:pt idx="2">
                  <c:v>Безвозмездные поступления 62 %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</c:v>
                </c:pt>
                <c:pt idx="1">
                  <c:v>2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6614519024358"/>
          <c:y val="1.5033051883124107E-3"/>
          <c:w val="0.42332262362004175"/>
          <c:h val="0.32264000895325357"/>
        </c:manualLayout>
      </c:layout>
      <c:overlay val="0"/>
      <c:txPr>
        <a:bodyPr/>
        <a:lstStyle/>
        <a:p>
          <a:pPr>
            <a:defRPr sz="14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2207717661001E-3"/>
          <c:y val="6.1967600816050621E-2"/>
          <c:w val="0.57774379235640483"/>
          <c:h val="0.90440531089738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5033513171964623"/>
                  <c:y val="-4.652224199605486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81 %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8</a:t>
                    </a:r>
                    <a:r>
                      <a:rPr lang="ru-RU" sz="180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055E-2"/>
                  <c:y val="-1.617313094587284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- 81%</c:v>
                </c:pt>
                <c:pt idx="1">
                  <c:v>Налоги на совокупный доход - 8%</c:v>
                </c:pt>
                <c:pt idx="2">
                  <c:v>Земельный налог - 1%</c:v>
                </c:pt>
                <c:pt idx="3">
                  <c:v>Акцизы - 6%</c:v>
                </c:pt>
                <c:pt idx="4">
                  <c:v>Налог на имущество физических лиц - 2%</c:v>
                </c:pt>
                <c:pt idx="5">
                  <c:v>Госпошлина - 2%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311329687758916"/>
          <c:y val="1.2454136562554716E-2"/>
          <c:w val="0.28190108506462247"/>
          <c:h val="0.63059240238179282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67233612698494E-2"/>
          <c:y val="0.14293451358148318"/>
          <c:w val="0.53398630310917838"/>
          <c:h val="0.813584434778155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55000" cap="flat" cmpd="thickThin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explosion val="1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4.9463575008939248E-2"/>
                  <c:y val="-0.2704091656512612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4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-5.0391459772443588E-2"/>
                  <c:y val="0.194202946240451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2.2231423399267494E-2"/>
                  <c:y val="-0.1327467048117152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3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1.3458005132949747E-2"/>
                  <c:y val="-8.84557352583936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586839557509486E-2"/>
                  <c:y val="-5.654009827253643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74 %</c:v>
                </c:pt>
                <c:pt idx="1">
                  <c:v>Доходы от продажи имущества 21%</c:v>
                </c:pt>
                <c:pt idx="2">
                  <c:v>Штрафы 3%</c:v>
                </c:pt>
                <c:pt idx="3">
                  <c:v>Доходы от оказания платных услуг 1%</c:v>
                </c:pt>
                <c:pt idx="4">
                  <c:v>Прочие неналоговые доходы 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74</c:v>
                </c:pt>
                <c:pt idx="1">
                  <c:v>21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</c:pieChart>
      <c:spPr>
        <a:ln w="12700" cap="rnd" cmpd="dbl">
          <a:noFill/>
          <a:prstDash val="sysDot"/>
          <a:miter lim="800000"/>
        </a:ln>
      </c:spPr>
    </c:plotArea>
    <c:legend>
      <c:legendPos val="r"/>
      <c:layout>
        <c:manualLayout>
          <c:xMode val="edge"/>
          <c:yMode val="edge"/>
          <c:x val="0.69798978918308796"/>
          <c:y val="0.34594816931833466"/>
          <c:w val="0.27681459763107552"/>
          <c:h val="0.65405183068166528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5276309023061E-2"/>
          <c:y val="7.2156136239719018E-2"/>
          <c:w val="0.54346378512374904"/>
          <c:h val="0.90438381343710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1653248517065286E-2"/>
                  <c:y val="2.2575353580241682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21</a:t>
                    </a:r>
                    <a:r>
                      <a:rPr lang="ru-RU" sz="180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092447722901711E-3"/>
                  <c:y val="1.4402860961576661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710721773380766E-3"/>
                  <c:y val="-0.1651161234610295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60</a:t>
                    </a:r>
                    <a:r>
                      <a:rPr lang="ru-RU" sz="18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21%</c:v>
                </c:pt>
                <c:pt idx="1">
                  <c:v>Субсидии 19 %</c:v>
                </c:pt>
                <c:pt idx="2">
                  <c:v>Субвенции 60 %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effectLst>
          <a:outerShdw blurRad="203200" dist="50800" dir="1140000" sx="49000" sy="49000" algn="ctr" rotWithShape="0">
            <a:srgbClr val="000000"/>
          </a:outerShdw>
        </a:effectLst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71198149086504681"/>
          <c:y val="0.39684163880780926"/>
          <c:w val="0.27904743695761508"/>
          <c:h val="0.22502255641629046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941724353444"/>
          <c:y val="5.8979584420086266E-2"/>
          <c:w val="0.88284143554237005"/>
          <c:h val="0.88428910597211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>
              <a:gsLst>
                <a:gs pos="0">
                  <a:schemeClr val="bg2">
                    <a:lumMod val="5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bg2">
                      <a:lumMod val="5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2">
                      <a:lumMod val="5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8358792324401083E-3"/>
                  <c:y val="0.22578253200155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-7.4197288550014789E-3"/>
                  <c:y val="0.2699137865966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7.3265750536177278E-4"/>
                  <c:y val="0.28488232317726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7.237993217946063E-3"/>
                  <c:y val="0.26357148248475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-1.9586301110576191E-3"/>
                  <c:y val="0.28270112966395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-1.958744410200421E-3"/>
                  <c:y val="0.24328449584448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2024г.  Факт</c:v>
                </c:pt>
                <c:pt idx="1">
                  <c:v>2025г.  Ожидаемое</c:v>
                </c:pt>
                <c:pt idx="2">
                  <c:v>2026г.   Прогноз</c:v>
                </c:pt>
                <c:pt idx="3">
                  <c:v>2027г.   Прогноз</c:v>
                </c:pt>
                <c:pt idx="4">
                  <c:v>2028г.  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774826.1</c:v>
                </c:pt>
                <c:pt idx="1">
                  <c:v>956723</c:v>
                </c:pt>
                <c:pt idx="2">
                  <c:v>1118004</c:v>
                </c:pt>
                <c:pt idx="3" formatCode="#,##0">
                  <c:v>1070858</c:v>
                </c:pt>
                <c:pt idx="4" formatCode="#,##0">
                  <c:v>1194996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321232896"/>
        <c:axId val="148888320"/>
      </c:barChart>
      <c:catAx>
        <c:axId val="3212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/>
          <a:lstStyle/>
          <a:p>
            <a:pPr>
              <a:defRPr b="1"/>
            </a:pPr>
            <a:endParaRPr lang="ru-RU"/>
          </a:p>
        </c:txPr>
        <c:crossAx val="148888320"/>
        <c:crosses val="autoZero"/>
        <c:auto val="1"/>
        <c:lblAlgn val="ctr"/>
        <c:lblOffset val="15"/>
        <c:noMultiLvlLbl val="0"/>
      </c:catAx>
      <c:valAx>
        <c:axId val="14888832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crossAx val="321232896"/>
        <c:crosses val="autoZero"/>
        <c:crossBetween val="between"/>
      </c:valAx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1697680853514E-2"/>
          <c:y val="3.5012633124924801E-2"/>
          <c:w val="0.76726277959232658"/>
          <c:h val="0.796355270855028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9431381082620608E-2"/>
                  <c:y val="-0.11064874934137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431381082620608E-2"/>
                  <c:y val="-0.12118672546912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260795407406734E-2"/>
                  <c:y val="-0.10537976127750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460882450137E-2"/>
                  <c:y val="7.90348209581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31381082620715E-2"/>
                  <c:y val="-9.4841785149751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775</c:v>
                </c:pt>
                <c:pt idx="1">
                  <c:v>957</c:v>
                </c:pt>
                <c:pt idx="2">
                  <c:v>1118.04</c:v>
                </c:pt>
                <c:pt idx="3">
                  <c:v>1071</c:v>
                </c:pt>
                <c:pt idx="4">
                  <c:v>1195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</c:v>
                </c:pt>
                <c:pt idx="1">
                  <c:v>58</c:v>
                </c:pt>
                <c:pt idx="2">
                  <c:v>59</c:v>
                </c:pt>
                <c:pt idx="3">
                  <c:v>55</c:v>
                </c:pt>
                <c:pt idx="4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234432"/>
        <c:axId val="224393408"/>
      </c:lineChart>
      <c:catAx>
        <c:axId val="3212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4393408"/>
        <c:crosses val="autoZero"/>
        <c:auto val="1"/>
        <c:lblAlgn val="ctr"/>
        <c:lblOffset val="100"/>
        <c:noMultiLvlLbl val="0"/>
      </c:catAx>
      <c:valAx>
        <c:axId val="224393408"/>
        <c:scaling>
          <c:orientation val="minMax"/>
          <c:max val="1300"/>
        </c:scaling>
        <c:delete val="0"/>
        <c:axPos val="l"/>
        <c:numFmt formatCode="#,##0" sourceLinked="1"/>
        <c:majorTickMark val="out"/>
        <c:minorTickMark val="none"/>
        <c:tickLblPos val="nextTo"/>
        <c:crossAx val="321234432"/>
        <c:crosses val="autoZero"/>
        <c:crossBetween val="between"/>
        <c:majorUnit val="150"/>
      </c:valAx>
      <c:spPr>
        <a:noFill/>
      </c:spPr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5789148024088312"/>
          <c:h val="0.8900976214875141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64873680763248E-2"/>
          <c:y val="3.3819021490960985E-2"/>
          <c:w val="0.92033512631923675"/>
          <c:h val="0.82765789779283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236545380735978E-3"/>
                  <c:y val="0.130936587380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18272690367989E-3"/>
                  <c:y val="0.1098177829645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18272690367989E-3"/>
                  <c:y val="0.12248906561429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267128264975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236545380735978E-3"/>
                  <c:y val="0.1267128264975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  Факт</c:v>
                </c:pt>
                <c:pt idx="1">
                  <c:v>2025    Ожидаемое</c:v>
                </c:pt>
                <c:pt idx="2">
                  <c:v>2026 Прогноз</c:v>
                </c:pt>
                <c:pt idx="3">
                  <c:v>2027 Прогноз</c:v>
                </c:pt>
                <c:pt idx="4">
                  <c:v>2028 Прогноз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70038.100000000006</c:v>
                </c:pt>
                <c:pt idx="1">
                  <c:v>75370</c:v>
                </c:pt>
                <c:pt idx="2">
                  <c:v>82109.8</c:v>
                </c:pt>
                <c:pt idx="3">
                  <c:v>43411.9</c:v>
                </c:pt>
                <c:pt idx="4">
                  <c:v>46245.2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1337856"/>
        <c:axId val="320997632"/>
      </c:barChart>
      <c:catAx>
        <c:axId val="32133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320997632"/>
        <c:crosses val="autoZero"/>
        <c:auto val="1"/>
        <c:lblAlgn val="ctr"/>
        <c:lblOffset val="100"/>
        <c:noMultiLvlLbl val="0"/>
      </c:catAx>
      <c:valAx>
        <c:axId val="320997632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21337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endParaRPr lang="ru-RU" sz="1700" dirty="0" smtClean="0">
            <a:latin typeface="Liberation Serif" pitchFamily="18" charset="0"/>
          </a:endParaRP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dirty="0" smtClean="0">
              <a:latin typeface="Liberation Serif" pitchFamily="18" charset="0"/>
            </a:rPr>
            <a:t>* Культура                                                 </a:t>
          </a:r>
          <a:r>
            <a:rPr lang="ru-RU" sz="1600" b="1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600" dirty="0" smtClean="0">
              <a:latin typeface="Liberation Serif" pitchFamily="18" charset="0"/>
            </a:rPr>
            <a:t>260 861,4 тыс. руб. (85,7%)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dirty="0" smtClean="0">
              <a:latin typeface="Liberation Serif" pitchFamily="18" charset="0"/>
            </a:rPr>
            <a:t>* Другие вопросы в области культуры     – 43 366,6 тыс. руб. (14,3%)</a:t>
          </a:r>
        </a:p>
        <a:p>
          <a:pPr algn="ctr">
            <a:lnSpc>
              <a:spcPct val="110000"/>
            </a:lnSpc>
            <a:spcAft>
              <a:spcPts val="0"/>
            </a:spcAft>
          </a:pPr>
          <a:endParaRPr lang="ru-RU" sz="1700" b="0" i="1" dirty="0" smtClean="0">
            <a:solidFill>
              <a:schemeClr val="tx2">
                <a:lumMod val="10000"/>
              </a:schemeClr>
            </a:solidFill>
            <a:latin typeface="Liberation Serif" pitchFamily="18" charset="0"/>
            <a:cs typeface="Times New Roman" pitchFamily="18" charset="0"/>
          </a:endParaRP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70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5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городского музея                           - 9 413,1 тыс. руб. (3,1%)</a:t>
          </a:r>
          <a:endParaRPr lang="ru-RU" sz="1200" b="0" i="1" dirty="0" smtClean="0">
            <a:latin typeface="Liberation Serif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библиотечного обслуживания                           - 30 776,0 тыс. руб. (10,1%)</a:t>
          </a:r>
          <a:endParaRPr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домов культуры</a:t>
          </a:r>
          <a:r>
            <a:rPr kumimoji="0"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                   - 123 292,0 тыс. руб. (40,5%)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Проведение мероприятий в сфере культуры                            - 22 300,0 тыс. руб. (7,3%)</a:t>
          </a:r>
          <a:endParaRPr lang="ru-RU" sz="1200" i="1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Создание материально-технич. условий для обеспечения       - 11 794,9 тыс. руб. (3,9%)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деятельности   муниципальных  учреждений культуры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 и текущий ремонт зданий, сооружений и      - 62 815,0 тыс. руб. (20,6%)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помещений, в которых размещаются муниципальные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учреждения культуры, проведение мероприятий по обеспечению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антитеррористической защищенности объектов, информатизация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библиотечной системы, ремонт зданий и помещений учреждений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культуры, оснащение оборудованием, инвентарем и музыкальными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инструментами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Реализация в рамках инициативного бюджетирования               - 470,4 тыс. руб. (0,2%)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Другие вопросы в области культуры, кинематографии        - 43 366,6 тыс. руб. (14,3%)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5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250" i="1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i="1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X="104852" custScaleY="103302" custLinFactNeighborX="-1137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E88C1-33EF-4BF7-B47F-2F2C7780D073}" type="presOf" srcId="{2480D0C8-EE78-4779-ACB5-32651D89F48E}" destId="{CE46E01E-6500-4619-8662-39ED6F11E5D8}" srcOrd="1" destOrd="0" presId="urn:microsoft.com/office/officeart/2005/8/layout/target3"/>
    <dgm:cxn modelId="{DA3694F7-6EA3-486B-A499-9FD13B1E6F09}" type="presOf" srcId="{97582C03-34CD-4B1C-A6CF-B8AE4392D5B2}" destId="{BD1EBD43-39E3-4DC2-A9C7-300FFD755ACD}" srcOrd="0" destOrd="0" presId="urn:microsoft.com/office/officeart/2005/8/layout/target3"/>
    <dgm:cxn modelId="{0B81ED0C-DD03-4101-84E9-7B9709EEB468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58460740-59E9-4F13-B5C6-432EC96C0918}" type="presParOf" srcId="{BD1EBD43-39E3-4DC2-A9C7-300FFD755ACD}" destId="{F32C9FCD-CF37-4236-A7E6-936015A99F7A}" srcOrd="0" destOrd="0" presId="urn:microsoft.com/office/officeart/2005/8/layout/target3"/>
    <dgm:cxn modelId="{55D3544B-CA28-4C31-A35A-B2D3B705F2DF}" type="presParOf" srcId="{BD1EBD43-39E3-4DC2-A9C7-300FFD755ACD}" destId="{2E308086-63A4-4CE4-A9E3-5AC15A379A07}" srcOrd="1" destOrd="0" presId="urn:microsoft.com/office/officeart/2005/8/layout/target3"/>
    <dgm:cxn modelId="{42DA9366-2067-4B70-AAFF-4A721C5ED37C}" type="presParOf" srcId="{BD1EBD43-39E3-4DC2-A9C7-300FFD755ACD}" destId="{C45551BE-387B-4394-9EE4-4B0CDA904E0D}" srcOrd="2" destOrd="0" presId="urn:microsoft.com/office/officeart/2005/8/layout/target3"/>
    <dgm:cxn modelId="{36E0BDBD-BDC1-4E3A-BAB6-C7BBE38DCC84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Физическая культура                                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500" kern="1200" dirty="0" smtClean="0">
              <a:latin typeface="Liberation Serif" pitchFamily="18" charset="0"/>
            </a:rPr>
            <a:t>82 196,4 тыс. руб. (50,7%)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Массовый спорт                                                – 731,5 тыс. руб. (0,5%)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Спорт высших достижений                       - 76 376,3 тыс. руб. (47,1%)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физкультуры     - 2 748,4 тыс. руб. (1,7%)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и спорта  </a:t>
          </a: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Проведение физкультурных и спортивных мероприятий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- 3 450,0 тыс. руб. (2,1%)</a:t>
          </a:r>
          <a:endParaRPr lang="ru-RU" sz="1050" b="0" i="1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Организация предоставления услуг в сфере физической                       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- 63 880,0 тыс. руб. (39,4%)</a:t>
          </a:r>
          <a:endParaRPr kumimoji="0" lang="ru-RU" sz="1050" b="0" i="1" u="none" strike="noStrike" kern="1200" cap="none" normalizeH="0" baseline="0" dirty="0" smtClean="0">
            <a:ln>
              <a:noFill/>
            </a:ln>
            <a:solidFill>
              <a:schemeClr val="bg2">
                <a:lumMod val="10000"/>
              </a:schemeClr>
            </a:solidFill>
            <a:effectLst/>
            <a:latin typeface="Liberation Serif" panose="02020603050405020304" pitchFamily="18" charset="0"/>
            <a:cs typeface="Tahoma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    культуры и спорта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Создание спортивных площадок (оснащение спортивным                             - 481,8 тыс. руб. (0,3%)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оборудованием) для занятий уличной гимнастикой                     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Организация предоставления услуг (выполнения работ)                          </a:t>
          </a:r>
          <a:r>
            <a:rPr lang="ru-RU" sz="1050" b="0" i="1" u="none" kern="1200" baseline="0" dirty="0" smtClean="0">
              <a:latin typeface="Liberation Serif" pitchFamily="18" charset="0"/>
            </a:rPr>
            <a:t>- 76 260,0 тыс. руб. (47,1%)</a:t>
          </a:r>
          <a:endParaRPr lang="ru-RU" sz="105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по дополнительным образовательным программам спортивной подготовки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 Организация предоставления услуг (выполнения работ) по                         - 5 130,0 тыс. руб. (3,2%)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дополнительным общеразвивающим программам в области физической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Реализация проекта в рамках инициативного бюджетирования                   - 518,4 тыс. руб. (0,3%)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Мероприятия  по поэтапному внедрению  и реализации Всероссийского     - 138,0 тыс. руб. (0,09%)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физкультурно-спортивного комплекса  «Готов к труду и оборон»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Поддержка  муниципальных учреждений спортивной направленности      - 111,8 тыс. руб. (0,07%)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по адаптивной физической культуре и спорту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Государственная поддержка муниципальных организаций, реализующих   - 116,3 тыс. руб.(0,07%)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дополнительные образовательные программы спортивной подготовки</a:t>
          </a:r>
          <a:r>
            <a:rPr lang="ru-RU" sz="1050" i="1" kern="1200" dirty="0" smtClean="0">
              <a:latin typeface="Liberation Serif" pitchFamily="18" charset="0"/>
            </a:rPr>
            <a:t> 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Организация работы спортивных объединений в муниципальных                  - 300,0 тыс. руб. (0,2%)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    учреждениях физической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Другие вопросы в области физической культуры и спорта                        - 11 666,4 тыс. руб. (7,2%)</a:t>
          </a:r>
          <a:endParaRPr lang="ru-RU" sz="1050" i="1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endParaRPr lang="ru-RU" sz="1050" i="1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Y="103302" custLinFactNeighborX="-2350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7898D-D786-4379-A9B3-81EB7CA45D43}" type="presOf" srcId="{97582C03-34CD-4B1C-A6CF-B8AE4392D5B2}" destId="{BD1EBD43-39E3-4DC2-A9C7-300FFD755ACD}" srcOrd="0" destOrd="0" presId="urn:microsoft.com/office/officeart/2005/8/layout/target3"/>
    <dgm:cxn modelId="{E4C0BE48-E312-49CD-9F61-7D71D73BF6DC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AF663C8F-4383-4B5C-A5D6-9B257CE6A6C3}" type="presOf" srcId="{2480D0C8-EE78-4779-ACB5-32651D89F48E}" destId="{CE46E01E-6500-4619-8662-39ED6F11E5D8}" srcOrd="1" destOrd="0" presId="urn:microsoft.com/office/officeart/2005/8/layout/target3"/>
    <dgm:cxn modelId="{247CB691-7D84-4E83-88A4-0F8F127543FE}" type="presParOf" srcId="{BD1EBD43-39E3-4DC2-A9C7-300FFD755ACD}" destId="{F32C9FCD-CF37-4236-A7E6-936015A99F7A}" srcOrd="0" destOrd="0" presId="urn:microsoft.com/office/officeart/2005/8/layout/target3"/>
    <dgm:cxn modelId="{D58DBEB4-2E0A-4087-9C44-20C17AC5EDAD}" type="presParOf" srcId="{BD1EBD43-39E3-4DC2-A9C7-300FFD755ACD}" destId="{2E308086-63A4-4CE4-A9E3-5AC15A379A07}" srcOrd="1" destOrd="0" presId="urn:microsoft.com/office/officeart/2005/8/layout/target3"/>
    <dgm:cxn modelId="{C5CDBE5A-7789-4F4B-A74C-1C6C3DEE72CC}" type="presParOf" srcId="{BD1EBD43-39E3-4DC2-A9C7-300FFD755ACD}" destId="{C45551BE-387B-4394-9EE4-4B0CDA904E0D}" srcOrd="2" destOrd="0" presId="urn:microsoft.com/office/officeart/2005/8/layout/target3"/>
    <dgm:cxn modelId="{70E3864A-EEAE-4E5A-BD77-3672F0306253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Пенсионное обеспечение                            –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500" kern="1200" dirty="0" smtClean="0">
              <a:latin typeface="Liberation Serif" pitchFamily="18" charset="0"/>
            </a:rPr>
            <a:t>15 813,2 тыс. руб. (7,9%)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Социальное обеспечение населения       – 159 454,1 тыс. руб. (79,8%)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Охрана семьи и детства                                  – 9 670,0 тыс. руб. (4,8%)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социальной      – 14 958,4 тыс. руб. (7,5%)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политики</a:t>
          </a: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Осуществление государственных полномочий по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- 155 764,1 тыс. руб. (77,9%)</a:t>
          </a:r>
          <a:endParaRPr lang="ru-RU" sz="1100" i="1" kern="1200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предоставлению гражданам субсидий и компенсаций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расходов на оплату жилого помещения и коммунальных услуг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i="1" kern="1200" dirty="0" smtClean="0">
              <a:latin typeface="Liberation Serif" pitchFamily="18" charset="0"/>
            </a:rPr>
            <a:t>-   Улучшение жилищных условий граждан, проживающих на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- 3 500,0 тыс. руб. (1,8%)</a:t>
          </a:r>
          <a:endParaRPr lang="ru-RU" sz="1100" i="1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     сельских территориях, на условиях софинансирования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     из федерального бюджета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-   Расходы на проведение мероприятий по приспособлению                     - 190,0 тыс. руб. (0,1%)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    жилых помещений и общего имущества в многоквартирных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    домах с учетом потребностей инвалидов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Пенсионное обеспечение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- 15 813,2 тыс. руб. (7,9%)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b="0" i="1" u="none" kern="1200" baseline="0" dirty="0" smtClean="0">
              <a:latin typeface="Liberation Serif" pitchFamily="18" charset="0"/>
            </a:rPr>
            <a:t>- </a:t>
          </a:r>
          <a:r>
            <a:rPr lang="ru-RU" sz="1100" i="1" kern="1200" dirty="0" smtClean="0">
              <a:latin typeface="Liberation Serif" pitchFamily="18" charset="0"/>
            </a:rPr>
            <a:t>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Охрана семьи и детства (Предоставление социальных выплат        - 9 670,0 тыс. руб. (4,8%)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молодым семьям на приобретение (строительство) жилья, предоставление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региональных социальных выплат молодым семьям на улучшение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жилищных условий, осуществление мероприятий по организации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питания в муниципальных общеобразовательных организациях)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Выплаты лицам, которым присвоено почетное звание                       - 3 000,0 тыс. руб. (1,5%)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муниципального  округа Сухой Лог «Почетный гражданин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муниципального округа Сухой Лог»</a:t>
          </a:r>
          <a:endParaRPr lang="ru-RU" sz="1100" i="1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-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Другие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вопросы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в области социальной политики                                 - 11 958,4 тыс. руб. (6,0%)</a:t>
          </a:r>
          <a:endParaRPr lang="ru-RU" sz="1100" i="1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i="1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Y="103302" custLinFactNeighborX="-2350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6AE86-524C-4300-A48C-515DBC6107BA}" type="presOf" srcId="{2480D0C8-EE78-4779-ACB5-32651D89F48E}" destId="{C45551BE-387B-4394-9EE4-4B0CDA904E0D}" srcOrd="0" destOrd="0" presId="urn:microsoft.com/office/officeart/2005/8/layout/target3"/>
    <dgm:cxn modelId="{636F81EB-2D84-48AE-8516-BE92D7C1B11A}" type="presOf" srcId="{2480D0C8-EE78-4779-ACB5-32651D89F48E}" destId="{CE46E01E-6500-4619-8662-39ED6F11E5D8}" srcOrd="1" destOrd="0" presId="urn:microsoft.com/office/officeart/2005/8/layout/target3"/>
    <dgm:cxn modelId="{AB5073AB-7878-4352-BB68-1277E6385AA2}" type="presOf" srcId="{97582C03-34CD-4B1C-A6CF-B8AE4392D5B2}" destId="{BD1EBD43-39E3-4DC2-A9C7-300FFD755AC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61697D4B-F41D-47D3-BA36-2D2FBE3D3128}" type="presParOf" srcId="{BD1EBD43-39E3-4DC2-A9C7-300FFD755ACD}" destId="{F32C9FCD-CF37-4236-A7E6-936015A99F7A}" srcOrd="0" destOrd="0" presId="urn:microsoft.com/office/officeart/2005/8/layout/target3"/>
    <dgm:cxn modelId="{A28B4D3E-2C41-4A81-8452-C169E731F367}" type="presParOf" srcId="{BD1EBD43-39E3-4DC2-A9C7-300FFD755ACD}" destId="{2E308086-63A4-4CE4-A9E3-5AC15A379A07}" srcOrd="1" destOrd="0" presId="urn:microsoft.com/office/officeart/2005/8/layout/target3"/>
    <dgm:cxn modelId="{847408FD-8FE5-41B3-9853-399E90FEBCC7}" type="presParOf" srcId="{BD1EBD43-39E3-4DC2-A9C7-300FFD755ACD}" destId="{C45551BE-387B-4394-9EE4-4B0CDA904E0D}" srcOrd="2" destOrd="0" presId="urn:microsoft.com/office/officeart/2005/8/layout/target3"/>
    <dgm:cxn modelId="{57522399-E496-4D07-A93D-C3F0BB6C7500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9F4EB5B-24CD-416A-A760-2366DEAA4410}" type="presOf" srcId="{767923F7-49F0-4467-9F14-8ADE8DE67953}" destId="{043DD38F-3D51-432C-97B0-38AE5F452A9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25E8C5-6506-47DF-BBA8-056877B4981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A64DA-348C-46E8-8683-201CAFBBA469}">
      <dgm:prSet phldrT="[Текст]" custT="1"/>
      <dgm:spPr/>
      <dgm:t>
        <a:bodyPr/>
        <a:lstStyle/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1.   Общегосударственные вопросы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2.   Национальная оборона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3.   Нац. безопасность и правоохранительная деятельность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4.   Национальная экономика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5.   Жилищно – коммунальное хозяйство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6.   Охрана окружающей среды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7.   Образование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8.   Культура и кинематография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9.   Социальная политика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10. Физическая культура и спорт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11. Средства массовой информации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12. Условно утвержденные расходы 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                                                                             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ИТОГО:</a:t>
          </a:r>
          <a:endParaRPr lang="ru-RU" sz="1200" dirty="0">
            <a:solidFill>
              <a:schemeClr val="bg1"/>
            </a:solidFill>
            <a:latin typeface="Liberation Serif" pitchFamily="18" charset="0"/>
          </a:endParaRPr>
        </a:p>
      </dgm:t>
    </dgm:pt>
    <dgm:pt modelId="{02E02D41-00BF-4477-95D2-5F22E7F6CDE7}" type="parTrans" cxnId="{9898B8B1-7F98-489D-BCA5-A32A2164CE19}">
      <dgm:prSet/>
      <dgm:spPr/>
      <dgm:t>
        <a:bodyPr/>
        <a:lstStyle/>
        <a:p>
          <a:endParaRPr lang="ru-RU"/>
        </a:p>
      </dgm:t>
    </dgm:pt>
    <dgm:pt modelId="{351A7ADE-AA5D-43A9-B7AB-DC557A5F5BF7}" type="sibTrans" cxnId="{9898B8B1-7F98-489D-BCA5-A32A2164CE19}">
      <dgm:prSet/>
      <dgm:spPr/>
      <dgm:t>
        <a:bodyPr/>
        <a:lstStyle/>
        <a:p>
          <a:endParaRPr lang="ru-RU"/>
        </a:p>
      </dgm:t>
    </dgm:pt>
    <dgm:pt modelId="{FA6B6770-EC86-40B8-AF91-F62EC820E9C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Liberation Serif" pitchFamily="18" charset="0"/>
            </a:rPr>
            <a:t>   2026 год          2027 год           2028 год</a:t>
          </a: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253 707,1        217 550,1          226 170,1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6 398,4            7 125,4              9 044,1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25 300,0          19 351,7            44 171,9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179 251,4        130 442,1            95 826,4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332 223,9        207 830,2          282 208,9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4 100,0            4 499,0              4 723,3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2 556 236,6     2 215 598,4       2 152 652,4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304 228,0        212 083,0          224 009,7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199 895,7        209 958,3          217 504,2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162 052,6        170 000,0          175 000,0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2 900,0            1 300,0              1 500,0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                      41 300,0            85 400,0</a:t>
          </a:r>
          <a:endParaRPr lang="ru-RU" sz="12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F1D0F1-DBA0-418A-8161-871C43346521}" type="parTrans" cxnId="{19AFC920-0420-4241-B144-21BECF5C71D0}">
      <dgm:prSet/>
      <dgm:spPr/>
      <dgm:t>
        <a:bodyPr/>
        <a:lstStyle/>
        <a:p>
          <a:endParaRPr lang="ru-RU"/>
        </a:p>
      </dgm:t>
    </dgm:pt>
    <dgm:pt modelId="{1D6FA81F-1D10-42E3-894D-159B2ED73010}" type="sibTrans" cxnId="{19AFC920-0420-4241-B144-21BECF5C71D0}">
      <dgm:prSet/>
      <dgm:spPr/>
      <dgm:t>
        <a:bodyPr/>
        <a:lstStyle/>
        <a:p>
          <a:endParaRPr lang="ru-RU"/>
        </a:p>
      </dgm:t>
    </dgm:pt>
    <dgm:pt modelId="{14011BBD-F4E1-4BA8-9699-3CA59B12FC2E}">
      <dgm:prSet phldrT="[Текст]" phldr="1"/>
      <dgm:spPr/>
      <dgm:t>
        <a:bodyPr/>
        <a:lstStyle/>
        <a:p>
          <a:endParaRPr lang="ru-RU" dirty="0"/>
        </a:p>
      </dgm:t>
    </dgm:pt>
    <dgm:pt modelId="{6E5B0701-FAC4-4F33-8FD7-1D691DC6A0D6}" type="parTrans" cxnId="{29D911EF-F191-4BF4-AB76-87B09E3296B0}">
      <dgm:prSet/>
      <dgm:spPr/>
      <dgm:t>
        <a:bodyPr/>
        <a:lstStyle/>
        <a:p>
          <a:endParaRPr lang="ru-RU"/>
        </a:p>
      </dgm:t>
    </dgm:pt>
    <dgm:pt modelId="{077E6401-BBA1-4300-89B3-751E52222490}" type="sibTrans" cxnId="{29D911EF-F191-4BF4-AB76-87B09E3296B0}">
      <dgm:prSet/>
      <dgm:spPr/>
      <dgm:t>
        <a:bodyPr/>
        <a:lstStyle/>
        <a:p>
          <a:endParaRPr lang="ru-RU"/>
        </a:p>
      </dgm:t>
    </dgm:pt>
    <dgm:pt modelId="{32BCA79A-865C-4EAC-9A23-F2ABD2150D59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Liberation Serif" pitchFamily="18" charset="0"/>
            </a:rPr>
            <a:t>  4 026 293,7   3 437 018,1     3 518 210,8</a:t>
          </a:r>
          <a:endParaRPr lang="ru-RU" sz="13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6936BF71-42AB-4EFD-B85A-E42CFD7B100A}" type="parTrans" cxnId="{380D4701-FA10-4217-860E-E6E1CB66958D}">
      <dgm:prSet/>
      <dgm:spPr/>
      <dgm:t>
        <a:bodyPr/>
        <a:lstStyle/>
        <a:p>
          <a:endParaRPr lang="ru-RU"/>
        </a:p>
      </dgm:t>
    </dgm:pt>
    <dgm:pt modelId="{C2733EF5-37D8-45F0-90E5-7DB281319628}" type="sibTrans" cxnId="{380D4701-FA10-4217-860E-E6E1CB66958D}">
      <dgm:prSet/>
      <dgm:spPr/>
      <dgm:t>
        <a:bodyPr/>
        <a:lstStyle/>
        <a:p>
          <a:endParaRPr lang="ru-RU"/>
        </a:p>
      </dgm:t>
    </dgm:pt>
    <dgm:pt modelId="{FE67BA65-1433-4A73-A971-5C3ABBC5052A}" type="pres">
      <dgm:prSet presAssocID="{9325E8C5-6506-47DF-BBA8-056877B498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575F01-244B-4826-A938-FEEDD708C5D2}" type="pres">
      <dgm:prSet presAssocID="{928A64DA-348C-46E8-8683-201CAFBBA469}" presName="thickLine" presStyleLbl="alignNode1" presStyleIdx="0" presStyleCnt="1" custLinFactNeighborX="-1183" custLinFactNeighborY="-112"/>
      <dgm:spPr>
        <a:ln>
          <a:solidFill>
            <a:schemeClr val="accent1">
              <a:lumMod val="75000"/>
            </a:schemeClr>
          </a:solidFill>
        </a:ln>
      </dgm:spPr>
    </dgm:pt>
    <dgm:pt modelId="{80C80D5C-7DC6-40FD-898A-E6630BD3ADA0}" type="pres">
      <dgm:prSet presAssocID="{928A64DA-348C-46E8-8683-201CAFBBA469}" presName="horz1" presStyleCnt="0"/>
      <dgm:spPr/>
    </dgm:pt>
    <dgm:pt modelId="{BBEC72A8-43F6-4E09-888B-15401DF2F9B8}" type="pres">
      <dgm:prSet presAssocID="{928A64DA-348C-46E8-8683-201CAFBBA469}" presName="tx1" presStyleLbl="revTx" presStyleIdx="0" presStyleCnt="4" custScaleX="531404" custScaleY="94780" custLinFactNeighborX="-5780" custLinFactNeighborY="-97"/>
      <dgm:spPr/>
      <dgm:t>
        <a:bodyPr/>
        <a:lstStyle/>
        <a:p>
          <a:endParaRPr lang="ru-RU"/>
        </a:p>
      </dgm:t>
    </dgm:pt>
    <dgm:pt modelId="{324D26D3-40C9-40F2-B110-7AF55413A09C}" type="pres">
      <dgm:prSet presAssocID="{928A64DA-348C-46E8-8683-201CAFBBA469}" presName="vert1" presStyleCnt="0"/>
      <dgm:spPr/>
    </dgm:pt>
    <dgm:pt modelId="{33D99BDD-6358-4DA6-80D5-E2820D186122}" type="pres">
      <dgm:prSet presAssocID="{FA6B6770-EC86-40B8-AF91-F62EC820E9C3}" presName="vertSpace2a" presStyleCnt="0"/>
      <dgm:spPr/>
    </dgm:pt>
    <dgm:pt modelId="{2538D4AF-10E5-4FFA-BF00-E867FEDFB00D}" type="pres">
      <dgm:prSet presAssocID="{FA6B6770-EC86-40B8-AF91-F62EC820E9C3}" presName="horz2" presStyleCnt="0"/>
      <dgm:spPr/>
    </dgm:pt>
    <dgm:pt modelId="{F8C55C9F-0538-4670-84F4-5CD4538946AF}" type="pres">
      <dgm:prSet presAssocID="{FA6B6770-EC86-40B8-AF91-F62EC820E9C3}" presName="horzSpace2" presStyleCnt="0"/>
      <dgm:spPr/>
    </dgm:pt>
    <dgm:pt modelId="{FF2B6B1D-15FF-4FA6-836A-18A173C9F130}" type="pres">
      <dgm:prSet presAssocID="{FA6B6770-EC86-40B8-AF91-F62EC820E9C3}" presName="tx2" presStyleLbl="revTx" presStyleIdx="1" presStyleCnt="4" custScaleX="96719" custLinFactNeighborX="251" custLinFactNeighborY="1882"/>
      <dgm:spPr/>
      <dgm:t>
        <a:bodyPr/>
        <a:lstStyle/>
        <a:p>
          <a:endParaRPr lang="ru-RU"/>
        </a:p>
      </dgm:t>
    </dgm:pt>
    <dgm:pt modelId="{A7C6BD84-7BAE-4D2C-A2C6-08108DB44B78}" type="pres">
      <dgm:prSet presAssocID="{FA6B6770-EC86-40B8-AF91-F62EC820E9C3}" presName="vert2" presStyleCnt="0"/>
      <dgm:spPr/>
    </dgm:pt>
    <dgm:pt modelId="{825AB8FC-98A3-4CD2-B057-F12CD85BF226}" type="pres">
      <dgm:prSet presAssocID="{FA6B6770-EC86-40B8-AF91-F62EC820E9C3}" presName="thinLine2b" presStyleLbl="callout" presStyleIdx="0" presStyleCnt="3" custLinFactY="300000" custLinFactNeighborX="-5274" custLinFactNeighborY="337859"/>
      <dgm:spPr>
        <a:ln>
          <a:noFill/>
        </a:ln>
      </dgm:spPr>
    </dgm:pt>
    <dgm:pt modelId="{A901B401-365C-4928-93D9-4859C89D964B}" type="pres">
      <dgm:prSet presAssocID="{FA6B6770-EC86-40B8-AF91-F62EC820E9C3}" presName="vertSpace2b" presStyleCnt="0"/>
      <dgm:spPr/>
    </dgm:pt>
    <dgm:pt modelId="{F9C76B22-FCF8-44FE-BE52-3E6666420C28}" type="pres">
      <dgm:prSet presAssocID="{14011BBD-F4E1-4BA8-9699-3CA59B12FC2E}" presName="horz2" presStyleCnt="0"/>
      <dgm:spPr/>
    </dgm:pt>
    <dgm:pt modelId="{17A9876F-EEFC-49E1-99C1-D2FF666C3752}" type="pres">
      <dgm:prSet presAssocID="{14011BBD-F4E1-4BA8-9699-3CA59B12FC2E}" presName="horzSpace2" presStyleCnt="0"/>
      <dgm:spPr/>
    </dgm:pt>
    <dgm:pt modelId="{52750F60-145B-4B3E-9AF9-886F5EF4025E}" type="pres">
      <dgm:prSet presAssocID="{14011BBD-F4E1-4BA8-9699-3CA59B12FC2E}" presName="tx2" presStyleLbl="revTx" presStyleIdx="2" presStyleCnt="4" custFlipVert="1" custScaleY="11140"/>
      <dgm:spPr/>
      <dgm:t>
        <a:bodyPr/>
        <a:lstStyle/>
        <a:p>
          <a:endParaRPr lang="ru-RU"/>
        </a:p>
      </dgm:t>
    </dgm:pt>
    <dgm:pt modelId="{F0A7DE5A-BFC6-4B57-B206-8B10AFDE357D}" type="pres">
      <dgm:prSet presAssocID="{14011BBD-F4E1-4BA8-9699-3CA59B12FC2E}" presName="vert2" presStyleCnt="0"/>
      <dgm:spPr/>
    </dgm:pt>
    <dgm:pt modelId="{34A205B8-426E-4191-A874-30EE7E38F603}" type="pres">
      <dgm:prSet presAssocID="{14011BBD-F4E1-4BA8-9699-3CA59B12FC2E}" presName="thinLine2b" presStyleLbl="callout" presStyleIdx="1" presStyleCnt="3" custLinFactY="51189" custLinFactNeighborX="2513" custLinFactNeighborY="100000"/>
      <dgm:spPr>
        <a:ln>
          <a:noFill/>
        </a:ln>
      </dgm:spPr>
    </dgm:pt>
    <dgm:pt modelId="{D67D6EF3-A804-425C-A145-0C26B8B0FF10}" type="pres">
      <dgm:prSet presAssocID="{14011BBD-F4E1-4BA8-9699-3CA59B12FC2E}" presName="vertSpace2b" presStyleCnt="0"/>
      <dgm:spPr/>
    </dgm:pt>
    <dgm:pt modelId="{1A4C752F-B284-4BA1-934B-65A0EC630BBC}" type="pres">
      <dgm:prSet presAssocID="{32BCA79A-865C-4EAC-9A23-F2ABD2150D59}" presName="horz2" presStyleCnt="0"/>
      <dgm:spPr/>
    </dgm:pt>
    <dgm:pt modelId="{DEF82DB9-BBF5-4983-8979-A7AD0A089560}" type="pres">
      <dgm:prSet presAssocID="{32BCA79A-865C-4EAC-9A23-F2ABD2150D59}" presName="horzSpace2" presStyleCnt="0"/>
      <dgm:spPr/>
    </dgm:pt>
    <dgm:pt modelId="{F63CCA5E-2FBE-4D34-B8D4-D6B1E64BE326}" type="pres">
      <dgm:prSet presAssocID="{32BCA79A-865C-4EAC-9A23-F2ABD2150D59}" presName="tx2" presStyleLbl="revTx" presStyleIdx="3" presStyleCnt="4" custScaleY="17078" custLinFactNeighborX="-2838" custLinFactNeighborY="-12472"/>
      <dgm:spPr/>
      <dgm:t>
        <a:bodyPr/>
        <a:lstStyle/>
        <a:p>
          <a:endParaRPr lang="ru-RU"/>
        </a:p>
      </dgm:t>
    </dgm:pt>
    <dgm:pt modelId="{7358402B-2CE6-4CFE-8A2B-E221F048BA90}" type="pres">
      <dgm:prSet presAssocID="{32BCA79A-865C-4EAC-9A23-F2ABD2150D59}" presName="vert2" presStyleCnt="0"/>
      <dgm:spPr/>
    </dgm:pt>
    <dgm:pt modelId="{3138836A-8694-49B2-A83D-0959DFBF3ECF}" type="pres">
      <dgm:prSet presAssocID="{32BCA79A-865C-4EAC-9A23-F2ABD2150D59}" presName="thinLine2b" presStyleLbl="callout" presStyleIdx="2" presStyleCnt="3" custFlipVert="0" custSzY="45720" custScaleX="103344" custLinFactY="-100000" custLinFactNeighborX="-11819" custLinFactNeighborY="-11554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0D41D6C3-75EF-42F9-A79F-28C1B3497DC5}" type="pres">
      <dgm:prSet presAssocID="{32BCA79A-865C-4EAC-9A23-F2ABD2150D59}" presName="vertSpace2b" presStyleCnt="0"/>
      <dgm:spPr/>
    </dgm:pt>
  </dgm:ptLst>
  <dgm:cxnLst>
    <dgm:cxn modelId="{19AFC920-0420-4241-B144-21BECF5C71D0}" srcId="{928A64DA-348C-46E8-8683-201CAFBBA469}" destId="{FA6B6770-EC86-40B8-AF91-F62EC820E9C3}" srcOrd="0" destOrd="0" parTransId="{9CF1D0F1-DBA0-418A-8161-871C43346521}" sibTransId="{1D6FA81F-1D10-42E3-894D-159B2ED73010}"/>
    <dgm:cxn modelId="{29D911EF-F191-4BF4-AB76-87B09E3296B0}" srcId="{928A64DA-348C-46E8-8683-201CAFBBA469}" destId="{14011BBD-F4E1-4BA8-9699-3CA59B12FC2E}" srcOrd="1" destOrd="0" parTransId="{6E5B0701-FAC4-4F33-8FD7-1D691DC6A0D6}" sibTransId="{077E6401-BBA1-4300-89B3-751E52222490}"/>
    <dgm:cxn modelId="{B063D1C8-6A56-48B5-BFAB-606EAC1411F1}" type="presOf" srcId="{928A64DA-348C-46E8-8683-201CAFBBA469}" destId="{BBEC72A8-43F6-4E09-888B-15401DF2F9B8}" srcOrd="0" destOrd="0" presId="urn:microsoft.com/office/officeart/2008/layout/LinedList"/>
    <dgm:cxn modelId="{9898B8B1-7F98-489D-BCA5-A32A2164CE19}" srcId="{9325E8C5-6506-47DF-BBA8-056877B4981E}" destId="{928A64DA-348C-46E8-8683-201CAFBBA469}" srcOrd="0" destOrd="0" parTransId="{02E02D41-00BF-4477-95D2-5F22E7F6CDE7}" sibTransId="{351A7ADE-AA5D-43A9-B7AB-DC557A5F5BF7}"/>
    <dgm:cxn modelId="{380D4701-FA10-4217-860E-E6E1CB66958D}" srcId="{928A64DA-348C-46E8-8683-201CAFBBA469}" destId="{32BCA79A-865C-4EAC-9A23-F2ABD2150D59}" srcOrd="2" destOrd="0" parTransId="{6936BF71-42AB-4EFD-B85A-E42CFD7B100A}" sibTransId="{C2733EF5-37D8-45F0-90E5-7DB281319628}"/>
    <dgm:cxn modelId="{B02D9BE4-3D68-43D5-835D-B7E1A3F27F21}" type="presOf" srcId="{9325E8C5-6506-47DF-BBA8-056877B4981E}" destId="{FE67BA65-1433-4A73-A971-5C3ABBC5052A}" srcOrd="0" destOrd="0" presId="urn:microsoft.com/office/officeart/2008/layout/LinedList"/>
    <dgm:cxn modelId="{788B8736-A3F1-4A04-A55D-597FE3D42D28}" type="presOf" srcId="{14011BBD-F4E1-4BA8-9699-3CA59B12FC2E}" destId="{52750F60-145B-4B3E-9AF9-886F5EF4025E}" srcOrd="0" destOrd="0" presId="urn:microsoft.com/office/officeart/2008/layout/LinedList"/>
    <dgm:cxn modelId="{69C7CFB6-FC0F-4328-9645-6EBC59C3BF45}" type="presOf" srcId="{32BCA79A-865C-4EAC-9A23-F2ABD2150D59}" destId="{F63CCA5E-2FBE-4D34-B8D4-D6B1E64BE326}" srcOrd="0" destOrd="0" presId="urn:microsoft.com/office/officeart/2008/layout/LinedList"/>
    <dgm:cxn modelId="{53B70112-CF2E-467D-A977-61356AB4BB7B}" type="presOf" srcId="{FA6B6770-EC86-40B8-AF91-F62EC820E9C3}" destId="{FF2B6B1D-15FF-4FA6-836A-18A173C9F130}" srcOrd="0" destOrd="0" presId="urn:microsoft.com/office/officeart/2008/layout/LinedList"/>
    <dgm:cxn modelId="{3620D251-BD3C-4B01-88F1-616D72067A3C}" type="presParOf" srcId="{FE67BA65-1433-4A73-A971-5C3ABBC5052A}" destId="{AF575F01-244B-4826-A938-FEEDD708C5D2}" srcOrd="0" destOrd="0" presId="urn:microsoft.com/office/officeart/2008/layout/LinedList"/>
    <dgm:cxn modelId="{938F6185-1ABA-436B-9D2A-185104421E7E}" type="presParOf" srcId="{FE67BA65-1433-4A73-A971-5C3ABBC5052A}" destId="{80C80D5C-7DC6-40FD-898A-E6630BD3ADA0}" srcOrd="1" destOrd="0" presId="urn:microsoft.com/office/officeart/2008/layout/LinedList"/>
    <dgm:cxn modelId="{0D95F708-AEAE-4A4D-BA62-2D8B3100D328}" type="presParOf" srcId="{80C80D5C-7DC6-40FD-898A-E6630BD3ADA0}" destId="{BBEC72A8-43F6-4E09-888B-15401DF2F9B8}" srcOrd="0" destOrd="0" presId="urn:microsoft.com/office/officeart/2008/layout/LinedList"/>
    <dgm:cxn modelId="{48E07803-3238-4FAD-8195-2CB03D0B9C8B}" type="presParOf" srcId="{80C80D5C-7DC6-40FD-898A-E6630BD3ADA0}" destId="{324D26D3-40C9-40F2-B110-7AF55413A09C}" srcOrd="1" destOrd="0" presId="urn:microsoft.com/office/officeart/2008/layout/LinedList"/>
    <dgm:cxn modelId="{76DE547B-2620-4278-912B-6BE90476616A}" type="presParOf" srcId="{324D26D3-40C9-40F2-B110-7AF55413A09C}" destId="{33D99BDD-6358-4DA6-80D5-E2820D186122}" srcOrd="0" destOrd="0" presId="urn:microsoft.com/office/officeart/2008/layout/LinedList"/>
    <dgm:cxn modelId="{F1C7BB24-A136-4C77-810F-D981A7822357}" type="presParOf" srcId="{324D26D3-40C9-40F2-B110-7AF55413A09C}" destId="{2538D4AF-10E5-4FFA-BF00-E867FEDFB00D}" srcOrd="1" destOrd="0" presId="urn:microsoft.com/office/officeart/2008/layout/LinedList"/>
    <dgm:cxn modelId="{7B7A63E1-2396-4D1B-8711-D51935CD46D5}" type="presParOf" srcId="{2538D4AF-10E5-4FFA-BF00-E867FEDFB00D}" destId="{F8C55C9F-0538-4670-84F4-5CD4538946AF}" srcOrd="0" destOrd="0" presId="urn:microsoft.com/office/officeart/2008/layout/LinedList"/>
    <dgm:cxn modelId="{F22BC45B-B2AC-4664-9317-2453C6909DF3}" type="presParOf" srcId="{2538D4AF-10E5-4FFA-BF00-E867FEDFB00D}" destId="{FF2B6B1D-15FF-4FA6-836A-18A173C9F130}" srcOrd="1" destOrd="0" presId="urn:microsoft.com/office/officeart/2008/layout/LinedList"/>
    <dgm:cxn modelId="{FE0BE7F6-1A9D-4F36-853C-87F761E746F0}" type="presParOf" srcId="{2538D4AF-10E5-4FFA-BF00-E867FEDFB00D}" destId="{A7C6BD84-7BAE-4D2C-A2C6-08108DB44B78}" srcOrd="2" destOrd="0" presId="urn:microsoft.com/office/officeart/2008/layout/LinedList"/>
    <dgm:cxn modelId="{CE6E5685-FA8E-4E7D-92BE-0860018C1F27}" type="presParOf" srcId="{324D26D3-40C9-40F2-B110-7AF55413A09C}" destId="{825AB8FC-98A3-4CD2-B057-F12CD85BF226}" srcOrd="2" destOrd="0" presId="urn:microsoft.com/office/officeart/2008/layout/LinedList"/>
    <dgm:cxn modelId="{694997AB-B0B3-43B5-9FB4-D803D901DBD9}" type="presParOf" srcId="{324D26D3-40C9-40F2-B110-7AF55413A09C}" destId="{A901B401-365C-4928-93D9-4859C89D964B}" srcOrd="3" destOrd="0" presId="urn:microsoft.com/office/officeart/2008/layout/LinedList"/>
    <dgm:cxn modelId="{1B4363A0-866A-4DF3-AC46-EDB538540170}" type="presParOf" srcId="{324D26D3-40C9-40F2-B110-7AF55413A09C}" destId="{F9C76B22-FCF8-44FE-BE52-3E6666420C28}" srcOrd="4" destOrd="0" presId="urn:microsoft.com/office/officeart/2008/layout/LinedList"/>
    <dgm:cxn modelId="{12F28A03-08DB-4D7C-AB76-9F5CB39AD5A7}" type="presParOf" srcId="{F9C76B22-FCF8-44FE-BE52-3E6666420C28}" destId="{17A9876F-EEFC-49E1-99C1-D2FF666C3752}" srcOrd="0" destOrd="0" presId="urn:microsoft.com/office/officeart/2008/layout/LinedList"/>
    <dgm:cxn modelId="{37758C43-B478-49CB-8E39-DDAE5ABF6B33}" type="presParOf" srcId="{F9C76B22-FCF8-44FE-BE52-3E6666420C28}" destId="{52750F60-145B-4B3E-9AF9-886F5EF4025E}" srcOrd="1" destOrd="0" presId="urn:microsoft.com/office/officeart/2008/layout/LinedList"/>
    <dgm:cxn modelId="{7E239F29-2DB4-43B0-A2A1-1EE1370D3FF5}" type="presParOf" srcId="{F9C76B22-FCF8-44FE-BE52-3E6666420C28}" destId="{F0A7DE5A-BFC6-4B57-B206-8B10AFDE357D}" srcOrd="2" destOrd="0" presId="urn:microsoft.com/office/officeart/2008/layout/LinedList"/>
    <dgm:cxn modelId="{6955AF20-0C09-456D-A487-A57BA9426A34}" type="presParOf" srcId="{324D26D3-40C9-40F2-B110-7AF55413A09C}" destId="{34A205B8-426E-4191-A874-30EE7E38F603}" srcOrd="5" destOrd="0" presId="urn:microsoft.com/office/officeart/2008/layout/LinedList"/>
    <dgm:cxn modelId="{F05B10C8-D050-40C0-9B89-F1D6CA64B78F}" type="presParOf" srcId="{324D26D3-40C9-40F2-B110-7AF55413A09C}" destId="{D67D6EF3-A804-425C-A145-0C26B8B0FF10}" srcOrd="6" destOrd="0" presId="urn:microsoft.com/office/officeart/2008/layout/LinedList"/>
    <dgm:cxn modelId="{820A9CE9-2DDF-4A8A-8CA6-BBC2E1916E15}" type="presParOf" srcId="{324D26D3-40C9-40F2-B110-7AF55413A09C}" destId="{1A4C752F-B284-4BA1-934B-65A0EC630BBC}" srcOrd="7" destOrd="0" presId="urn:microsoft.com/office/officeart/2008/layout/LinedList"/>
    <dgm:cxn modelId="{F489E0FA-C910-4EB6-B6A8-125B45BA0618}" type="presParOf" srcId="{1A4C752F-B284-4BA1-934B-65A0EC630BBC}" destId="{DEF82DB9-BBF5-4983-8979-A7AD0A089560}" srcOrd="0" destOrd="0" presId="urn:microsoft.com/office/officeart/2008/layout/LinedList"/>
    <dgm:cxn modelId="{13F39FC7-E55C-4470-A95D-FE76037D72FB}" type="presParOf" srcId="{1A4C752F-B284-4BA1-934B-65A0EC630BBC}" destId="{F63CCA5E-2FBE-4D34-B8D4-D6B1E64BE326}" srcOrd="1" destOrd="0" presId="urn:microsoft.com/office/officeart/2008/layout/LinedList"/>
    <dgm:cxn modelId="{7A772CC2-EF99-409F-9B4F-0DF93B4D68A0}" type="presParOf" srcId="{1A4C752F-B284-4BA1-934B-65A0EC630BBC}" destId="{7358402B-2CE6-4CFE-8A2B-E221F048BA90}" srcOrd="2" destOrd="0" presId="urn:microsoft.com/office/officeart/2008/layout/LinedList"/>
    <dgm:cxn modelId="{714D051E-E81F-4871-971A-8B0D6DD9734F}" type="presParOf" srcId="{324D26D3-40C9-40F2-B110-7AF55413A09C}" destId="{3138836A-8694-49B2-A83D-0959DFBF3ECF}" srcOrd="8" destOrd="0" presId="urn:microsoft.com/office/officeart/2008/layout/LinedList"/>
    <dgm:cxn modelId="{B27E87D1-CA9A-47C1-9C5D-519AFBD4C62A}" type="presParOf" srcId="{324D26D3-40C9-40F2-B110-7AF55413A09C}" destId="{0D41D6C3-75EF-42F9-A79F-28C1B3497DC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8561AB-DE26-463A-94BD-E9BC7ECB206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85A61-4238-43E1-9420-C89BD9AD42D1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450" b="1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Молодежная политика </a:t>
          </a:r>
        </a:p>
        <a:p>
          <a:r>
            <a:rPr lang="ru-RU" sz="145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(МБУ по </a:t>
          </a:r>
          <a:r>
            <a:rPr lang="ru-RU" sz="145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работе с молодежью </a:t>
          </a:r>
          <a:r>
            <a:rPr lang="ru-RU" sz="145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«</a:t>
          </a:r>
          <a:r>
            <a:rPr lang="ru-RU" sz="145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Городской молодежный центр»), 1,1</a:t>
          </a:r>
          <a:r>
            <a:rPr lang="ru-RU" sz="145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%</a:t>
          </a:r>
          <a:endParaRPr lang="ru-RU" sz="145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gm:t>
    </dgm:pt>
    <dgm:pt modelId="{542CC456-D6AA-435E-9AE9-86DB1EBD75BB}" type="parTrans" cxnId="{2CB19F9E-E382-412A-B622-668C35F7D6E1}">
      <dgm:prSet/>
      <dgm:spPr/>
      <dgm:t>
        <a:bodyPr/>
        <a:lstStyle/>
        <a:p>
          <a:endParaRPr lang="ru-RU"/>
        </a:p>
      </dgm:t>
    </dgm:pt>
    <dgm:pt modelId="{FEBB37D6-4CBB-4AF5-8A89-FEC373D28225}" type="sibTrans" cxnId="{2CB19F9E-E382-412A-B622-668C35F7D6E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5D19703-6781-4CAA-B592-BAA13ECB6D9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Общее образование</a:t>
          </a:r>
        </a:p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(13 школ), 59,8%</a:t>
          </a:r>
          <a:endParaRPr lang="ru-RU" sz="16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gm:t>
    </dgm:pt>
    <dgm:pt modelId="{EAAC5287-1118-48A8-80D0-4D98E6B6B33D}" type="parTrans" cxnId="{FD4B6C79-3BC0-4DA8-9DE2-FACA91C26072}">
      <dgm:prSet/>
      <dgm:spPr/>
      <dgm:t>
        <a:bodyPr/>
        <a:lstStyle/>
        <a:p>
          <a:endParaRPr lang="ru-RU"/>
        </a:p>
      </dgm:t>
    </dgm:pt>
    <dgm:pt modelId="{52DD48A7-3248-438F-A273-531426E97837}" type="sibTrans" cxnId="{FD4B6C79-3BC0-4DA8-9DE2-FACA91C2607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2E4607CF-D7FA-45D4-B41E-EE3E7A278FDA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Дополнительное образование </a:t>
          </a:r>
        </a:p>
        <a:p>
          <a:pPr algn="l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     (</a:t>
          </a:r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Сухоложская </a:t>
          </a:r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детская школа </a:t>
          </a:r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искусств</a:t>
          </a:r>
        </a:p>
        <a:p>
          <a:pPr algn="l"/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         имени </a:t>
          </a:r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В.А. Бунакова</a:t>
          </a:r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; </a:t>
          </a:r>
          <a:r>
            <a:rPr lang="ru-RU" sz="10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Сухоложская </a:t>
          </a:r>
          <a:r>
            <a:rPr lang="ru-RU" sz="10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детская </a:t>
          </a:r>
          <a:r>
            <a:rPr lang="ru-RU" sz="10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музыкальная школа; </a:t>
          </a:r>
          <a:r>
            <a:rPr lang="ru-RU" sz="1000" b="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0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ЦДО)</a:t>
          </a:r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,</a:t>
          </a:r>
          <a:r>
            <a:rPr lang="ru-RU" sz="14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4,4%</a:t>
          </a:r>
          <a:endParaRPr lang="ru-RU" sz="14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gm:t>
    </dgm:pt>
    <dgm:pt modelId="{7B48DB88-B447-4843-9E07-F9C873873B9C}" type="parTrans" cxnId="{0EB4D45B-53F4-4098-B973-72C037470459}">
      <dgm:prSet/>
      <dgm:spPr/>
      <dgm:t>
        <a:bodyPr/>
        <a:lstStyle/>
        <a:p>
          <a:endParaRPr lang="ru-RU"/>
        </a:p>
      </dgm:t>
    </dgm:pt>
    <dgm:pt modelId="{00A961E7-3B9A-4DA9-BDF5-2FA57FF438B1}" type="sibTrans" cxnId="{0EB4D45B-53F4-4098-B973-72C03747045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9F6A1B7-2FEB-49E0-942C-93E5666B419E}">
      <dgm:prSet phldrT="[Текст]" custT="1"/>
      <dgm:spPr>
        <a:solidFill>
          <a:srgbClr val="86A2E0"/>
        </a:solidFill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Другие вопросы в области образования,</a:t>
          </a:r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3,4%</a:t>
          </a:r>
          <a:endParaRPr lang="ru-RU" sz="16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gm:t>
    </dgm:pt>
    <dgm:pt modelId="{1FF06D5C-84D0-4223-9F33-BFDDCB46692F}" type="parTrans" cxnId="{AED1BEEC-4128-4E87-8DF1-F7BB085485B3}">
      <dgm:prSet/>
      <dgm:spPr/>
      <dgm:t>
        <a:bodyPr/>
        <a:lstStyle/>
        <a:p>
          <a:endParaRPr lang="ru-RU"/>
        </a:p>
      </dgm:t>
    </dgm:pt>
    <dgm:pt modelId="{A3BE0A3A-183A-4B66-8633-C9FE5EC85224}" type="sibTrans" cxnId="{AED1BEEC-4128-4E87-8DF1-F7BB085485B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16F56CF1-8D42-46CE-B7E2-BD191E4193F5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Дошкольное образование </a:t>
          </a:r>
        </a:p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(13 ДОУ), 31,3%</a:t>
          </a:r>
          <a:endParaRPr lang="ru-RU" sz="16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gm:t>
    </dgm:pt>
    <dgm:pt modelId="{7977C1E3-4D78-4C89-9010-0BBD6A2E0F3A}" type="parTrans" cxnId="{26723A65-9993-4FBF-AF85-D9DE6A5C1B7A}">
      <dgm:prSet/>
      <dgm:spPr/>
      <dgm:t>
        <a:bodyPr/>
        <a:lstStyle/>
        <a:p>
          <a:endParaRPr lang="ru-RU"/>
        </a:p>
      </dgm:t>
    </dgm:pt>
    <dgm:pt modelId="{DBC155A5-DAB7-4FA0-8FAE-2633AAC8D223}" type="sibTrans" cxnId="{26723A65-9993-4FBF-AF85-D9DE6A5C1B7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2C39359-53FF-43CD-AC0B-4F1A4A5C2993}" type="pres">
      <dgm:prSet presAssocID="{F88561AB-DE26-463A-94BD-E9BC7ECB20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C27826-B265-4E15-BCBD-F103D4E6998B}" type="pres">
      <dgm:prSet presAssocID="{38B85A61-4238-43E1-9420-C89BD9AD42D1}" presName="node" presStyleLbl="node1" presStyleIdx="0" presStyleCnt="5" custScaleX="156622" custRadScaleRad="107111" custRadScaleInc="-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AD0A5-8CD4-49F4-B84F-459EDB776FE3}" type="pres">
      <dgm:prSet presAssocID="{38B85A61-4238-43E1-9420-C89BD9AD42D1}" presName="spNode" presStyleCnt="0"/>
      <dgm:spPr/>
    </dgm:pt>
    <dgm:pt modelId="{591BAC69-1486-4B5F-969A-2098F5A78792}" type="pres">
      <dgm:prSet presAssocID="{FEBB37D6-4CBB-4AF5-8A89-FEC373D2822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FAA901A-6B2E-4217-9572-0E9D9113B2B6}" type="pres">
      <dgm:prSet presAssocID="{F5D19703-6781-4CAA-B592-BAA13ECB6D9C}" presName="node" presStyleLbl="node1" presStyleIdx="1" presStyleCnt="5" custScaleX="137538" custRadScaleRad="114552" custRadScaleInc="3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D27CC-0DF4-4144-89FE-799A145A0026}" type="pres">
      <dgm:prSet presAssocID="{F5D19703-6781-4CAA-B592-BAA13ECB6D9C}" presName="spNode" presStyleCnt="0"/>
      <dgm:spPr/>
    </dgm:pt>
    <dgm:pt modelId="{8C21E575-1E92-48F8-A1AC-15A97629EA03}" type="pres">
      <dgm:prSet presAssocID="{52DD48A7-3248-438F-A273-531426E9783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7060CDB-F599-4A90-9079-6B44D124FB37}" type="pres">
      <dgm:prSet presAssocID="{2E4607CF-D7FA-45D4-B41E-EE3E7A278FDA}" presName="node" presStyleLbl="node1" presStyleIdx="2" presStyleCnt="5" custScaleX="163919" custScaleY="139744" custRadScaleRad="125602" custRadScaleInc="-5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6B4E-B947-4F2D-82DD-C1F005097DD3}" type="pres">
      <dgm:prSet presAssocID="{2E4607CF-D7FA-45D4-B41E-EE3E7A278FDA}" presName="spNode" presStyleCnt="0"/>
      <dgm:spPr/>
    </dgm:pt>
    <dgm:pt modelId="{20892B42-8818-4217-A23C-C55DE197DA5C}" type="pres">
      <dgm:prSet presAssocID="{00A961E7-3B9A-4DA9-BDF5-2FA57FF438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4E41C78-DBF5-4C6B-8A88-696EAF9CAE19}" type="pres">
      <dgm:prSet presAssocID="{89F6A1B7-2FEB-49E0-942C-93E5666B419E}" presName="node" presStyleLbl="node1" presStyleIdx="3" presStyleCnt="5" custScaleX="157819" custScaleY="141241" custRadScaleRad="128646" custRadScaleInc="5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E8892-F1E4-443B-9582-DEC936689500}" type="pres">
      <dgm:prSet presAssocID="{89F6A1B7-2FEB-49E0-942C-93E5666B419E}" presName="spNode" presStyleCnt="0"/>
      <dgm:spPr/>
    </dgm:pt>
    <dgm:pt modelId="{1319F15B-9B62-4E6C-8555-1F5DCC71709D}" type="pres">
      <dgm:prSet presAssocID="{A3BE0A3A-183A-4B66-8633-C9FE5EC8522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930D017-4822-4876-8276-456F1B58F011}" type="pres">
      <dgm:prSet presAssocID="{16F56CF1-8D42-46CE-B7E2-BD191E4193F5}" presName="node" presStyleLbl="node1" presStyleIdx="4" presStyleCnt="5" custScaleX="139614" custRadScaleRad="121892" custRadScaleInc="-4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5C64-FFD7-4E29-AD7C-A32B3DB4B3DF}" type="pres">
      <dgm:prSet presAssocID="{16F56CF1-8D42-46CE-B7E2-BD191E4193F5}" presName="spNode" presStyleCnt="0"/>
      <dgm:spPr/>
    </dgm:pt>
    <dgm:pt modelId="{D14ED266-1C11-4542-B02D-0F0D012D1D85}" type="pres">
      <dgm:prSet presAssocID="{DBC155A5-DAB7-4FA0-8FAE-2633AAC8D22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D4B707F-0E0D-4F1F-99DB-CAD7ECB10BF3}" type="presOf" srcId="{2E4607CF-D7FA-45D4-B41E-EE3E7A278FDA}" destId="{C7060CDB-F599-4A90-9079-6B44D124FB37}" srcOrd="0" destOrd="0" presId="urn:microsoft.com/office/officeart/2005/8/layout/cycle6"/>
    <dgm:cxn modelId="{0EB4D45B-53F4-4098-B973-72C037470459}" srcId="{F88561AB-DE26-463A-94BD-E9BC7ECB206A}" destId="{2E4607CF-D7FA-45D4-B41E-EE3E7A278FDA}" srcOrd="2" destOrd="0" parTransId="{7B48DB88-B447-4843-9E07-F9C873873B9C}" sibTransId="{00A961E7-3B9A-4DA9-BDF5-2FA57FF438B1}"/>
    <dgm:cxn modelId="{AED1BEEC-4128-4E87-8DF1-F7BB085485B3}" srcId="{F88561AB-DE26-463A-94BD-E9BC7ECB206A}" destId="{89F6A1B7-2FEB-49E0-942C-93E5666B419E}" srcOrd="3" destOrd="0" parTransId="{1FF06D5C-84D0-4223-9F33-BFDDCB46692F}" sibTransId="{A3BE0A3A-183A-4B66-8633-C9FE5EC85224}"/>
    <dgm:cxn modelId="{2CB19F9E-E382-412A-B622-668C35F7D6E1}" srcId="{F88561AB-DE26-463A-94BD-E9BC7ECB206A}" destId="{38B85A61-4238-43E1-9420-C89BD9AD42D1}" srcOrd="0" destOrd="0" parTransId="{542CC456-D6AA-435E-9AE9-86DB1EBD75BB}" sibTransId="{FEBB37D6-4CBB-4AF5-8A89-FEC373D28225}"/>
    <dgm:cxn modelId="{A0DAE776-472B-4431-AB9A-F19AF399577C}" type="presOf" srcId="{F88561AB-DE26-463A-94BD-E9BC7ECB206A}" destId="{F2C39359-53FF-43CD-AC0B-4F1A4A5C2993}" srcOrd="0" destOrd="0" presId="urn:microsoft.com/office/officeart/2005/8/layout/cycle6"/>
    <dgm:cxn modelId="{3497CADF-18A5-48CD-A810-3EF05EA03905}" type="presOf" srcId="{FEBB37D6-4CBB-4AF5-8A89-FEC373D28225}" destId="{591BAC69-1486-4B5F-969A-2098F5A78792}" srcOrd="0" destOrd="0" presId="urn:microsoft.com/office/officeart/2005/8/layout/cycle6"/>
    <dgm:cxn modelId="{213619A6-E6AF-4069-943B-80B1D939077B}" type="presOf" srcId="{A3BE0A3A-183A-4B66-8633-C9FE5EC85224}" destId="{1319F15B-9B62-4E6C-8555-1F5DCC71709D}" srcOrd="0" destOrd="0" presId="urn:microsoft.com/office/officeart/2005/8/layout/cycle6"/>
    <dgm:cxn modelId="{26723A65-9993-4FBF-AF85-D9DE6A5C1B7A}" srcId="{F88561AB-DE26-463A-94BD-E9BC7ECB206A}" destId="{16F56CF1-8D42-46CE-B7E2-BD191E4193F5}" srcOrd="4" destOrd="0" parTransId="{7977C1E3-4D78-4C89-9010-0BBD6A2E0F3A}" sibTransId="{DBC155A5-DAB7-4FA0-8FAE-2633AAC8D223}"/>
    <dgm:cxn modelId="{FD4B6C79-3BC0-4DA8-9DE2-FACA91C26072}" srcId="{F88561AB-DE26-463A-94BD-E9BC7ECB206A}" destId="{F5D19703-6781-4CAA-B592-BAA13ECB6D9C}" srcOrd="1" destOrd="0" parTransId="{EAAC5287-1118-48A8-80D0-4D98E6B6B33D}" sibTransId="{52DD48A7-3248-438F-A273-531426E97837}"/>
    <dgm:cxn modelId="{14337243-1D1C-45F8-8AC8-C8E5A78E491B}" type="presOf" srcId="{00A961E7-3B9A-4DA9-BDF5-2FA57FF438B1}" destId="{20892B42-8818-4217-A23C-C55DE197DA5C}" srcOrd="0" destOrd="0" presId="urn:microsoft.com/office/officeart/2005/8/layout/cycle6"/>
    <dgm:cxn modelId="{10502212-E15C-4F58-A8B0-92E8672A9A72}" type="presOf" srcId="{38B85A61-4238-43E1-9420-C89BD9AD42D1}" destId="{7EC27826-B265-4E15-BCBD-F103D4E6998B}" srcOrd="0" destOrd="0" presId="urn:microsoft.com/office/officeart/2005/8/layout/cycle6"/>
    <dgm:cxn modelId="{448816D3-AE2B-4E6E-A042-B7DC892137A6}" type="presOf" srcId="{DBC155A5-DAB7-4FA0-8FAE-2633AAC8D223}" destId="{D14ED266-1C11-4542-B02D-0F0D012D1D85}" srcOrd="0" destOrd="0" presId="urn:microsoft.com/office/officeart/2005/8/layout/cycle6"/>
    <dgm:cxn modelId="{387B8ABA-4A57-48FD-B0BE-88B8CC72B177}" type="presOf" srcId="{89F6A1B7-2FEB-49E0-942C-93E5666B419E}" destId="{84E41C78-DBF5-4C6B-8A88-696EAF9CAE19}" srcOrd="0" destOrd="0" presId="urn:microsoft.com/office/officeart/2005/8/layout/cycle6"/>
    <dgm:cxn modelId="{7228AC31-6630-4DBB-8582-D24E07D94DF5}" type="presOf" srcId="{16F56CF1-8D42-46CE-B7E2-BD191E4193F5}" destId="{A930D017-4822-4876-8276-456F1B58F011}" srcOrd="0" destOrd="0" presId="urn:microsoft.com/office/officeart/2005/8/layout/cycle6"/>
    <dgm:cxn modelId="{3950482D-12CB-4602-9C27-29BB1C736AE1}" type="presOf" srcId="{F5D19703-6781-4CAA-B592-BAA13ECB6D9C}" destId="{6FAA901A-6B2E-4217-9572-0E9D9113B2B6}" srcOrd="0" destOrd="0" presId="urn:microsoft.com/office/officeart/2005/8/layout/cycle6"/>
    <dgm:cxn modelId="{88FAFA69-ADCA-4373-A129-298A9C04334F}" type="presOf" srcId="{52DD48A7-3248-438F-A273-531426E97837}" destId="{8C21E575-1E92-48F8-A1AC-15A97629EA03}" srcOrd="0" destOrd="0" presId="urn:microsoft.com/office/officeart/2005/8/layout/cycle6"/>
    <dgm:cxn modelId="{C08DAFDC-1F05-435F-8C90-E1107877020D}" type="presParOf" srcId="{F2C39359-53FF-43CD-AC0B-4F1A4A5C2993}" destId="{7EC27826-B265-4E15-BCBD-F103D4E6998B}" srcOrd="0" destOrd="0" presId="urn:microsoft.com/office/officeart/2005/8/layout/cycle6"/>
    <dgm:cxn modelId="{84A17343-2B6A-449D-AD38-3288BA43C679}" type="presParOf" srcId="{F2C39359-53FF-43CD-AC0B-4F1A4A5C2993}" destId="{290AD0A5-8CD4-49F4-B84F-459EDB776FE3}" srcOrd="1" destOrd="0" presId="urn:microsoft.com/office/officeart/2005/8/layout/cycle6"/>
    <dgm:cxn modelId="{790CB388-073D-4E1F-A08C-DB1BFF6B1DA1}" type="presParOf" srcId="{F2C39359-53FF-43CD-AC0B-4F1A4A5C2993}" destId="{591BAC69-1486-4B5F-969A-2098F5A78792}" srcOrd="2" destOrd="0" presId="urn:microsoft.com/office/officeart/2005/8/layout/cycle6"/>
    <dgm:cxn modelId="{BC555C14-712B-4B00-8B6C-63906C356C1D}" type="presParOf" srcId="{F2C39359-53FF-43CD-AC0B-4F1A4A5C2993}" destId="{6FAA901A-6B2E-4217-9572-0E9D9113B2B6}" srcOrd="3" destOrd="0" presId="urn:microsoft.com/office/officeart/2005/8/layout/cycle6"/>
    <dgm:cxn modelId="{25459BB4-1457-4D16-8485-8806151754CA}" type="presParOf" srcId="{F2C39359-53FF-43CD-AC0B-4F1A4A5C2993}" destId="{F28D27CC-0DF4-4144-89FE-799A145A0026}" srcOrd="4" destOrd="0" presId="urn:microsoft.com/office/officeart/2005/8/layout/cycle6"/>
    <dgm:cxn modelId="{C905C05C-4524-48F2-9DF6-4683DA40CC57}" type="presParOf" srcId="{F2C39359-53FF-43CD-AC0B-4F1A4A5C2993}" destId="{8C21E575-1E92-48F8-A1AC-15A97629EA03}" srcOrd="5" destOrd="0" presId="urn:microsoft.com/office/officeart/2005/8/layout/cycle6"/>
    <dgm:cxn modelId="{D98E0B1A-5CC5-4384-89AB-FC90AEC5520F}" type="presParOf" srcId="{F2C39359-53FF-43CD-AC0B-4F1A4A5C2993}" destId="{C7060CDB-F599-4A90-9079-6B44D124FB37}" srcOrd="6" destOrd="0" presId="urn:microsoft.com/office/officeart/2005/8/layout/cycle6"/>
    <dgm:cxn modelId="{EE754C8F-3678-4BB7-B829-073195697979}" type="presParOf" srcId="{F2C39359-53FF-43CD-AC0B-4F1A4A5C2993}" destId="{AA066B4E-B947-4F2D-82DD-C1F005097DD3}" srcOrd="7" destOrd="0" presId="urn:microsoft.com/office/officeart/2005/8/layout/cycle6"/>
    <dgm:cxn modelId="{C267CB7F-9D68-4BD4-9BD6-810E659C09E7}" type="presParOf" srcId="{F2C39359-53FF-43CD-AC0B-4F1A4A5C2993}" destId="{20892B42-8818-4217-A23C-C55DE197DA5C}" srcOrd="8" destOrd="0" presId="urn:microsoft.com/office/officeart/2005/8/layout/cycle6"/>
    <dgm:cxn modelId="{7F468F22-C7EB-42B1-9587-C12D0C5E89E0}" type="presParOf" srcId="{F2C39359-53FF-43CD-AC0B-4F1A4A5C2993}" destId="{84E41C78-DBF5-4C6B-8A88-696EAF9CAE19}" srcOrd="9" destOrd="0" presId="urn:microsoft.com/office/officeart/2005/8/layout/cycle6"/>
    <dgm:cxn modelId="{0E81001C-5992-4A25-B498-C5A1DA178F50}" type="presParOf" srcId="{F2C39359-53FF-43CD-AC0B-4F1A4A5C2993}" destId="{390E8892-F1E4-443B-9582-DEC936689500}" srcOrd="10" destOrd="0" presId="urn:microsoft.com/office/officeart/2005/8/layout/cycle6"/>
    <dgm:cxn modelId="{40C3191E-BB7C-4C90-8A48-66F30A833BED}" type="presParOf" srcId="{F2C39359-53FF-43CD-AC0B-4F1A4A5C2993}" destId="{1319F15B-9B62-4E6C-8555-1F5DCC71709D}" srcOrd="11" destOrd="0" presId="urn:microsoft.com/office/officeart/2005/8/layout/cycle6"/>
    <dgm:cxn modelId="{5572544D-EB57-4311-BE8B-68F86832E3F3}" type="presParOf" srcId="{F2C39359-53FF-43CD-AC0B-4F1A4A5C2993}" destId="{A930D017-4822-4876-8276-456F1B58F011}" srcOrd="12" destOrd="0" presId="urn:microsoft.com/office/officeart/2005/8/layout/cycle6"/>
    <dgm:cxn modelId="{74ED35DC-0BBF-4478-9E28-BF0521602BC7}" type="presParOf" srcId="{F2C39359-53FF-43CD-AC0B-4F1A4A5C2993}" destId="{F14A5C64-FFD7-4E29-AD7C-A32B3DB4B3DF}" srcOrd="13" destOrd="0" presId="urn:microsoft.com/office/officeart/2005/8/layout/cycle6"/>
    <dgm:cxn modelId="{98D9983C-C0BF-4B76-982A-83396F81DCC3}" type="presParOf" srcId="{F2C39359-53FF-43CD-AC0B-4F1A4A5C2993}" destId="{D14ED266-1C11-4542-B02D-0F0D012D1D85}" srcOrd="14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Дошкольное образование            </a:t>
          </a:r>
          <a:r>
            <a:rPr lang="ru-RU" sz="1700" b="1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700" dirty="0" smtClean="0">
              <a:latin typeface="Liberation Serif" pitchFamily="18" charset="0"/>
            </a:rPr>
            <a:t>800 543,5 тыс. руб. (31,3%)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Общее образование                   – 1 528 641,7 тыс. руб. (59,8%)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Дополнительное образование       – 113 739,4 тыс. руб. (4,4%)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Молодежная политика                     </a:t>
          </a:r>
          <a:r>
            <a:rPr lang="ru-RU" sz="1700" dirty="0" smtClean="0">
              <a:latin typeface="Liberation Serif" pitchFamily="18" charset="0"/>
            </a:rPr>
            <a:t>–</a:t>
          </a: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27 012,0 тыс. руб. (1,1%)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</a:t>
          </a:r>
          <a:r>
            <a:rPr lang="ru-RU" sz="155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Другие вопросы в области образования   – 86 300,0 тыс. руб. (3,4%)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   </a:t>
          </a:r>
          <a:r>
            <a:rPr lang="ru-RU" sz="170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и текущий ремонт, приведение в соответствие          -  19 300,0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с требованиями   пожарной безопасности и санитарного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законодательства зданий, сооружений и помещений МОУ,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антитеррористические мероприятия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b="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Liberation Serif" pitchFamily="18" charset="0"/>
            </a:rPr>
            <a:t>- </a:t>
          </a: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Реализация мероприятий по модернизации школьных систем           - 230 712,1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образования (с однолетним циклом выполнения работ)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Проведение мероприятий по модернизации школьных систем           - 308 939,0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образования в муниципальных общеобразовательных учреждениях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(за счет средств местного бюджета)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Liberation Serif" pitchFamily="18" charset="0"/>
            </a:rPr>
            <a:t>- </a:t>
          </a:r>
          <a:r>
            <a:rPr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отдыха и оздоровления детей и подростков в</a:t>
          </a: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            - 27 981,7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муниципальном округе Сухой Лог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i="1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Liberation Serif" pitchFamily="18" charset="0"/>
            </a:rPr>
            <a:t>- </a:t>
          </a:r>
          <a:r>
            <a:rPr kumimoji="0" lang="ru-RU" sz="12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Организация питания детей в общеобразовательных учреждениях   – 62 134,6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125" custLinFactNeighborY="706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Y="100000" custLinFactNeighborX="-1190" custLinFactNeighborY="1429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F0E03-5DAB-48E8-BE10-FB828702A8E6}" type="presOf" srcId="{2480D0C8-EE78-4779-ACB5-32651D89F48E}" destId="{CE46E01E-6500-4619-8662-39ED6F11E5D8}" srcOrd="1" destOrd="0" presId="urn:microsoft.com/office/officeart/2005/8/layout/target3"/>
    <dgm:cxn modelId="{F378E820-2448-41D3-B399-ED6BF5E839E3}" type="presOf" srcId="{97582C03-34CD-4B1C-A6CF-B8AE4392D5B2}" destId="{BD1EBD43-39E3-4DC2-A9C7-300FFD755ACD}" srcOrd="0" destOrd="0" presId="urn:microsoft.com/office/officeart/2005/8/layout/target3"/>
    <dgm:cxn modelId="{5BCEF239-7C7C-4F8E-877C-858F568C9B06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FAFFA986-796E-465F-8CFC-A2D6FAE424AF}" type="presParOf" srcId="{BD1EBD43-39E3-4DC2-A9C7-300FFD755ACD}" destId="{F32C9FCD-CF37-4236-A7E6-936015A99F7A}" srcOrd="0" destOrd="0" presId="urn:microsoft.com/office/officeart/2005/8/layout/target3"/>
    <dgm:cxn modelId="{0D2E4445-E4B7-4512-BA28-7D138E488470}" type="presParOf" srcId="{BD1EBD43-39E3-4DC2-A9C7-300FFD755ACD}" destId="{2E308086-63A4-4CE4-A9E3-5AC15A379A07}" srcOrd="1" destOrd="0" presId="urn:microsoft.com/office/officeart/2005/8/layout/target3"/>
    <dgm:cxn modelId="{1B76A34C-3867-42C3-A1E9-6EE7B8DDD9D5}" type="presParOf" srcId="{BD1EBD43-39E3-4DC2-A9C7-300FFD755ACD}" destId="{C45551BE-387B-4394-9EE4-4B0CDA904E0D}" srcOrd="2" destOrd="0" presId="urn:microsoft.com/office/officeart/2005/8/layout/target3"/>
    <dgm:cxn modelId="{07AC64B3-BB98-4292-B7DE-0F19063155F2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114163" y="72841"/>
          <a:ext cx="5028870" cy="53261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234226" y="138442"/>
          <a:ext cx="6151682" cy="5194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endParaRPr lang="ru-RU" sz="17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Культура                                                 </a:t>
          </a:r>
          <a:r>
            <a:rPr lang="ru-RU" sz="16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600" kern="1200" dirty="0" smtClean="0">
              <a:latin typeface="Liberation Serif" pitchFamily="18" charset="0"/>
            </a:rPr>
            <a:t>260 861,4 тыс. руб. (85,7%)</a:t>
          </a:r>
        </a:p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Другие вопросы в области культуры     – 43 366,6 тыс. руб. (14,3%)</a:t>
          </a:r>
        </a:p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endParaRPr lang="ru-RU" sz="1700" b="0" i="1" kern="1200" dirty="0" smtClean="0">
            <a:solidFill>
              <a:schemeClr val="tx2">
                <a:lumMod val="10000"/>
              </a:schemeClr>
            </a:solidFill>
            <a:latin typeface="Liberation Serif" pitchFamily="18" charset="0"/>
            <a:cs typeface="Times New Roman" pitchFamily="18" charset="0"/>
          </a:endParaRPr>
        </a:p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7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5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городского музея                           - 9 413,1 тыс. руб. (3,1%)</a:t>
          </a:r>
          <a:endParaRPr lang="ru-RU" sz="1200" b="0" i="1" kern="1200" dirty="0" smtClean="0">
            <a:latin typeface="Liberation Serif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библиотечного обслуживания                           - 30 776,0 тыс. руб. (10,1%)</a:t>
          </a:r>
          <a:endParaRPr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домов культуры</a:t>
          </a:r>
          <a:r>
            <a:rPr kumimoji="0"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                   - 123 292,0 тыс. руб. (40,5%)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Проведение мероприятий в сфере культуры                            - 22 300,0 тыс. руб. (7,3%)</a:t>
          </a:r>
          <a:endParaRPr lang="ru-RU" sz="1200" i="1" kern="1200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Создание материально-технич. условий для обеспечения       - 11 794,9 тыс. руб. (3,9%)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деятельности   муниципальных  учреждений культуры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 и текущий ремонт зданий, сооружений и      - 62 815,0 тыс. руб. (20,6%)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помещений, в которых размещаются муниципальные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учреждения культуры, проведение мероприятий по обеспечению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антитеррористической защищенности объектов, информатизация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библиотечной системы, ремонт зданий и помещений учреждений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культуры, оснащение оборудованием, инвентарем и музыкальными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инструментами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Реализация в рамках инициативного бюджетирования               - 470,4 тыс. руб. (0,2%)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Другие вопросы в области культуры, кинематографии        - 43 366,6 тыс. руб. (14,3%)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250" i="1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i="1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234226" y="138442"/>
        <a:ext cx="6151682" cy="51949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43507" y="41645"/>
          <a:ext cx="5088576" cy="5389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404776" y="108026"/>
          <a:ext cx="5936672" cy="5256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Физическая культура                                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500" kern="1200" dirty="0" smtClean="0">
              <a:latin typeface="Liberation Serif" pitchFamily="18" charset="0"/>
            </a:rPr>
            <a:t>82 196,4 тыс. руб. (50,7%)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Массовый спорт                                                – 731,5 тыс. руб. (0,5%)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Спорт высших достижений                       - 76 376,3 тыс. руб. (47,1%)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физкультуры     - 2 748,4 тыс. руб. (1,7%)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и спорта  </a:t>
          </a:r>
        </a:p>
        <a:p>
          <a:pPr lvl="0" algn="ctr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Проведение физкультурных и спортивных мероприятий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- 3 450,0 тыс. руб. (2,1%)</a:t>
          </a:r>
          <a:endParaRPr lang="ru-RU" sz="1050" b="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Организация предоставления услуг в сфере физической                       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- 63 880,0 тыс. руб. (39,4%)</a:t>
          </a:r>
          <a:endParaRPr kumimoji="0" lang="ru-RU" sz="1050" b="0" i="1" u="none" strike="noStrike" kern="1200" cap="none" normalizeH="0" baseline="0" dirty="0" smtClean="0">
            <a:ln>
              <a:noFill/>
            </a:ln>
            <a:solidFill>
              <a:schemeClr val="bg2">
                <a:lumMod val="10000"/>
              </a:schemeClr>
            </a:solidFill>
            <a:effectLst/>
            <a:latin typeface="Liberation Serif" panose="02020603050405020304" pitchFamily="18" charset="0"/>
            <a:cs typeface="Tahoma" pitchFamily="34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    культуры и спорта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Создание спортивных площадок (оснащение спортивным                             - 481,8 тыс. руб. (0,3%)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оборудованием) для занятий уличной гимнастикой                     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Организация предоставления услуг (выполнения работ)                          </a:t>
          </a:r>
          <a:r>
            <a:rPr lang="ru-RU" sz="1050" b="0" i="1" u="none" kern="1200" baseline="0" dirty="0" smtClean="0">
              <a:latin typeface="Liberation Serif" pitchFamily="18" charset="0"/>
            </a:rPr>
            <a:t>- 76 260,0 тыс. руб. (47,1%)</a:t>
          </a:r>
          <a:endParaRPr lang="ru-RU" sz="105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по дополнительным образовательным программам спортивной подготовки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 Организация предоставления услуг (выполнения работ) по                         - 5 130,0 тыс. руб. (3,2%)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дополнительным общеразвивающим программам в области физической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Реализация проекта в рамках инициативного бюджетирования                   - 518,4 тыс. руб. (0,3%)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Мероприятия  по поэтапному внедрению  и реализации Всероссийского     - 138,0 тыс. руб. (0,09%)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физкультурно-спортивного комплекса  «Готов к труду и оборон»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Поддержка  муниципальных учреждений спортивной направленности      - 111,8 тыс. руб. (0,07%)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по адаптивной физической культуре и спорту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Государственная поддержка муниципальных организаций, реализующих   - 116,3 тыс. руб.(0,07%)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дополнительные образовательные программы спортивной подготовки</a:t>
          </a:r>
          <a:r>
            <a:rPr lang="ru-RU" sz="1050" i="1" kern="1200" dirty="0" smtClean="0">
              <a:latin typeface="Liberation Serif" pitchFamily="18" charset="0"/>
            </a:rPr>
            <a:t> 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Организация работы спортивных объединений в муниципальных                  - 300,0 тыс. руб. (0,2%)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    учреждениях физической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Другие вопросы в области физической культуры и спорта                        - 11 666,4 тыс. руб. (7,2%)</a:t>
          </a:r>
          <a:endParaRPr lang="ru-RU" sz="105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endParaRPr lang="ru-RU" sz="105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404776" y="108026"/>
        <a:ext cx="5936672" cy="5256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43507" y="41645"/>
          <a:ext cx="5088576" cy="5389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404776" y="108026"/>
          <a:ext cx="5936672" cy="5256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Пенсионное обеспечение                            –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500" kern="1200" dirty="0" smtClean="0">
              <a:latin typeface="Liberation Serif" pitchFamily="18" charset="0"/>
            </a:rPr>
            <a:t>15 813,2 тыс. руб. (7,9%)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Социальное обеспечение населения       – 159 454,1 тыс. руб. (79,8%)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Охрана семьи и детства                                  – 9 670,0 тыс. руб. (4,8%)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социальной      – 14 958,4 тыс. руб. (7,5%)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политики</a:t>
          </a:r>
        </a:p>
        <a:p>
          <a:pPr lvl="0" algn="ctr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Осуществление государственных полномочий по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- 155 764,1 тыс. руб. (77,9%)</a:t>
          </a:r>
          <a:endParaRPr lang="ru-RU" sz="1100" i="1" kern="1200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предоставлению гражданам субсидий и компенсаций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расходов на оплату жилого помещения и коммунальных услуг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i="1" kern="1200" dirty="0" smtClean="0">
              <a:latin typeface="Liberation Serif" pitchFamily="18" charset="0"/>
            </a:rPr>
            <a:t>-   Улучшение жилищных условий граждан, проживающих на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- 3 500,0 тыс. руб. (1,8%)</a:t>
          </a:r>
          <a:endParaRPr lang="ru-RU" sz="110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     сельских территориях, на условиях софинансирования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     из федерального бюджета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-   Расходы на проведение мероприятий по приспособлению                     - 190,0 тыс. руб. (0,1%)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    жилых помещений и общего имущества в многоквартирных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itchFamily="34" charset="0"/>
            </a:rPr>
            <a:t>     домах с учетом потребностей инвалидов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Пенсионное обеспечение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- 15 813,2 тыс. руб. (7,9%)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b="0" i="1" u="none" kern="1200" baseline="0" dirty="0" smtClean="0">
              <a:latin typeface="Liberation Serif" pitchFamily="18" charset="0"/>
            </a:rPr>
            <a:t>- </a:t>
          </a:r>
          <a:r>
            <a:rPr lang="ru-RU" sz="1100" i="1" kern="1200" dirty="0" smtClean="0">
              <a:latin typeface="Liberation Serif" pitchFamily="18" charset="0"/>
            </a:rPr>
            <a:t>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Охрана семьи и детства (Предоставление социальных выплат        - 9 670,0 тыс. руб. (4,8%)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молодым семьям на приобретение (строительство) жилья, предоставление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региональных социальных выплат молодым семьям на улучшение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жилищных условий, осуществление мероприятий по организации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 питания в муниципальных общеобразовательных организациях)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Выплаты лицам, которым присвоено почетное звание                       - 3 000,0 тыс. руб. (1,5%)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муниципального  округа Сухой Лог «Почетный гражданин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   муниципального округа Сухой Лог»</a:t>
          </a:r>
          <a:endParaRPr lang="ru-RU" sz="110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Liberation Serif" pitchFamily="18" charset="0"/>
            </a:rPr>
            <a:t>- 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Другие 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вопросы</a:t>
          </a:r>
          <a:r>
            <a:rPr lang="ru-RU" sz="1100" i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 в области социальной политики                                 - 11 958,4 тыс. руб. (6,0%)</a:t>
          </a:r>
          <a:endParaRPr lang="ru-RU" sz="110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404776" y="108026"/>
        <a:ext cx="5936672" cy="5256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29FD-6889-4A65-B395-ACCB9C763390}">
      <dsp:nvSpPr>
        <dsp:cNvPr id="0" name=""/>
        <dsp:cNvSpPr/>
      </dsp:nvSpPr>
      <dsp:spPr>
        <a:xfrm>
          <a:off x="0" y="278284"/>
          <a:ext cx="4273174" cy="60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AC5B-C0EC-4E14-8EB7-DACBC4CE46CE}">
      <dsp:nvSpPr>
        <dsp:cNvPr id="0" name=""/>
        <dsp:cNvSpPr/>
      </dsp:nvSpPr>
      <dsp:spPr>
        <a:xfrm>
          <a:off x="119337" y="72020"/>
          <a:ext cx="3640246" cy="612591"/>
        </a:xfrm>
        <a:prstGeom prst="round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49241" y="101924"/>
        <a:ext cx="3580438" cy="552783"/>
      </dsp:txXfrm>
    </dsp:sp>
    <dsp:sp modelId="{BCD4D90A-7A25-40E1-85E2-D65529ECC535}">
      <dsp:nvSpPr>
        <dsp:cNvPr id="0" name=""/>
        <dsp:cNvSpPr/>
      </dsp:nvSpPr>
      <dsp:spPr>
        <a:xfrm>
          <a:off x="0" y="1345154"/>
          <a:ext cx="4943856" cy="53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80B2-4475-41F3-A646-AADE97691968}">
      <dsp:nvSpPr>
        <dsp:cNvPr id="0" name=""/>
        <dsp:cNvSpPr/>
      </dsp:nvSpPr>
      <dsp:spPr>
        <a:xfrm>
          <a:off x="76110" y="1049335"/>
          <a:ext cx="4278379" cy="62298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06521" y="1079746"/>
        <a:ext cx="4217557" cy="562160"/>
      </dsp:txXfrm>
    </dsp:sp>
    <dsp:sp modelId="{945CCABC-553E-4A8D-A838-27005EE1E2CD}">
      <dsp:nvSpPr>
        <dsp:cNvPr id="0" name=""/>
        <dsp:cNvSpPr/>
      </dsp:nvSpPr>
      <dsp:spPr>
        <a:xfrm>
          <a:off x="22128" y="2388319"/>
          <a:ext cx="5469392" cy="594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1F1F-3A02-49CE-BBFF-3B0CA9A68CAE}">
      <dsp:nvSpPr>
        <dsp:cNvPr id="0" name=""/>
        <dsp:cNvSpPr/>
      </dsp:nvSpPr>
      <dsp:spPr>
        <a:xfrm>
          <a:off x="124806" y="2185804"/>
          <a:ext cx="4773275" cy="613298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54745" y="2215743"/>
        <a:ext cx="4713397" cy="553420"/>
      </dsp:txXfrm>
    </dsp:sp>
    <dsp:sp modelId="{7A687951-A2EF-4633-86ED-F3B68F7AECB9}">
      <dsp:nvSpPr>
        <dsp:cNvPr id="0" name=""/>
        <dsp:cNvSpPr/>
      </dsp:nvSpPr>
      <dsp:spPr>
        <a:xfrm>
          <a:off x="0" y="3672408"/>
          <a:ext cx="6096000" cy="72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FF93-2636-4FEF-AA11-74F25B2ECA0E}">
      <dsp:nvSpPr>
        <dsp:cNvPr id="0" name=""/>
        <dsp:cNvSpPr/>
      </dsp:nvSpPr>
      <dsp:spPr>
        <a:xfrm>
          <a:off x="79030" y="3240361"/>
          <a:ext cx="5386853" cy="9063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kern="1200" dirty="0">
            <a:latin typeface="Liberation Serif" pitchFamily="18" charset="0"/>
          </a:endParaRPr>
        </a:p>
      </dsp:txBody>
      <dsp:txXfrm>
        <a:off x="123273" y="3284604"/>
        <a:ext cx="5298367" cy="8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75F01-244B-4826-A938-FEEDD708C5D2}">
      <dsp:nvSpPr>
        <dsp:cNvPr id="0" name=""/>
        <dsp:cNvSpPr/>
      </dsp:nvSpPr>
      <dsp:spPr>
        <a:xfrm>
          <a:off x="0" y="2393"/>
          <a:ext cx="7296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C72A8-43F6-4E09-888B-15401DF2F9B8}">
      <dsp:nvSpPr>
        <dsp:cNvPr id="0" name=""/>
        <dsp:cNvSpPr/>
      </dsp:nvSpPr>
      <dsp:spPr>
        <a:xfrm>
          <a:off x="0" y="3063"/>
          <a:ext cx="4096991" cy="431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1.   Общегосударственные вопросы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2.   Национальная оборона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3.   Нац. безопасность и правоохранительная деятельность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4.   Национальная экономика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5.   Жилищно – коммунальное хозяйство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6.   Охрана окружающей среды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7.   Образование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8.   Культура и кинематография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9.   Социальная политика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10. Физическая культура и спорт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11. Средства массовой информации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12. Условно утвержденные расходы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                                       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ИТОГО:</a:t>
          </a:r>
          <a:endParaRPr lang="ru-RU" sz="1200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0" y="3063"/>
        <a:ext cx="4096991" cy="4310437"/>
      </dsp:txXfrm>
    </dsp:sp>
    <dsp:sp modelId="{FF2B6B1D-15FF-4FA6-836A-18A173C9F130}">
      <dsp:nvSpPr>
        <dsp:cNvPr id="0" name=""/>
        <dsp:cNvSpPr/>
      </dsp:nvSpPr>
      <dsp:spPr>
        <a:xfrm>
          <a:off x="4162409" y="216027"/>
          <a:ext cx="2926790" cy="303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Liberation Serif" pitchFamily="18" charset="0"/>
            </a:rPr>
            <a:t>   2026 год          2027 год           2028 год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253 707,1        217 550,1          226 170,1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6 398,4            7 125,4              9 044,1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25 300,0          19 351,7            44 171,9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179 251,4        130 442,1            95 826,4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332 223,9        207 830,2          282 208,9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4 100,0            4 499,0              4 723,3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2 556 236,6     2 215 598,4       2 152 652,4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304 228,0        212 083,0          224 009,7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199 895,7        209 958,3          217 504,2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162 052,6        170 000,0          175 000,0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2 900,0            1 300,0              1 500,0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                      41 300,0            85 400,0</a:t>
          </a:r>
          <a:endParaRPr lang="ru-RU" sz="1200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4162409" y="216027"/>
        <a:ext cx="2926790" cy="3030407"/>
      </dsp:txXfrm>
    </dsp:sp>
    <dsp:sp modelId="{825AB8FC-98A3-4CD2-B057-F12CD85BF226}">
      <dsp:nvSpPr>
        <dsp:cNvPr id="0" name=""/>
        <dsp:cNvSpPr/>
      </dsp:nvSpPr>
      <dsp:spPr>
        <a:xfrm>
          <a:off x="3934346" y="3809328"/>
          <a:ext cx="308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0F60-145B-4B3E-9AF9-886F5EF4025E}">
      <dsp:nvSpPr>
        <dsp:cNvPr id="0" name=""/>
        <dsp:cNvSpPr/>
      </dsp:nvSpPr>
      <dsp:spPr>
        <a:xfrm flipV="1">
          <a:off x="4154814" y="3340923"/>
          <a:ext cx="3026076" cy="33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4154814" y="3340923"/>
        <a:ext cx="3026076" cy="337587"/>
      </dsp:txXfrm>
    </dsp:sp>
    <dsp:sp modelId="{34A205B8-426E-4191-A874-30EE7E38F603}">
      <dsp:nvSpPr>
        <dsp:cNvPr id="0" name=""/>
        <dsp:cNvSpPr/>
      </dsp:nvSpPr>
      <dsp:spPr>
        <a:xfrm>
          <a:off x="4174489" y="3848459"/>
          <a:ext cx="308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CCA5E-2FBE-4D34-B8D4-D6B1E64BE326}">
      <dsp:nvSpPr>
        <dsp:cNvPr id="0" name=""/>
        <dsp:cNvSpPr/>
      </dsp:nvSpPr>
      <dsp:spPr>
        <a:xfrm>
          <a:off x="4068934" y="3452079"/>
          <a:ext cx="3026076" cy="51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Liberation Serif" pitchFamily="18" charset="0"/>
            </a:rPr>
            <a:t>  4 026 293,7   3 437 018,1     3 518 210,8</a:t>
          </a:r>
          <a:endParaRPr lang="ru-RU" sz="13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4068934" y="3452079"/>
        <a:ext cx="3026076" cy="517533"/>
      </dsp:txXfrm>
    </dsp:sp>
    <dsp:sp modelId="{3138836A-8694-49B2-A83D-0959DFBF3ECF}">
      <dsp:nvSpPr>
        <dsp:cNvPr id="0" name=""/>
        <dsp:cNvSpPr/>
      </dsp:nvSpPr>
      <dsp:spPr>
        <a:xfrm>
          <a:off x="3732505" y="4136491"/>
          <a:ext cx="3187025" cy="4572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7826-B265-4E15-BCBD-F103D4E6998B}">
      <dsp:nvSpPr>
        <dsp:cNvPr id="0" name=""/>
        <dsp:cNvSpPr/>
      </dsp:nvSpPr>
      <dsp:spPr>
        <a:xfrm>
          <a:off x="2732433" y="-73500"/>
          <a:ext cx="2593507" cy="1076336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Молодежная политика 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(МБУ по </a:t>
          </a:r>
          <a:r>
            <a:rPr lang="ru-RU" sz="145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работе с молодежью </a:t>
          </a:r>
          <a:r>
            <a:rPr lang="ru-RU" sz="145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«</a:t>
          </a:r>
          <a:r>
            <a:rPr lang="ru-RU" sz="145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Городской молодежный центр»), 1,1</a:t>
          </a:r>
          <a:r>
            <a:rPr lang="ru-RU" sz="145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%</a:t>
          </a:r>
          <a:endParaRPr lang="ru-RU" sz="1450" kern="12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sp:txBody>
      <dsp:txXfrm>
        <a:off x="2784975" y="-20958"/>
        <a:ext cx="2488423" cy="971252"/>
      </dsp:txXfrm>
    </dsp:sp>
    <dsp:sp modelId="{591BAC69-1486-4B5F-969A-2098F5A78792}">
      <dsp:nvSpPr>
        <dsp:cNvPr id="0" name=""/>
        <dsp:cNvSpPr/>
      </dsp:nvSpPr>
      <dsp:spPr>
        <a:xfrm>
          <a:off x="2405235" y="747916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2932309" y="147406"/>
              </a:moveTo>
              <a:arcTo wR="2149939" hR="2149939" stAng="17480406" swAng="1978859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6FAA901A-6B2E-4217-9572-0E9D9113B2B6}">
      <dsp:nvSpPr>
        <dsp:cNvPr id="0" name=""/>
        <dsp:cNvSpPr/>
      </dsp:nvSpPr>
      <dsp:spPr>
        <a:xfrm>
          <a:off x="5328601" y="1654049"/>
          <a:ext cx="2277495" cy="1076336"/>
        </a:xfrm>
        <a:prstGeom prst="roundRect">
          <a:avLst/>
        </a:prstGeom>
        <a:solidFill>
          <a:srgbClr val="9999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Общее 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(13 школ), 59,8%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sp:txBody>
      <dsp:txXfrm>
        <a:off x="5381143" y="1706591"/>
        <a:ext cx="2172411" cy="971252"/>
      </dsp:txXfrm>
    </dsp:sp>
    <dsp:sp modelId="{8C21E575-1E92-48F8-A1AC-15A97629EA03}">
      <dsp:nvSpPr>
        <dsp:cNvPr id="0" name=""/>
        <dsp:cNvSpPr/>
      </dsp:nvSpPr>
      <dsp:spPr>
        <a:xfrm>
          <a:off x="2277225" y="1146979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4226167" y="1591799"/>
              </a:moveTo>
              <a:arcTo wR="2149939" hR="2149939" stAng="20697194" swAng="1372327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  <a:headEnd type="none" w="med" len="med"/>
          <a:tailEnd type="none" w="med" len="me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C7060CDB-F599-4A90-9079-6B44D124FB37}">
      <dsp:nvSpPr>
        <dsp:cNvPr id="0" name=""/>
        <dsp:cNvSpPr/>
      </dsp:nvSpPr>
      <dsp:spPr>
        <a:xfrm>
          <a:off x="4752522" y="3598254"/>
          <a:ext cx="2714339" cy="1504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Дополнительное образование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     (</a:t>
          </a: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Сухоложская </a:t>
          </a: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детская школа </a:t>
          </a: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искусств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         имени </a:t>
          </a: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В.А. Бунакова</a:t>
          </a: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  <a:ea typeface="Cambria" pitchFamily="18" charset="0"/>
            </a:rPr>
            <a:t>; </a:t>
          </a:r>
          <a:r>
            <a:rPr lang="ru-RU" sz="10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Сухоложская </a:t>
          </a:r>
          <a:r>
            <a:rPr lang="ru-RU" sz="10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детская </a:t>
          </a:r>
          <a:r>
            <a:rPr lang="ru-RU" sz="10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музыкальная школа; </a:t>
          </a:r>
          <a:r>
            <a:rPr lang="ru-RU" sz="1000" b="0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0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ЦДО)</a:t>
          </a:r>
          <a:r>
            <a:rPr lang="ru-RU" sz="10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,</a:t>
          </a: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4,4%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sp:txBody>
      <dsp:txXfrm>
        <a:off x="4825947" y="3671679"/>
        <a:ext cx="2567489" cy="1357266"/>
      </dsp:txXfrm>
    </dsp:sp>
    <dsp:sp modelId="{20892B42-8818-4217-A23C-C55DE197DA5C}">
      <dsp:nvSpPr>
        <dsp:cNvPr id="0" name=""/>
        <dsp:cNvSpPr/>
      </dsp:nvSpPr>
      <dsp:spPr>
        <a:xfrm>
          <a:off x="1874196" y="1086037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3198692" y="4026734"/>
              </a:moveTo>
              <a:arcTo wR="2149939" hR="2149939" stAng="3648212" swAng="3465551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84E41C78-DBF5-4C6B-8A88-696EAF9CAE19}">
      <dsp:nvSpPr>
        <dsp:cNvPr id="0" name=""/>
        <dsp:cNvSpPr/>
      </dsp:nvSpPr>
      <dsp:spPr>
        <a:xfrm>
          <a:off x="648070" y="3593831"/>
          <a:ext cx="2613329" cy="1520228"/>
        </a:xfrm>
        <a:prstGeom prst="roundRect">
          <a:avLst/>
        </a:prstGeom>
        <a:solidFill>
          <a:srgbClr val="86A2E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Другие вопросы в области образования,</a:t>
          </a: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 3,4%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sp:txBody>
      <dsp:txXfrm>
        <a:off x="722281" y="3668042"/>
        <a:ext cx="2464907" cy="1371806"/>
      </dsp:txXfrm>
    </dsp:sp>
    <dsp:sp modelId="{1319F15B-9B62-4E6C-8555-1F5DCC71709D}">
      <dsp:nvSpPr>
        <dsp:cNvPr id="0" name=""/>
        <dsp:cNvSpPr/>
      </dsp:nvSpPr>
      <dsp:spPr>
        <a:xfrm>
          <a:off x="1419413" y="834966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85796" y="2751231"/>
              </a:moveTo>
              <a:arcTo wR="2149939" hR="2149939" stAng="9825539" swAng="1253928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930D017-4822-4876-8276-456F1B58F011}">
      <dsp:nvSpPr>
        <dsp:cNvPr id="0" name=""/>
        <dsp:cNvSpPr/>
      </dsp:nvSpPr>
      <dsp:spPr>
        <a:xfrm>
          <a:off x="288030" y="1726058"/>
          <a:ext cx="2311872" cy="1076336"/>
        </a:xfrm>
        <a:prstGeom prst="roundRect">
          <a:avLst/>
        </a:prstGeom>
        <a:solidFill>
          <a:srgbClr val="99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Дошкольное образование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rPr>
            <a:t>(13 ДОУ), 31,3%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Liberation Serif" pitchFamily="18" charset="0"/>
          </a:endParaRPr>
        </a:p>
      </dsp:txBody>
      <dsp:txXfrm>
        <a:off x="340572" y="1778600"/>
        <a:ext cx="2206788" cy="971252"/>
      </dsp:txXfrm>
    </dsp:sp>
    <dsp:sp modelId="{D14ED266-1C11-4542-B02D-0F0D012D1D85}">
      <dsp:nvSpPr>
        <dsp:cNvPr id="0" name=""/>
        <dsp:cNvSpPr/>
      </dsp:nvSpPr>
      <dsp:spPr>
        <a:xfrm>
          <a:off x="1175484" y="825361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408455" y="889196"/>
              </a:moveTo>
              <a:arcTo wR="2149939" hR="2149939" stAng="12954154" swAng="2262554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6300" y="-113387"/>
          <a:ext cx="5040560" cy="53385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448300" y="0"/>
          <a:ext cx="6048673" cy="504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Дошкольное образование            </a:t>
          </a:r>
          <a:r>
            <a:rPr lang="ru-RU" sz="17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700" kern="1200" dirty="0" smtClean="0">
              <a:latin typeface="Liberation Serif" pitchFamily="18" charset="0"/>
            </a:rPr>
            <a:t>800 543,5 тыс. руб. (31,3%)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Общее образование                   – 1 528 641,7 тыс. руб. (59,8%)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Дополнительное образование       – 113 739,4 тыс. руб. (4,4%)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Молодежная политика                     </a:t>
          </a:r>
          <a:r>
            <a:rPr lang="ru-RU" sz="1700" kern="1200" dirty="0" smtClean="0">
              <a:latin typeface="Liberation Serif" pitchFamily="18" charset="0"/>
            </a:rPr>
            <a:t>–</a:t>
          </a: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27 012,0 тыс. руб. (1,1%)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</a:t>
          </a:r>
          <a:r>
            <a:rPr lang="ru-RU" sz="155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Другие вопросы в области образования   – 86 300,0 тыс. руб. (3,4%)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   </a:t>
          </a:r>
          <a:r>
            <a:rPr lang="ru-RU" sz="17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и текущий ремонт, приведение в соответствие          -  19 300,0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с требованиями   пожарной безопасности и санитарного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законодательства зданий, сооружений и помещений МОУ,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антитеррористические мероприятия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Liberation Serif" pitchFamily="18" charset="0"/>
            </a:rPr>
            <a:t>- </a:t>
          </a: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Реализация мероприятий по модернизации школьных систем           - 230 712,1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образования (с однолетним циклом выполнения работ)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Проведение мероприятий по модернизации школьных систем           - 308 939,0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образования в муниципальных общеобразовательных учреждениях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(за счет средств местного бюджета)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Liberation Serif" pitchFamily="18" charset="0"/>
            </a:rPr>
            <a:t>- </a:t>
          </a:r>
          <a:r>
            <a:rPr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отдыха и оздоровления детей и подростков в</a:t>
          </a: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            - 27 981,7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муниципальном округе Сухой Лог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i="1" kern="1200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Liberation Serif" pitchFamily="18" charset="0"/>
            </a:rPr>
            <a:t>- </a:t>
          </a:r>
          <a:r>
            <a:rPr kumimoji="0" lang="ru-RU" sz="12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Организация питания детей в общеобразовательных учреждениях   – 62 134,6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448300" y="0"/>
        <a:ext cx="6048673" cy="504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0.43882</cdr:x>
      <cdr:y>0.16898</cdr:y>
    </cdr:from>
    <cdr:to>
      <cdr:x>0.50007</cdr:x>
      <cdr:y>0.20952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791794" y="900433"/>
          <a:ext cx="529259" cy="2160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0.46479</cdr:x>
      <cdr:y>0.15547</cdr:y>
    </cdr:from>
    <cdr:to>
      <cdr:x>0.50141</cdr:x>
      <cdr:y>0.16899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16244" y="828425"/>
          <a:ext cx="316432" cy="720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0.02038</cdr:x>
      <cdr:y>0.02033</cdr:y>
    </cdr:from>
    <cdr:to>
      <cdr:x>0.22162</cdr:x>
      <cdr:y>0.10141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80" y="108345"/>
          <a:ext cx="165618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0.00682</cdr:y>
    </cdr:from>
    <cdr:to>
      <cdr:x>0.47537</cdr:x>
      <cdr:y>0.07439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6337"/>
          <a:ext cx="3912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Налоговые доходы - 1 375 321 тыс. руб.</a:t>
          </a:r>
          <a:endParaRPr lang="ru-RU" sz="1800" b="1" dirty="0">
            <a:latin typeface="Liberation Serif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0.64107</cdr:x>
      <cdr:y>0.0137</cdr:y>
    </cdr:from>
    <cdr:to>
      <cdr:x>0.98765</cdr:x>
      <cdr:y>0.27397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401006" y="72015"/>
          <a:ext cx="2919883" cy="1368131"/>
        </a:xfrm>
        <a:prstGeom xmlns:a="http://schemas.openxmlformats.org/drawingml/2006/main" prst="wedgeRoundRectCallout">
          <a:avLst>
            <a:gd name="adj1" fmla="val -81721"/>
            <a:gd name="adj2" fmla="val 45942"/>
            <a:gd name="adj3" fmla="val 16667"/>
          </a:avLst>
        </a:prstGeom>
        <a:solidFill xmlns:a="http://schemas.openxmlformats.org/drawingml/2006/main">
          <a:srgbClr val="99FF99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9 858,0 тыс. руб. (3,0%), в том числе: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020" dirty="0" smtClean="0">
              <a:solidFill>
                <a:schemeClr val="tx1"/>
              </a:solidFill>
              <a:latin typeface="Liberation Serif" pitchFamily="18" charset="0"/>
            </a:rPr>
            <a:t>Мероприятия по сносу аварийного жилищного фонда – 7 298,0 тыс. руб.;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020" dirty="0" smtClean="0">
              <a:solidFill>
                <a:schemeClr val="tx1"/>
              </a:solidFill>
              <a:latin typeface="Liberation Serif" pitchFamily="18" charset="0"/>
            </a:rPr>
            <a:t>Капитальный ремонт общего имущества в многоквартирных домах – 2 560,0 тыс. руб</a:t>
          </a:r>
          <a:r>
            <a:rPr lang="ru-RU" sz="1050" dirty="0" smtClean="0">
              <a:solidFill>
                <a:schemeClr val="tx1"/>
              </a:solidFill>
              <a:latin typeface="Liberation Serif" pitchFamily="18" charset="0"/>
            </a:rPr>
            <a:t>.</a:t>
          </a:r>
        </a:p>
        <a:p xmlns:a="http://schemas.openxmlformats.org/drawingml/2006/main">
          <a:pPr algn="l"/>
          <a:endParaRPr lang="ru-RU" sz="105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0.05988</cdr:x>
      <cdr:y>0.0274</cdr:y>
    </cdr:from>
    <cdr:to>
      <cdr:x>0.37612</cdr:x>
      <cdr:y>0.20548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504462" y="144016"/>
          <a:ext cx="2664295" cy="936097"/>
        </a:xfrm>
        <a:prstGeom xmlns:a="http://schemas.openxmlformats.org/drawingml/2006/main" prst="wedgeRoundRectCallout">
          <a:avLst>
            <a:gd name="adj1" fmla="val 71900"/>
            <a:gd name="adj2" fmla="val 77539"/>
            <a:gd name="adj3" fmla="val 16667"/>
          </a:avLst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43 500,0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(13,0%)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0.58394</cdr:x>
      <cdr:y>0.68493</cdr:y>
    </cdr:from>
    <cdr:to>
      <cdr:x>0.99391</cdr:x>
      <cdr:y>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4919686" y="3600392"/>
          <a:ext cx="3453976" cy="1656192"/>
        </a:xfrm>
        <a:prstGeom xmlns:a="http://schemas.openxmlformats.org/drawingml/2006/main" prst="wedgeRoundRectCallout">
          <a:avLst>
            <a:gd name="adj1" fmla="val -54267"/>
            <a:gd name="adj2" fmla="val -66281"/>
            <a:gd name="adj3" fmla="val 16667"/>
          </a:avLst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170 965,9 тыс. руб. (51,5%), в том числе: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Реконструкция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, модернизация объектов и сетей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коммунального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хозяйства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систем  коммунальной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инфраструктуры на условиях софинансирования из федерального бюджета  (капремонт водопроводных сетей по ул. Кирова и ул. Победы – 96 045,1 тыс. руб.); 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ЖКХ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применением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энергосберегающих технологий,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по энергосбережению и повышению энергетической эффективности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0.68493</cdr:y>
    </cdr:from>
    <cdr:to>
      <cdr:x>0.43595</cdr:x>
      <cdr:y>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0" y="3600392"/>
          <a:ext cx="3672814" cy="1656192"/>
        </a:xfrm>
        <a:prstGeom xmlns:a="http://schemas.openxmlformats.org/drawingml/2006/main" prst="wedgeRoundRectCallout">
          <a:avLst>
            <a:gd name="adj1" fmla="val -934"/>
            <a:gd name="adj2" fmla="val -87273"/>
            <a:gd name="adj3" fmla="val 16667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107 900,0 тыс. руб.  (32,5%), в том числе: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Организация 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благоустройства на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территории муниципального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округа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 (уличное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освещение, озеленение территории, содержание мест захоронения, содержание площадей, скверов и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 сфере обращения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ТКО);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Комплексное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 – 22 273,6 тыс. руб.; 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Обустройство сквера в районе кранового завода в рамках нацпроекта «Инфраструктура для жизни» – 38 306,0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0.05823</cdr:y>
    </cdr:from>
    <cdr:to>
      <cdr:x>0.51102</cdr:x>
      <cdr:y>0.12225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409092" y="327495"/>
          <a:ext cx="43789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Неналоговые доходы – 91 331 тыс. руб.</a:t>
          </a:r>
          <a:endParaRPr lang="ru-RU" sz="1800" b="1" dirty="0">
            <a:latin typeface="Liberation Serif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0.03109</cdr:x>
      <cdr:y>0.12613</cdr:y>
    </cdr:from>
    <cdr:to>
      <cdr:x>0.17437</cdr:x>
      <cdr:y>0.19776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627" y="634009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0.04412</cdr:x>
      <cdr:y>0.15478</cdr:y>
    </cdr:from>
    <cdr:to>
      <cdr:x>0.15114</cdr:x>
      <cdr:y>0.3367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926" y="778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0.04412</cdr:x>
      <cdr:y>0.11181</cdr:y>
    </cdr:from>
    <cdr:to>
      <cdr:x>0.15114</cdr:x>
      <cdr:y>0.18344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6926" y="562001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Liberation Serif" pitchFamily="18" charset="0"/>
            </a:rPr>
            <a:t>3 519 663</a:t>
          </a:r>
        </a:p>
      </cdr:txBody>
    </cdr:sp>
  </cdr:relSizeAnchor>
  <cdr:relSizeAnchor xmlns:cdr="http://schemas.openxmlformats.org/drawingml/2006/chartDrawing">
    <cdr:from>
      <cdr:x>0.23337</cdr:x>
      <cdr:y>0</cdr:y>
    </cdr:from>
    <cdr:to>
      <cdr:x>0.38508</cdr:x>
      <cdr:y>0.07923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3819" y="-1210815"/>
          <a:ext cx="1296144" cy="39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4 177 904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0.42722</cdr:x>
      <cdr:y>0.06123</cdr:y>
    </cdr:from>
    <cdr:to>
      <cdr:x>0.5705</cdr:x>
      <cdr:y>0.14046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0003" y="307777"/>
          <a:ext cx="1224136" cy="39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0.44407</cdr:x>
      <cdr:y>0.05874</cdr:y>
    </cdr:from>
    <cdr:to>
      <cdr:x>0.57892</cdr:x>
      <cdr:y>0.11605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94019" y="295281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3 846 673</a:t>
          </a:r>
          <a:endParaRPr lang="ru-RU" sz="1800" b="1" dirty="0">
            <a:latin typeface="Liberation Serif" pitchFamily="18" charset="0"/>
          </a:endParaRPr>
        </a:p>
      </cdr:txBody>
    </cdr:sp>
  </cdr:relSizeAnchor>
  <cdr:relSizeAnchor xmlns:cdr="http://schemas.openxmlformats.org/drawingml/2006/chartDrawing">
    <cdr:from>
      <cdr:x>0.63792</cdr:x>
      <cdr:y>0.12613</cdr:y>
    </cdr:from>
    <cdr:to>
      <cdr:x>0.78963</cdr:x>
      <cdr:y>0.19776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50203" y="634009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3 437 018</a:t>
          </a:r>
          <a:endParaRPr lang="ru-RU" sz="1800" b="1" dirty="0">
            <a:latin typeface="Liberation Serif" pitchFamily="18" charset="0"/>
          </a:endParaRPr>
        </a:p>
      </cdr:txBody>
    </cdr:sp>
  </cdr:relSizeAnchor>
  <cdr:relSizeAnchor xmlns:cdr="http://schemas.openxmlformats.org/drawingml/2006/chartDrawing">
    <cdr:from>
      <cdr:x>0.8402</cdr:x>
      <cdr:y>0.11181</cdr:y>
    </cdr:from>
    <cdr:to>
      <cdr:x>0.98313</cdr:x>
      <cdr:y>0.18344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78395" y="562001"/>
          <a:ext cx="122117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3 518 211</a:t>
          </a:r>
          <a:endParaRPr lang="ru-RU" sz="1800" b="1" dirty="0">
            <a:latin typeface="Liberation Serif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6,3%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4,5%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8,3%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63,5%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0,07%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3 222,4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0.10292</cdr:x>
      <cdr:y>0.14997</cdr:y>
    </cdr:from>
    <cdr:to>
      <cdr:x>0.29067</cdr:x>
      <cdr:y>0.36459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55257" y="340347"/>
          <a:ext cx="648072" cy="4870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0.76819</cdr:x>
      <cdr:y>0.3476</cdr:y>
    </cdr:from>
    <cdr:to>
      <cdr:x>0.87755</cdr:x>
      <cdr:y>0.58669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651633" y="788851"/>
          <a:ext cx="377488" cy="54261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0.81592</cdr:x>
      <cdr:y>0.58669</cdr:y>
    </cdr:from>
    <cdr:to>
      <cdr:x>0.93743</cdr:x>
      <cdr:y>0.58669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816387" y="1331464"/>
          <a:ext cx="41942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0.04034</cdr:x>
      <cdr:y>0.14997</cdr:y>
    </cdr:from>
    <cdr:to>
      <cdr:x>0.174</cdr:x>
      <cdr:y>0.14997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139233" y="340347"/>
          <a:ext cx="4613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0.65519</cdr:x>
      <cdr:y>0.14419</cdr:y>
    </cdr:from>
    <cdr:to>
      <cdr:x>0.96588</cdr:x>
      <cdr:y>0.8855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772357" y="826340"/>
          <a:ext cx="2737251" cy="4248472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2026 год - 4 026,3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2026 года на реализацию 16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3 974,1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98,7%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25.11.2025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3.wmf"/><Relationship Id="rId5" Type="http://schemas.openxmlformats.org/officeDocument/2006/relationships/diagramLayout" Target="../diagrams/layout5.xml"/><Relationship Id="rId10" Type="http://schemas.openxmlformats.org/officeDocument/2006/relationships/chart" Target="../charts/chart3.xml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7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0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проекту решения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2026 год и плановый период 2027-2028 годов»</a:t>
            </a:r>
            <a:endParaRPr lang="ru-RU" sz="2400" b="1" dirty="0">
              <a:solidFill>
                <a:srgbClr val="FFFF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36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2024-2028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4763318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49974"/>
              </p:ext>
            </p:extLst>
          </p:nvPr>
        </p:nvGraphicFramePr>
        <p:xfrm>
          <a:off x="1331640" y="980728"/>
          <a:ext cx="7416824" cy="1937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3 846,7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3 437,0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3 518,2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3 508,0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3 941,8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4 026,3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3 437,0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3 518,2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-179,6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                  2027 г.                  2028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2026 год и плановый период  2027 и 2028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9248049"/>
              </p:ext>
            </p:extLst>
          </p:nvPr>
        </p:nvGraphicFramePr>
        <p:xfrm>
          <a:off x="815032" y="186092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3 846,7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3 437,0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3 518,2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4 026,3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3 437,0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3 518,2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-179,6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94973"/>
              </p:ext>
            </p:extLst>
          </p:nvPr>
        </p:nvGraphicFramePr>
        <p:xfrm>
          <a:off x="421182" y="1052736"/>
          <a:ext cx="8399661" cy="46334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Liberation Serif" pitchFamily="18" charset="0"/>
                        </a:rPr>
                        <a:t> доходы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Неналоговые</a:t>
                      </a:r>
                      <a:r>
                        <a:rPr lang="ru-RU" baseline="0" dirty="0" smtClean="0">
                          <a:latin typeface="Liberation Serif" pitchFamily="18" charset="0"/>
                        </a:rPr>
                        <a:t> доходы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551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72641"/>
              </p:ext>
            </p:extLst>
          </p:nvPr>
        </p:nvGraphicFramePr>
        <p:xfrm>
          <a:off x="323528" y="1412775"/>
          <a:ext cx="4705794" cy="44012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73481"/>
                <a:gridCol w="2132313"/>
              </a:tblGrid>
              <a:tr h="92609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9862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57648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rgbClr val="E3EAF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91648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2026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25988"/>
              </p:ext>
            </p:extLst>
          </p:nvPr>
        </p:nvGraphicFramePr>
        <p:xfrm>
          <a:off x="323528" y="1124744"/>
          <a:ext cx="3384376" cy="46085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8511">
                <a:tc gridSpan="2">
                  <a:txBody>
                    <a:bodyPr/>
                    <a:lstStyle/>
                    <a:p>
                      <a:pPr lvl="1" algn="l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2026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3 846 673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0532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1 375 321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8937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0532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E1E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2 380 021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9296001"/>
              </p:ext>
            </p:extLst>
          </p:nvPr>
        </p:nvGraphicFramePr>
        <p:xfrm>
          <a:off x="3769656" y="1052736"/>
          <a:ext cx="521084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74756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9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24060"/>
              </p:ext>
            </p:extLst>
          </p:nvPr>
        </p:nvGraphicFramePr>
        <p:xfrm>
          <a:off x="492818" y="1052736"/>
          <a:ext cx="7404099" cy="449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9,10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2026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2026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0775"/>
              </p:ext>
            </p:extLst>
          </p:nvPr>
        </p:nvGraphicFramePr>
        <p:xfrm>
          <a:off x="332470" y="1018035"/>
          <a:ext cx="864096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2026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49681"/>
              </p:ext>
            </p:extLst>
          </p:nvPr>
        </p:nvGraphicFramePr>
        <p:xfrm>
          <a:off x="409092" y="653233"/>
          <a:ext cx="8568952" cy="562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2026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10958"/>
              </p:ext>
            </p:extLst>
          </p:nvPr>
        </p:nvGraphicFramePr>
        <p:xfrm>
          <a:off x="210932" y="1052736"/>
          <a:ext cx="8681547" cy="51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49452" y="10527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Безвозмездные поступления – 2 380 021 тыс. руб.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3315736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356992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57013668"/>
              </p:ext>
            </p:extLst>
          </p:nvPr>
        </p:nvGraphicFramePr>
        <p:xfrm>
          <a:off x="431539" y="3970998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69932" y="101345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1908" y="75846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509120"/>
            <a:ext cx="8331224" cy="179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Межрайонной ИФНС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по Свердловской области.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0,33900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%. 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2027-2028 годы – 0,16950% (в 2025 году 0,33794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93900828"/>
              </p:ext>
            </p:extLst>
          </p:nvPr>
        </p:nvGraphicFramePr>
        <p:xfrm>
          <a:off x="467545" y="998265"/>
          <a:ext cx="8411330" cy="365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483768" y="200541"/>
            <a:ext cx="6377994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2026-2028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2748004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Liberation Serif" panose="02020603050405020304" pitchFamily="18" charset="0"/>
              </a:rPr>
              <a:t>тыс. руб</a:t>
            </a:r>
            <a:r>
              <a:rPr lang="ru-RU" sz="1200" b="1" dirty="0" smtClean="0">
                <a:latin typeface="Liberation Serif" panose="02020603050405020304" pitchFamily="18" charset="0"/>
              </a:rPr>
              <a:t>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  <a:ln>
            <a:solidFill>
              <a:srgbClr val="CCFFFF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5956" y="2511177"/>
            <a:ext cx="8726524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Межрайонной ИФНС 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28931556"/>
              </p:ext>
            </p:extLst>
          </p:nvPr>
        </p:nvGraphicFramePr>
        <p:xfrm>
          <a:off x="251520" y="4094342"/>
          <a:ext cx="8640960" cy="176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7399532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3806310"/>
            <a:ext cx="6840760" cy="2880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2026 – 2028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61.6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453336"/>
            <a:ext cx="87129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36822"/>
              </p:ext>
            </p:extLst>
          </p:nvPr>
        </p:nvGraphicFramePr>
        <p:xfrm>
          <a:off x="251520" y="836712"/>
          <a:ext cx="872575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664" y="159073"/>
            <a:ext cx="7448865" cy="446534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8086376" y="903038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60014"/>
              </p:ext>
            </p:extLst>
          </p:nvPr>
        </p:nvGraphicFramePr>
        <p:xfrm>
          <a:off x="272979" y="764706"/>
          <a:ext cx="8713038" cy="50405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8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6144"/>
              </a:tblGrid>
              <a:tr h="53652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 за 2024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2028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1 021 037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1 222 380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1 375 321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1 214 782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1 345 093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774 826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956 723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1 118 004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1 070 858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1 194 996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70 038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82 110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43 412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46 245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3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119 557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129 260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112 861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34 117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35 573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42 674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36 946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37 512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40 564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41 412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13 942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24 081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24 834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25 831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26 867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42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75 755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94 917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91 331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80 273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83 793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49 684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60 417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67 453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60 037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62 775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16 525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19 765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15 952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8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2 422 871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2 860 607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2 380 021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2 141 963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2 089 325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711 617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869 524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508 726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354 328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277 185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279 984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592 912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439 805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263 922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192 536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1 289 102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1 313 943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1 431 490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1 523 713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1 619 604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153 504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99 385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3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3 519 663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4 177 904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3 846 673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3 437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018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3 518 211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2026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17677" y="2837921"/>
            <a:ext cx="1387641" cy="776657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63895" y="5214000"/>
            <a:ext cx="1080119" cy="673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89135" y="4573520"/>
            <a:ext cx="1688909" cy="5361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17553" y="1967152"/>
            <a:ext cx="1490623" cy="6901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3082" y="2141759"/>
            <a:ext cx="1384046" cy="53772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67615" y="2988456"/>
            <a:ext cx="1638632" cy="777046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8806" y="4240069"/>
            <a:ext cx="1282375" cy="435890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89090" name="Picture 2" descr="https://avatars.mds.yandex.net/i?id=e67da6c7d94f8122ee344fc30cbb111a681d84a7-586977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7" y="771545"/>
            <a:ext cx="2495089" cy="13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195736" y="831252"/>
            <a:ext cx="1779222" cy="6151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9092" name="Picture 4" descr="https://avatars.mds.yandex.net/i?id=ef9876bd7eb5651317324b90caac3f1c0c50fc05-1292636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73" y="1654016"/>
            <a:ext cx="1740317" cy="1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s://avatars.mds.yandex.net/i?id=4b729b248ba2aa482fcb38856e441af379aa26fb-341870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1" y="2845851"/>
            <a:ext cx="1611067" cy="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s://avatars.mds.yandex.net/i?id=2896178427fe8965ee3b134d6766a482b3d89d9f-4600590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" y="4675959"/>
            <a:ext cx="2357659" cy="11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6" name="Picture 18" descr="https://avatars.mds.yandex.net/i?id=39f01b0105b7aa4502eeccdb19fb2cdf28d520ac-972943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22" y="3867718"/>
            <a:ext cx="1454699" cy="19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8" name="Picture 20" descr="https://avatars.mds.yandex.net/i?id=0695ffbd8fda43acd5e33ec127e8ad229d3c710a-1634429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08" y="2245405"/>
            <a:ext cx="1476774" cy="1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2" name="Picture 24" descr="https://avatars.mds.yandex.net/i?id=13f58e043283559ba683ce9c829f3eda1347d745-4010643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4" y="811350"/>
            <a:ext cx="1694812" cy="12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4" name="Picture 26" descr="https://avatars.mds.yandex.net/i?id=8ae9755ebe6d59f9ca61a54d601872f355a8a1a3-4893143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1" y="878644"/>
            <a:ext cx="2009975" cy="12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6" name="Picture 28" descr="https://avatars.mds.yandex.net/i?id=39b04d94bc6cf5e1ecf9c9ebd6d754a9e67081c2-4825721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63" y="5013175"/>
            <a:ext cx="2219848" cy="12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8" name="Picture 30" descr="https://avatars.mds.yandex.net/i?id=b866d9a1cff01c85ab087936754d936837146144-5283885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42" y="2840437"/>
            <a:ext cx="1427109" cy="15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358676" y="5281284"/>
            <a:ext cx="1308085" cy="715386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9120" name="Picture 32" descr="https://avatars.mds.yandex.net/i?id=635d050a54b1ee6cf773e22f05485ffecdc013e7-4217546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5" y="4097619"/>
            <a:ext cx="1543443" cy="11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442208" y="854248"/>
            <a:ext cx="1230898" cy="5190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19140" y="2738516"/>
            <a:ext cx="1167528" cy="4905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2026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36974679"/>
              </p:ext>
            </p:extLst>
          </p:nvPr>
        </p:nvGraphicFramePr>
        <p:xfrm>
          <a:off x="161863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4 026,3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23599417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2026 году и плановом периоде 2027-2028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16107" y="112474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1494327"/>
              </p:ext>
            </p:extLst>
          </p:nvPr>
        </p:nvGraphicFramePr>
        <p:xfrm>
          <a:off x="1525719" y="1412776"/>
          <a:ext cx="72964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5425538" y="1916832"/>
            <a:ext cx="33843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24752" y="5204756"/>
            <a:ext cx="726225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55776" y="0"/>
            <a:ext cx="6058240" cy="7045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3362681"/>
              </p:ext>
            </p:extLst>
          </p:nvPr>
        </p:nvGraphicFramePr>
        <p:xfrm>
          <a:off x="1533870" y="4365104"/>
          <a:ext cx="738469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1615" y="933803"/>
            <a:ext cx="466515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Бюджет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на 2026 год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4 026 293,7 тыс. руб.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614" y="1747469"/>
            <a:ext cx="4665151" cy="51909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Программные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непрограммные расходы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246" y="2492896"/>
            <a:ext cx="4680520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программы муниципального округа 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 программ)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3 974 137,0 тыс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(98,7%)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24647852"/>
              </p:ext>
            </p:extLst>
          </p:nvPr>
        </p:nvGraphicFramePr>
        <p:xfrm>
          <a:off x="5508104" y="1305448"/>
          <a:ext cx="3451793" cy="226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6800" y="3284984"/>
            <a:ext cx="4659966" cy="579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156,7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4906766" y="1798511"/>
            <a:ext cx="348824" cy="111677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4906766" y="2132856"/>
            <a:ext cx="457322" cy="1564854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29587" y="1525022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6589" y="4215969"/>
            <a:ext cx="82505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Динамика расходов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муниципального округа Сухой Лог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в рамках программ и непрограммных расходов,  млн. руб.</a:t>
            </a:r>
            <a:endParaRPr lang="ru-RU" sz="12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10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95281"/>
              </p:ext>
            </p:extLst>
          </p:nvPr>
        </p:nvGraphicFramePr>
        <p:xfrm>
          <a:off x="593353" y="1124744"/>
          <a:ext cx="8286810" cy="518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1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2028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2 446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2 125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2 054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672,6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66471" y="781263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57714"/>
              </p:ext>
            </p:extLst>
          </p:nvPr>
        </p:nvGraphicFramePr>
        <p:xfrm>
          <a:off x="629179" y="704514"/>
          <a:ext cx="8280921" cy="554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2028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«Обеспечение безопасности жизнедеятельности населения муниципального округа Сухой Лог» (5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(4 подпрограммы)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7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Муниципальная программа «Развитие туризма на территории муниципального округа Сухой Лог»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в муниципальном округе Сухой Лог»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757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974 137,0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3 362 233,2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3 384 284,7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1508" y="146643"/>
            <a:ext cx="2354809" cy="34278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35696" y="6237312"/>
            <a:ext cx="707034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02418589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6455762"/>
              </p:ext>
            </p:extLst>
          </p:nvPr>
        </p:nvGraphicFramePr>
        <p:xfrm>
          <a:off x="827584" y="910857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707904" y="2145860"/>
            <a:ext cx="2160239" cy="2232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ОБРАЗОВАНИЕ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– 2 556 236,6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64558" y="200504"/>
            <a:ext cx="6480720" cy="35394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образование в 2026 году, тыс. руб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13848385"/>
              </p:ext>
            </p:extLst>
          </p:nvPr>
        </p:nvGraphicFramePr>
        <p:xfrm>
          <a:off x="411519" y="980728"/>
          <a:ext cx="856895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187624" y="1916832"/>
            <a:ext cx="1344924" cy="3312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Образование -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2 556 236,6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2962" y="1901034"/>
            <a:ext cx="1250036" cy="15003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r="25201"/>
          <a:stretch/>
        </p:blipFill>
        <p:spPr bwMode="auto">
          <a:xfrm>
            <a:off x="8140476" y="566840"/>
            <a:ext cx="780949" cy="1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8" y="2668582"/>
            <a:ext cx="2713157" cy="182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668583"/>
            <a:ext cx="3043662" cy="193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МБУК «Дивий Лад»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40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0" name="Picture 2" descr="C:\Users\Пользователь\Downloads\IMG_85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4612528"/>
            <a:ext cx="2756890" cy="194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1103" y="6021288"/>
            <a:ext cx="1011367" cy="39200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2501" y="4793627"/>
            <a:ext cx="454834" cy="378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9873" y="4793627"/>
            <a:ext cx="360040" cy="3240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0797" y="6021288"/>
            <a:ext cx="1366301" cy="4412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65478" y="242476"/>
            <a:ext cx="6480720" cy="35394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8793315"/>
              </p:ext>
            </p:extLst>
          </p:nvPr>
        </p:nvGraphicFramePr>
        <p:xfrm>
          <a:off x="583039" y="908720"/>
          <a:ext cx="838145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КУЛЬТУРА, КИНЕМАТОГРАФИЯ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- 304 228,0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04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ДО СШ;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 – Сухой Лог»</a:t>
            </a:r>
            <a:endParaRPr lang="ru-RU" sz="14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042" y="3391337"/>
            <a:ext cx="2689238" cy="356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042" y="2246574"/>
            <a:ext cx="2689239" cy="4141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5" y="255029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1" y="4597857"/>
            <a:ext cx="2693815" cy="16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31" y="4507958"/>
            <a:ext cx="2604038" cy="17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5" y="4498979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70174" y="3933056"/>
            <a:ext cx="2722105" cy="4197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05" y="697281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042" y="2825757"/>
            <a:ext cx="2689239" cy="3776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Ледовая арена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42" name="Picture 2" descr="https://avatars.mds.yandex.net/i?id=a7ff60a8aecc756002daa588910db6387a2a5f913332b0cf-8495915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05" y="2660689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2859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6436" y="84226"/>
            <a:ext cx="6480720" cy="55399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физическую культуру и спорт </a:t>
            </a: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3132423"/>
              </p:ext>
            </p:extLst>
          </p:nvPr>
        </p:nvGraphicFramePr>
        <p:xfrm>
          <a:off x="583038" y="908720"/>
          <a:ext cx="848096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ФИЗИЧЕСКАЯ КУЛЬТУРА И СПОРТ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- 162 052,6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2227507"/>
              </p:ext>
            </p:extLst>
          </p:nvPr>
        </p:nvGraphicFramePr>
        <p:xfrm>
          <a:off x="611154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851920" y="2547036"/>
            <a:ext cx="2592288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332 223,9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6453336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9592" y="2852936"/>
            <a:ext cx="3130729" cy="30243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164 795,0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82 110,0 тыс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82 685,0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6956" y="2852936"/>
            <a:ext cx="4665953" cy="337719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164 795,0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63 302,3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95 009,1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проектно-сметной и рабочей документации, подготовительная организация работ для проведения проектно-сметной и рабочей документации на ремонт автомобильных дорог муниципального округа Сухой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–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6 483,6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32808" y="3284984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17784" y="3293083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78515039"/>
              </p:ext>
            </p:extLst>
          </p:nvPr>
        </p:nvGraphicFramePr>
        <p:xfrm>
          <a:off x="497957" y="836713"/>
          <a:ext cx="814808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1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2859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6436" y="84226"/>
            <a:ext cx="6480720" cy="55399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социальную политику </a:t>
            </a: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4344053"/>
              </p:ext>
            </p:extLst>
          </p:nvPr>
        </p:nvGraphicFramePr>
        <p:xfrm>
          <a:off x="583038" y="908720"/>
          <a:ext cx="848096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СОЦИАЛЬНАЯ ПОЛИТИКА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- 199 895,7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2026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87 095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6 581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7 258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4 324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7 186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55 295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4 608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599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548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360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3 505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292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64704"/>
            <a:ext cx="4176464" cy="4176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27228"/>
              </p:ext>
            </p:extLst>
          </p:nvPr>
        </p:nvGraphicFramePr>
        <p:xfrm>
          <a:off x="5004048" y="2492896"/>
          <a:ext cx="3528392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04256"/>
              </a:tblGrid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Начальник  Финансового управления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Чащина Наталья Геннадьевна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ул. Кирова, д.7-А, </a:t>
                      </a:r>
                    </a:p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г. Сухой Лог, 624800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Телефон, факс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(34373) 4-39-70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 электронной почты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Liberation Serif" pitchFamily="18" charset="0"/>
                        </a:rPr>
                        <a:t>Fu_slog@mail.ru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Режим работы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Понедельник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-четверг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до 17- 45, 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Пятница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до 16-30,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Перерыв на обед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 до 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-00,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Выходные дни: суббота, воскресенье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3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8812287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42590</TotalTime>
  <Words>6306</Words>
  <Application>Microsoft Office PowerPoint</Application>
  <PresentationFormat>Экран (4:3)</PresentationFormat>
  <Paragraphs>1197</Paragraphs>
  <Slides>49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2026 год </vt:lpstr>
      <vt:lpstr>Структура и доля налоговых доходов бюджета на 2026 год</vt:lpstr>
      <vt:lpstr>Структура и доля неналоговых  доходов бюджета на 2026 год</vt:lpstr>
      <vt:lpstr>Структура и доля безвозмездных поступлений на 2026 год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3141</cp:revision>
  <cp:lastPrinted>2022-12-16T03:49:38Z</cp:lastPrinted>
  <dcterms:created xsi:type="dcterms:W3CDTF">2014-02-20T03:04:54Z</dcterms:created>
  <dcterms:modified xsi:type="dcterms:W3CDTF">2025-11-25T06:11:41Z</dcterms:modified>
</cp:coreProperties>
</file>