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7.xml" ContentType="application/vnd.openxmlformats-officedocument.drawingml.chart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6.xml" ContentType="application/vnd.openxmlformats-officedocument.drawingml.chart+xml"/>
  <Override PartName="/ppt/notesSlides/notesSlide19.xml" ContentType="application/vnd.openxmlformats-officedocument.presentationml.notesSlide+xml"/>
  <Override PartName="/ppt/charts/chart47.xml" ContentType="application/vnd.openxmlformats-officedocument.drawingml.chart+xml"/>
  <Override PartName="/ppt/drawings/drawing10.xml" ContentType="application/vnd.openxmlformats-officedocument.drawingml.chartshapes+xml"/>
  <Override PartName="/ppt/charts/chart48.xml" ContentType="application/vnd.openxmlformats-officedocument.drawingml.chart+xml"/>
  <Override PartName="/ppt/drawings/drawing11.xml" ContentType="application/vnd.openxmlformats-officedocument.drawingml.chartshapes+xml"/>
  <Override PartName="/ppt/charts/chart49.xml" ContentType="application/vnd.openxmlformats-officedocument.drawingml.chart+xml"/>
  <Override PartName="/ppt/notesSlides/notesSlide20.xml" ContentType="application/vnd.openxmlformats-officedocument.presentationml.notesSlide+xml"/>
  <Override PartName="/ppt/charts/chart5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1.xml" ContentType="application/vnd.openxmlformats-officedocument.drawingml.chart+xml"/>
  <Override PartName="/ppt/notesSlides/notesSlide23.xml" ContentType="application/vnd.openxmlformats-officedocument.presentationml.notesSlide+xml"/>
  <Override PartName="/ppt/charts/chart52.xml" ContentType="application/vnd.openxmlformats-officedocument.drawingml.chart+xml"/>
  <Override PartName="/ppt/notesSlides/notesSlide24.xml" ContentType="application/vnd.openxmlformats-officedocument.presentationml.notesSlide+xml"/>
  <Override PartName="/ppt/charts/chart5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7"/>
  </p:notesMasterIdLst>
  <p:sldIdLst>
    <p:sldId id="449" r:id="rId2"/>
    <p:sldId id="450" r:id="rId3"/>
    <p:sldId id="451" r:id="rId4"/>
    <p:sldId id="568" r:id="rId5"/>
    <p:sldId id="538" r:id="rId6"/>
    <p:sldId id="539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471" r:id="rId22"/>
    <p:sldId id="472" r:id="rId23"/>
    <p:sldId id="473" r:id="rId24"/>
    <p:sldId id="474" r:id="rId25"/>
    <p:sldId id="475" r:id="rId26"/>
    <p:sldId id="478" r:id="rId27"/>
    <p:sldId id="534" r:id="rId28"/>
    <p:sldId id="479" r:id="rId29"/>
    <p:sldId id="480" r:id="rId30"/>
    <p:sldId id="515" r:id="rId31"/>
    <p:sldId id="483" r:id="rId32"/>
    <p:sldId id="484" r:id="rId33"/>
    <p:sldId id="485" r:id="rId34"/>
    <p:sldId id="486" r:id="rId35"/>
    <p:sldId id="553" r:id="rId36"/>
    <p:sldId id="488" r:id="rId37"/>
    <p:sldId id="567" r:id="rId38"/>
    <p:sldId id="492" r:id="rId39"/>
    <p:sldId id="493" r:id="rId40"/>
    <p:sldId id="495" r:id="rId41"/>
    <p:sldId id="496" r:id="rId42"/>
    <p:sldId id="497" r:id="rId43"/>
    <p:sldId id="498" r:id="rId44"/>
    <p:sldId id="500" r:id="rId45"/>
    <p:sldId id="501" r:id="rId46"/>
    <p:sldId id="502" r:id="rId47"/>
    <p:sldId id="503" r:id="rId48"/>
    <p:sldId id="505" r:id="rId49"/>
    <p:sldId id="507" r:id="rId50"/>
    <p:sldId id="584" r:id="rId51"/>
    <p:sldId id="508" r:id="rId52"/>
    <p:sldId id="509" r:id="rId53"/>
    <p:sldId id="511" r:id="rId54"/>
    <p:sldId id="585" r:id="rId55"/>
    <p:sldId id="514" r:id="rId5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B1"/>
    <a:srgbClr val="FFCCFF"/>
    <a:srgbClr val="CC99FF"/>
    <a:srgbClr val="FFFF99"/>
    <a:srgbClr val="CBBDB9"/>
    <a:srgbClr val="A68E86"/>
    <a:srgbClr val="99CCFF"/>
    <a:srgbClr val="4AEBFC"/>
    <a:srgbClr val="CAE6EE"/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0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11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12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21313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14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15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1616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617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8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19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20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1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22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3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2424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2525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2626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2727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2828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2929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3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3030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3131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3232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3333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434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3535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353636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3737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3838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3939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4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4040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04141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4242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4343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4444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44545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4646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64747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74848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4949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5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5050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5151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5252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5353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1154545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641832146155"/>
          <c:y val="4.1485845573530404E-2"/>
          <c:w val="0.66321592682780239"/>
          <c:h val="0.86351077773196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_-* #,##0\ _₽_-;\-* #,##0\ _₽_-;_-* "-"??\ _₽_-;_-@_-</c:formatCode>
                <c:ptCount val="3"/>
                <c:pt idx="0">
                  <c:v>737479.18</c:v>
                </c:pt>
                <c:pt idx="1">
                  <c:v>868806.26</c:v>
                </c:pt>
                <c:pt idx="2">
                  <c:v>1096791.43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5-4AD8-B2EC-240A2D614A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_-* #,##0\ _₽_-;\-* #,##0\ _₽_-;_-* "-"??\ _₽_-;_-@_-</c:formatCode>
                <c:ptCount val="3"/>
                <c:pt idx="0">
                  <c:v>1625189.4</c:v>
                </c:pt>
                <c:pt idx="1">
                  <c:v>1551198.05</c:v>
                </c:pt>
                <c:pt idx="2">
                  <c:v>2422871.56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95-4AD8-B2EC-240A2D61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460886016"/>
        <c:axId val="145857280"/>
      </c:barChart>
      <c:catAx>
        <c:axId val="4608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Liberation Serif" pitchFamily="18" charset="0"/>
              </a:defRPr>
            </a:pPr>
            <a:endParaRPr lang="ru-RU"/>
          </a:p>
        </c:txPr>
        <c:crossAx val="145857280"/>
        <c:crosses val="autoZero"/>
        <c:auto val="1"/>
        <c:lblAlgn val="ctr"/>
        <c:lblOffset val="100"/>
        <c:noMultiLvlLbl val="0"/>
      </c:catAx>
      <c:valAx>
        <c:axId val="145857280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Liberation Serif" pitchFamily="18" charset="0"/>
              </a:defRPr>
            </a:pPr>
            <a:endParaRPr lang="ru-RU"/>
          </a:p>
        </c:txPr>
        <c:crossAx val="46088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66937189128341"/>
          <c:y val="0.25453930810837422"/>
          <c:w val="0.17731977867668619"/>
          <c:h val="0.69361920116176756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0651536802425"/>
          <c:y val="0.15537964482819594"/>
          <c:w val="0.7343942148190431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4686825984852258E-2"/>
                  <c:y val="1.33613100227920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434 849,1</a:t>
                    </a:r>
                    <a:endParaRPr lang="en-US" sz="14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DA-45F0-99DF-5630F3CE87C9}"/>
                </c:ext>
              </c:extLst>
            </c:dLbl>
            <c:dLbl>
              <c:idx val="1"/>
              <c:layout>
                <c:manualLayout>
                  <c:x val="5.9786200779951004E-3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593 985,2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DA-45F0-99DF-5630F3CE87C9}"/>
                </c:ext>
              </c:extLst>
            </c:dLbl>
            <c:dLbl>
              <c:idx val="2"/>
              <c:layout>
                <c:manualLayout>
                  <c:x val="-4.2468940232694451E-2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774 826,1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DA-45F0-99DF-5630F3CE8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434849.1</c:v>
                </c:pt>
                <c:pt idx="1">
                  <c:v>593985.19999999995</c:v>
                </c:pt>
                <c:pt idx="2">
                  <c:v>774826.1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DA-45F0-99DF-5630F3CE8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0917760"/>
        <c:axId val="462446592"/>
      </c:barChart>
      <c:catAx>
        <c:axId val="46091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62446592"/>
        <c:crosses val="autoZero"/>
        <c:auto val="1"/>
        <c:lblAlgn val="ctr"/>
        <c:lblOffset val="100"/>
        <c:noMultiLvlLbl val="0"/>
      </c:catAx>
      <c:valAx>
        <c:axId val="462446592"/>
        <c:scaling>
          <c:orientation val="minMax"/>
          <c:max val="800000"/>
          <c:min val="20000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460917760"/>
        <c:crosses val="autoZero"/>
        <c:crossBetween val="between"/>
      </c:valAx>
      <c:spPr>
        <a:ln w="0">
          <a:noFill/>
        </a:ln>
      </c:spPr>
    </c:plotArea>
    <c:legend>
      <c:legendPos val="t"/>
      <c:layout>
        <c:manualLayout>
          <c:xMode val="edge"/>
          <c:yMode val="edge"/>
          <c:x val="4.9999952112600506E-2"/>
          <c:y val="1.6033572027350496E-2"/>
          <c:w val="0.89999985633780155"/>
          <c:h val="0.121510909562237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19945915971022377"/>
                  <c:y val="-1.955964204290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1-4084-A5F2-34FB1E691DDC}"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1-4084-A5F2-34FB1E691DDC}"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1-4084-A5F2-34FB1E691D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0.48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D1-4084-A5F2-34FB1E69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63069696"/>
        <c:axId val="462448320"/>
      </c:barChart>
      <c:catAx>
        <c:axId val="463069696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62448320"/>
        <c:crosses val="autoZero"/>
        <c:auto val="1"/>
        <c:lblAlgn val="ctr"/>
        <c:lblOffset val="100"/>
        <c:noMultiLvlLbl val="0"/>
      </c:catAx>
      <c:valAx>
        <c:axId val="462448320"/>
        <c:scaling>
          <c:orientation val="minMax"/>
          <c:max val="0.60000000000000009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463069696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4.7861152130230587E-2"/>
                  <c:y val="0.24131816894896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22383</c:v>
                </c:pt>
                <c:pt idx="1">
                  <c:v>25378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4"/>
        <c:shape val="cylinder"/>
        <c:axId val="461520896"/>
        <c:axId val="462450624"/>
        <c:axId val="0"/>
      </c:bar3DChart>
      <c:catAx>
        <c:axId val="4615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2450624"/>
        <c:crosses val="autoZero"/>
        <c:auto val="1"/>
        <c:lblAlgn val="ctr"/>
        <c:lblOffset val="100"/>
        <c:noMultiLvlLbl val="0"/>
      </c:catAx>
      <c:valAx>
        <c:axId val="462450624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15208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3175"/>
      </c:spPr>
    </c:sideWall>
    <c:backWall>
      <c:thickness val="0"/>
      <c:spPr>
        <a:noFill/>
        <a:ln w="3175"/>
      </c:spPr>
    </c:backWall>
    <c:plotArea>
      <c:layout>
        <c:manualLayout>
          <c:layoutTarget val="inner"/>
          <c:xMode val="edge"/>
          <c:yMode val="edge"/>
          <c:x val="0.19232856240905483"/>
          <c:y val="4.4834098893226426E-2"/>
          <c:w val="0.80762777770454885"/>
          <c:h val="0.787627398125354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D95-4338-9972-1F72377CE4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95-4338-9972-1F72377CE424}"/>
              </c:ext>
            </c:extLst>
          </c:dPt>
          <c:dLbls>
            <c:dLbl>
              <c:idx val="0"/>
              <c:layout>
                <c:manualLayout>
                  <c:x val="3.6270216680255866E-2"/>
                  <c:y val="0.15397704348639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95-4338-9972-1F72377CE424}"/>
                </c:ext>
              </c:extLst>
            </c:dLbl>
            <c:dLbl>
              <c:idx val="1"/>
              <c:layout>
                <c:manualLayout>
                  <c:x val="4.4856804528494124E-2"/>
                  <c:y val="0.20231354222290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95-4338-9972-1F72377CE424}"/>
                </c:ext>
              </c:extLst>
            </c:dLbl>
            <c:dLbl>
              <c:idx val="2"/>
              <c:layout>
                <c:manualLayout>
                  <c:x val="2.8726563338536772E-2"/>
                  <c:y val="0.175940246405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5-4338-9972-1F72377CE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7529</c:v>
                </c:pt>
                <c:pt idx="1">
                  <c:v>13941.7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95-4338-9972-1F72377C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96"/>
        <c:shape val="cylinder"/>
        <c:axId val="461521408"/>
        <c:axId val="462452352"/>
        <c:axId val="0"/>
      </c:bar3DChart>
      <c:catAx>
        <c:axId val="46152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2452352"/>
        <c:crosses val="autoZero"/>
        <c:auto val="1"/>
        <c:lblAlgn val="ctr"/>
        <c:lblOffset val="100"/>
        <c:noMultiLvlLbl val="0"/>
      </c:catAx>
      <c:valAx>
        <c:axId val="462452352"/>
        <c:scaling>
          <c:orientation val="minMax"/>
          <c:max val="15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1521408"/>
        <c:crosses val="autoZero"/>
        <c:crossBetween val="between"/>
        <c:majorUnit val="3000"/>
      </c:valAx>
      <c:spPr>
        <a:ln w="3175"/>
      </c:spPr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1068635432095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82-4378-AA67-7CA84B8E76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82-4378-AA67-7CA84B8E7627}"/>
              </c:ext>
            </c:extLst>
          </c:dPt>
          <c:dLbls>
            <c:dLbl>
              <c:idx val="0"/>
              <c:layout>
                <c:manualLayout>
                  <c:x val="4.3623744871259515E-2"/>
                  <c:y val="0.19045577833806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82-4378-AA67-7CA84B8E7627}"/>
                </c:ext>
              </c:extLst>
            </c:dLbl>
            <c:dLbl>
              <c:idx val="1"/>
              <c:layout>
                <c:manualLayout>
                  <c:x val="3.885381782976495E-2"/>
                  <c:y val="0.2056285227536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82-4378-AA67-7CA84B8E7627}"/>
                </c:ext>
              </c:extLst>
            </c:dLbl>
            <c:dLbl>
              <c:idx val="2"/>
              <c:layout>
                <c:manualLayout>
                  <c:x val="4.2058066345118744E-2"/>
                  <c:y val="0.18085819099396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82-4378-AA67-7CA84B8E7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87799</c:v>
                </c:pt>
                <c:pt idx="1">
                  <c:v>119556.7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17-4C31-BE07-2816A914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8"/>
        <c:shape val="cylinder"/>
        <c:axId val="462664192"/>
        <c:axId val="462454080"/>
        <c:axId val="0"/>
      </c:bar3DChart>
      <c:catAx>
        <c:axId val="4626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2454080"/>
        <c:crosses val="autoZero"/>
        <c:auto val="1"/>
        <c:lblAlgn val="ctr"/>
        <c:lblOffset val="100"/>
        <c:noMultiLvlLbl val="0"/>
      </c:catAx>
      <c:valAx>
        <c:axId val="4624540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2664192"/>
        <c:crosses val="autoZero"/>
        <c:crossBetween val="between"/>
        <c:majorUnit val="20000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accent1"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имущество физических лиц</a:t>
            </a:r>
          </a:p>
        </c:rich>
      </c:tx>
      <c:layout>
        <c:manualLayout>
          <c:xMode val="edge"/>
          <c:yMode val="edge"/>
          <c:x val="0.1401665597761865"/>
          <c:y val="3.3069242306410396E-2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5913688161632836"/>
          <c:y val="0.32313944885046486"/>
          <c:w val="0.71566750519783517"/>
          <c:h val="0.50281061765791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38-419F-94D4-D2B928605F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38-419F-94D4-D2B928605F5E}"/>
              </c:ext>
            </c:extLst>
          </c:dPt>
          <c:dLbls>
            <c:dLbl>
              <c:idx val="0"/>
              <c:layout>
                <c:manualLayout>
                  <c:x val="3.192415942388168E-2"/>
                  <c:y val="0.1841565864543460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38-419F-94D4-D2B928605F5E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Liberation Serif" pitchFamily="18" charset="0"/>
                      </a:rPr>
                      <a:t> 14 917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38-419F-94D4-D2B928605F5E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sz="1200" b="1" dirty="0">
                        <a:latin typeface="Liberation Serif" pitchFamily="18" charset="0"/>
                      </a:rPr>
                      <a:t>17 296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8-419F-94D4-D2B928605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14916.9</c:v>
                </c:pt>
                <c:pt idx="1">
                  <c:v>17296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38-419F-94D4-D2B92860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30"/>
        <c:shape val="cylinder"/>
        <c:axId val="461522432"/>
        <c:axId val="463357056"/>
        <c:axId val="0"/>
      </c:bar3DChart>
      <c:catAx>
        <c:axId val="4615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63357056"/>
        <c:crosses val="autoZero"/>
        <c:auto val="1"/>
        <c:lblAlgn val="ctr"/>
        <c:lblOffset val="100"/>
        <c:noMultiLvlLbl val="0"/>
      </c:catAx>
      <c:valAx>
        <c:axId val="463357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Liberation Serif" pitchFamily="18" charset="0"/>
              </a:defRPr>
            </a:pPr>
            <a:endParaRPr lang="ru-RU"/>
          </a:p>
        </c:txPr>
        <c:crossAx val="4615224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</a:t>
            </a:r>
            <a:r>
              <a:rPr lang="ru-RU" sz="1550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доходы физических лиц</a:t>
            </a:r>
            <a:endParaRPr lang="ru-RU" sz="1550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</a:endParaRPr>
          </a:p>
        </c:rich>
      </c:tx>
      <c:layout>
        <c:manualLayout>
          <c:xMode val="edge"/>
          <c:yMode val="edge"/>
          <c:x val="0.24997632838775491"/>
          <c:y val="0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7140829049297555"/>
          <c:y val="0.21486903501950075"/>
          <c:w val="0.72859170950702445"/>
          <c:h val="0.64439879487074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9-4206-A202-94157788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A9-4206-A202-94157788DFC7}"/>
              </c:ext>
            </c:extLst>
          </c:dPt>
          <c:dLbls>
            <c:dLbl>
              <c:idx val="0"/>
              <c:layout>
                <c:manualLayout>
                  <c:x val="3.1924798759733766E-2"/>
                  <c:y val="0.1891313546860807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A9-4206-A202-94157788DFC7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Liberation Serif" pitchFamily="18" charset="0"/>
                      </a:rPr>
                      <a:t> 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593 985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A9-4206-A202-94157788DFC7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sz="1200" b="1" dirty="0" smtClean="0">
                        <a:latin typeface="Liberation Serif" pitchFamily="18" charset="0"/>
                      </a:rPr>
                      <a:t>74 826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A9-4206-A202-94157788D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593985.19999999995</c:v>
                </c:pt>
                <c:pt idx="1">
                  <c:v>774826.1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A9-4206-A202-94157788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30"/>
        <c:shape val="cylinder"/>
        <c:axId val="463072256"/>
        <c:axId val="463358784"/>
        <c:axId val="0"/>
      </c:bar3DChart>
      <c:catAx>
        <c:axId val="46307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63358784"/>
        <c:crosses val="autoZero"/>
        <c:auto val="1"/>
        <c:lblAlgn val="ctr"/>
        <c:lblOffset val="100"/>
        <c:noMultiLvlLbl val="0"/>
      </c:catAx>
      <c:valAx>
        <c:axId val="463358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Liberation Serif" pitchFamily="18" charset="0"/>
              </a:defRPr>
            </a:pPr>
            <a:endParaRPr lang="ru-RU"/>
          </a:p>
        </c:txPr>
        <c:crossAx val="4630722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accent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3.4294481266129578E-2"/>
                  <c:y val="0.22993905695066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63313.3</c:v>
                </c:pt>
                <c:pt idx="1">
                  <c:v>70038.100000000006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4"/>
        <c:shape val="cylinder"/>
        <c:axId val="462666752"/>
        <c:axId val="463361088"/>
        <c:axId val="0"/>
      </c:bar3DChart>
      <c:catAx>
        <c:axId val="46266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3361088"/>
        <c:crosses val="autoZero"/>
        <c:auto val="1"/>
        <c:lblAlgn val="ctr"/>
        <c:lblOffset val="100"/>
        <c:noMultiLvlLbl val="0"/>
      </c:catAx>
      <c:valAx>
        <c:axId val="46336108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2666752"/>
        <c:crosses val="autoZero"/>
        <c:crossBetween val="between"/>
        <c:majorUnit val="15000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1484258159349817"/>
          <c:y val="0.22055361904232862"/>
          <c:w val="0.78449723534991833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02-43AE-A5FF-CD5398467647}"/>
              </c:ext>
            </c:extLst>
          </c:dPt>
          <c:dLbls>
            <c:dLbl>
              <c:idx val="0"/>
              <c:layout>
                <c:manualLayout>
                  <c:x val="1.251148862247629E-2"/>
                  <c:y val="0.3191143372511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02-43AE-A5FF-CD5398467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39521.300000000003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02-43AE-A5FF-CD53984676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02-43AE-A5FF-CD5398467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35719.9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02-43AE-A5FF-CD5398467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463058432"/>
        <c:axId val="463362816"/>
        <c:axId val="0"/>
      </c:bar3DChart>
      <c:dateAx>
        <c:axId val="46305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63362816"/>
        <c:crosses val="autoZero"/>
        <c:auto val="0"/>
        <c:lblOffset val="100"/>
        <c:baseTimeUnit val="days"/>
      </c:dateAx>
      <c:valAx>
        <c:axId val="463362816"/>
        <c:scaling>
          <c:orientation val="minMax"/>
          <c:max val="40000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63058432"/>
        <c:crosses val="autoZero"/>
        <c:crossBetween val="between"/>
        <c:majorUnit val="1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818522300940921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2448548659339351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9.9324838405829424E-3"/>
                  <c:y val="0.171906360046870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E8-4A51-9947-DD919EFB7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8200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E8-4A51-9947-DD919EFB72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35531115070741E-2"/>
                  <c:y val="0.15744510610760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E8-4A51-9947-DD919EFB7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4808.6000000000004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E8-4A51-9947-DD919EFB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460922880"/>
        <c:axId val="463569472"/>
        <c:axId val="0"/>
      </c:bar3DChart>
      <c:catAx>
        <c:axId val="46092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63569472"/>
        <c:crosses val="autoZero"/>
        <c:auto val="1"/>
        <c:lblAlgn val="l"/>
        <c:lblOffset val="100"/>
        <c:noMultiLvlLbl val="0"/>
      </c:catAx>
      <c:valAx>
        <c:axId val="463569472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460922880"/>
        <c:crosses val="autoZero"/>
        <c:crossBetween val="between"/>
        <c:majorUnit val="4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263707276474755"/>
          <c:y val="0.82254752319108981"/>
          <c:w val="0.39953558990825316"/>
          <c:h val="0.10606108378254467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301078568683628E-2"/>
          <c:y val="0.13920211554910128"/>
        </c:manualLayout>
      </c:layout>
      <c:overlay val="0"/>
      <c:txPr>
        <a:bodyPr/>
        <a:lstStyle/>
        <a:p>
          <a:pPr>
            <a:defRPr sz="1800">
              <a:latin typeface="Liberation Serif" pitchFamily="18" charset="0"/>
            </a:defRPr>
          </a:pPr>
          <a:endParaRPr lang="ru-RU"/>
        </a:p>
      </c:txPr>
    </c:title>
    <c:autoTitleDeleted val="0"/>
    <c:view3D>
      <c:rotX val="20"/>
      <c:rotY val="163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91112098655708E-3"/>
          <c:y val="0.1953885044704666"/>
          <c:w val="0.7697419785642442"/>
          <c:h val="0.78244703435459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в доход бюджета 3 519 663,0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0.10697809533002708"/>
                  <c:y val="5.899696789755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73-475A-A8ED-EC3DACCB38D2}"/>
                </c:ext>
              </c:extLst>
            </c:dLbl>
            <c:dLbl>
              <c:idx val="1"/>
              <c:layout>
                <c:manualLayout>
                  <c:x val="-0.20296390109659948"/>
                  <c:y val="-0.1537507461033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73-475A-A8ED-EC3DACCB3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2422871.6</c:v>
                </c:pt>
                <c:pt idx="1">
                  <c:v>1021036.6</c:v>
                </c:pt>
                <c:pt idx="2">
                  <c:v>75754.8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73-475A-A8ED-EC3DACCB3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092811181271285"/>
          <c:y val="0.12737041646411629"/>
          <c:w val="0.18021358282595196"/>
          <c:h val="0.83162562841899934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155700">
        <a:schemeClr val="accent5">
          <a:satMod val="175000"/>
          <a:alpha val="4000"/>
        </a:schemeClr>
      </a:glow>
      <a:outerShdw blurRad="50800" dist="38100" dir="2700000" sx="104000" sy="104000" algn="tl" rotWithShape="0">
        <a:schemeClr val="bg1">
          <a:alpha val="32000"/>
        </a:schemeClr>
      </a:outerShdw>
      <a:softEdge rad="355600"/>
    </a:effectLst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91975494786296"/>
          <c:y val="0.22914389440599789"/>
          <c:w val="0.61980414874537748"/>
          <c:h val="0.49043943034107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1764871930329735E-2"/>
                  <c:y val="0.1713819432249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9B-4EC7-AAD7-B959849D1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B-4EC7-AAD7-B959849D1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9B-4EC7-AAD7-B959849D1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7599.9669999999996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9B-4EC7-AAD7-B959849D1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463637504"/>
        <c:axId val="463571200"/>
        <c:axId val="0"/>
      </c:bar3DChart>
      <c:catAx>
        <c:axId val="4636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63571200"/>
        <c:crosses val="autoZero"/>
        <c:auto val="1"/>
        <c:lblAlgn val="l"/>
        <c:lblOffset val="100"/>
        <c:noMultiLvlLbl val="0"/>
      </c:catAx>
      <c:valAx>
        <c:axId val="463571200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63637504"/>
        <c:crosses val="autoZero"/>
        <c:crossBetween val="between"/>
        <c:majorUnit val="25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4619027591038637"/>
          <c:y val="0.74526889485397685"/>
          <c:w val="0.33516088915290593"/>
          <c:h val="9.761236206729719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30418752755070227"/>
          <c:w val="0.80685301348283234"/>
          <c:h val="0.57706677372547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6-4BA0-B259-EBD7B0AB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6178.7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F6-4BA0-B259-EBD7B0ABFA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6-4BA0-B259-EBD7B0AB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4966.8999999999996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F6-4BA0-B259-EBD7B0AB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464077312"/>
        <c:axId val="463572928"/>
        <c:axId val="0"/>
      </c:bar3DChart>
      <c:catAx>
        <c:axId val="46407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63572928"/>
        <c:crosses val="autoZero"/>
        <c:auto val="1"/>
        <c:lblAlgn val="l"/>
        <c:lblOffset val="100"/>
        <c:noMultiLvlLbl val="0"/>
      </c:catAx>
      <c:valAx>
        <c:axId val="46357292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464077312"/>
        <c:crosses val="autoZero"/>
        <c:crossBetween val="between"/>
        <c:majorUnit val="2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691212372414461"/>
          <c:y val="0.90026156097598353"/>
          <c:w val="0.39102103734505689"/>
          <c:h val="7.714420619931118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35381011059893"/>
          <c:y val="0.19556412923816546"/>
          <c:w val="0.76332802259277543"/>
          <c:h val="0.62676499486168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57-4419-9EA3-55BD7DE6F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57-4419-9EA3-55BD7DE6FF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57-4419-9EA3-55BD7DE6F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11836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57-4419-9EA3-55BD7DE6F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464187904"/>
        <c:axId val="463574656"/>
        <c:axId val="0"/>
      </c:bar3DChart>
      <c:catAx>
        <c:axId val="46418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63574656"/>
        <c:crosses val="autoZero"/>
        <c:auto val="1"/>
        <c:lblAlgn val="l"/>
        <c:lblOffset val="100"/>
        <c:noMultiLvlLbl val="0"/>
      </c:catAx>
      <c:valAx>
        <c:axId val="463574656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64187904"/>
        <c:crosses val="autoZero"/>
        <c:crossBetween val="between"/>
        <c:majorUnit val="4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1775262074529947"/>
          <c:y val="0.82044671804142977"/>
          <c:w val="0.40887827201779098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29918140408641"/>
          <c:y val="0.16622875618419622"/>
          <c:w val="0.68850777943864827"/>
          <c:h val="0.60868009842202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B-490E-B8B0-C2DC5505C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2932.9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8B-490E-B8B0-C2DC5505C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8B-490E-B8B0-C2DC5505C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2707.5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8B-490E-B8B0-C2DC5505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463070208"/>
        <c:axId val="463576384"/>
        <c:axId val="0"/>
      </c:bar3DChart>
      <c:catAx>
        <c:axId val="46307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63576384"/>
        <c:crosses val="autoZero"/>
        <c:auto val="1"/>
        <c:lblAlgn val="l"/>
        <c:lblOffset val="100"/>
        <c:noMultiLvlLbl val="0"/>
      </c:catAx>
      <c:valAx>
        <c:axId val="463576384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63070208"/>
        <c:crosses val="autoZero"/>
        <c:crossBetween val="between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1436563866641082"/>
          <c:y val="0.77374468787391182"/>
          <c:w val="0.43540301077658039"/>
          <c:h val="0.1358938437475385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/>
            </a:pPr>
            <a:r>
              <a:rPr lang="ru-RU" sz="1800" dirty="0">
                <a:latin typeface="Liberation Serif" pitchFamily="18" charset="0"/>
              </a:rPr>
              <a:t>Всего поступило неналоговых доходов - </a:t>
            </a:r>
            <a:r>
              <a:rPr lang="ru-RU" sz="1800" dirty="0" smtClean="0">
                <a:latin typeface="Liberation Serif" pitchFamily="18" charset="0"/>
              </a:rPr>
              <a:t>75 754,8 </a:t>
            </a:r>
            <a:endParaRPr lang="ru-RU" sz="1800" dirty="0"/>
          </a:p>
        </c:rich>
      </c:tx>
      <c:layout>
        <c:manualLayout>
          <c:xMode val="edge"/>
          <c:yMode val="edge"/>
          <c:x val="6.7102266414842793E-2"/>
          <c:y val="1.10757307889269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812557863941043E-2"/>
          <c:y val="0.11331257491380116"/>
          <c:w val="0.56208060215531608"/>
          <c:h val="0.847147938274516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неналоговых доходов - 78 879,2 тыс.руб.Всего поступило неналоговых доходов - 78 879,2 тыс.руб.</c:v>
                </c:pt>
              </c:strCache>
            </c:strRef>
          </c:tx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dLbls>
            <c:dLbl>
              <c:idx val="0"/>
              <c:layout>
                <c:manualLayout>
                  <c:x val="-0.13226862640983189"/>
                  <c:y val="4.4815419898244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AB-4075-AE17-B20B29B27E29}"/>
                </c:ext>
              </c:extLst>
            </c:dLbl>
            <c:dLbl>
              <c:idx val="4"/>
              <c:layout>
                <c:manualLayout>
                  <c:x val="3.085494101523284E-2"/>
                  <c:y val="3.41133808269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AB-4075-AE17-B20B29B27E29}"/>
                </c:ext>
              </c:extLst>
            </c:dLbl>
            <c:dLbl>
              <c:idx val="5"/>
              <c:layout>
                <c:manualLayout>
                  <c:x val="1.7998715592219158E-2"/>
                  <c:y val="2.878559265881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AB-4075-AE17-B20B29B27E29}"/>
                </c:ext>
              </c:extLst>
            </c:dLbl>
            <c:dLbl>
              <c:idx val="6"/>
              <c:layout>
                <c:manualLayout>
                  <c:x val="6.6345006831008593E-2"/>
                  <c:y val="0.10399939469891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AB-4075-AE17-B20B29B27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35720</c:v>
                </c:pt>
                <c:pt idx="1">
                  <c:v>7600</c:v>
                </c:pt>
                <c:pt idx="2">
                  <c:v>4809</c:v>
                </c:pt>
                <c:pt idx="3">
                  <c:v>4967</c:v>
                </c:pt>
                <c:pt idx="4">
                  <c:v>11836</c:v>
                </c:pt>
                <c:pt idx="5">
                  <c:v>2708</c:v>
                </c:pt>
                <c:pt idx="6">
                  <c:v>8115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AB-4075-AE17-B20B29B27E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0.47152003168107715</c:v>
                </c:pt>
                <c:pt idx="1">
                  <c:v>0.10032341099597386</c:v>
                </c:pt>
                <c:pt idx="2">
                  <c:v>6.3480958352583994E-2</c:v>
                </c:pt>
                <c:pt idx="3">
                  <c:v>6.5566629265395027E-2</c:v>
                </c:pt>
                <c:pt idx="4">
                  <c:v>0.15624051217741403</c:v>
                </c:pt>
                <c:pt idx="5">
                  <c:v>3.5746815391723322E-2</c:v>
                </c:pt>
                <c:pt idx="6">
                  <c:v>0.10712164213583261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AB-4075-AE17-B20B29B27E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  <c:pt idx="5">
                  <c:v>4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AB-4075-AE17-B20B29B27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79072232714884"/>
          <c:y val="3.834208693977733E-2"/>
          <c:w val="0.34892430933599972"/>
          <c:h val="0.93613228931353309"/>
        </c:manualLayout>
      </c:layout>
      <c:overlay val="0"/>
      <c:txPr>
        <a:bodyPr/>
        <a:lstStyle/>
        <a:p>
          <a:pPr>
            <a:defRPr sz="14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28426501743E-2"/>
          <c:y val="7.9149605248581584E-2"/>
          <c:w val="0.92789563785841978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- 78 879,2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2690279592441978E-2"/>
                  <c:y val="-2.17493185385116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43 920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1F-4213-A22F-C36BB0C37349}"/>
                </c:ext>
              </c:extLst>
            </c:dLbl>
            <c:dLbl>
              <c:idx val="1"/>
              <c:layout>
                <c:manualLayout>
                  <c:x val="6.859889764314525E-3"/>
                  <c:y val="-1.56903959539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1F-4213-A22F-C36BB0C37349}"/>
                </c:ext>
              </c:extLst>
            </c:dLbl>
            <c:dLbl>
              <c:idx val="2"/>
              <c:layout>
                <c:manualLayout>
                  <c:x val="1.0031943190885127E-2"/>
                  <c:y val="-1.418024682104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1F-4213-A22F-C36BB0C37349}"/>
                </c:ext>
              </c:extLst>
            </c:dLbl>
            <c:dLbl>
              <c:idx val="3"/>
              <c:layout>
                <c:manualLayout>
                  <c:x val="5.4993889567825794E-3"/>
                  <c:y val="-1.726128874570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1F-4213-A22F-C36BB0C37349}"/>
                </c:ext>
              </c:extLst>
            </c:dLbl>
            <c:dLbl>
              <c:idx val="4"/>
              <c:layout>
                <c:manualLayout>
                  <c:x val="1.2007389445249884E-3"/>
                  <c:y val="-1.128905456922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1F-4213-A22F-C36BB0C37349}"/>
                </c:ext>
              </c:extLst>
            </c:dLbl>
            <c:dLbl>
              <c:idx val="5"/>
              <c:layout>
                <c:manualLayout>
                  <c:x val="1.1660779656254906E-2"/>
                  <c:y val="-1.734777124308706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anose="02020603050405020304" pitchFamily="18" charset="0"/>
                      </a:rPr>
                      <a:t>2 167</a:t>
                    </a:r>
                    <a:endParaRPr lang="ru-RU" dirty="0" smtClean="0">
                      <a:latin typeface="Liberation Serif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1F-4213-A22F-C36BB0C37349}"/>
                </c:ext>
              </c:extLst>
            </c:dLbl>
            <c:dLbl>
              <c:idx val="6"/>
              <c:layout>
                <c:manualLayout>
                  <c:x val="7.2625080225245863E-3"/>
                  <c:y val="-8.915521837448321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6 857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43920</c:v>
                </c:pt>
                <c:pt idx="1">
                  <c:v>5339</c:v>
                </c:pt>
                <c:pt idx="2">
                  <c:v>8699.1</c:v>
                </c:pt>
                <c:pt idx="3">
                  <c:v>4170</c:v>
                </c:pt>
                <c:pt idx="4">
                  <c:v>7726.6</c:v>
                </c:pt>
                <c:pt idx="5">
                  <c:v>2167</c:v>
                </c:pt>
                <c:pt idx="6">
                  <c:v>6857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1F-4213-A22F-C36BB0C373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- 75 754,8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1.9918585721880305E-2"/>
                  <c:y val="-1.968712279732167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D1F-4213-A22F-C36BB0C37349}"/>
                </c:ext>
              </c:extLst>
            </c:dLbl>
            <c:dLbl>
              <c:idx val="1"/>
              <c:layout>
                <c:manualLayout>
                  <c:x val="1.1316120981966191E-2"/>
                  <c:y val="-8.1215301471808561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1F-4213-A22F-C36BB0C37349}"/>
                </c:ext>
              </c:extLst>
            </c:dLbl>
            <c:dLbl>
              <c:idx val="2"/>
              <c:layout>
                <c:manualLayout>
                  <c:x val="7.0289481150395596E-3"/>
                  <c:y val="-2.40880523606221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1F-4213-A22F-C36BB0C37349}"/>
                </c:ext>
              </c:extLst>
            </c:dLbl>
            <c:dLbl>
              <c:idx val="3"/>
              <c:layout>
                <c:manualLayout>
                  <c:x val="4.1853705878410205E-3"/>
                  <c:y val="-7.9839817941988363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1F-4213-A22F-C36BB0C37349}"/>
                </c:ext>
              </c:extLst>
            </c:dLbl>
            <c:dLbl>
              <c:idx val="4"/>
              <c:layout>
                <c:manualLayout>
                  <c:x val="1.1487359990304107E-2"/>
                  <c:y val="-1.39041205615432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1F-4213-A22F-C36BB0C37349}"/>
                </c:ext>
              </c:extLst>
            </c:dLbl>
            <c:dLbl>
              <c:idx val="5"/>
              <c:layout>
                <c:manualLayout>
                  <c:x val="1.1535793543600757E-2"/>
                  <c:y val="-2.32769700815859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D1F-4213-A22F-C36BB0C37349}"/>
                </c:ext>
              </c:extLst>
            </c:dLbl>
            <c:dLbl>
              <c:idx val="6"/>
              <c:layout>
                <c:manualLayout>
                  <c:x val="1.5774532857230846E-2"/>
                  <c:y val="-3.48938344980329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35720</c:v>
                </c:pt>
                <c:pt idx="1">
                  <c:v>7600</c:v>
                </c:pt>
                <c:pt idx="2">
                  <c:v>4808.6000000000004</c:v>
                </c:pt>
                <c:pt idx="3">
                  <c:v>4816.6000000000004</c:v>
                </c:pt>
                <c:pt idx="4">
                  <c:v>11836</c:v>
                </c:pt>
                <c:pt idx="5">
                  <c:v>2707.5</c:v>
                </c:pt>
                <c:pt idx="6">
                  <c:v>8265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1F-4213-A22F-C36BB0C37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116"/>
        <c:shape val="cylinder"/>
        <c:axId val="488326144"/>
        <c:axId val="464056832"/>
        <c:axId val="0"/>
      </c:bar3DChart>
      <c:catAx>
        <c:axId val="4883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464056832"/>
        <c:crosses val="autoZero"/>
        <c:auto val="0"/>
        <c:lblAlgn val="ctr"/>
        <c:lblOffset val="100"/>
        <c:noMultiLvlLbl val="0"/>
      </c:catAx>
      <c:valAx>
        <c:axId val="464056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8326144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65467806148260843"/>
          <c:y val="0.18242597407089997"/>
          <c:w val="0.33957716819343303"/>
          <c:h val="0.16133351069108987"/>
        </c:manualLayout>
      </c:layout>
      <c:overlay val="0"/>
      <c:txPr>
        <a:bodyPr/>
        <a:lstStyle/>
        <a:p>
          <a:pPr>
            <a:defRPr sz="200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- 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2 422 871,6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1800" i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(</a:t>
            </a:r>
            <a:r>
              <a:rPr lang="ru-RU" sz="1800" i="1" dirty="0">
                <a:solidFill>
                  <a:schemeClr val="bg1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3.3574188555320593E-2"/>
          <c:y val="1.2783552831479233E-2"/>
        </c:manualLayout>
      </c:layout>
      <c:overlay val="0"/>
    </c:title>
    <c:autoTitleDeleted val="0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54580950175549"/>
          <c:w val="0.77727121656915721"/>
          <c:h val="0.78483063461489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- 2 422 872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explosion val="11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B2-4F29-94F6-4C01B9F978D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B2-4F29-94F6-4C01B9F978D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B2-4F29-94F6-4C01B9F978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6000000" scaled="0"/>
              </a:gradFill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B2-4F29-94F6-4C01B9F978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B2-4F29-94F6-4C01B9F978D6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41000">
                    <a:schemeClr val="accent1">
                      <a:shade val="89000"/>
                      <a:lumMod val="89000"/>
                      <a:lumOff val="11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B2-4F29-94F6-4C01B9F978D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B2-4F29-94F6-4C01B9F978D6}"/>
              </c:ext>
            </c:extLst>
          </c:dPt>
          <c:dLbls>
            <c:dLbl>
              <c:idx val="0"/>
              <c:layout>
                <c:manualLayout>
                  <c:x val="8.9679301169926506E-3"/>
                  <c:y val="5.737297596117164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4 596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2-4F29-94F6-4C01B9F978D6}"/>
                </c:ext>
              </c:extLst>
            </c:dLbl>
            <c:dLbl>
              <c:idx val="1"/>
              <c:layout>
                <c:manualLayout>
                  <c:x val="-4.9323733332831195E-2"/>
                  <c:y val="1.4874518627782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-16 850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2-4F29-94F6-4C01B9F978D6}"/>
                </c:ext>
              </c:extLst>
            </c:dLbl>
            <c:dLbl>
              <c:idx val="2"/>
              <c:layout>
                <c:manualLayout>
                  <c:x val="5.9786200779951004E-2"/>
                  <c:y val="-0.1742443610683150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153 503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2-4F29-94F6-4C01B9F978D6}"/>
                </c:ext>
              </c:extLst>
            </c:dLbl>
            <c:dLbl>
              <c:idx val="3"/>
              <c:layout>
                <c:manualLayout>
                  <c:x val="0.11807762885103162"/>
                  <c:y val="-0.140245628665088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279 984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2-4F29-94F6-4C01B9F978D6}"/>
                </c:ext>
              </c:extLst>
            </c:dLbl>
            <c:dLbl>
              <c:idx val="4"/>
              <c:layout>
                <c:manualLayout>
                  <c:x val="0.14498153689138119"/>
                  <c:y val="5.09983495809702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711 617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B2-4F29-94F6-4C01B9F978D6}"/>
                </c:ext>
              </c:extLst>
            </c:dLbl>
            <c:dLbl>
              <c:idx val="5"/>
              <c:layout>
                <c:manualLayout>
                  <c:x val="-0.23615561077017808"/>
                  <c:y val="-1.912438109286384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1 289 102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B2-4F29-94F6-4C01B9F978D6}"/>
                </c:ext>
              </c:extLst>
            </c:dLbl>
            <c:dLbl>
              <c:idx val="6"/>
              <c:layout>
                <c:manualLayout>
                  <c:x val="8.8184646150427731E-2"/>
                  <c:y val="2.54991747904851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B2-4F29-94F6-4C01B9F97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0,2%</c:v>
                </c:pt>
                <c:pt idx="1">
                  <c:v>Возврат остатков МБТ прошлых лет из бюджета - 0,7 %</c:v>
                </c:pt>
                <c:pt idx="2">
                  <c:v>Иные межбюджетные трансферты 6,3%</c:v>
                </c:pt>
                <c:pt idx="3">
                  <c:v>Субсидии 11,6 %</c:v>
                </c:pt>
                <c:pt idx="4">
                  <c:v>Дотации 29,4%</c:v>
                </c:pt>
                <c:pt idx="5">
                  <c:v>Субвенции 53,2%</c:v>
                </c:pt>
                <c:pt idx="6">
                  <c:v>Прочие безвозмездные поступления 0,04 %</c:v>
                </c:pt>
              </c:strCache>
            </c:strRef>
          </c:cat>
          <c:val>
            <c:numRef>
              <c:f>Лист1!$B$2:$B$8</c:f>
              <c:numCache>
                <c:formatCode>#,##0_ ;\-#,##0\ </c:formatCode>
                <c:ptCount val="7"/>
                <c:pt idx="0" formatCode="#,##0">
                  <c:v>4596</c:v>
                </c:pt>
                <c:pt idx="1">
                  <c:v>-16849.5</c:v>
                </c:pt>
                <c:pt idx="2">
                  <c:v>153503.9</c:v>
                </c:pt>
                <c:pt idx="3">
                  <c:v>279984.3</c:v>
                </c:pt>
                <c:pt idx="4">
                  <c:v>711617.3</c:v>
                </c:pt>
                <c:pt idx="5">
                  <c:v>1289102.5</c:v>
                </c:pt>
                <c:pt idx="6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1B2-4F29-94F6-4C01B9F97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0,2%</c:v>
                </c:pt>
                <c:pt idx="1">
                  <c:v>Возврат остатков МБТ прошлых лет из бюджета - 0,7 %</c:v>
                </c:pt>
                <c:pt idx="2">
                  <c:v>Иные межбюджетные трансферты 6,3%</c:v>
                </c:pt>
                <c:pt idx="3">
                  <c:v>Субсидии 11,6 %</c:v>
                </c:pt>
                <c:pt idx="4">
                  <c:v>Дотации 29,4%</c:v>
                </c:pt>
                <c:pt idx="5">
                  <c:v>Субвенции 53,2%</c:v>
                </c:pt>
                <c:pt idx="6">
                  <c:v>Прочие безвозмездные поступления 0,04 %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0.18969227216548629</c:v>
                </c:pt>
                <c:pt idx="1">
                  <c:v>-0.69543514792261985</c:v>
                </c:pt>
                <c:pt idx="2">
                  <c:v>6.3356187069764118</c:v>
                </c:pt>
                <c:pt idx="3">
                  <c:v>11.555887301493289</c:v>
                </c:pt>
                <c:pt idx="4">
                  <c:v>29.370823008979226</c:v>
                </c:pt>
                <c:pt idx="5">
                  <c:v>53.205566205223839</c:v>
                </c:pt>
                <c:pt idx="6" formatCode="0.00">
                  <c:v>3.7847653084367043E-2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1B2-4F29-94F6-4C01B9F97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7063941856505558"/>
          <c:y val="8.3922234878855501E-2"/>
          <c:w val="0.22487666230400777"/>
          <c:h val="0.91607776512114447"/>
        </c:manualLayout>
      </c:layout>
      <c:overlay val="0"/>
      <c:spPr>
        <a:noFill/>
        <a:effectLst>
          <a:glow>
            <a:schemeClr val="bg1"/>
          </a:glow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3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 239834,5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8955316440249809E-2"/>
                  <c:y val="-1.384146487239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3-4844-9E48-7D2BD9018DAD}"/>
                </c:ext>
              </c:extLst>
            </c:dLbl>
            <c:dLbl>
              <c:idx val="1"/>
              <c:layout>
                <c:manualLayout>
                  <c:x val="1.8708303813237508E-2"/>
                  <c:y val="-2.082838193787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3-4844-9E48-7D2BD9018DAD}"/>
                </c:ext>
              </c:extLst>
            </c:dLbl>
            <c:dLbl>
              <c:idx val="2"/>
              <c:layout>
                <c:manualLayout>
                  <c:x val="8.4737852442624776E-3"/>
                  <c:y val="-1.121271335533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3-4844-9E48-7D2BD9018DAD}"/>
                </c:ext>
              </c:extLst>
            </c:dLbl>
            <c:dLbl>
              <c:idx val="3"/>
              <c:layout>
                <c:manualLayout>
                  <c:x val="5.9444670082194877E-3"/>
                  <c:y val="-1.088556967650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43-4844-9E48-7D2BD9018DAD}"/>
                </c:ext>
              </c:extLst>
            </c:dLbl>
            <c:dLbl>
              <c:idx val="4"/>
              <c:layout>
                <c:manualLayout>
                  <c:x val="1.1859224202775284E-2"/>
                  <c:y val="-7.6957538628463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844-9E48-7D2BD9018DAD}"/>
                </c:ext>
              </c:extLst>
            </c:dLbl>
            <c:dLbl>
              <c:idx val="5"/>
              <c:layout>
                <c:manualLayout>
                  <c:x val="1.7503747306765551E-3"/>
                  <c:y val="-7.626677843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3-4844-9E48-7D2BD9018DAD}"/>
                </c:ext>
              </c:extLst>
            </c:dLbl>
            <c:dLbl>
              <c:idx val="6"/>
              <c:layout>
                <c:manualLayout>
                  <c:x val="9.3599572725070624E-3"/>
                  <c:y val="-3.35280206961131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Лист1!$B$2:$B$5</c:f>
              <c:numCache>
                <c:formatCode>_-* #,##0\ _₽_-;\-* #,##0\ _₽_-;_-* "-"??\ _₽_-;_-@_-</c:formatCode>
                <c:ptCount val="4"/>
                <c:pt idx="0">
                  <c:v>711617.3</c:v>
                </c:pt>
                <c:pt idx="1">
                  <c:v>280947.40000000002</c:v>
                </c:pt>
                <c:pt idx="2">
                  <c:v>1123095.8999999999</c:v>
                </c:pt>
                <c:pt idx="3">
                  <c:v>135652.20000000001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43-4844-9E48-7D2BD9018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2 422 871,6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6969794795113841E-2"/>
                  <c:y val="-1.486842530858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43-4844-9E48-7D2BD9018DAD}"/>
                </c:ext>
              </c:extLst>
            </c:dLbl>
            <c:dLbl>
              <c:idx val="1"/>
              <c:layout>
                <c:manualLayout>
                  <c:x val="1.7729245930780058E-2"/>
                  <c:y val="-6.8306404773590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43-4844-9E48-7D2BD9018DAD}"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43-4844-9E48-7D2BD9018DAD}"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43-4844-9E48-7D2BD9018DAD}"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3-4844-9E48-7D2BD9018DAD}"/>
                </c:ext>
              </c:extLst>
            </c:dLbl>
            <c:dLbl>
              <c:idx val="5"/>
              <c:layout>
                <c:manualLayout>
                  <c:x val="2.3796991591098257E-2"/>
                  <c:y val="-7.260737262959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3-4844-9E48-7D2BD9018DAD}"/>
                </c:ext>
              </c:extLst>
            </c:dLbl>
            <c:dLbl>
              <c:idx val="6"/>
              <c:layout>
                <c:manualLayout>
                  <c:x val="3.1338617202824458E-2"/>
                  <c:y val="-1.89192542819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Лист1!$C$2:$C$5</c:f>
              <c:numCache>
                <c:formatCode>_-* #,##0\ _₽_-;\-* #,##0\ _₽_-;_-* "-"??\ _₽_-;_-@_-</c:formatCode>
                <c:ptCount val="4"/>
                <c:pt idx="0">
                  <c:v>711617.3</c:v>
                </c:pt>
                <c:pt idx="1">
                  <c:v>279984.3</c:v>
                </c:pt>
                <c:pt idx="2">
                  <c:v>1289102.5</c:v>
                </c:pt>
                <c:pt idx="3">
                  <c:v>153503.9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443-4844-9E48-7D2BD901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30"/>
        <c:shape val="cylinder"/>
        <c:axId val="497606656"/>
        <c:axId val="497665152"/>
        <c:axId val="0"/>
      </c:bar3DChart>
      <c:catAx>
        <c:axId val="49760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497665152"/>
        <c:crosses val="autoZero"/>
        <c:auto val="1"/>
        <c:lblAlgn val="ctr"/>
        <c:lblOffset val="100"/>
        <c:noMultiLvlLbl val="0"/>
      </c:catAx>
      <c:valAx>
        <c:axId val="497665152"/>
        <c:scaling>
          <c:orientation val="minMax"/>
          <c:min val="0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497606656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5245523721408"/>
          <c:y val="2.3240912753716536E-2"/>
          <c:w val="0.22768906824560478"/>
          <c:h val="0.12356391493786259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1484258159349817"/>
          <c:y val="0.22055361904232862"/>
          <c:w val="0.78449723534991833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20689367848019E-2"/>
                  <c:y val="0.108137785850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A8-4141-9462-64D01B5B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407189.3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A8-4141-9462-64D01B5B3E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A8-4141-9462-64D01B5B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711617.3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A8-4141-9462-64D01B5B3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497612800"/>
        <c:axId val="497669760"/>
        <c:axId val="0"/>
      </c:bar3DChart>
      <c:dateAx>
        <c:axId val="49761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latin typeface="Liberation Serif" pitchFamily="18" charset="0"/>
              </a:defRPr>
            </a:pPr>
            <a:endParaRPr lang="ru-RU"/>
          </a:p>
        </c:txPr>
        <c:crossAx val="497669760"/>
        <c:crosses val="autoZero"/>
        <c:auto val="0"/>
        <c:lblOffset val="100"/>
        <c:baseTimeUnit val="days"/>
      </c:dateAx>
      <c:valAx>
        <c:axId val="497669760"/>
        <c:scaling>
          <c:orientation val="minMax"/>
          <c:max val="800000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97612800"/>
        <c:crosses val="autoZero"/>
        <c:crossBetween val="between"/>
        <c:majorUnit val="2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7303389901122094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13358136358833"/>
          <c:y val="9.048563603878787E-2"/>
          <c:w val="0.74186641863641167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705250244062716E-2"/>
                  <c:y val="0.23964961747545291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FE-4311-A0EF-D3FC7626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932937.7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E-4311-A0EF-D3FC7626FF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43678615655171E-2"/>
                  <c:y val="0.3281187086076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FE-4311-A0EF-D3FC7626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1289102.5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FE-4311-A0EF-D3FC7626F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487875584"/>
        <c:axId val="497670336"/>
        <c:axId val="0"/>
      </c:bar3DChart>
      <c:catAx>
        <c:axId val="48787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97670336"/>
        <c:crosses val="autoZero"/>
        <c:auto val="1"/>
        <c:lblAlgn val="l"/>
        <c:lblOffset val="100"/>
        <c:noMultiLvlLbl val="0"/>
      </c:catAx>
      <c:valAx>
        <c:axId val="497670336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487875584"/>
        <c:crosses val="autoZero"/>
        <c:crossBetween val="between"/>
        <c:majorUnit val="2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263707276474755"/>
          <c:y val="0.82254752319108981"/>
          <c:w val="0.39953558990825316"/>
          <c:h val="0.10606108378254467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402329034147722E-4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D48-449F-8DC1-8458F113A974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48-449F-8DC1-8458F113A974}"/>
              </c:ext>
            </c:extLst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75,9%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48-449F-8DC1-8458F113A974}"/>
                </c:ext>
              </c:extLst>
            </c:dLbl>
            <c:dLbl>
              <c:idx val="1"/>
              <c:layout>
                <c:manualLayout>
                  <c:x val="-4.5567705202745751E-2"/>
                  <c:y val="0.164579476739236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</a:t>
                    </a:r>
                  </a:p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2,5 %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48-449F-8DC1-8458F113A974}"/>
                </c:ext>
              </c:extLst>
            </c:dLbl>
            <c:dLbl>
              <c:idx val="2"/>
              <c:layout>
                <c:manualLayout>
                  <c:x val="-6.1308596290820486E-2"/>
                  <c:y val="-0.165222623171739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6,9 %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48-449F-8DC1-8458F113A974}"/>
                </c:ext>
              </c:extLst>
            </c:dLbl>
            <c:dLbl>
              <c:idx val="3"/>
              <c:layout>
                <c:manualLayout>
                  <c:x val="-3.7642541142152298E-2"/>
                  <c:y val="-4.193184884219213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</a:t>
                    </a:r>
                  </a:p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11,7 %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48-449F-8DC1-8458F113A974}"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1,7 %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48-449F-8DC1-8458F113A974}"/>
                </c:ext>
              </c:extLst>
            </c:dLbl>
            <c:dLbl>
              <c:idx val="5"/>
              <c:layout>
                <c:manualLayout>
                  <c:x val="-2.977031516915974E-2"/>
                  <c:y val="2.2905102896214995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Госпошлина 1,4</a:t>
                    </a:r>
                    <a:r>
                      <a: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48-449F-8DC1-8458F113A97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8-449F-8DC1-8458F113A974}"/>
                </c:ext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24,1 %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48-449F-8DC1-8458F113A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4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75.900000000000006</c:v>
                </c:pt>
                <c:pt idx="1">
                  <c:v>6.9</c:v>
                </c:pt>
                <c:pt idx="2">
                  <c:v>2.5</c:v>
                </c:pt>
                <c:pt idx="3">
                  <c:v>11.7</c:v>
                </c:pt>
                <c:pt idx="4">
                  <c:v>1.7</c:v>
                </c:pt>
                <c:pt idx="5">
                  <c:v>1.4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48-449F-8DC1-8458F113A9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87979365929039"/>
          <c:y val="0.17793990631865278"/>
          <c:w val="0.62381263192978553"/>
          <c:h val="0.609915206554110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744894506670979E-2"/>
                  <c:y val="0.13724595116671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5-4D8E-850E-41A2E9593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147597.79999999999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5-4D8E-850E-41A2E95936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5-4D8E-850E-41A2E9593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279984.3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F5-4D8E-850E-41A2E9593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487878144"/>
        <c:axId val="498024448"/>
        <c:axId val="0"/>
      </c:bar3DChart>
      <c:catAx>
        <c:axId val="48787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98024448"/>
        <c:crosses val="autoZero"/>
        <c:auto val="1"/>
        <c:lblAlgn val="l"/>
        <c:lblOffset val="100"/>
        <c:noMultiLvlLbl val="0"/>
      </c:catAx>
      <c:valAx>
        <c:axId val="49802444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87878144"/>
        <c:crosses val="autoZero"/>
        <c:crossBetween val="between"/>
        <c:majorUnit val="1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381735993980467"/>
          <c:y val="0.7907835509316169"/>
          <c:w val="0.33516088915290593"/>
          <c:h val="9.761236206729719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22350252328865816"/>
          <c:w val="0.80685301348283234"/>
          <c:h val="0.688875664141892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64986430079199E-2"/>
                  <c:y val="0.1585182291573337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Liberation Serif" pitchFamily="18" charset="0"/>
                      </a:defRPr>
                    </a:pPr>
                    <a:r>
                      <a:rPr lang="en-US" sz="1200" dirty="0"/>
                      <a:t> </a:t>
                    </a:r>
                    <a:r>
                      <a:rPr lang="en-US" sz="1100" dirty="0"/>
                      <a:t>77 487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99-468C-AD9D-0770C4BB8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77487.3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99-468C-AD9D-0770C4BB83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23462472423696E-2"/>
                  <c:y val="0.2052737867835473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99-468C-AD9D-0770C4BB8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153503.89000000001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99-468C-AD9D-0770C4BB8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497537536"/>
        <c:axId val="498026176"/>
        <c:axId val="0"/>
      </c:bar3DChart>
      <c:catAx>
        <c:axId val="49753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98026176"/>
        <c:crosses val="autoZero"/>
        <c:auto val="1"/>
        <c:lblAlgn val="l"/>
        <c:lblOffset val="100"/>
        <c:noMultiLvlLbl val="0"/>
      </c:catAx>
      <c:valAx>
        <c:axId val="498026176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497537536"/>
        <c:crosses val="autoZero"/>
        <c:crossBetween val="between"/>
        <c:majorUnit val="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5605369244687096"/>
          <c:y val="0.94209916218459389"/>
          <c:w val="0.39102103734505689"/>
          <c:h val="4.602021344033669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92617086251447"/>
          <c:y val="0.19556412923816546"/>
          <c:w val="0.76332802259277543"/>
          <c:h val="0.642798527436345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8B-4AE7-9D55-E0BCB9AD9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-24457.7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8B-4AE7-9D55-E0BCB9AD96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8B-4AE7-9D55-E0BCB9AD9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-16849.5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B-4AE7-9D55-E0BCB9AD9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497540608"/>
        <c:axId val="498027904"/>
        <c:axId val="0"/>
      </c:bar3DChart>
      <c:catAx>
        <c:axId val="49754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98027904"/>
        <c:crosses val="autoZero"/>
        <c:auto val="1"/>
        <c:lblAlgn val="l"/>
        <c:lblOffset val="100"/>
        <c:noMultiLvlLbl val="0"/>
      </c:catAx>
      <c:valAx>
        <c:axId val="498027904"/>
        <c:scaling>
          <c:orientation val="minMax"/>
          <c:max val="0"/>
          <c:min val="-3000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0000"/>
                </a:solidFill>
                <a:latin typeface="Liberation Serif" pitchFamily="18" charset="0"/>
              </a:defRPr>
            </a:pPr>
            <a:endParaRPr lang="ru-RU"/>
          </a:p>
        </c:txPr>
        <c:crossAx val="497540608"/>
        <c:crosses val="autoZero"/>
        <c:crossBetween val="between"/>
        <c:majorUnit val="5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3460774828363743"/>
          <c:y val="0.93502615870963834"/>
          <c:w val="0.40887827201779098"/>
          <c:h val="6.4973841290361684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42535551605377"/>
          <c:y val="0.33068042944723314"/>
          <c:w val="0.81196637873569599"/>
          <c:h val="0.57768202522951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736973669592265E-2"/>
                  <c:y val="1.498697114462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40-492E-98AE-8F52774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40-492E-98AE-8F52774C5C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40-492E-98AE-8F52774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40-492E-98AE-8F52774C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497973760"/>
        <c:axId val="498029632"/>
        <c:axId val="0"/>
      </c:bar3DChart>
      <c:catAx>
        <c:axId val="49797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0" anchor="t" anchorCtr="0"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498029632"/>
        <c:crosses val="autoZero"/>
        <c:auto val="1"/>
        <c:lblAlgn val="l"/>
        <c:lblOffset val="10"/>
        <c:noMultiLvlLbl val="0"/>
      </c:catAx>
      <c:valAx>
        <c:axId val="498029632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97973760"/>
        <c:crosses val="autoZero"/>
        <c:crossBetween val="between"/>
        <c:majorUnit val="250"/>
        <c:minorUnit val="4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7428167703588491"/>
          <c:y val="0.92960504388401288"/>
          <c:w val="0.43540301077658039"/>
          <c:h val="7.039481333948470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1689682524524079E-2"/>
                  <c:y val="0.143862780771915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2 486,5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33-4A34-A793-657101CFD7CC}"/>
                </c:ext>
              </c:extLst>
            </c:dLbl>
            <c:dLbl>
              <c:idx val="1"/>
              <c:layout>
                <c:manualLayout>
                  <c:x val="-8.6245242080887179E-3"/>
                  <c:y val="0.259444777808675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2 521,5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33-4A34-A793-657101CFD7CC}"/>
                </c:ext>
              </c:extLst>
            </c:dLbl>
            <c:dLbl>
              <c:idx val="2"/>
              <c:layout>
                <c:manualLayout>
                  <c:x val="-1.1499146153132793E-2"/>
                  <c:y val="0.121433924913894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2 362,7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2486.5</c:v>
                </c:pt>
                <c:pt idx="1">
                  <c:v>2521.5</c:v>
                </c:pt>
                <c:pt idx="2">
                  <c:v>2362.6999999999998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33-4A34-A793-657101CFD7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421164080580317E-2"/>
                  <c:y val="6.21963429565296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33-4A34-A793-657101CFD7CC}"/>
                </c:ext>
              </c:extLst>
            </c:dLbl>
            <c:dLbl>
              <c:idx val="1"/>
              <c:layout>
                <c:manualLayout>
                  <c:x val="-5.6532693671131383E-3"/>
                  <c:y val="6.7265112766468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2 850,9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33-4A34-A793-657101CFD7CC}"/>
                </c:ext>
              </c:extLst>
            </c:dLbl>
            <c:dLbl>
              <c:idx val="2"/>
              <c:layout>
                <c:manualLayout>
                  <c:x val="-5.7494564399276724E-3"/>
                  <c:y val="5.4212341631663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2728.5</c:v>
                </c:pt>
                <c:pt idx="1">
                  <c:v>2850.9</c:v>
                </c:pt>
                <c:pt idx="2" formatCode="0.0">
                  <c:v>2420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33-4A34-A793-657101CFD7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408235451408969E-2"/>
                  <c:y val="-1.5010641584566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3 200,3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233-4A34-A793-657101CFD7CC}"/>
                </c:ext>
              </c:extLst>
            </c:dLbl>
            <c:dLbl>
              <c:idx val="1"/>
              <c:layout>
                <c:manualLayout>
                  <c:x val="-2.88911128359613E-2"/>
                  <c:y val="-3.0260718821873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33-4A34-A793-657101CFD7CC}"/>
                </c:ext>
              </c:extLst>
            </c:dLbl>
            <c:dLbl>
              <c:idx val="2"/>
              <c:layout>
                <c:manualLayout>
                  <c:x val="-1.1164787037635765E-2"/>
                  <c:y val="-1.43604178824390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3 519,7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3200.3</c:v>
                </c:pt>
                <c:pt idx="1">
                  <c:v>3506.8</c:v>
                </c:pt>
                <c:pt idx="2" formatCode="0.0">
                  <c:v>3519.7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233-4A34-A793-657101CFD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9574272"/>
        <c:axId val="498517120"/>
        <c:axId val="175680000"/>
      </c:bar3DChart>
      <c:catAx>
        <c:axId val="49957427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498517120"/>
        <c:crosses val="autoZero"/>
        <c:auto val="1"/>
        <c:lblAlgn val="ctr"/>
        <c:lblOffset val="100"/>
        <c:noMultiLvlLbl val="0"/>
      </c:catAx>
      <c:valAx>
        <c:axId val="49851712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99574272"/>
        <c:crosses val="autoZero"/>
        <c:crossBetween val="between"/>
      </c:valAx>
      <c:serAx>
        <c:axId val="17568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4985171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66E-2"/>
                  <c:y val="0.12015702122974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2 423,1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B-48E5-974E-8D333260FD95}"/>
                </c:ext>
              </c:extLst>
            </c:dLbl>
            <c:dLbl>
              <c:idx val="1"/>
              <c:layout>
                <c:manualLayout>
                  <c:x val="5.7701294031028303E-3"/>
                  <c:y val="0.291289461733242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2 382,1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B-48E5-974E-8D333260FD95}"/>
                </c:ext>
              </c:extLst>
            </c:dLbl>
            <c:dLbl>
              <c:idx val="2"/>
              <c:layout>
                <c:manualLayout>
                  <c:x val="8.6551941046542451E-3"/>
                  <c:y val="0.233031512046092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2 227,1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2423.1</c:v>
                </c:pt>
                <c:pt idx="1">
                  <c:v>2382.1</c:v>
                </c:pt>
                <c:pt idx="2" formatCode="General">
                  <c:v>2227.1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AB-48E5-974E-8D333260FD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73869245307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AB-48E5-974E-8D333260FD95}"/>
                </c:ext>
              </c:extLst>
            </c:dLbl>
            <c:dLbl>
              <c:idx val="1"/>
              <c:layout>
                <c:manualLayout>
                  <c:x val="2.0195452910859907E-2"/>
                  <c:y val="8.73869245307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2 872,4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AB-48E5-974E-8D333260FD95}"/>
                </c:ext>
              </c:extLst>
            </c:dLbl>
            <c:dLbl>
              <c:idx val="2"/>
              <c:layout>
                <c:manualLayout>
                  <c:x val="2.3080517612411321E-2"/>
                  <c:y val="9.8310290097066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2 444,7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2632.4</c:v>
                </c:pt>
                <c:pt idx="1">
                  <c:v>2872.4</c:v>
                </c:pt>
                <c:pt idx="2" formatCode="General">
                  <c:v>2444.6999999999998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AB-48E5-974E-8D333260FD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4253235077570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3 159,2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5AB-48E5-974E-8D333260FD95}"/>
                </c:ext>
              </c:extLst>
            </c:dLbl>
            <c:dLbl>
              <c:idx val="1"/>
              <c:layout>
                <c:manualLayout>
                  <c:x val="2.5965582313962735E-2"/>
                  <c:y val="-1.4564487421787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3 413,2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5AB-48E5-974E-8D333260FD95}"/>
                </c:ext>
              </c:extLst>
            </c:dLbl>
            <c:dLbl>
              <c:idx val="2"/>
              <c:layout>
                <c:manualLayout>
                  <c:x val="2.8850647015514153E-2"/>
                  <c:y val="-7.28224371089377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3159.2</c:v>
                </c:pt>
                <c:pt idx="1">
                  <c:v>3413.2</c:v>
                </c:pt>
                <c:pt idx="2">
                  <c:v>3508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5AB-48E5-974E-8D333260F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9210752"/>
        <c:axId val="498518848"/>
        <c:axId val="175795328"/>
      </c:bar3DChart>
      <c:catAx>
        <c:axId val="49921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498518848"/>
        <c:crosses val="autoZero"/>
        <c:auto val="1"/>
        <c:lblAlgn val="ctr"/>
        <c:lblOffset val="100"/>
        <c:noMultiLvlLbl val="0"/>
      </c:catAx>
      <c:valAx>
        <c:axId val="49851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9210752"/>
        <c:crosses val="autoZero"/>
        <c:crossBetween val="between"/>
      </c:valAx>
      <c:serAx>
        <c:axId val="175795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4985188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-3 508 032,7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B-4091-80F0-CD6086D415BB}"/>
              </c:ext>
            </c:extLst>
          </c:dPt>
          <c:dPt>
            <c:idx val="1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2-FD5B-4091-80F0-CD6086D415BB}"/>
              </c:ext>
            </c:extLst>
          </c:dPt>
          <c:dPt>
            <c:idx val="2"/>
            <c:bubble3D val="0"/>
            <c:explosion val="36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D5B-4091-80F0-CD6086D415BB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5B-4091-80F0-CD6086D415B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5B-4091-80F0-CD6086D415BB}"/>
              </c:ext>
            </c:extLst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D5B-4091-80F0-CD6086D415BB}"/>
              </c:ext>
            </c:extLst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D5B-4091-80F0-CD6086D415BB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D5B-4091-80F0-CD6086D415BB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D5B-4091-80F0-CD6086D415BB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D5B-4091-80F0-CD6086D415BB}"/>
              </c:ext>
            </c:extLst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D5B-4091-80F0-CD6086D415BB}"/>
              </c:ext>
            </c:extLst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5B-4091-80F0-CD6086D415BB}"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5B-4091-80F0-CD6086D415BB}"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5B-4091-80F0-CD6086D415BB}"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5B-4091-80F0-CD6086D415BB}"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5B-4091-80F0-CD6086D415BB}"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D5B-4091-80F0-CD6086D415BB}"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D5B-4091-80F0-CD6086D415BB}"/>
                </c:ext>
              </c:extLst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5B-4091-80F0-CD6086D415BB}"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D5B-4091-80F0-CD6086D415BB}"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D5B-4091-80F0-CD6086D415BB}"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D5B-4091-80F0-CD6086D415BB}"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5B-4091-80F0-CD6086D415BB}"/>
                </c:ext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D5B-4091-80F0-CD6086D41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4,8%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0,9%</c:v>
                </c:pt>
                <c:pt idx="3">
                  <c:v>Национальная экономика, 6,0%</c:v>
                </c:pt>
                <c:pt idx="4">
                  <c:v>Жилищно-коммунальное хозяйство, 14,3%</c:v>
                </c:pt>
                <c:pt idx="5">
                  <c:v>Охрана окружающей среды, 0,2%</c:v>
                </c:pt>
                <c:pt idx="6">
                  <c:v>Образование,  57,0%</c:v>
                </c:pt>
                <c:pt idx="7">
                  <c:v>Культура и кинематография, 7,3%</c:v>
                </c:pt>
                <c:pt idx="8">
                  <c:v>Социальная политика 5,0%</c:v>
                </c:pt>
                <c:pt idx="9">
                  <c:v>Физическая культура и спорт, 4,3%</c:v>
                </c:pt>
                <c:pt idx="10">
                  <c:v>Средства массовой информации, 0,1%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D5B-4091-80F0-CD6086D41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864626152649705E-2"/>
          <c:y val="0.54808490008163524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49-4E96-BCD0-69C0B21871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180476.79999999999</c:v>
                </c:pt>
                <c:pt idx="1">
                  <c:v>4439</c:v>
                </c:pt>
                <c:pt idx="2">
                  <c:v>30803.9</c:v>
                </c:pt>
                <c:pt idx="3">
                  <c:v>214180.3</c:v>
                </c:pt>
                <c:pt idx="4">
                  <c:v>539676.1</c:v>
                </c:pt>
                <c:pt idx="5">
                  <c:v>7682.2</c:v>
                </c:pt>
                <c:pt idx="6">
                  <c:v>2014177.7</c:v>
                </c:pt>
                <c:pt idx="7">
                  <c:v>257110.9</c:v>
                </c:pt>
                <c:pt idx="8">
                  <c:v>185632.7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9-4E96-BCD0-69C0B2187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49-4E96-BCD0-69C0B21871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49-4E96-BCD0-69C0B2187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9214848"/>
        <c:axId val="498522304"/>
      </c:barChart>
      <c:catAx>
        <c:axId val="49921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498522304"/>
        <c:crosses val="autoZero"/>
        <c:auto val="1"/>
        <c:lblAlgn val="ctr"/>
        <c:lblOffset val="100"/>
        <c:noMultiLvlLbl val="0"/>
      </c:catAx>
      <c:valAx>
        <c:axId val="49852230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9214848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6.81030785754462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83262060135394"/>
          <c:y val="3.0744551418406086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- 2 444 683,2 тыс. руб.2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7A9-B6F8-6AE45C1F6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03-47A9-B6F8-6AE45C1F62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- 3 508 032,7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03-47A9-B6F8-6AE45C1F6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3-47A9-B6F8-6AE45C1F6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9986432"/>
        <c:axId val="498475584"/>
      </c:barChart>
      <c:catAx>
        <c:axId val="499986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98475584"/>
        <c:crosses val="autoZero"/>
        <c:auto val="1"/>
        <c:lblAlgn val="ctr"/>
        <c:lblOffset val="100"/>
        <c:noMultiLvlLbl val="0"/>
      </c:catAx>
      <c:valAx>
        <c:axId val="49847558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499986432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A-42FE-B30B-EA619D5BA5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DA-42FE-B30B-EA619D5BA5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DA-42FE-B30B-EA619D5BA571}"/>
              </c:ext>
            </c:extLst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DA-42FE-B30B-EA619D5BA571}"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DA-42FE-B30B-EA619D5BA571}"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DA-42FE-B30B-EA619D5B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1272510.3999999999</c:v>
                </c:pt>
                <c:pt idx="1">
                  <c:v>1407675.4</c:v>
                </c:pt>
                <c:pt idx="2">
                  <c:v>1890152.8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DA-42FE-B30B-EA619D5BA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4313344"/>
        <c:axId val="498525312"/>
        <c:axId val="0"/>
      </c:bar3DChart>
      <c:catAx>
        <c:axId val="50431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98525312"/>
        <c:crosses val="autoZero"/>
        <c:auto val="1"/>
        <c:lblAlgn val="ctr"/>
        <c:lblOffset val="100"/>
        <c:noMultiLvlLbl val="0"/>
      </c:catAx>
      <c:valAx>
        <c:axId val="498525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0431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3745402932437706"/>
          <c:y val="0.24259978057993556"/>
          <c:w val="0.74831895372058932"/>
          <c:h val="0.66674145581046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1148862247629E-2"/>
                  <c:y val="0.3191143372511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68-4CAF-AB6C-3295CC86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737928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68-4CAF-AB6C-3295CC86E8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12175414852896E-2"/>
                  <c:y val="0.3387668147422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68-4CAF-AB6C-3295CC86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774826.1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68-4CAF-AB6C-3295CC86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460888064"/>
        <c:axId val="164935872"/>
        <c:axId val="0"/>
      </c:bar3DChart>
      <c:dateAx>
        <c:axId val="46088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 i="0" baseline="0">
                <a:latin typeface="Liberation Serif" pitchFamily="18" charset="0"/>
              </a:defRPr>
            </a:pPr>
            <a:endParaRPr lang="ru-RU"/>
          </a:p>
        </c:txPr>
        <c:crossAx val="164935872"/>
        <c:crosses val="autoZero"/>
        <c:auto val="0"/>
        <c:lblOffset val="100"/>
        <c:baseTimeUnit val="days"/>
      </c:dateAx>
      <c:valAx>
        <c:axId val="164935872"/>
        <c:scaling>
          <c:orientation val="minMax"/>
          <c:max val="800000"/>
          <c:min val="40000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60888064"/>
        <c:crosses val="autoZero"/>
        <c:crossBetween val="between"/>
        <c:majorUnit val="100000"/>
      </c:valAx>
      <c:spPr>
        <a:gradFill>
          <a:gsLst>
            <a:gs pos="8000">
              <a:schemeClr val="bg2">
                <a:lumMod val="9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8637451964026789"/>
          <c:y val="0.89441494347850237"/>
          <c:w val="0.42109957867929204"/>
          <c:h val="0.1055850565214976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97E-4967-8331-8CD8550E7F04}"/>
              </c:ext>
            </c:extLst>
          </c:dPt>
          <c:dLbls>
            <c:dLbl>
              <c:idx val="0"/>
              <c:layout>
                <c:manualLayout>
                  <c:x val="1.4807460744926041E-2"/>
                  <c:y val="-0.2621850127360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7E-4967-8331-8CD8550E7F04}"/>
                </c:ext>
              </c:extLst>
            </c:dLbl>
            <c:dLbl>
              <c:idx val="1"/>
              <c:layout>
                <c:manualLayout>
                  <c:x val="3.7018651862315101E-2"/>
                  <c:y val="-0.30924386117586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7E-4967-8331-8CD8550E7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596146.1</c:v>
                </c:pt>
                <c:pt idx="1">
                  <c:v>679829.2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7E-4967-8331-8CD8550E7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5005568"/>
        <c:axId val="498481344"/>
        <c:axId val="0"/>
      </c:bar3DChart>
      <c:catAx>
        <c:axId val="50500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98481344"/>
        <c:crosses val="autoZero"/>
        <c:auto val="1"/>
        <c:lblAlgn val="ctr"/>
        <c:lblOffset val="100"/>
        <c:noMultiLvlLbl val="0"/>
      </c:catAx>
      <c:valAx>
        <c:axId val="4984813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5050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A8D-4C6F-AFC7-988A8792AE1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A8D-4C6F-AFC7-988A8792AE1C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725405.1</c:v>
                </c:pt>
                <c:pt idx="1">
                  <c:v>1106560.8999999999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8D-4C6F-AFC7-988A8792A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5278464"/>
        <c:axId val="498530496"/>
        <c:axId val="0"/>
      </c:bar3DChart>
      <c:catAx>
        <c:axId val="50527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98530496"/>
        <c:crosses val="autoZero"/>
        <c:auto val="1"/>
        <c:lblAlgn val="ctr"/>
        <c:lblOffset val="100"/>
        <c:noMultiLvlLbl val="0"/>
      </c:catAx>
      <c:valAx>
        <c:axId val="498530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50527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12-46E1-9079-A705B90A63F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12-46E1-9079-A705B90A63F6}"/>
              </c:ext>
            </c:extLst>
          </c:dPt>
          <c:dLbls>
            <c:dLbl>
              <c:idx val="0"/>
              <c:layout>
                <c:manualLayout>
                  <c:x val="3.4844448346534898E-2"/>
                  <c:y val="-0.2646103315028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12-46E1-9079-A705B90A63F6}"/>
                </c:ext>
              </c:extLst>
            </c:dLbl>
            <c:dLbl>
              <c:idx val="1"/>
              <c:layout>
                <c:manualLayout>
                  <c:x val="3.9199661432682997E-2"/>
                  <c:y val="-0.4008749890756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12-46E1-9079-A705B90A6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21700.1</c:v>
                </c:pt>
                <c:pt idx="1">
                  <c:v>27251.3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12-46E1-9079-A705B90A63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161984"/>
        <c:axId val="152103168"/>
        <c:axId val="0"/>
      </c:bar3DChart>
      <c:catAx>
        <c:axId val="11716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52103168"/>
        <c:crosses val="autoZero"/>
        <c:auto val="1"/>
        <c:lblAlgn val="ctr"/>
        <c:lblOffset val="100"/>
        <c:noMultiLvlLbl val="0"/>
      </c:catAx>
      <c:valAx>
        <c:axId val="152103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716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21-41E9-BFBE-7DDC34582C48}"/>
              </c:ext>
            </c:extLst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21-41E9-BFBE-7DDC34582C4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21-41E9-BFBE-7DDC34582C48}"/>
              </c:ext>
            </c:extLst>
          </c:dPt>
          <c:dLbls>
            <c:dLbl>
              <c:idx val="0"/>
              <c:layout>
                <c:manualLayout>
                  <c:x val="-0.12109121613929462"/>
                  <c:y val="2.7307661590067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1-41E9-BFBE-7DDC34582C48}"/>
                </c:ext>
              </c:extLst>
            </c:dLbl>
            <c:dLbl>
              <c:idx val="1"/>
              <c:layout>
                <c:manualLayout>
                  <c:x val="0.16118189083349443"/>
                  <c:y val="-0.13263870543640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21-41E9-BFBE-7DDC34582C48}"/>
                </c:ext>
              </c:extLst>
            </c:dLbl>
            <c:dLbl>
              <c:idx val="2"/>
              <c:layout>
                <c:manualLayout>
                  <c:x val="-5.5140038564842696E-2"/>
                  <c:y val="-0.19505691975941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21-41E9-BFBE-7DDC34582C48}"/>
                </c:ext>
              </c:extLst>
            </c:dLbl>
            <c:dLbl>
              <c:idx val="3"/>
              <c:layout>
                <c:manualLayout>
                  <c:x val="0.12911874926021613"/>
                  <c:y val="-0.171650089388289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21-41E9-BFBE-7DDC34582C48}"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21-41E9-BFBE-7DDC34582C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21-41E9-BFBE-7DDC34582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 - 10 564,2 тыс. руб.</c:v>
                </c:pt>
                <c:pt idx="1">
                  <c:v> Обеспечение системы персонифицированного финансирования дополнительного образования детей - 14 416,1 тыс. руб.</c:v>
                </c:pt>
                <c:pt idx="2">
                  <c:v>Проведение мероприятий для детей и молодежи -549,8 тыс. руб.</c:v>
                </c:pt>
                <c:pt idx="3">
                  <c:v> Создание в образовательных организациях условий для получения детьми-инвалидами качественного образования - 1 721,2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0.38800000000000001</c:v>
                </c:pt>
                <c:pt idx="1">
                  <c:v>0.52900000000000003</c:v>
                </c:pt>
                <c:pt idx="2">
                  <c:v>0.02</c:v>
                </c:pt>
                <c:pt idx="3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21-41E9-BFBE-7DDC34582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175876804366193"/>
          <c:y val="0.23406830371130347"/>
          <c:w val="0.48798728051380535"/>
          <c:h val="0.67230437480417515"/>
        </c:manualLayout>
      </c:layout>
      <c:overlay val="0"/>
      <c:txPr>
        <a:bodyPr/>
        <a:lstStyle/>
        <a:p>
          <a:pPr>
            <a:defRPr sz="95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A8-4523-B52E-518AE784C4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A8-4523-B52E-518AE784C4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A8-4523-B52E-518AE784C4FC}"/>
              </c:ext>
            </c:extLst>
          </c:dPt>
          <c:dLbls>
            <c:dLbl>
              <c:idx val="0"/>
              <c:layout>
                <c:manualLayout>
                  <c:x val="3.5177768963610259E-2"/>
                  <c:y val="-0.18727552185060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8-4523-B52E-518AE784C4FC}"/>
                </c:ext>
              </c:extLst>
            </c:dLbl>
            <c:dLbl>
              <c:idx val="1"/>
              <c:layout>
                <c:manualLayout>
                  <c:x val="2.8328663246200939E-2"/>
                  <c:y val="-0.26044445975359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A8-4523-B52E-518AE784C4FC}"/>
                </c:ext>
              </c:extLst>
            </c:dLbl>
            <c:dLbl>
              <c:idx val="2"/>
              <c:layout>
                <c:manualLayout>
                  <c:x val="2.1635582509848327E-2"/>
                  <c:y val="-0.26983600177999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A8-4523-B52E-518AE784C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217719.5</c:v>
                </c:pt>
                <c:pt idx="1">
                  <c:v>230826.3</c:v>
                </c:pt>
                <c:pt idx="2">
                  <c:v>506086.40000000002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A8-4523-B52E-518AE784C4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5970176"/>
        <c:axId val="505137408"/>
        <c:axId val="0"/>
      </c:bar3DChart>
      <c:catAx>
        <c:axId val="50597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5137408"/>
        <c:crosses val="autoZero"/>
        <c:auto val="1"/>
        <c:lblAlgn val="ctr"/>
        <c:lblOffset val="100"/>
        <c:noMultiLvlLbl val="0"/>
      </c:catAx>
      <c:valAx>
        <c:axId val="5051374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597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1-4835-97D9-75B66E84B329}"/>
              </c:ext>
            </c:extLst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31-4835-97D9-75B66E84B3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31-4835-97D9-75B66E84B329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31-4835-97D9-75B66E84B32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31-4835-97D9-75B66E84B329}"/>
              </c:ext>
            </c:extLst>
          </c:dPt>
          <c:dLbls>
            <c:dLbl>
              <c:idx val="0"/>
              <c:layout>
                <c:manualLayout>
                  <c:x val="9.3313022829718997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31-4835-97D9-75B66E84B329}"/>
                </c:ext>
              </c:extLst>
            </c:dLbl>
            <c:dLbl>
              <c:idx val="1"/>
              <c:layout>
                <c:manualLayout>
                  <c:x val="5.8831467573705734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31-4835-97D9-75B66E84B329}"/>
                </c:ext>
              </c:extLst>
            </c:dLbl>
            <c:dLbl>
              <c:idx val="2"/>
              <c:layout>
                <c:manualLayout>
                  <c:x val="-0.38514546014344453"/>
                  <c:y val="4.06310630981319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31-4835-97D9-75B66E84B329}"/>
                </c:ext>
              </c:extLst>
            </c:dLbl>
            <c:dLbl>
              <c:idx val="3"/>
              <c:layout>
                <c:manualLayout>
                  <c:x val="-8.3259254776885019E-2"/>
                  <c:y val="-0.17535067579585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31-4835-97D9-75B66E84B329}"/>
                </c:ext>
              </c:extLst>
            </c:dLbl>
            <c:dLbl>
              <c:idx val="4"/>
              <c:layout>
                <c:manualLayout>
                  <c:x val="-6.9864086836170319E-2"/>
                  <c:y val="-6.491156693455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131-4835-97D9-75B66E84B329}"/>
                </c:ext>
              </c:extLst>
            </c:dLbl>
            <c:dLbl>
              <c:idx val="5"/>
              <c:layout>
                <c:manualLayout>
                  <c:x val="-3.9298452146398599E-2"/>
                  <c:y val="-8.4385037014926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31-4835-97D9-75B66E84B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1.2999999999999999E-2</c:v>
                </c:pt>
                <c:pt idx="1">
                  <c:v>0.39800000000000002</c:v>
                </c:pt>
                <c:pt idx="2">
                  <c:v>8.0000000000000002E-3</c:v>
                </c:pt>
                <c:pt idx="3">
                  <c:v>0.36599999999999999</c:v>
                </c:pt>
                <c:pt idx="4">
                  <c:v>0.161</c:v>
                </c:pt>
                <c:pt idx="5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131-4835-97D9-75B66E84B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26-45B1-992B-856922BFFD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26-45B1-992B-856922BFFD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26-45B1-992B-856922BFFDBF}"/>
              </c:ext>
            </c:extLst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26-45B1-992B-856922BFFDBF}"/>
                </c:ext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26-45B1-992B-856922BFFDBF}"/>
                </c:ext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26-45B1-992B-856922BFF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 г.</c:v>
                </c:pt>
                <c:pt idx="1">
                  <c:v>Факт 2023  г.</c:v>
                </c:pt>
                <c:pt idx="2">
                  <c:v>Факт 2024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229271.6</c:v>
                </c:pt>
                <c:pt idx="1">
                  <c:v>232150.1</c:v>
                </c:pt>
                <c:pt idx="2">
                  <c:v>344578.4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26-45B1-992B-856922BFF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5474048"/>
        <c:axId val="505206976"/>
        <c:axId val="0"/>
      </c:bar3DChart>
      <c:catAx>
        <c:axId val="50547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5206976"/>
        <c:crosses val="autoZero"/>
        <c:auto val="1"/>
        <c:lblAlgn val="ctr"/>
        <c:lblOffset val="100"/>
        <c:noMultiLvlLbl val="0"/>
      </c:catAx>
      <c:valAx>
        <c:axId val="5052069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547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F8-4960-944E-5B922A4A6FB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F8-4960-944E-5B922A4A6FB5}"/>
              </c:ext>
            </c:extLst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158202.79999999999</c:v>
                </c:pt>
                <c:pt idx="1">
                  <c:v>257105.5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F8-4960-944E-5B922A4A6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6644480"/>
        <c:axId val="505122176"/>
        <c:axId val="0"/>
      </c:bar3DChart>
      <c:catAx>
        <c:axId val="50664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5122176"/>
        <c:crosses val="autoZero"/>
        <c:auto val="1"/>
        <c:lblAlgn val="ctr"/>
        <c:lblOffset val="100"/>
        <c:noMultiLvlLbl val="0"/>
      </c:catAx>
      <c:valAx>
        <c:axId val="5051221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664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36F-4056-86D7-760C39FF78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36F-4056-86D7-760C39FF78AA}"/>
              </c:ext>
            </c:extLst>
          </c:dPt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74211.899999999994</c:v>
                </c:pt>
                <c:pt idx="1">
                  <c:v>91430.2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6F-4056-86D7-760C39FF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7069440"/>
        <c:axId val="505122752"/>
        <c:axId val="0"/>
      </c:bar3DChart>
      <c:catAx>
        <c:axId val="50706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505122752"/>
        <c:crosses val="autoZero"/>
        <c:auto val="1"/>
        <c:lblAlgn val="ctr"/>
        <c:lblOffset val="100"/>
        <c:noMultiLvlLbl val="0"/>
      </c:catAx>
      <c:valAx>
        <c:axId val="5051227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706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2436461221755257"/>
          <c:y val="0.24567516764173983"/>
          <c:w val="0.37167055553231465"/>
          <c:h val="0.65143830185821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explosion val="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0F-48C1-9932-B313B06072A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0F-48C1-9932-B313B06072A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0F-48C1-9932-B313B06072A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0F-48C1-9932-B313B06072A3}"/>
              </c:ext>
            </c:extLst>
          </c:dPt>
          <c:dLbls>
            <c:dLbl>
              <c:idx val="0"/>
              <c:layout>
                <c:manualLayout>
                  <c:x val="9.5155974003188093E-2"/>
                  <c:y val="-0.1357678558020141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0F-48C1-9932-B313B06072A3}"/>
                </c:ext>
              </c:extLst>
            </c:dLbl>
            <c:dLbl>
              <c:idx val="1"/>
              <c:layout>
                <c:manualLayout>
                  <c:x val="-9.9120806253321078E-2"/>
                  <c:y val="-0.132535287806728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0F-48C1-9932-B313B06072A3}"/>
                </c:ext>
              </c:extLst>
            </c:dLbl>
            <c:dLbl>
              <c:idx val="2"/>
              <c:layout>
                <c:manualLayout>
                  <c:x val="4.1630270339121159E-2"/>
                  <c:y val="-0.1713266128159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0F-48C1-9932-B313B06072A3}"/>
                </c:ext>
              </c:extLst>
            </c:dLbl>
            <c:dLbl>
              <c:idx val="3"/>
              <c:layout>
                <c:manualLayout>
                  <c:x val="-9.5155974003188093E-2"/>
                  <c:y val="-0.187489198259503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0F-48C1-9932-B313B06072A3}"/>
                </c:ext>
              </c:extLst>
            </c:dLbl>
            <c:dLbl>
              <c:idx val="4"/>
              <c:layout>
                <c:manualLayout>
                  <c:x val="1.9824161250664189E-3"/>
                  <c:y val="-0.24567567670756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0F-48C1-9932-B313B0607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Обеспечение меры соц. поддержки по бесплатному получению худож. образования в муницип. организациях доп. образования, в том числе в домах детского творчества, детских школах искусств, детям, нуждающихся в социальной поддержке - 3 468,9 тыс. руб. (3,8%)</c:v>
                </c:pt>
                <c:pt idx="1">
                  <c:v>Выполнение муниципальных заданий по организации предоставления доп.образования детей в сфере культуры - 61 656,5 тыс. руб. (67,4%)</c:v>
                </c:pt>
                <c:pt idx="2">
                  <c:v> Капитальный и текущий ремонт зданий, сооружений и помещений, укрепление и развитие материально-технической базы муниципальных учреждений дополнительного образования  - 25 302,8 тыс. руб. (27,7%)                                                            </c:v>
                </c:pt>
                <c:pt idx="3">
                  <c:v> Реализация проекта "Музыкальный уголок" в рамках инициативного бюджетирования  -  952,0 тыс. руб. (1,04%)</c:v>
                </c:pt>
                <c:pt idx="4">
                  <c:v> Проведение мероприятий по обеспечению антитеррористической защищенности объектов (территорий) муниципальных учреждений дополнительного образования-50,0 тыс. руб. (0,05%)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#,##0.00">
                  <c:v>3.8</c:v>
                </c:pt>
                <c:pt idx="1">
                  <c:v>67.400000000000006</c:v>
                </c:pt>
                <c:pt idx="2" formatCode="#,##0.00">
                  <c:v>27.7</c:v>
                </c:pt>
                <c:pt idx="3" formatCode="0.00">
                  <c:v>1.04</c:v>
                </c:pt>
                <c:pt idx="4" formatCode="0.0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0F-48C1-9932-B313B0607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8095831556443289E-2"/>
          <c:y val="3.5558247948146555E-2"/>
          <c:w val="0.53945960273005233"/>
          <c:h val="0.89655782415084639"/>
        </c:manualLayout>
      </c:layout>
      <c:overlay val="0"/>
      <c:txPr>
        <a:bodyPr/>
        <a:lstStyle/>
        <a:p>
          <a:pPr>
            <a:defRPr sz="800" baseline="0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4665382424076543"/>
          <c:h val="0.68166433888298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324838405829424E-3"/>
                  <c:y val="0.171906360046870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87-4641-BCF3-3E34DCAA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66785.8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87-4641-BCF3-3E34DCAA34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135992058230091E-2"/>
                  <c:y val="0.19026673298535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87-4641-BCF3-3E34DCAA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70038.100000000006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87-4641-BCF3-3E34DCAA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461918720"/>
        <c:axId val="164937024"/>
        <c:axId val="0"/>
      </c:bar3DChart>
      <c:catAx>
        <c:axId val="46191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600" b="1">
                <a:latin typeface="Liberation Serif" pitchFamily="18" charset="0"/>
              </a:defRPr>
            </a:pPr>
            <a:endParaRPr lang="ru-RU"/>
          </a:p>
        </c:txPr>
        <c:crossAx val="164937024"/>
        <c:crosses val="autoZero"/>
        <c:auto val="1"/>
        <c:lblAlgn val="l"/>
        <c:lblOffset val="100"/>
        <c:noMultiLvlLbl val="0"/>
      </c:catAx>
      <c:valAx>
        <c:axId val="16493702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Liberation Serif" pitchFamily="18" charset="0"/>
              </a:defRPr>
            </a:pPr>
            <a:endParaRPr lang="ru-RU"/>
          </a:p>
        </c:txPr>
        <c:crossAx val="461918720"/>
        <c:crosses val="autoZero"/>
        <c:crossBetween val="between"/>
        <c:majorUnit val="2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0263719794424382"/>
          <c:y val="0.77659693790261686"/>
          <c:w val="0.39953558990825316"/>
          <c:h val="0.1191898224363941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B-4DED-A3E3-8E1CB03DD5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B-4DED-A3E3-8E1CB03DD5CD}"/>
              </c:ext>
            </c:extLst>
          </c:dPt>
          <c:dLbls>
            <c:dLbl>
              <c:idx val="0"/>
              <c:layout>
                <c:manualLayout>
                  <c:x val="1.8574950343327932E-2"/>
                  <c:y val="-0.3025261860751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5B-4DED-A3E3-8E1CB03DD5CD}"/>
                </c:ext>
              </c:extLst>
            </c:dLbl>
            <c:dLbl>
              <c:idx val="1"/>
              <c:layout>
                <c:manualLayout>
                  <c:x val="4.3677350468652676E-2"/>
                  <c:y val="-0.3019348653614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B-4DED-A3E3-8E1CB03DD5CD}"/>
                </c:ext>
              </c:extLst>
            </c:dLbl>
            <c:dLbl>
              <c:idx val="2"/>
              <c:layout>
                <c:manualLayout>
                  <c:x val="2.6012538756273778E-2"/>
                  <c:y val="-0.3621850403581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5B-4DED-A3E3-8E1CB03DD5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113514.5</c:v>
                </c:pt>
                <c:pt idx="1">
                  <c:v>133106.6</c:v>
                </c:pt>
                <c:pt idx="2">
                  <c:v>151308.4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5B-4DED-A3E3-8E1CB03DD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7069952"/>
        <c:axId val="506815040"/>
        <c:axId val="0"/>
      </c:bar3DChart>
      <c:catAx>
        <c:axId val="50706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06815040"/>
        <c:crosses val="autoZero"/>
        <c:auto val="1"/>
        <c:lblAlgn val="ctr"/>
        <c:lblOffset val="100"/>
        <c:noMultiLvlLbl val="0"/>
      </c:catAx>
      <c:valAx>
        <c:axId val="506815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706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93-4271-B368-4A8C87B73E43}"/>
              </c:ext>
            </c:extLst>
          </c:dPt>
          <c:dPt>
            <c:idx val="1"/>
            <c:bubble3D val="0"/>
            <c:explosion val="46"/>
            <c:spPr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93-4271-B368-4A8C87B73E43}"/>
              </c:ext>
            </c:extLst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93-4271-B368-4A8C87B73E43}"/>
              </c:ext>
            </c:extLst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93-4271-B368-4A8C87B73E43}"/>
              </c:ext>
            </c:extLst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93-4271-B368-4A8C87B73E43}"/>
                </c:ext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93-4271-B368-4A8C87B73E43}"/>
                </c:ext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93-4271-B368-4A8C87B73E43}"/>
                </c:ext>
              </c:extLst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93-4271-B368-4A8C87B7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11 634,5 тыс. руб.</c:v>
                </c:pt>
                <c:pt idx="1">
                  <c:v>Социальное обеспечение населения -                                  149 542,2 тыс. руб.</c:v>
                </c:pt>
                <c:pt idx="2">
                  <c:v>Охрана семьи и детства - 3 461,8 тыс. руб.</c:v>
                </c:pt>
                <c:pt idx="3">
                  <c:v>Другие вопросы в области социальной политики - 10 995,0 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0.85099999999999998</c:v>
                </c:pt>
                <c:pt idx="2">
                  <c:v>0.02</c:v>
                </c:pt>
                <c:pt idx="3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93-4271-B368-4A8C87B73E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85547375627423"/>
          <c:y val="2.8934931866506152E-2"/>
          <c:w val="0.40814452624372582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4259614057704E-2"/>
          <c:y val="0.15722367162421616"/>
          <c:w val="0.98502582103929204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65-44BE-836F-2EBC6D06D1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65-44BE-836F-2EBC6D06D1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65-44BE-836F-2EBC6D06D1C4}"/>
              </c:ext>
            </c:extLst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65-44BE-836F-2EBC6D06D1C4}"/>
                </c:ext>
              </c:extLst>
            </c:dLbl>
            <c:dLbl>
              <c:idx val="1"/>
              <c:layout>
                <c:manualLayout>
                  <c:x val="1.9966010850382316E-2"/>
                  <c:y val="-0.32286218542982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65-44BE-836F-2EBC6D06D1C4}"/>
                </c:ext>
              </c:extLst>
            </c:dLbl>
            <c:dLbl>
              <c:idx val="2"/>
              <c:layout>
                <c:manualLayout>
                  <c:x val="3.8239884959801296E-2"/>
                  <c:y val="-0.32659441462534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65-44BE-836F-2EBC6D06D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7085.5</c:v>
                </c:pt>
                <c:pt idx="1">
                  <c:v>7092.3</c:v>
                </c:pt>
                <c:pt idx="2">
                  <c:v>10437.1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65-44BE-836F-2EBC6D06D1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8579328"/>
        <c:axId val="506841920"/>
        <c:axId val="0"/>
      </c:bar3DChart>
      <c:catAx>
        <c:axId val="50857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6841920"/>
        <c:crosses val="autoZero"/>
        <c:auto val="1"/>
        <c:lblAlgn val="ctr"/>
        <c:lblOffset val="100"/>
        <c:noMultiLvlLbl val="0"/>
      </c:catAx>
      <c:valAx>
        <c:axId val="5068419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857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AD-4710-BC85-138FCB1F3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AD-4710-BC85-138FCB1F3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AD-4710-BC85-138FCB1F3ED7}"/>
              </c:ext>
            </c:extLst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AD-4710-BC85-138FCB1F3ED7}"/>
                </c:ext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AD-4710-BC85-138FCB1F3ED7}"/>
                </c:ext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AD-4710-BC85-138FCB1F3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6088.3</c:v>
                </c:pt>
                <c:pt idx="1">
                  <c:v>6347.5</c:v>
                </c:pt>
                <c:pt idx="2">
                  <c:v>10330.1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AD-4710-BC85-138FCB1F3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7519488"/>
        <c:axId val="506844800"/>
        <c:axId val="0"/>
      </c:bar3DChart>
      <c:catAx>
        <c:axId val="50751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6844800"/>
        <c:crosses val="autoZero"/>
        <c:auto val="1"/>
        <c:lblAlgn val="ctr"/>
        <c:lblOffset val="100"/>
        <c:noMultiLvlLbl val="0"/>
      </c:catAx>
      <c:valAx>
        <c:axId val="5068448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751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2020-2024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72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09816208943389E-2"/>
          <c:y val="0.14269749348837785"/>
          <c:w val="0.89326063492223517"/>
          <c:h val="0.6246080682393314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c:spP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6174414026513289E-2"/>
                  <c:y val="9.513873458504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835754900064706E-2"/>
                  <c:y val="8.785289288844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10921920203637E-2"/>
                  <c:y val="0.12919745028330176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0,0</a:t>
                    </a:r>
                  </a:p>
                  <a:p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699408200468034E-3"/>
                  <c:y val="9.371296707773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67667659625724E-2"/>
                  <c:y val="6.741457739263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071512403817473E-3"/>
                  <c:y val="6.674875631102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94972266616096E-3"/>
                  <c:y val="6.211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832072909833607E-2"/>
                  <c:y val="-8.477228295802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01.01.2020 </c:v>
                </c:pt>
                <c:pt idx="1">
                  <c:v>на 01.01.2021 </c:v>
                </c:pt>
                <c:pt idx="2">
                  <c:v>на 01.01.2022 </c:v>
                </c:pt>
                <c:pt idx="3">
                  <c:v>на 01.01.2023 </c:v>
                </c:pt>
                <c:pt idx="4">
                  <c:v>на 01.01.2024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09779968"/>
        <c:axId val="498476736"/>
        <c:axId val="175821440"/>
      </c:line3DChart>
      <c:catAx>
        <c:axId val="50977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98476736"/>
        <c:crosses val="autoZero"/>
        <c:auto val="1"/>
        <c:lblAlgn val="ctr"/>
        <c:lblOffset val="100"/>
        <c:noMultiLvlLbl val="0"/>
      </c:catAx>
      <c:valAx>
        <c:axId val="4984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9779968"/>
        <c:crosses val="autoZero"/>
        <c:crossBetween val="between"/>
      </c:valAx>
      <c:serAx>
        <c:axId val="175821440"/>
        <c:scaling>
          <c:orientation val="minMax"/>
        </c:scaling>
        <c:delete val="1"/>
        <c:axPos val="b"/>
        <c:majorTickMark val="out"/>
        <c:minorTickMark val="none"/>
        <c:tickLblPos val="none"/>
        <c:crossAx val="4984767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71474144596182"/>
          <c:y val="0.28603721450304803"/>
          <c:w val="0.62700289536990217"/>
          <c:h val="0.49043943034107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66768102075619E-2"/>
                  <c:y val="0.1315564124946134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40-4C5B-B394-AE9B32035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115805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40-4C5B-B394-AE9B32035A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40-4C5B-B394-AE9B32035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119556.6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40-4C5B-B394-AE9B32035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460888576"/>
        <c:axId val="461103680"/>
        <c:axId val="0"/>
      </c:bar3DChart>
      <c:catAx>
        <c:axId val="46088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61103680"/>
        <c:crosses val="autoZero"/>
        <c:auto val="1"/>
        <c:lblAlgn val="l"/>
        <c:lblOffset val="100"/>
        <c:noMultiLvlLbl val="0"/>
      </c:catAx>
      <c:valAx>
        <c:axId val="461103680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460888576"/>
        <c:crosses val="autoZero"/>
        <c:crossBetween val="between"/>
        <c:majorUnit val="2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4619027591038637"/>
          <c:y val="0.7907835509316169"/>
          <c:w val="0.33516088915290593"/>
          <c:h val="0.1033016940770022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645904016362853"/>
          <c:y val="0.37435330881100776"/>
          <c:w val="0.73283726576676667"/>
          <c:h val="0.5027885630598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6F-4627-AF61-C47F7B19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18880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6F-4627-AF61-C47F7B1949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6F-4627-AF61-C47F7B19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17296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6F-4627-AF61-C47F7B194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460924928"/>
        <c:axId val="461105408"/>
        <c:axId val="0"/>
      </c:bar3DChart>
      <c:catAx>
        <c:axId val="46092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61105408"/>
        <c:crosses val="autoZero"/>
        <c:auto val="1"/>
        <c:lblAlgn val="l"/>
        <c:lblOffset val="100"/>
        <c:noMultiLvlLbl val="0"/>
      </c:catAx>
      <c:valAx>
        <c:axId val="461105408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iberation Serif" pitchFamily="18" charset="0"/>
              </a:defRPr>
            </a:pPr>
            <a:endParaRPr lang="ru-RU"/>
          </a:p>
        </c:txPr>
        <c:crossAx val="460924928"/>
        <c:crosses val="autoZero"/>
        <c:crossBetween val="between"/>
        <c:majorUnit val="1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2952357145502353"/>
          <c:y val="0.86358716930028367"/>
          <c:w val="0.39102103734505689"/>
          <c:h val="0.1252450964661181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43735608100539"/>
          <c:y val="0.16884150919258128"/>
          <c:w val="0.71941760261553978"/>
          <c:h val="0.65348757545457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20-4571-8627-535247AC8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25140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0-4571-8627-535247AC83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20-4571-8627-535247AC8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25378.1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20-4571-8627-535247AC8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461920768"/>
        <c:axId val="461107136"/>
        <c:axId val="0"/>
      </c:bar3DChart>
      <c:catAx>
        <c:axId val="46192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61107136"/>
        <c:crosses val="autoZero"/>
        <c:auto val="1"/>
        <c:lblAlgn val="l"/>
        <c:lblOffset val="100"/>
        <c:noMultiLvlLbl val="0"/>
      </c:catAx>
      <c:valAx>
        <c:axId val="46110713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461920768"/>
        <c:crosses val="autoZero"/>
        <c:crossBetween val="between"/>
        <c:majorUnit val="2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c:spPr>
    </c:plotArea>
    <c:legend>
      <c:legendPos val="b"/>
      <c:layout>
        <c:manualLayout>
          <c:xMode val="edge"/>
          <c:yMode val="edge"/>
          <c:x val="0.31775262074529947"/>
          <c:y val="0.82044671804142977"/>
          <c:w val="0.40887827201779098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3663254587874"/>
          <c:y val="0.13858179312715005"/>
          <c:w val="0.70053295845916108"/>
          <c:h val="0.62824715558918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5C-475F-BFCB-B96349F7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C-475F-BFCB-B96349F7CD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031811280228125E-2"/>
                  <c:y val="0.21249987180919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5C-475F-BFCB-B96349F7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13941.7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5C-475F-BFCB-B96349F7C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461919744"/>
        <c:axId val="461108864"/>
        <c:axId val="0"/>
      </c:bar3DChart>
      <c:catAx>
        <c:axId val="46191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61108864"/>
        <c:crosses val="autoZero"/>
        <c:auto val="1"/>
        <c:lblAlgn val="l"/>
        <c:lblOffset val="100"/>
        <c:noMultiLvlLbl val="0"/>
      </c:catAx>
      <c:valAx>
        <c:axId val="46110886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461919744"/>
        <c:crosses val="autoZero"/>
        <c:crossBetween val="between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1436563866641082"/>
          <c:y val="0.80167855762017892"/>
          <c:w val="0.43540301077658039"/>
          <c:h val="7.8187838512149277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4" y="749979"/>
          <a:ext cx="3416312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2" y="391656"/>
              </a:lnTo>
              <a:lnTo>
                <a:pt x="3416312" y="53818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4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4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60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60" y="0"/>
              </a:moveTo>
              <a:lnTo>
                <a:pt x="1412460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6" cy="506756"/>
        </a:xfrm>
        <a:custGeom>
          <a:avLst/>
          <a:gdLst/>
          <a:ahLst/>
          <a:cxnLst/>
          <a:rect l="0" t="0" r="0" b="0"/>
          <a:pathLst>
            <a:path>
              <a:moveTo>
                <a:pt x="3351366" y="0"/>
              </a:moveTo>
              <a:lnTo>
                <a:pt x="3351366" y="360230"/>
              </a:lnTo>
              <a:lnTo>
                <a:pt x="0" y="360230"/>
              </a:lnTo>
              <a:lnTo>
                <a:pt x="0" y="50675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8" cy="685950"/>
        </a:xfrm>
        <a:prstGeom prst="rect">
          <a:avLst/>
        </a:prstGeom>
        <a:solidFill>
          <a:srgbClr val="DDFAFB">
            <a:alpha val="8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1332579" y="64029"/>
        <a:ext cx="5944008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926812" y="1279426"/>
        <a:ext cx="1164768" cy="1658721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sp:txBody>
      <dsp:txXfrm>
        <a:off x="5366965" y="1271814"/>
        <a:ext cx="1395483" cy="1658721"/>
      </dsp:txXfrm>
    </dsp:sp>
    <dsp:sp modelId="{B106B6AC-D6B8-4BC9-B10C-7BC40B7F3ABC}">
      <dsp:nvSpPr>
        <dsp:cNvPr id="0" name=""/>
        <dsp:cNvSpPr/>
      </dsp:nvSpPr>
      <dsp:spPr>
        <a:xfrm>
          <a:off x="7023154" y="1288162"/>
          <a:ext cx="1395483" cy="1607764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7023154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0.03058</cdr:x>
      <cdr:y>0.21848</cdr:y>
    </cdr:from>
    <cdr:to>
      <cdr:x>0.48931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7" y="343367"/>
          <a:ext cx="1080132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158 202,8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0.48931</cdr:x>
      <cdr:y>0.21848</cdr:y>
    </cdr:from>
    <cdr:to>
      <cdr:x>0.94803</cdr:x>
      <cdr:y>0.40175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7" y="343367"/>
          <a:ext cx="108012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257 105,5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0.09899</cdr:x>
      <cdr:y>0.11541</cdr:y>
    </cdr:from>
    <cdr:to>
      <cdr:x>0.54352</cdr:x>
      <cdr:y>0.24378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634" y="216024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74 211,9 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0.51948</cdr:x>
      <cdr:y>0.03847</cdr:y>
    </cdr:from>
    <cdr:to>
      <cdr:x>0.90243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14716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91 430,2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Земельный налог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0.22034</cdr:x>
      <cdr:y>0</cdr:y>
    </cdr:from>
    <cdr:to>
      <cdr:x>0.725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4650" y="0"/>
          <a:ext cx="1453582" cy="27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Госпошлина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0.14286</cdr:x>
      <cdr:y>0</cdr:y>
    </cdr:from>
    <cdr:to>
      <cdr:x>0.9138</cdr:x>
      <cdr:y>0.27603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0"/>
          <a:ext cx="2331590" cy="6302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dirty="0" smtClean="0">
              <a:solidFill>
                <a:srgbClr val="0070C0"/>
              </a:solidFill>
              <a:latin typeface="Liberation Serif" panose="02020603050405020304" pitchFamily="18" charset="0"/>
            </a:rPr>
            <a:t>Налоги на совокупный </a:t>
          </a:r>
          <a:r>
            <a:rPr lang="ru-RU" sz="1550" b="1" dirty="0" smtClean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</a:rPr>
            <a:t>доход</a:t>
          </a:r>
          <a:endParaRPr lang="ru-RU" sz="1550" b="1" dirty="0">
            <a:solidFill>
              <a:schemeClr val="accent2">
                <a:lumMod val="75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     Акцизы</a:t>
          </a:r>
        </a:p>
        <a:p xmlns:a="http://schemas.openxmlformats.org/drawingml/2006/main">
          <a:endParaRPr lang="ru-RU" sz="1600" b="1" dirty="0">
            <a:latin typeface="Liberation Serif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0.82203</cdr:x>
      <cdr:y>0.01205</cdr:y>
    </cdr:from>
    <cdr:to>
      <cdr:x>0.99153</cdr:x>
      <cdr:y>0.07229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тыс. руб.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3 508 032,7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1 106 560,9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0.17062</cdr:x>
      <cdr:y>0.77289</cdr:y>
    </cdr:from>
    <cdr:to>
      <cdr:x>0.26965</cdr:x>
      <cdr:y>0.8465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92487" y="1512168"/>
          <a:ext cx="576064" cy="144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0.15824</cdr:x>
      <cdr:y>0.8465</cdr:y>
    </cdr:from>
    <cdr:to>
      <cdr:x>0.17062</cdr:x>
      <cdr:y>0.8833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920479" y="1656184"/>
          <a:ext cx="7200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03.10.2025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2" y="2525690"/>
            <a:ext cx="8643063" cy="18968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 за 2024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27" y="338998"/>
            <a:ext cx="1727487" cy="2186690"/>
          </a:xfrm>
          <a:prstGeom prst="rect">
            <a:avLst/>
          </a:prstGeom>
          <a:noFill/>
        </p:spPr>
      </p:pic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1" y="4539607"/>
            <a:ext cx="265966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" y="4539607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232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30376"/>
              </p:ext>
            </p:extLst>
          </p:nvPr>
        </p:nvGraphicFramePr>
        <p:xfrm>
          <a:off x="539552" y="1124744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бюджета в 2024 году 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8271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налоговых платежей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2024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9966" y="84421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90145"/>
              </p:ext>
            </p:extLst>
          </p:nvPr>
        </p:nvGraphicFramePr>
        <p:xfrm>
          <a:off x="179512" y="1981522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2753110"/>
              </p:ext>
            </p:extLst>
          </p:nvPr>
        </p:nvGraphicFramePr>
        <p:xfrm>
          <a:off x="6100024" y="2564904"/>
          <a:ext cx="2864464" cy="19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98836551"/>
              </p:ext>
            </p:extLst>
          </p:nvPr>
        </p:nvGraphicFramePr>
        <p:xfrm>
          <a:off x="2843808" y="2316361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08203294"/>
              </p:ext>
            </p:extLst>
          </p:nvPr>
        </p:nvGraphicFramePr>
        <p:xfrm>
          <a:off x="179512" y="4293096"/>
          <a:ext cx="2880320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7329160"/>
              </p:ext>
            </p:extLst>
          </p:nvPr>
        </p:nvGraphicFramePr>
        <p:xfrm>
          <a:off x="6072237" y="4365104"/>
          <a:ext cx="28922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03309165"/>
              </p:ext>
            </p:extLst>
          </p:nvPr>
        </p:nvGraphicFramePr>
        <p:xfrm>
          <a:off x="3059832" y="4437112"/>
          <a:ext cx="3168352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1590" y="1371004"/>
            <a:ext cx="2196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   973 779,8</a:t>
            </a:r>
          </a:p>
          <a:p>
            <a:r>
              <a:rPr lang="ru-RU" sz="1700" b="1" dirty="0" smtClean="0">
                <a:latin typeface="Liberation Serif" pitchFamily="18" charset="0"/>
              </a:rPr>
              <a:t>Факт  - 1 021 036,7</a:t>
            </a:r>
            <a:endParaRPr lang="ru-RU" sz="17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53598"/>
              </p:ext>
            </p:extLst>
          </p:nvPr>
        </p:nvGraphicFramePr>
        <p:xfrm>
          <a:off x="251520" y="1844824"/>
          <a:ext cx="4320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2022 - 2024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0355588"/>
              </p:ext>
            </p:extLst>
          </p:nvPr>
        </p:nvGraphicFramePr>
        <p:xfrm>
          <a:off x="4644008" y="1844824"/>
          <a:ext cx="42484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0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20427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платежей в бюджет за 2023-2024 годы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96794424"/>
              </p:ext>
            </p:extLst>
          </p:nvPr>
        </p:nvGraphicFramePr>
        <p:xfrm>
          <a:off x="107505" y="4437112"/>
          <a:ext cx="280831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11993694"/>
              </p:ext>
            </p:extLst>
          </p:nvPr>
        </p:nvGraphicFramePr>
        <p:xfrm>
          <a:off x="6084168" y="4437112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2139559"/>
              </p:ext>
            </p:extLst>
          </p:nvPr>
        </p:nvGraphicFramePr>
        <p:xfrm>
          <a:off x="6012160" y="1217638"/>
          <a:ext cx="3024336" cy="228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09045894"/>
              </p:ext>
            </p:extLst>
          </p:nvPr>
        </p:nvGraphicFramePr>
        <p:xfrm>
          <a:off x="107504" y="1216497"/>
          <a:ext cx="2808312" cy="221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37261343"/>
              </p:ext>
            </p:extLst>
          </p:nvPr>
        </p:nvGraphicFramePr>
        <p:xfrm>
          <a:off x="2843808" y="191683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3491" y="120604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2023 год -    789 927,1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2024 год - 1 021 036,7</a:t>
            </a:r>
            <a:endParaRPr lang="ru-RU" sz="1600" b="1" dirty="0">
              <a:solidFill>
                <a:schemeClr val="tx2"/>
              </a:solidFill>
              <a:latin typeface="Liberation Serif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56940743"/>
              </p:ext>
            </p:extLst>
          </p:nvPr>
        </p:nvGraphicFramePr>
        <p:xfrm>
          <a:off x="2987824" y="4437112"/>
          <a:ext cx="302433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48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924619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b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в бюджет за 2024 год</a:t>
            </a:r>
            <a:endParaRPr lang="ru-RU" sz="2600" b="1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9966" y="10221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1620"/>
              </p:ext>
            </p:extLst>
          </p:nvPr>
        </p:nvGraphicFramePr>
        <p:xfrm>
          <a:off x="251520" y="1916832"/>
          <a:ext cx="2808312" cy="239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4022666"/>
              </p:ext>
            </p:extLst>
          </p:nvPr>
        </p:nvGraphicFramePr>
        <p:xfrm>
          <a:off x="6084168" y="2564904"/>
          <a:ext cx="2864464" cy="19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27352040"/>
              </p:ext>
            </p:extLst>
          </p:nvPr>
        </p:nvGraphicFramePr>
        <p:xfrm>
          <a:off x="2843808" y="2492896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7675930"/>
              </p:ext>
            </p:extLst>
          </p:nvPr>
        </p:nvGraphicFramePr>
        <p:xfrm>
          <a:off x="251520" y="4437112"/>
          <a:ext cx="28083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48967060"/>
              </p:ext>
            </p:extLst>
          </p:nvPr>
        </p:nvGraphicFramePr>
        <p:xfrm>
          <a:off x="6012160" y="4437112"/>
          <a:ext cx="30139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5739227"/>
              </p:ext>
            </p:extLst>
          </p:nvPr>
        </p:nvGraphicFramePr>
        <p:xfrm>
          <a:off x="3059832" y="4725144"/>
          <a:ext cx="316835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92280" y="1628800"/>
            <a:ext cx="1728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- 76 692,7 </a:t>
            </a:r>
          </a:p>
          <a:p>
            <a:r>
              <a:rPr lang="ru-RU" sz="1700" b="1" dirty="0" smtClean="0">
                <a:latin typeface="Liberation Serif" pitchFamily="18" charset="0"/>
              </a:rPr>
              <a:t>Факт  - 75 754,8</a:t>
            </a:r>
            <a:endParaRPr lang="ru-RU" sz="17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3756"/>
              </p:ext>
            </p:extLst>
          </p:nvPr>
        </p:nvGraphicFramePr>
        <p:xfrm>
          <a:off x="251520" y="1124744"/>
          <a:ext cx="864096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8424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Liberation Serif" pitchFamily="18" charset="0"/>
              </a:rPr>
              <a:t>Структура неналоговых доходов бюджета </a:t>
            </a:r>
            <a:br>
              <a:rPr lang="ru-RU" sz="2600" b="1" dirty="0">
                <a:latin typeface="Liberation Serif" pitchFamily="18" charset="0"/>
              </a:rPr>
            </a:br>
            <a:r>
              <a:rPr lang="ru-RU" sz="2600" b="1" dirty="0">
                <a:latin typeface="Liberation Serif" pitchFamily="18" charset="0"/>
              </a:rPr>
              <a:t>в 2024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0312" y="85819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</a:t>
            </a:r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7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095404"/>
              </p:ext>
            </p:extLst>
          </p:nvPr>
        </p:nvGraphicFramePr>
        <p:xfrm>
          <a:off x="179512" y="1668870"/>
          <a:ext cx="8712968" cy="48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600" dirty="0" smtClean="0">
                <a:latin typeface="Liberation Serif" panose="02020603050405020304" pitchFamily="18" charset="0"/>
              </a:rPr>
              <a:t> в </a:t>
            </a:r>
            <a:r>
              <a:rPr lang="ru-RU" sz="26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600" dirty="0" smtClean="0">
                <a:latin typeface="Liberation Serif" panose="02020603050405020304" pitchFamily="18" charset="0"/>
              </a:rPr>
              <a:t> за </a:t>
            </a:r>
            <a:r>
              <a:rPr lang="ru-RU" sz="2600" b="1" dirty="0" smtClean="0">
                <a:latin typeface="Liberation Serif" panose="02020603050405020304" pitchFamily="18" charset="0"/>
              </a:rPr>
              <a:t>2023</a:t>
            </a:r>
            <a:r>
              <a:rPr lang="ru-RU" sz="2600" dirty="0" smtClean="0">
                <a:latin typeface="Liberation Serif" panose="02020603050405020304" pitchFamily="18" charset="0"/>
              </a:rPr>
              <a:t> – </a:t>
            </a:r>
            <a:r>
              <a:rPr lang="ru-RU" sz="2600" b="1" dirty="0" smtClean="0">
                <a:latin typeface="Liberation Serif" panose="02020603050405020304" pitchFamily="18" charset="0"/>
              </a:rPr>
              <a:t>2024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годы</a:t>
            </a:r>
            <a:endParaRPr lang="ru-RU" sz="2600" b="1" dirty="0"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2687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 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600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безвозмездных  поступлений в 2024 году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05102137"/>
              </p:ext>
            </p:extLst>
          </p:nvPr>
        </p:nvGraphicFramePr>
        <p:xfrm>
          <a:off x="179512" y="692696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2350" cy="49449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  за 2024 год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1682782"/>
              </p:ext>
            </p:extLst>
          </p:nvPr>
        </p:nvGraphicFramePr>
        <p:xfrm>
          <a:off x="179512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24327" y="620688"/>
            <a:ext cx="143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тыс. руб</a:t>
            </a:r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97113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2023-2024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9966" y="10221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prstClr val="white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7365"/>
              </p:ext>
            </p:extLst>
          </p:nvPr>
        </p:nvGraphicFramePr>
        <p:xfrm>
          <a:off x="107504" y="1936601"/>
          <a:ext cx="2880320" cy="225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6441737"/>
              </p:ext>
            </p:extLst>
          </p:nvPr>
        </p:nvGraphicFramePr>
        <p:xfrm>
          <a:off x="5652120" y="2348880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745471"/>
              </p:ext>
            </p:extLst>
          </p:nvPr>
        </p:nvGraphicFramePr>
        <p:xfrm>
          <a:off x="2843808" y="2231033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6601810"/>
              </p:ext>
            </p:extLst>
          </p:nvPr>
        </p:nvGraphicFramePr>
        <p:xfrm>
          <a:off x="107504" y="4293096"/>
          <a:ext cx="30243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9715505"/>
              </p:ext>
            </p:extLst>
          </p:nvPr>
        </p:nvGraphicFramePr>
        <p:xfrm>
          <a:off x="6130068" y="4365104"/>
          <a:ext cx="30139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1900846"/>
              </p:ext>
            </p:extLst>
          </p:nvPr>
        </p:nvGraphicFramePr>
        <p:xfrm>
          <a:off x="3203848" y="4293096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2240" y="1628825"/>
            <a:ext cx="2088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prstClr val="black"/>
                </a:solidFill>
                <a:latin typeface="Liberation Serif" pitchFamily="18" charset="0"/>
              </a:rPr>
              <a:t>2023  - 1 551 198,0 </a:t>
            </a:r>
          </a:p>
          <a:p>
            <a:r>
              <a:rPr lang="ru-RU" sz="1700" b="1" dirty="0" smtClean="0">
                <a:solidFill>
                  <a:prstClr val="black"/>
                </a:solidFill>
                <a:latin typeface="Liberation Serif" pitchFamily="18" charset="0"/>
              </a:rPr>
              <a:t>2024  - 2 422 871,6</a:t>
            </a:r>
            <a:endParaRPr lang="ru-RU" sz="1700" b="1" dirty="0">
              <a:solidFill>
                <a:prstClr val="black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87564" y="228601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Liberation Serif" panose="020206030504050203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11563" y="800391"/>
            <a:ext cx="810441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Бюджет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Доходы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Расходы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Дефицит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b="1" dirty="0">
                <a:latin typeface="Liberation Serif" pitchFamily="18" charset="0"/>
              </a:rPr>
              <a:t>Исполнение бюджета </a:t>
            </a:r>
            <a:r>
              <a:rPr lang="ru-RU" sz="1500" dirty="0">
                <a:latin typeface="Liberation Serif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b="1" dirty="0">
                <a:latin typeface="Liberation Serif" pitchFamily="18" charset="0"/>
              </a:rPr>
              <a:t>Исполнение бюджета </a:t>
            </a:r>
            <a:r>
              <a:rPr lang="ru-RU" sz="1500" dirty="0">
                <a:latin typeface="Liberation Serif" pitchFamily="18" charset="0"/>
              </a:rPr>
              <a:t>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  <a:endParaRPr lang="ru-RU" sz="1500" dirty="0" smtClean="0">
              <a:latin typeface="Liberation Serif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 smtClean="0">
                <a:latin typeface="Liberation Serif" pitchFamily="18" charset="0"/>
              </a:rPr>
              <a:t>        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</a:t>
            </a:r>
            <a:r>
              <a:rPr lang="ru-RU" sz="1500" dirty="0">
                <a:latin typeface="Liberation Serif" pitchFamily="18" charset="0"/>
              </a:rPr>
              <a:t>. </a:t>
            </a:r>
            <a:endParaRPr lang="ru-RU" sz="1500" dirty="0" smtClean="0">
              <a:latin typeface="Liberation Serif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>
                <a:latin typeface="Liberation Serif" pitchFamily="18" charset="0"/>
              </a:rPr>
              <a:t> </a:t>
            </a:r>
            <a:r>
              <a:rPr lang="ru-RU" sz="1500" dirty="0" smtClean="0">
                <a:latin typeface="Liberation Serif" pitchFamily="18" charset="0"/>
              </a:rPr>
              <a:t>        Годовой отчет об исполнении бюджета предоставляется в Думу  городского округа Сухой Лог. По результатам рассмотрения отчета об исполнении бюджета </a:t>
            </a:r>
            <a:r>
              <a:rPr lang="ru-RU" sz="1500" dirty="0">
                <a:latin typeface="Liberation Serif" pitchFamily="18" charset="0"/>
              </a:rPr>
              <a:t>Дума </a:t>
            </a:r>
            <a:r>
              <a:rPr lang="ru-RU" sz="1500" dirty="0" smtClean="0">
                <a:latin typeface="Liberation Serif" pitchFamily="18" charset="0"/>
              </a:rPr>
              <a:t>городского </a:t>
            </a:r>
            <a:r>
              <a:rPr lang="ru-RU" sz="1500" dirty="0">
                <a:latin typeface="Liberation Serif" pitchFamily="18" charset="0"/>
              </a:rPr>
              <a:t>округа </a:t>
            </a:r>
            <a:r>
              <a:rPr lang="ru-RU" sz="1500" dirty="0" smtClean="0">
                <a:latin typeface="Liberation Serif" pitchFamily="18" charset="0"/>
              </a:rPr>
              <a:t>принимает решение об его утверждении или </a:t>
            </a:r>
            <a:r>
              <a:rPr lang="ru-RU" sz="1500" dirty="0">
                <a:latin typeface="Liberation Serif" pitchFamily="18" charset="0"/>
              </a:rPr>
              <a:t>об отклонении.</a:t>
            </a:r>
            <a:endParaRPr lang="ru-RU" sz="1500" u="sng" dirty="0">
              <a:latin typeface="Liberation Serif" panose="02020603050405020304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72621"/>
              </p:ext>
            </p:extLst>
          </p:nvPr>
        </p:nvGraphicFramePr>
        <p:xfrm>
          <a:off x="179512" y="1124744"/>
          <a:ext cx="8674819" cy="4716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0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2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Наименование видов доходов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01.01.2024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01.01.2025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37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17 449,9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17 932,7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482,8</a:t>
                      </a:r>
                    </a:p>
                    <a:p>
                      <a:pPr marL="0" indent="0" algn="r">
                        <a:buFontTx/>
                        <a:buNone/>
                      </a:pP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3 922,0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2 614,7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-1 307,3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Земельный налог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5 231,6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6 966,3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1 734,7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имущество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5 839,4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5 251,9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-587,5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497,2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291,5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- 205,7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i="0" baseline="0" dirty="0" smtClean="0">
                          <a:latin typeface="Liberation Serif" panose="02020603050405020304" pitchFamily="18" charset="0"/>
                        </a:rPr>
                        <a:t>Налог взимаемый в связи с применением упрощенной системы налогообложения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1 567,2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2 432,3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865,1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Прочие налоговые платежи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392,5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376,0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-16,5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38 262,9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22 527,4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-15 735,5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97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55 712,8</a:t>
                      </a:r>
                    </a:p>
                    <a:p>
                      <a:pPr algn="r"/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40 460,1</a:t>
                      </a:r>
                      <a:endParaRPr lang="ru-RU" sz="1300" b="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-15 252,7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7921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692696"/>
            <a:ext cx="118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ыс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руб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8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2022 - 2024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1" y="1192342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80" y="479715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2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2022 год             2023 год            2024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4"/>
            <a:ext cx="144016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1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7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0074808"/>
              </p:ext>
            </p:extLst>
          </p:nvPr>
        </p:nvGraphicFramePr>
        <p:xfrm>
          <a:off x="539553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0830621"/>
              </p:ext>
            </p:extLst>
          </p:nvPr>
        </p:nvGraphicFramePr>
        <p:xfrm>
          <a:off x="4562508" y="2406018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567124"/>
              </p:ext>
            </p:extLst>
          </p:nvPr>
        </p:nvGraphicFramePr>
        <p:xfrm>
          <a:off x="251520" y="764706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Функциональная структура расходов за 2024 год</a:t>
            </a:r>
            <a:endParaRPr lang="ru-RU" sz="28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6853766"/>
              </p:ext>
            </p:extLst>
          </p:nvPr>
        </p:nvGraphicFramePr>
        <p:xfrm>
          <a:off x="215516" y="764706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7"/>
            <a:ext cx="849694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городского округа Сухой Лог за 2024 год</a:t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2023 – 2024 годы</a:t>
            </a:r>
            <a:b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1903056"/>
              </p:ext>
            </p:extLst>
          </p:nvPr>
        </p:nvGraphicFramePr>
        <p:xfrm>
          <a:off x="179512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497253"/>
              </p:ext>
            </p:extLst>
          </p:nvPr>
        </p:nvGraphicFramePr>
        <p:xfrm>
          <a:off x="611562" y="1052736"/>
          <a:ext cx="8064897" cy="49704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2024 год - план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2024 год - факт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3 588 748,2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3 508 032,7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2 014 177,7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1 998 824,1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257 110,9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257 105,5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185 632,7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175 633,5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152 361,6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152 361,6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Итого социально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-значимые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2 609 282,9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2 583 924,7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социально-значимых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расходов в общей сумме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72,7%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73,7%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Прочие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979 465,3</a:t>
                      </a:r>
                      <a:endParaRPr lang="ru-RU" sz="1500" b="1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latin typeface="Liberation Serif" panose="02020603050405020304" pitchFamily="18" charset="0"/>
                        </a:rPr>
                        <a:t>924 108,0</a:t>
                      </a:r>
                      <a:endParaRPr lang="ru-RU" sz="1500" b="0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прочих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27,3%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26,3%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404666"/>
            <a:ext cx="7704856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2024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9"/>
            <a:ext cx="8280920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52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133 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63,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24</a:t>
            </a:r>
          </a:p>
          <a:p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8" y="2564904"/>
            <a:ext cx="698781" cy="100811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824231" y="2876784"/>
            <a:ext cx="689255" cy="1143076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632952" y="2793188"/>
            <a:ext cx="638981" cy="113178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3" y="1645327"/>
            <a:ext cx="2654975" cy="1467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121 022,4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5"/>
            <a:ext cx="2592288" cy="130270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1 527 748,9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2171" y="1702331"/>
            <a:ext cx="2670663" cy="14625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1 652 241,3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7784" y="3573016"/>
            <a:ext cx="3757096" cy="216024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3 301 012,6 тыс.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94,1%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08107" y="5736950"/>
            <a:ext cx="3224727" cy="788394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207 020,1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5,9%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30508"/>
              </p:ext>
            </p:extLst>
          </p:nvPr>
        </p:nvGraphicFramePr>
        <p:xfrm>
          <a:off x="251520" y="1052736"/>
          <a:ext cx="8640959" cy="56016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8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исп.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9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1 906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027,0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1 890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152,8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99,2%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3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583,9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521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933,4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506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086,4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330,1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330,1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5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742,3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644,9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99,4%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364,0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364,0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284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575,4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270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176,0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94,9%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578,5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376,7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457,1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205,9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99,2%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559,2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559,2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682,2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704,2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74,3%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437,2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437,1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"Формирование современной городской среды в городском округе Сухой Лог до 2030 года"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088,4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98,9%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3 350 150,8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3 301 012,6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98,5%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90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4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7" y="3602773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«Выполнение муниципальных  функций, переданных государственных полномочий и обеспечение деятельности Администрации городского округа  Сухой Лог»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6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5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9" y="188640"/>
            <a:ext cx="8095679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«Формирование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современной городской среды в городском округе Сухой Лог до 2030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года»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7" y="980924"/>
            <a:ext cx="1121051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1 890 152,8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4" y="3721327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270 176,0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3" y="2744772"/>
            <a:ext cx="1114595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344 578,4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3" y="4653139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151 308,4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8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506 086,4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1" y="2598302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2024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1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4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44 088,4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1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6" y="3699399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5" y="3699399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80" y="5013178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34,2%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(683 434,7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7" y="5026306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55,2%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(1 104 232,4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1341" y="5033790"/>
            <a:ext cx="1558099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0,5%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(10 185,1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8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(81 681,0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14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00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5" y="2506991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7" y="1260945"/>
            <a:ext cx="2613716" cy="1281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(- МКУ «Управление образования» 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МБУ «ГМЦ») </a:t>
            </a:r>
            <a:endParaRPr lang="ru-RU" sz="11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6732" y="2601733"/>
            <a:ext cx="5112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школа искусств №1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60" y="2780930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1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7" y="887345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100" y="874480"/>
            <a:ext cx="8418463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4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(119 290,9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72417" y="404666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Liberation Serif" panose="020206030504050203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вам в краткой и доступной форме основные параметры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исполнения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бюджета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городского округа Сухой Лог за 2024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о расходах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бюджетных средств 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детские сады,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23708835"/>
              </p:ext>
            </p:extLst>
          </p:nvPr>
        </p:nvGraphicFramePr>
        <p:xfrm>
          <a:off x="5357863" y="962412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28435" y="629645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2022-2024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57865" y="952808"/>
            <a:ext cx="3487223" cy="960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682" y="188641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05" y="620690"/>
            <a:ext cx="5195653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679 829,2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1 160 560,9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27 251,3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28 235,8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- 45 052,4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3 223,1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38444"/>
              </p:ext>
            </p:extLst>
          </p:nvPr>
        </p:nvGraphicFramePr>
        <p:xfrm>
          <a:off x="366095" y="2924944"/>
          <a:ext cx="8383767" cy="33913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81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5 206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5 239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22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093" y="719268"/>
            <a:ext cx="535785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в 2024 году осуществляли деятельность 14 муниципальных детских дошкольных образовательных учреждений, в том числе: 9 автономных и 5 бюджетных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83961"/>
              </p:ext>
            </p:extLst>
          </p:nvPr>
        </p:nvGraphicFramePr>
        <p:xfrm>
          <a:off x="477071" y="2174822"/>
          <a:ext cx="6039145" cy="19742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42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90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2 533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2 435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2 349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7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235,8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283,8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291,0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91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45 710,69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55 934,3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56 122,67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81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3656430"/>
              </p:ext>
            </p:extLst>
          </p:nvPr>
        </p:nvGraphicFramePr>
        <p:xfrm>
          <a:off x="5713299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7861" y="4221088"/>
            <a:ext cx="63096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</a:rPr>
              <a:t>-    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14 дошкольных учреждениях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660 049,2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latin typeface="Liberation Serif" panose="02020603050405020304" pitchFamily="18" charset="0"/>
              </a:rPr>
              <a:t>проведение ремонтных работ в ДОУ (устройство </a:t>
            </a:r>
            <a:r>
              <a:rPr lang="ru-RU" sz="1200" dirty="0">
                <a:latin typeface="Liberation Serif" pitchFamily="18" charset="0"/>
              </a:rPr>
              <a:t>уличного освещения на игровых </a:t>
            </a:r>
            <a:r>
              <a:rPr lang="ru-RU" sz="1200" dirty="0" smtClean="0">
                <a:latin typeface="Liberation Serif" pitchFamily="18" charset="0"/>
              </a:rPr>
              <a:t>площадках, замена </a:t>
            </a:r>
            <a:r>
              <a:rPr lang="ru-RU" sz="1200" dirty="0">
                <a:latin typeface="Liberation Serif" pitchFamily="18" charset="0"/>
              </a:rPr>
              <a:t>окон в </a:t>
            </a:r>
            <a:r>
              <a:rPr lang="ru-RU" sz="1200" dirty="0" smtClean="0">
                <a:latin typeface="Liberation Serif" pitchFamily="18" charset="0"/>
              </a:rPr>
              <a:t>группе</a:t>
            </a:r>
            <a:r>
              <a:rPr lang="ru-RU" sz="1200" dirty="0" smtClean="0"/>
              <a:t>) </a:t>
            </a:r>
            <a:r>
              <a:rPr lang="ru-RU" sz="1200" dirty="0" smtClean="0">
                <a:latin typeface="Liberation Serif" panose="02020603050405020304" pitchFamily="18" charset="0"/>
              </a:rPr>
              <a:t>– 13 641,9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>
                <a:latin typeface="Liberation Serif" pitchFamily="18" charset="0"/>
              </a:rPr>
              <a:t>проведение мероприятий по обеспечению антитеррористической защищенности объектов </a:t>
            </a:r>
            <a:r>
              <a:rPr lang="ru-RU" sz="1200" dirty="0" smtClean="0">
                <a:latin typeface="Liberation Serif" pitchFamily="18" charset="0"/>
              </a:rPr>
              <a:t>(</a:t>
            </a:r>
            <a:r>
              <a:rPr lang="ru-RU" sz="1200" dirty="0">
                <a:latin typeface="Liberation Serif" pitchFamily="18" charset="0"/>
              </a:rPr>
              <a:t>устройство ограждения территории МАДОУ № </a:t>
            </a:r>
            <a:r>
              <a:rPr lang="ru-RU" sz="1200" dirty="0" smtClean="0">
                <a:latin typeface="Liberation Serif" pitchFamily="18" charset="0"/>
              </a:rPr>
              <a:t>2) – 2 890,0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реализация проектов в </a:t>
            </a:r>
            <a:r>
              <a:rPr lang="ru-RU" sz="1200" dirty="0">
                <a:latin typeface="Liberation Serif" panose="02020603050405020304" pitchFamily="18" charset="0"/>
              </a:rPr>
              <a:t>рамках инициативного </a:t>
            </a:r>
            <a:r>
              <a:rPr lang="ru-RU" sz="1200" dirty="0" smtClean="0">
                <a:latin typeface="Liberation Serif" panose="02020603050405020304" pitchFamily="18" charset="0"/>
              </a:rPr>
              <a:t>бюджетирования  (</a:t>
            </a:r>
            <a:r>
              <a:rPr lang="ru-RU" sz="1200" dirty="0">
                <a:latin typeface="Liberation Serif" pitchFamily="18" charset="0"/>
              </a:rPr>
              <a:t>п</a:t>
            </a:r>
            <a:r>
              <a:rPr lang="ru-RU" sz="1200" dirty="0" smtClean="0">
                <a:latin typeface="Liberation Serif" pitchFamily="18" charset="0"/>
              </a:rPr>
              <a:t>риобретено </a:t>
            </a:r>
            <a:r>
              <a:rPr lang="ru-RU" sz="1200" dirty="0">
                <a:latin typeface="Liberation Serif" pitchFamily="18" charset="0"/>
              </a:rPr>
              <a:t>оборудование в ДОУ № 23 </a:t>
            </a:r>
            <a:r>
              <a:rPr lang="ru-RU" sz="1200" dirty="0" smtClean="0">
                <a:latin typeface="Liberation Serif" pitchFamily="18" charset="0"/>
              </a:rPr>
              <a:t> - конструкторы</a:t>
            </a:r>
            <a:r>
              <a:rPr lang="ru-RU" sz="1200" dirty="0">
                <a:latin typeface="Liberation Serif" pitchFamily="18" charset="0"/>
              </a:rPr>
              <a:t>, </a:t>
            </a:r>
            <a:r>
              <a:rPr lang="ru-RU" sz="1200" dirty="0" err="1">
                <a:latin typeface="Liberation Serif" pitchFamily="18" charset="0"/>
              </a:rPr>
              <a:t>квадрокоптер</a:t>
            </a:r>
            <a:r>
              <a:rPr lang="ru-RU" sz="1200" dirty="0">
                <a:latin typeface="Liberation Serif" pitchFamily="18" charset="0"/>
              </a:rPr>
              <a:t>, </a:t>
            </a:r>
            <a:r>
              <a:rPr lang="ru-RU" sz="1200" dirty="0" smtClean="0">
                <a:latin typeface="Liberation Serif" pitchFamily="18" charset="0"/>
              </a:rPr>
              <a:t>ноутбук, </a:t>
            </a:r>
            <a:r>
              <a:rPr lang="ru-RU" sz="1200" dirty="0">
                <a:latin typeface="Liberation Serif" pitchFamily="18" charset="0"/>
              </a:rPr>
              <a:t>в ДОУ № 43 </a:t>
            </a:r>
            <a:r>
              <a:rPr lang="ru-RU" sz="1200" dirty="0" smtClean="0">
                <a:latin typeface="Liberation Serif" pitchFamily="18" charset="0"/>
              </a:rPr>
              <a:t>-интерактивный </a:t>
            </a:r>
            <a:r>
              <a:rPr lang="ru-RU" sz="1200" dirty="0">
                <a:latin typeface="Liberation Serif" pitchFamily="18" charset="0"/>
              </a:rPr>
              <a:t>дисплей, ноутбуки, УМК, дидактический </a:t>
            </a:r>
            <a:r>
              <a:rPr lang="ru-RU" sz="1200" dirty="0" smtClean="0">
                <a:latin typeface="Liberation Serif" pitchFamily="18" charset="0"/>
              </a:rPr>
              <a:t>комплекс) – 1 000,0 тыс. руб.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7" y="3590047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9" y="5229202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875" y="692698"/>
            <a:ext cx="6025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Сухой Лог в 2024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38721201"/>
              </p:ext>
            </p:extLst>
          </p:nvPr>
        </p:nvGraphicFramePr>
        <p:xfrm>
          <a:off x="6423668" y="260648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725 405,1</a:t>
            </a:r>
            <a:endParaRPr lang="en-US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1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50781"/>
              </p:ext>
            </p:extLst>
          </p:nvPr>
        </p:nvGraphicFramePr>
        <p:xfrm>
          <a:off x="2483768" y="2068775"/>
          <a:ext cx="6336704" cy="20631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274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6 084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6 048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 5 951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2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49 444,50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60 065,81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60 487,63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9752" y="4221088"/>
            <a:ext cx="6624736" cy="223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950" dirty="0"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950" dirty="0" smtClean="0">
                <a:latin typeface="Liberation Serif" panose="02020603050405020304" pitchFamily="18" charset="0"/>
              </a:rPr>
              <a:t>13 муниципальных общеобразовательных учреждениях – 889 690,5 тыс</a:t>
            </a:r>
            <a:r>
              <a:rPr lang="ru-RU" sz="950" dirty="0">
                <a:latin typeface="Liberation Serif" panose="02020603050405020304" pitchFamily="18" charset="0"/>
              </a:rPr>
              <a:t>. руб</a:t>
            </a:r>
            <a:r>
              <a:rPr lang="ru-RU" sz="950" dirty="0" smtClean="0"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субсидии на иные цели – 146 625,8 тыс. руб. (ремонтные работы в СОШ, горячее питание, классное руководство, бесплатный проезд детей –сирот, </a:t>
            </a:r>
            <a:r>
              <a:rPr lang="ru-RU" sz="950" dirty="0">
                <a:latin typeface="Liberation Serif" pitchFamily="18" charset="0"/>
              </a:rPr>
              <a:t>проведение мероприятий по обеспечению деятельности советников директора по </a:t>
            </a:r>
            <a:r>
              <a:rPr lang="ru-RU" sz="950" dirty="0" smtClean="0">
                <a:latin typeface="Liberation Serif" pitchFamily="18" charset="0"/>
              </a:rPr>
              <a:t>воспитанию и обеспечение деятельности советников и др.);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На </a:t>
            </a:r>
            <a:r>
              <a:rPr lang="ru-RU" sz="950" dirty="0">
                <a:latin typeface="Liberation Serif" panose="02020603050405020304" pitchFamily="18" charset="0"/>
              </a:rPr>
              <a:t>о</a:t>
            </a:r>
            <a:r>
              <a:rPr lang="ru-RU" sz="950" dirty="0" smtClean="0">
                <a:latin typeface="Liberation Serif" panose="02020603050405020304" pitchFamily="18" charset="0"/>
              </a:rPr>
              <a:t>беспечение </a:t>
            </a:r>
            <a:r>
              <a:rPr lang="ru-RU" sz="950" dirty="0">
                <a:latin typeface="Liberation Serif" panose="02020603050405020304" pitchFamily="18" charset="0"/>
              </a:rPr>
              <a:t>мероприятий по оборудованию спортивных площадок в общеобразовательных организациях за счет средств областного </a:t>
            </a:r>
            <a:r>
              <a:rPr lang="ru-RU" sz="950" dirty="0" smtClean="0">
                <a:latin typeface="Liberation Serif" panose="02020603050405020304" pitchFamily="18" charset="0"/>
              </a:rPr>
              <a:t>бюджета – 30 560,5 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>
                <a:latin typeface="Liberation Serif" pitchFamily="18" charset="0"/>
              </a:rPr>
              <a:t>на капитальный ремонт здания спортивного зала МАОУ СОШ № 10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с. </a:t>
            </a:r>
            <a:r>
              <a:rPr lang="ru-RU" sz="950" dirty="0" smtClean="0">
                <a:latin typeface="Liberation Serif" pitchFamily="18" charset="0"/>
              </a:rPr>
              <a:t>Курьи - 25 </a:t>
            </a:r>
            <a:r>
              <a:rPr lang="ru-RU" sz="950" dirty="0">
                <a:latin typeface="Liberation Serif" pitchFamily="18" charset="0"/>
              </a:rPr>
              <a:t>216,96 </a:t>
            </a:r>
            <a:r>
              <a:rPr lang="ru-RU" sz="950" dirty="0" smtClean="0">
                <a:latin typeface="Liberation Serif" pitchFamily="18" charset="0"/>
              </a:rPr>
              <a:t>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на обустройство </a:t>
            </a:r>
            <a:r>
              <a:rPr lang="ru-RU" sz="950" dirty="0">
                <a:latin typeface="Liberation Serif" panose="02020603050405020304" pitchFamily="18" charset="0"/>
              </a:rPr>
              <a:t>территории спортивной площадки МБОУ ЗСОШ </a:t>
            </a:r>
            <a:r>
              <a:rPr lang="ru-RU" sz="950" dirty="0" smtClean="0">
                <a:latin typeface="Liberation Serif" panose="02020603050405020304" pitchFamily="18" charset="0"/>
              </a:rPr>
              <a:t>№8 в с. Знаменское  - 8 100,1 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на </a:t>
            </a:r>
            <a:r>
              <a:rPr lang="ru-RU" sz="950" dirty="0">
                <a:latin typeface="Liberation Serif" pitchFamily="18" charset="0"/>
              </a:rPr>
              <a:t>создание и обеспечение функционирования центров образования естественно-научной и технологической направленностей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сельской местности </a:t>
            </a:r>
            <a:r>
              <a:rPr lang="ru-RU" sz="950" dirty="0" smtClean="0">
                <a:latin typeface="Liberation Serif" pitchFamily="18" charset="0"/>
              </a:rPr>
              <a:t>(центр «Точка </a:t>
            </a:r>
            <a:r>
              <a:rPr lang="ru-RU" sz="950" dirty="0">
                <a:latin typeface="Liberation Serif" pitchFamily="18" charset="0"/>
              </a:rPr>
              <a:t>роста» в МБОУ СОШ № 6</a:t>
            </a:r>
            <a:r>
              <a:rPr lang="ru-RU" sz="950" dirty="0" smtClean="0">
                <a:latin typeface="Liberation Serif" pitchFamily="18" charset="0"/>
              </a:rPr>
              <a:t>) – 5 750,0 тыс. рублей.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2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5" y="2046195"/>
            <a:ext cx="2134555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8" y="169477"/>
            <a:ext cx="626016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1088968"/>
              </p:ext>
            </p:extLst>
          </p:nvPr>
        </p:nvGraphicFramePr>
        <p:xfrm>
          <a:off x="5953879" y="548681"/>
          <a:ext cx="2915816" cy="17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2" y="2818316"/>
            <a:ext cx="5459247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8" y="806548"/>
            <a:ext cx="5547793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42476037"/>
              </p:ext>
            </p:extLst>
          </p:nvPr>
        </p:nvGraphicFramePr>
        <p:xfrm>
          <a:off x="323531" y="3327888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5373218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3" y="3866204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29" y="2492898"/>
            <a:ext cx="195409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2" y="260648"/>
            <a:ext cx="2032667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39" y="3684937"/>
            <a:ext cx="2013303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301" y="163448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55639"/>
              </p:ext>
            </p:extLst>
          </p:nvPr>
        </p:nvGraphicFramePr>
        <p:xfrm>
          <a:off x="2408417" y="530257"/>
          <a:ext cx="6417679" cy="3154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872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91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35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Всего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расходы на летнюю оздоровительную кампанию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31 683,9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33 190,7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28 235,8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19 996,0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15 842,3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5 481,8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6 050,0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5 388,8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96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2 184,2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2 393,3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2 253,4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8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Осуществление мероприятий на обеспечение отдыха отдельных категорий детей на побережье Черного моря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4 253,6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79512" y="5216734"/>
            <a:ext cx="8784976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u="sng" dirty="0">
                <a:solidFill>
                  <a:schemeClr val="tx1"/>
                </a:solidFill>
                <a:latin typeface="Liberation Serif" pitchFamily="18" charset="0"/>
              </a:rPr>
              <a:t>Общее количество детей,  оздоровленных  за летний  период  -  3 339 человек: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лагерях дневного пребывания – 2 228 человек;</a:t>
            </a: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загородных лагерях – 911 человек</a:t>
            </a: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детских санаториях – 200 человек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52 ребенка, из них 40 детей, чьи родители участники СВО, отдохнули на побережье Черного моря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в г.   Анапа, были оплачены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проезд и путевки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на отдых в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СОК «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Жемчужина»;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оздоровлены 65 детей в учебное время в Санатории «Курьи».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Число несовершеннолетних граждан, трудоустроенных в летний период – 94  человека, 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планируемое количество – 94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человека.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1916832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7" y="3737163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742611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71588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332658"/>
            <a:ext cx="47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itchFamily="18" charset="0"/>
              </a:rPr>
              <a:t>Педагогические кадры 21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века</a:t>
            </a:r>
            <a:endParaRPr lang="ru-RU" sz="2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61442" name="Picture 2" descr="https://avatars.mds.yandex.net/i?id=d552b42281e43236b6059b0c410b9ca5382957fd-10498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1954531" cy="16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ds3kogalym.ucoz.ru/kartinki/img_16196560259059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2" y="4221088"/>
            <a:ext cx="2955511" cy="22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769" y="822527"/>
            <a:ext cx="791769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Liberation Serif" pitchFamily="18" charset="0"/>
              </a:rPr>
              <a:t>                                          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«Меры, направленные на обеспечение </a:t>
            </a:r>
            <a:r>
              <a:rPr lang="ru-RU" sz="1100" i="1" dirty="0" smtClean="0">
                <a:latin typeface="Liberation Serif" pitchFamily="18" charset="0"/>
              </a:rPr>
              <a:t>квалифицированными педагогическими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 кадрами </a:t>
            </a:r>
            <a:r>
              <a:rPr lang="ru-RU" sz="1100" i="1" dirty="0">
                <a:latin typeface="Liberation Serif" pitchFamily="18" charset="0"/>
              </a:rPr>
              <a:t>муниципальные образовательные учреждения, подведомственные Управлению </a:t>
            </a:r>
            <a:r>
              <a:rPr lang="ru-RU" sz="1100" i="1" dirty="0" smtClean="0">
                <a:latin typeface="Liberation Serif" pitchFamily="18" charset="0"/>
              </a:rPr>
              <a:t>образования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Администрации </a:t>
            </a:r>
            <a:r>
              <a:rPr lang="ru-RU" sz="1100" i="1" dirty="0">
                <a:latin typeface="Liberation Serif" pitchFamily="18" charset="0"/>
              </a:rPr>
              <a:t>городского округа Сухой Лог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  <a:r>
              <a:rPr lang="ru-RU" sz="1100" dirty="0" smtClean="0">
                <a:latin typeface="Liberation Serif" pitchFamily="18" charset="0"/>
              </a:rPr>
              <a:t>: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 выплачена стипендия 27 студентам педагогических колледжей, педагогических университетов из средств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местного </a:t>
            </a:r>
            <a:r>
              <a:rPr lang="ru-RU" sz="1100" dirty="0">
                <a:latin typeface="Liberation Serif" pitchFamily="18" charset="0"/>
              </a:rPr>
              <a:t>бюджета </a:t>
            </a:r>
            <a:r>
              <a:rPr lang="ru-RU" sz="1100" dirty="0" smtClean="0">
                <a:latin typeface="Liberation Serif" pitchFamily="18" charset="0"/>
              </a:rPr>
              <a:t>в размере 1 946,0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Liberation Serif" pitchFamily="18" charset="0"/>
              </a:rPr>
              <a:t>                            </a:t>
            </a:r>
            <a:r>
              <a:rPr lang="ru-RU" sz="1100" dirty="0" smtClean="0">
                <a:latin typeface="Liberation Serif" pitchFamily="18" charset="0"/>
              </a:rPr>
              <a:t>-  оплата </a:t>
            </a:r>
            <a:r>
              <a:rPr lang="ru-RU" sz="1100" dirty="0">
                <a:latin typeface="Liberation Serif" pitchFamily="18" charset="0"/>
              </a:rPr>
              <a:t>за обучение студента </a:t>
            </a:r>
            <a:r>
              <a:rPr lang="ru-RU" sz="1100" dirty="0" smtClean="0">
                <a:latin typeface="Liberation Serif" pitchFamily="18" charset="0"/>
              </a:rPr>
              <a:t>педагогического колледжа </a:t>
            </a:r>
            <a:r>
              <a:rPr lang="ru-RU" sz="1100" dirty="0">
                <a:latin typeface="Liberation Serif" pitchFamily="18" charset="0"/>
              </a:rPr>
              <a:t>в размере </a:t>
            </a:r>
            <a:r>
              <a:rPr lang="ru-RU" sz="1100" dirty="0" smtClean="0">
                <a:latin typeface="Liberation Serif" pitchFamily="18" charset="0"/>
              </a:rPr>
              <a:t>77,1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единовременная выплата </a:t>
            </a:r>
            <a:r>
              <a:rPr lang="ru-RU" sz="1100" dirty="0">
                <a:latin typeface="Liberation Serif" pitchFamily="18" charset="0"/>
              </a:rPr>
              <a:t>на обзаведение хозяйством </a:t>
            </a:r>
            <a:r>
              <a:rPr lang="ru-RU" sz="1100" dirty="0" smtClean="0">
                <a:latin typeface="Liberation Serif" pitchFamily="18" charset="0"/>
              </a:rPr>
              <a:t>8 педагогам в размере 800,0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за </a:t>
            </a:r>
            <a:r>
              <a:rPr lang="ru-RU" sz="1100" dirty="0" smtClean="0">
                <a:latin typeface="Liberation Serif" pitchFamily="18" charset="0"/>
              </a:rPr>
              <a:t>счет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средств </a:t>
            </a:r>
            <a:r>
              <a:rPr lang="ru-RU" sz="1100" dirty="0">
                <a:latin typeface="Liberation Serif" pitchFamily="18" charset="0"/>
              </a:rPr>
              <a:t>местного </a:t>
            </a:r>
            <a:r>
              <a:rPr lang="ru-RU" sz="1100" dirty="0" smtClean="0">
                <a:latin typeface="Liberation Serif" pitchFamily="18" charset="0"/>
              </a:rPr>
              <a:t>бюджета;</a:t>
            </a:r>
          </a:p>
          <a:p>
            <a:pPr marL="171450" lvl="0" indent="-171450">
              <a:buFontTx/>
              <a:buChar char="-"/>
            </a:pPr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</a:t>
            </a: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i="1" dirty="0">
                <a:latin typeface="Liberation Serif" pitchFamily="18" charset="0"/>
              </a:rPr>
              <a:t>«Поддержка талантливой молодежи и педагогов </a:t>
            </a:r>
            <a:r>
              <a:rPr lang="ru-RU" sz="1100" i="1" dirty="0" smtClean="0">
                <a:latin typeface="Liberation Serif" pitchFamily="18" charset="0"/>
              </a:rPr>
              <a:t>(</a:t>
            </a:r>
            <a:r>
              <a:rPr lang="ru-RU" sz="1100" i="1" dirty="0">
                <a:latin typeface="Liberation Serif" pitchFamily="18" charset="0"/>
              </a:rPr>
              <a:t>премии и гранты в сфере образования)» </a:t>
            </a:r>
            <a:endParaRPr lang="ru-RU" sz="1100" i="1" dirty="0" smtClean="0">
              <a:latin typeface="Liberation Serif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выплачена </a:t>
            </a:r>
            <a:r>
              <a:rPr lang="ru-RU" sz="1100" dirty="0">
                <a:latin typeface="Liberation Serif" pitchFamily="18" charset="0"/>
              </a:rPr>
              <a:t>премия </a:t>
            </a:r>
            <a:r>
              <a:rPr lang="ru-RU" sz="1100" dirty="0" smtClean="0">
                <a:latin typeface="Liberation Serif" pitchFamily="18" charset="0"/>
              </a:rPr>
              <a:t>26 </a:t>
            </a:r>
            <a:r>
              <a:rPr lang="ru-RU" sz="1100" dirty="0">
                <a:latin typeface="Liberation Serif" pitchFamily="18" charset="0"/>
              </a:rPr>
              <a:t>педагогам и </a:t>
            </a:r>
            <a:r>
              <a:rPr lang="ru-RU" sz="1100" dirty="0" smtClean="0">
                <a:latin typeface="Liberation Serif" pitchFamily="18" charset="0"/>
              </a:rPr>
              <a:t>30 </a:t>
            </a:r>
            <a:r>
              <a:rPr lang="ru-RU" sz="1100" dirty="0">
                <a:latin typeface="Liberation Serif" pitchFamily="18" charset="0"/>
              </a:rPr>
              <a:t>обучающимся </a:t>
            </a:r>
            <a:r>
              <a:rPr lang="ru-RU" sz="1100" dirty="0" smtClean="0">
                <a:latin typeface="Liberation Serif" pitchFamily="18" charset="0"/>
              </a:rPr>
              <a:t>общеобразовательных школ </a:t>
            </a:r>
            <a:r>
              <a:rPr lang="ru-RU" sz="1100" dirty="0">
                <a:latin typeface="Liberation Serif" pitchFamily="18" charset="0"/>
              </a:rPr>
              <a:t>за победу в олимпиадах </a:t>
            </a:r>
            <a:r>
              <a:rPr lang="ru-RU" sz="1100" dirty="0" smtClean="0">
                <a:latin typeface="Liberation Serif" pitchFamily="18" charset="0"/>
              </a:rPr>
              <a:t>в </a:t>
            </a:r>
            <a:r>
              <a:rPr lang="ru-RU" sz="1100" dirty="0">
                <a:latin typeface="Liberation Serif" pitchFamily="18" charset="0"/>
              </a:rPr>
              <a:t>размере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300,0 тыс. рублей. </a:t>
            </a:r>
          </a:p>
          <a:p>
            <a:pPr lvl="0"/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«Награждение памятной медалью «За верность профессии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-   </a:t>
            </a:r>
            <a:r>
              <a:rPr lang="ru-RU" sz="1100" dirty="0">
                <a:latin typeface="Liberation Serif" pitchFamily="18" charset="0"/>
              </a:rPr>
              <a:t>изготовлено 10 медалей на сумму </a:t>
            </a:r>
            <a:r>
              <a:rPr lang="ru-RU" sz="1100" dirty="0" smtClean="0">
                <a:latin typeface="Liberation Serif" pitchFamily="18" charset="0"/>
              </a:rPr>
              <a:t>100,0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из внебюджетных источников</a:t>
            </a:r>
            <a:r>
              <a:rPr lang="ru-RU" sz="1100" dirty="0" smtClean="0">
                <a:latin typeface="Liberation Serif" pitchFamily="18" charset="0"/>
              </a:rPr>
              <a:t>.</a:t>
            </a:r>
          </a:p>
          <a:p>
            <a:pPr lvl="0"/>
            <a:endParaRPr lang="ru-RU" sz="110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53" y="3595524"/>
            <a:ext cx="545873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Достигнуты следующие целевые показатели:</a:t>
            </a:r>
          </a:p>
          <a:p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число </a:t>
            </a:r>
            <a:r>
              <a:rPr lang="ru-RU" sz="1150" dirty="0">
                <a:latin typeface="Liberation Serif" pitchFamily="18" charset="0"/>
              </a:rPr>
              <a:t>обучающихся, педагогических работников, получившие именные премии Главы городского округа Сухой Лог для талантливой молодежи, в общей численности обучающихся по программам общего образования, составило </a:t>
            </a:r>
            <a:r>
              <a:rPr lang="ru-RU" sz="1150" dirty="0" smtClean="0">
                <a:latin typeface="Liberation Serif" pitchFamily="18" charset="0"/>
              </a:rPr>
              <a:t>56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endParaRPr lang="ru-RU" sz="115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молодых специалистов, получивших единовременное пособие на обзаведение хозяйством педагогическим работникам, поступившим на работу в муниципальные </a:t>
            </a:r>
            <a:r>
              <a:rPr lang="ru-RU" sz="1150" dirty="0" smtClean="0">
                <a:latin typeface="Liberation Serif" pitchFamily="18" charset="0"/>
              </a:rPr>
              <a:t>образовательные </a:t>
            </a:r>
            <a:r>
              <a:rPr lang="ru-RU" sz="1150" dirty="0">
                <a:latin typeface="Liberation Serif" pitchFamily="18" charset="0"/>
              </a:rPr>
              <a:t>учреждения в год после окончания обучения, составило </a:t>
            </a:r>
            <a:r>
              <a:rPr lang="ru-RU" sz="1150" dirty="0" smtClean="0">
                <a:latin typeface="Liberation Serif" pitchFamily="18" charset="0"/>
              </a:rPr>
              <a:t>8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15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стипендиатов, обучающихся в организациях, </a:t>
            </a:r>
            <a:r>
              <a:rPr lang="ru-RU" sz="1150" dirty="0" smtClean="0">
                <a:latin typeface="Liberation Serif" pitchFamily="18" charset="0"/>
              </a:rPr>
              <a:t>осуществляющих</a:t>
            </a: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образовательную </a:t>
            </a:r>
            <a:r>
              <a:rPr lang="ru-RU" sz="1150" dirty="0">
                <a:latin typeface="Liberation Serif" pitchFamily="18" charset="0"/>
              </a:rPr>
              <a:t>деятельность по программам среднего </a:t>
            </a:r>
            <a:r>
              <a:rPr lang="ru-RU" sz="1150" dirty="0" smtClean="0">
                <a:latin typeface="Liberation Serif" pitchFamily="18" charset="0"/>
              </a:rPr>
              <a:t>профессионального</a:t>
            </a:r>
            <a:r>
              <a:rPr lang="ru-RU" sz="1150" dirty="0">
                <a:latin typeface="Liberation Serif" pitchFamily="18" charset="0"/>
              </a:rPr>
              <a:t>, </a:t>
            </a:r>
            <a:endParaRPr lang="ru-RU" sz="1150" dirty="0" smtClean="0">
              <a:latin typeface="Liberation Serif" pitchFamily="18" charset="0"/>
            </a:endParaRP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высшего </a:t>
            </a:r>
            <a:r>
              <a:rPr lang="ru-RU" sz="1150" dirty="0">
                <a:latin typeface="Liberation Serif" pitchFamily="18" charset="0"/>
              </a:rPr>
              <a:t>профессионального образования педагогической направленности, </a:t>
            </a:r>
            <a:r>
              <a:rPr lang="ru-RU" sz="1150" dirty="0" smtClean="0">
                <a:latin typeface="Liberation Serif" pitchFamily="18" charset="0"/>
              </a:rPr>
              <a:t>на</a:t>
            </a: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</a:t>
            </a:r>
            <a:r>
              <a:rPr lang="ru-RU" sz="1150" dirty="0">
                <a:latin typeface="Liberation Serif" pitchFamily="18" charset="0"/>
              </a:rPr>
              <a:t>бюджетной основе по очной форме обучения, составило </a:t>
            </a:r>
            <a:r>
              <a:rPr lang="ru-RU" sz="1150" dirty="0" smtClean="0">
                <a:latin typeface="Liberation Serif" pitchFamily="18" charset="0"/>
              </a:rPr>
              <a:t>27 человек.</a:t>
            </a:r>
            <a:endParaRPr lang="ru-RU" sz="115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192" y="177568"/>
            <a:ext cx="8712968" cy="5693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50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5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5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8" y="771383"/>
            <a:ext cx="3147991" cy="5193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2022-2024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88309086"/>
              </p:ext>
            </p:extLst>
          </p:nvPr>
        </p:nvGraphicFramePr>
        <p:xfrm>
          <a:off x="6228186" y="1196754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5" y="1279212"/>
            <a:ext cx="2440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903" y="735739"/>
            <a:ext cx="5809604" cy="2911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116 120,8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Энергосбережение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территории городского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69 145,5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Ликвидация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ветхого и аварийного жилищного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фонда 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3 770,2 тыс. руб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транспортного обслуживания 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207 915,4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округа Сухой 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81 719,1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  в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городском округе Сухой Лог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27 415,3 тыс. руб.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48688"/>
              </p:ext>
            </p:extLst>
          </p:nvPr>
        </p:nvGraphicFramePr>
        <p:xfrm>
          <a:off x="467546" y="3614138"/>
          <a:ext cx="8280919" cy="27671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1,723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1,173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1,94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1,94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1,35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itchFamily="18" charset="0"/>
                        </a:rPr>
                        <a:t>Протяженность  автомобильных дорог общего пользования местного значения, в отношении которых выполнен капитальный ремонт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4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5" y="183837"/>
            <a:ext cx="7458219" cy="1105325"/>
          </a:xfrm>
          <a:prstGeom prst="ellipse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214537" y="4293096"/>
            <a:ext cx="5543395" cy="122413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Предоставлены Субсидии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в виде финансовой помощи в целях  восстановления платежеспособности и предупреждения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банкротства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itchFamily="18" charset="0"/>
              </a:rPr>
              <a:t>Жилкомсервис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СЛ»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- 44 000,0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- 39 000,0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Предоставление муниципальной гарантии предприятиям в сфере коммунального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хозяйства – 25 577,2 тыс. рублей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9" y="2426670"/>
            <a:ext cx="5914123" cy="1650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 модернизация жилищно-коммунальной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инфраструктуры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116 120,8 тыс. руб.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Реконструкция, модернизация объектов и сетей коммунального хозяйства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42 612,8 тыс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</a:t>
            </a:r>
          </a:p>
          <a:p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Техническое перевооружение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объекта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водоподготовки централизованной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системы  водоснабжения в 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с.Курьи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с. 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Филатовское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пос. Алтынай  – 69 179,6 тыс. рублей, </a:t>
            </a:r>
          </a:p>
          <a:p>
            <a:endParaRPr lang="ru-RU" sz="105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) Приобретение оборудования,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- 4 328,5 тыс. рублей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1" y="1270800"/>
            <a:ext cx="634617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kern="0" dirty="0">
                <a:latin typeface="Liberation Serif" panose="02020603050405020304" pitchFamily="18" charset="0"/>
              </a:rPr>
              <a:t>Выполнение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 мероприятий  </a:t>
            </a:r>
            <a:r>
              <a:rPr lang="ru-RU" sz="1200" b="1" kern="0" dirty="0">
                <a:latin typeface="Liberation Serif" panose="02020603050405020304" pitchFamily="18" charset="0"/>
              </a:rPr>
              <a:t>по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энергосбережению и </a:t>
            </a:r>
            <a:r>
              <a:rPr lang="ru-RU" sz="1200" b="1" kern="0" dirty="0">
                <a:latin typeface="Liberation Serif" panose="02020603050405020304" pitchFamily="18" charset="0"/>
              </a:rPr>
              <a:t>повышению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энергетической эффективности - 69 145,5 тыс</a:t>
            </a:r>
            <a:r>
              <a:rPr lang="ru-RU" sz="1200" b="1" kern="0" dirty="0">
                <a:latin typeface="Liberation Serif" panose="02020603050405020304" pitchFamily="18" charset="0"/>
              </a:rPr>
              <a:t>. руб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r>
              <a:rPr lang="ru-RU" sz="1200" kern="0" dirty="0" smtClean="0">
                <a:latin typeface="Liberation Serif" panose="02020603050405020304" pitchFamily="18" charset="0"/>
              </a:rPr>
              <a:t> </a:t>
            </a:r>
            <a:r>
              <a:rPr lang="ru-RU" sz="1000" kern="0" dirty="0" smtClean="0">
                <a:latin typeface="Liberation Serif" panose="02020603050405020304" pitchFamily="18" charset="0"/>
              </a:rPr>
              <a:t>(</a:t>
            </a:r>
            <a:r>
              <a:rPr lang="ru-RU" sz="1000" kern="0" dirty="0">
                <a:latin typeface="Liberation Serif" panose="02020603050405020304" pitchFamily="18" charset="0"/>
              </a:rPr>
              <a:t>Модернизация объектов жилищно-коммунального хозяйства с применением энергосберегающих технологий; Мероприятия по повышению энергетической эффективности при эксплуатации коммунальных </a:t>
            </a:r>
            <a:r>
              <a:rPr lang="ru-RU" sz="1000" kern="0" dirty="0" smtClean="0">
                <a:latin typeface="Liberation Serif" panose="02020603050405020304" pitchFamily="18" charset="0"/>
              </a:rPr>
              <a:t>сетей; техническое </a:t>
            </a:r>
            <a:r>
              <a:rPr lang="ru-RU" sz="1000" kern="0" dirty="0">
                <a:latin typeface="Liberation Serif" panose="02020603050405020304" pitchFamily="18" charset="0"/>
              </a:rPr>
              <a:t>перевооружение ОПО </a:t>
            </a:r>
            <a:r>
              <a:rPr lang="ru-RU" sz="1000" kern="0" dirty="0" smtClean="0">
                <a:latin typeface="Liberation Serif" panose="02020603050405020304" pitchFamily="18" charset="0"/>
              </a:rPr>
              <a:t>«Система </a:t>
            </a:r>
            <a:r>
              <a:rPr lang="ru-RU" sz="1000" kern="0" dirty="0">
                <a:latin typeface="Liberation Serif" panose="02020603050405020304" pitchFamily="18" charset="0"/>
              </a:rPr>
              <a:t>теплоснабжения городского округа Сухой </a:t>
            </a:r>
            <a:r>
              <a:rPr lang="ru-RU" sz="1000" kern="0" dirty="0" smtClean="0">
                <a:latin typeface="Liberation Serif" panose="02020603050405020304" pitchFamily="18" charset="0"/>
              </a:rPr>
              <a:t>Лог»)</a:t>
            </a:r>
            <a:endParaRPr lang="ru-RU" sz="1000" kern="0" dirty="0"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635895" y="5578726"/>
            <a:ext cx="5122036" cy="10132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дорожного хозяйства городского округа Сухой Лог: </a:t>
            </a: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Капитальный ремонт автомобильной дороги от дома №1 до дома №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35 по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ул. Юбилейная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( </a:t>
            </a:r>
            <a:r>
              <a:rPr lang="en-US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II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этап) –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49 652,4 тыс. рублей:</a:t>
            </a:r>
          </a:p>
        </p:txBody>
      </p:sp>
      <p:pic>
        <p:nvPicPr>
          <p:cNvPr id="65538" name="Picture 2" descr="https://avatars.mds.yandex.net/i?id=f4d6f3e3490a6347d4ac4e83a2136b85dbb27ede-75523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9" y="5294929"/>
            <a:ext cx="2258467" cy="12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avatars.mds.yandex.net/i?id=38b76f287b873bd4de7b866df0b09064e634466d-98539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3440909"/>
            <a:ext cx="2016223" cy="1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https://avatars.mds.yandex.net/i?id=4846e3b60f89f03b59616b8de92438b47d534b6e-1261632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5" y="1785957"/>
            <a:ext cx="2072399" cy="1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https://avatars.mds.yandex.net/i?id=e61bbceeb3885f52884019bb021bda4e420a68b3-12925699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3737"/>
            <a:ext cx="1122099" cy="11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11760" y="1289160"/>
            <a:ext cx="0" cy="127430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3808" y="2672362"/>
            <a:ext cx="0" cy="14850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29651" y="4293096"/>
            <a:ext cx="0" cy="1224136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5895" y="5578727"/>
            <a:ext cx="0" cy="98658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97195"/>
              </p:ext>
            </p:extLst>
          </p:nvPr>
        </p:nvGraphicFramePr>
        <p:xfrm>
          <a:off x="2957546" y="1446518"/>
          <a:ext cx="5878550" cy="30880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5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2024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2024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192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185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5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27 849,1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46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521 933,4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506 086,4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2658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7760636"/>
              </p:ext>
            </p:extLst>
          </p:nvPr>
        </p:nvGraphicFramePr>
        <p:xfrm>
          <a:off x="3017904" y="4653136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51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0" y="2636913"/>
            <a:ext cx="2419189" cy="16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2" y="4858817"/>
            <a:ext cx="2434237" cy="16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61004" y="1052738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48067" y="1412776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9336842"/>
              </p:ext>
            </p:extLst>
          </p:nvPr>
        </p:nvGraphicFramePr>
        <p:xfrm>
          <a:off x="5036795" y="1255689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70" y="277549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7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132 388,6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74 211,9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городского 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25 549,6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66571"/>
              </p:ext>
            </p:extLst>
          </p:nvPr>
        </p:nvGraphicFramePr>
        <p:xfrm>
          <a:off x="447872" y="3068960"/>
          <a:ext cx="8226264" cy="3279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7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на 1000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7 776,1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7 776,1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7 360,7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304,0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304,0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1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1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7" y="1313177"/>
            <a:ext cx="4156686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905466"/>
            <a:ext cx="8152210" cy="241912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Liberation Serif" pitchFamily="18" charset="0"/>
              </a:rPr>
              <a:t>                                                                                                     План                 Факт </a:t>
            </a:r>
          </a:p>
          <a:p>
            <a:pPr>
              <a:lnSpc>
                <a:spcPct val="120000"/>
              </a:lnSpc>
            </a:pPr>
            <a:endParaRPr lang="ru-RU" dirty="0" smtClean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численность населения, человек                                       46 396                46 498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индекс </a:t>
            </a:r>
            <a:r>
              <a:rPr lang="ru-RU" dirty="0">
                <a:latin typeface="Liberation Serif" pitchFamily="18" charset="0"/>
              </a:rPr>
              <a:t>потребительских </a:t>
            </a:r>
            <a:r>
              <a:rPr lang="ru-RU" dirty="0" smtClean="0">
                <a:latin typeface="Liberation Serif" pitchFamily="18" charset="0"/>
              </a:rPr>
              <a:t>цен, %                                          107,2                  105,8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прожиточный </a:t>
            </a:r>
            <a:r>
              <a:rPr lang="ru-RU" dirty="0">
                <a:latin typeface="Liberation Serif" pitchFamily="18" charset="0"/>
              </a:rPr>
              <a:t>минимум (общий) </a:t>
            </a:r>
            <a:r>
              <a:rPr lang="ru-RU" dirty="0" smtClean="0">
                <a:latin typeface="Liberation Serif" pitchFamily="18" charset="0"/>
              </a:rPr>
              <a:t>                                   15 101,0            15 298,0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среднемесячная </a:t>
            </a:r>
            <a:r>
              <a:rPr lang="ru-RU" dirty="0">
                <a:latin typeface="Liberation Serif" pitchFamily="18" charset="0"/>
              </a:rPr>
              <a:t>заработная </a:t>
            </a:r>
            <a:r>
              <a:rPr lang="ru-RU" dirty="0" smtClean="0">
                <a:latin typeface="Liberation Serif" pitchFamily="18" charset="0"/>
              </a:rPr>
              <a:t>плата, руб.                          61 627,1            70 821,9</a:t>
            </a:r>
            <a:endParaRPr lang="ru-RU" dirty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уровень безработицы, %                                                          0,55                    0,3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Показатели социально-экономического развития городского </a:t>
            </a:r>
            <a:r>
              <a:rPr lang="ru-RU" sz="2200" b="1" dirty="0" smtClean="0">
                <a:latin typeface="Liberation Serif" panose="02020603050405020304" pitchFamily="18" charset="0"/>
              </a:rPr>
              <a:t>                   округа </a:t>
            </a:r>
            <a:r>
              <a:rPr lang="ru-RU" sz="2200" b="1" dirty="0">
                <a:latin typeface="Liberation Serif" panose="02020603050405020304" pitchFamily="18" charset="0"/>
              </a:rPr>
              <a:t>Сухой Лог </a:t>
            </a:r>
            <a:r>
              <a:rPr lang="ru-RU" sz="2200" b="1" dirty="0" smtClean="0">
                <a:latin typeface="Liberation Serif" panose="02020603050405020304" pitchFamily="18" charset="0"/>
              </a:rPr>
              <a:t>за 2024 год </a:t>
            </a:r>
            <a:endParaRPr lang="ru-RU" sz="2200" dirty="0">
              <a:latin typeface="Liberation Serif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7587" y="4437112"/>
            <a:ext cx="8064896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488324" y="4005064"/>
            <a:ext cx="36004" cy="233262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2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23175" y="1196752"/>
            <a:ext cx="3285839" cy="53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4556" y="1772816"/>
            <a:ext cx="5071848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latin typeface="Liberation Serif" pitchFamily="18" charset="0"/>
              </a:rPr>
              <a:t>В </a:t>
            </a:r>
            <a:r>
              <a:rPr lang="ru-RU" sz="1150" dirty="0">
                <a:latin typeface="Liberation Serif" pitchFamily="18" charset="0"/>
              </a:rPr>
              <a:t>МБУ «</a:t>
            </a:r>
            <a:r>
              <a:rPr lang="ru-RU" sz="1150" dirty="0" err="1">
                <a:latin typeface="Liberation Serif" pitchFamily="18" charset="0"/>
              </a:rPr>
              <a:t>Сухоложский</a:t>
            </a:r>
            <a:r>
              <a:rPr lang="ru-RU" sz="1150" dirty="0">
                <a:latin typeface="Liberation Serif" pitchFamily="18" charset="0"/>
              </a:rPr>
              <a:t> историко-краеведческий музей» было организовано и проведено 50 выставок (в том числе 5 передвижные), 2 лекции, 55 массовых мероприятий, 243 экскурсий различной тематики и 25 мастер-классов. Количество посетителей указанных мероприятий составило 18122 человек.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96752"/>
            <a:ext cx="5071848" cy="446276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latin typeface="Liberation Serif" pitchFamily="18" charset="0"/>
              </a:rPr>
              <a:t>Число посещений библиотеки (в том числе, удаленно через сеть Интернет) за отчетный период составляет 122,4 тыс. человек (план – 118,07 тыс. человек).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08920"/>
            <a:ext cx="5149250" cy="2923877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2024 году проведено 48 мероприятий в сфере культуры общегородского значения,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 наиболее значимые мероприятия: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Новогодние и рождественские мероприятия;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Проводы зимы;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День Победы;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День защиты детей;</a:t>
            </a:r>
          </a:p>
          <a:p>
            <a:pPr algn="just"/>
            <a:r>
              <a:rPr lang="ru-RU" sz="1150" dirty="0">
                <a:latin typeface="Liberation Serif" pitchFamily="18" charset="0"/>
              </a:rPr>
              <a:t>- День России;</a:t>
            </a:r>
          </a:p>
          <a:p>
            <a:pPr algn="just"/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Проведение культурно-досуговых мероприятий не в рамках муниципального задания: </a:t>
            </a: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-  мероприятия, посвященные юбилейным датам, конкурс «Время выбрало нас», КВН, Мисс Сухой Лог, конкурс «Мимикрия», отчетные концерты МАХ</a:t>
            </a:r>
            <a:r>
              <a:rPr lang="en-US" sz="1150" dirty="0" smtClean="0">
                <a:latin typeface="Liberation Serif" pitchFamily="18" charset="0"/>
              </a:rPr>
              <a:t>IMUM</a:t>
            </a:r>
            <a:r>
              <a:rPr lang="ru-RU" sz="1150" dirty="0" smtClean="0">
                <a:latin typeface="Liberation Serif" pitchFamily="18" charset="0"/>
              </a:rPr>
              <a:t>, Е. Нейман, спектакли и другие; и др.</a:t>
            </a: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- Организовано и проведено 9 мероприятий </a:t>
            </a:r>
            <a:r>
              <a:rPr lang="ru-RU" sz="1150" dirty="0">
                <a:latin typeface="Liberation Serif" pitchFamily="18" charset="0"/>
              </a:rPr>
              <a:t>в сфере культуры социальной </a:t>
            </a:r>
            <a:endParaRPr lang="ru-RU" sz="1150" dirty="0" smtClean="0">
              <a:latin typeface="Liberation Serif" pitchFamily="18" charset="0"/>
            </a:endParaRPr>
          </a:p>
          <a:p>
            <a:pPr algn="just"/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направленности </a:t>
            </a:r>
            <a:r>
              <a:rPr lang="ru-RU" sz="1150" dirty="0">
                <a:latin typeface="Liberation Serif" pitchFamily="18" charset="0"/>
              </a:rPr>
              <a:t>в размере 300,0 тыс. руб. (Фестивали-конкурсы </a:t>
            </a:r>
            <a:r>
              <a:rPr lang="ru-RU" sz="1150" dirty="0" smtClean="0">
                <a:latin typeface="Liberation Serif" pitchFamily="18" charset="0"/>
              </a:rPr>
              <a:t> «Город   мастеров</a:t>
            </a:r>
            <a:r>
              <a:rPr lang="ru-RU" sz="1150" dirty="0">
                <a:latin typeface="Liberation Serif" pitchFamily="18" charset="0"/>
              </a:rPr>
              <a:t>»).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4557" y="5733256"/>
            <a:ext cx="5144606" cy="9387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По состоянию на 1 января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2025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действует 137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Посещаемость населением организаций культуры и искусства за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2024 год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составила 361,9 тыс. человек (план – 342,5 тыс. чел.).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4315" y="188641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3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719239" y="1196752"/>
            <a:ext cx="1" cy="5257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02619" y="2722825"/>
            <a:ext cx="2" cy="29099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02616" y="1823877"/>
            <a:ext cx="2" cy="69809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02615" y="5733256"/>
            <a:ext cx="2" cy="93871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3064"/>
              </p:ext>
            </p:extLst>
          </p:nvPr>
        </p:nvGraphicFramePr>
        <p:xfrm>
          <a:off x="611560" y="1556792"/>
          <a:ext cx="8286807" cy="39547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8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257 110,9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257 105,5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6 523,7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6 523,7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обслуживания, модернизация библиотек в части комплектования книжных фондов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25 018,0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25 018,0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105 176,3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105 176,3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50 351,6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50 351,6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в сфере культуры общегородского значения и социальной направленности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32 426,8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32 426,8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2 635,0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2 635,0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2 816,9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2 816,9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31 362,6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31 357,2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5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47311"/>
              </p:ext>
            </p:extLst>
          </p:nvPr>
        </p:nvGraphicFramePr>
        <p:xfrm>
          <a:off x="611560" y="5589240"/>
          <a:ext cx="8280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52 808,9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63 523,0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63 673,7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1873368"/>
              </p:ext>
            </p:extLst>
          </p:nvPr>
        </p:nvGraphicFramePr>
        <p:xfrm>
          <a:off x="6588227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927" y="260648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«Культура и кинематография» в 2024 году составили  257 105,5 тыс. рублей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056737"/>
              </p:ext>
            </p:extLst>
          </p:nvPr>
        </p:nvGraphicFramePr>
        <p:xfrm>
          <a:off x="6083567" y="332658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85306" y="2442375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4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получают  801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3682152"/>
              </p:ext>
            </p:extLst>
          </p:nvPr>
        </p:nvGraphicFramePr>
        <p:xfrm>
          <a:off x="2507775" y="2780929"/>
          <a:ext cx="6406324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4509121"/>
            <a:ext cx="22512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14005"/>
            <a:ext cx="2234639" cy="16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436098" y="1335171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3484" y="260650"/>
            <a:ext cx="8434981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физической культуры и спорта 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746" y="1073563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689182"/>
              </p:ext>
            </p:extLst>
          </p:nvPr>
        </p:nvGraphicFramePr>
        <p:xfrm>
          <a:off x="5302924" y="1357595"/>
          <a:ext cx="3466213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484" y="980729"/>
            <a:ext cx="4906589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городском 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132 601,8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городском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–8 578,3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«Развитие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физической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культуры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Лог»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10 128,3 тыс.  рублей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18457"/>
              </p:ext>
            </p:extLst>
          </p:nvPr>
        </p:nvGraphicFramePr>
        <p:xfrm>
          <a:off x="633802" y="3212976"/>
          <a:ext cx="8021288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6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11" y="3476082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11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11" y="328373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4" y="435632"/>
            <a:ext cx="612067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спорта»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«Спортивная школа «Олимпик»,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«Ледовая арена «Литейщик-Сухой Лог» по  предоставлению услуг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51 431,4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дополнительным общеразвивающим программам в области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3 294,0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73 743,1 тыс. руб.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-    37 499,4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 и МАУ «Спортивная школа»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36 243,7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поэтапному внедрению и реализации Всероссийского физкультурно-спортивного комплекса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174,9 тыс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физкультурных и </a:t>
            </a:r>
            <a:r>
              <a:rPr lang="ru-RU" sz="1200" dirty="0">
                <a:latin typeface="Liberation Serif" panose="02020603050405020304" pitchFamily="18" charset="0"/>
              </a:rPr>
              <a:t>спортивных мероприятий городского округа –  </a:t>
            </a:r>
            <a:r>
              <a:rPr lang="ru-RU" sz="1200" b="1" dirty="0" smtClean="0">
                <a:latin typeface="Liberation Serif" panose="02020603050405020304" pitchFamily="18" charset="0"/>
              </a:rPr>
              <a:t>3 493,7 тыс</a:t>
            </a:r>
            <a:r>
              <a:rPr lang="ru-RU" sz="1200" b="1" dirty="0">
                <a:latin typeface="Liberation Serif" panose="02020603050405020304" pitchFamily="18" charset="0"/>
              </a:rPr>
              <a:t>. руб.  </a:t>
            </a:r>
            <a:r>
              <a:rPr lang="ru-RU" sz="1200" dirty="0">
                <a:latin typeface="Liberation Serif" panose="02020603050405020304" pitchFamily="18" charset="0"/>
              </a:rPr>
              <a:t>За </a:t>
            </a:r>
            <a:r>
              <a:rPr lang="ru-RU" sz="1200" dirty="0" smtClean="0">
                <a:latin typeface="Liberation Serif" panose="02020603050405020304" pitchFamily="18" charset="0"/>
              </a:rPr>
              <a:t>2024 </a:t>
            </a:r>
            <a:r>
              <a:rPr lang="ru-RU" sz="1200" dirty="0">
                <a:latin typeface="Liberation Serif" panose="02020603050405020304" pitchFamily="18" charset="0"/>
              </a:rPr>
              <a:t>год было проведено </a:t>
            </a:r>
            <a:r>
              <a:rPr lang="en-US" sz="1200" b="1" dirty="0" smtClean="0">
                <a:latin typeface="Liberation Serif" panose="02020603050405020304" pitchFamily="18" charset="0"/>
              </a:rPr>
              <a:t>151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мероприятие </a:t>
            </a:r>
            <a:r>
              <a:rPr lang="ru-RU" sz="1200" dirty="0">
                <a:latin typeface="Liberation Serif" panose="02020603050405020304" pitchFamily="18" charset="0"/>
              </a:rPr>
              <a:t>(«Лыжня России – </a:t>
            </a:r>
            <a:r>
              <a:rPr lang="ru-RU" sz="1200" dirty="0" smtClean="0">
                <a:latin typeface="Liberation Serif" panose="02020603050405020304" pitchFamily="18" charset="0"/>
              </a:rPr>
              <a:t>2024», первенство городского округа Сухой Лог по баскетболу, </a:t>
            </a:r>
            <a:r>
              <a:rPr lang="ru-RU" sz="1200" dirty="0">
                <a:latin typeface="Liberation Serif" panose="02020603050405020304" pitchFamily="18" charset="0"/>
              </a:rPr>
              <a:t>по </a:t>
            </a:r>
            <a:r>
              <a:rPr lang="ru-RU" sz="1200" dirty="0" smtClean="0">
                <a:latin typeface="Liberation Serif" panose="02020603050405020304" pitchFamily="18" charset="0"/>
              </a:rPr>
              <a:t>мини-футболу, </a:t>
            </a:r>
            <a:r>
              <a:rPr lang="ru-RU" sz="1200" dirty="0">
                <a:latin typeface="Liberation Serif" panose="02020603050405020304" pitchFamily="18" charset="0"/>
              </a:rPr>
              <a:t>по </a:t>
            </a:r>
            <a:r>
              <a:rPr lang="ru-RU" sz="1200" dirty="0" smtClean="0">
                <a:latin typeface="Liberation Serif" panose="02020603050405020304" pitchFamily="18" charset="0"/>
              </a:rPr>
              <a:t>пулевой стрельбе, </a:t>
            </a:r>
            <a:r>
              <a:rPr lang="ru-RU" sz="1200" dirty="0">
                <a:latin typeface="Liberation Serif" panose="02020603050405020304" pitchFamily="18" charset="0"/>
              </a:rPr>
              <a:t>по шахматам</a:t>
            </a:r>
            <a:r>
              <a:rPr lang="ru-RU" sz="1200" dirty="0" smtClean="0">
                <a:latin typeface="Liberation Serif" panose="02020603050405020304" pitchFamily="18" charset="0"/>
              </a:rPr>
              <a:t>, </a:t>
            </a:r>
            <a:r>
              <a:rPr lang="ru-RU" sz="1200" dirty="0">
                <a:latin typeface="Liberation Serif" panose="02020603050405020304" pitchFamily="18" charset="0"/>
              </a:rPr>
              <a:t>по волейболу, </a:t>
            </a:r>
            <a:r>
              <a:rPr lang="ru-RU" sz="1200" dirty="0" smtClean="0">
                <a:latin typeface="Liberation Serif" panose="02020603050405020304" pitchFamily="18" charset="0"/>
              </a:rPr>
              <a:t>настольному теннису, по универсальному бою, соревнования по плаванию «Семейный заплыв», Спартакиады ДОУ, «Тропа Здоровья», «День физкультурника», «Кросс наций», фестиваль «Гонка Дронов», соревнования «Биатлон в школу»,  новогодние турниры по различным видам спорта, областные соревнования по фитнес-аэробике, зимний фестиваль ВФСК  ГТО и т.д.).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3"/>
            </a:pPr>
            <a:r>
              <a:rPr lang="ru-RU" sz="1200" dirty="0">
                <a:latin typeface="Liberation Serif" panose="02020603050405020304" pitchFamily="18" charset="0"/>
              </a:rPr>
              <a:t>Капитальный и текущий ремонт зданий, сооружений и помещений, в которых размещаются муниципальные учреждения в сфере физической культуры и спорта </a:t>
            </a:r>
            <a:r>
              <a:rPr lang="ru-RU" sz="1200" dirty="0" smtClean="0"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latin typeface="Liberation Serif" panose="02020603050405020304" pitchFamily="18" charset="0"/>
              </a:rPr>
              <a:t>8 412,7 </a:t>
            </a:r>
            <a:r>
              <a:rPr lang="ru-RU" sz="1200" dirty="0" smtClean="0">
                <a:latin typeface="Liberation Serif" panose="02020603050405020304" pitchFamily="18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по обеспечению антитеррористической защищенности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объектов 165,5 тыс. рублей и другие расходы.</a:t>
            </a:r>
            <a:endParaRPr lang="ru-RU" sz="125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9" y="5105261"/>
            <a:ext cx="2098139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285" y="191270"/>
            <a:ext cx="8416056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«Формирование современной городской среды в городском округе Сухой Лог до 2030 года»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263" y="977929"/>
            <a:ext cx="87626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2030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года»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2024 году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44 088,4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Средства направлены на:</a:t>
            </a:r>
          </a:p>
          <a:p>
            <a:pPr algn="just"/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393" y="2252680"/>
            <a:ext cx="3930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Liberation Serif" panose="02020603050405020304" pitchFamily="18" charset="0"/>
              </a:rPr>
              <a:t> Комплексное благоустройство парка в селе </a:t>
            </a:r>
            <a:r>
              <a:rPr lang="ru-RU" sz="1400" dirty="0" smtClean="0">
                <a:latin typeface="Liberation Serif" panose="02020603050405020304" pitchFamily="18" charset="0"/>
              </a:rPr>
              <a:t>Курьи, в том числе :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областной бюджет – 37 961,0 тыс. руб.;</a:t>
            </a: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местный бюджет – 2 847,0 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9103" y="4777813"/>
            <a:ext cx="394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latin typeface="Liberation Serif" panose="02020603050405020304" pitchFamily="18" charset="0"/>
              </a:rPr>
              <a:t>дизайн-проектов, рабочей документации, проектно-сметных работ и проведение экспертизы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подготовительная </a:t>
            </a:r>
            <a:r>
              <a:rPr lang="ru-RU" sz="1200" dirty="0">
                <a:latin typeface="Liberation Serif" panose="02020603050405020304" pitchFamily="18" charset="0"/>
              </a:rPr>
              <a:t>организация работ для проведения дизайн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проектно-сметной </a:t>
            </a:r>
            <a:r>
              <a:rPr lang="ru-RU" sz="1200" dirty="0">
                <a:latin typeface="Liberation Serif" panose="02020603050405020304" pitchFamily="18" charset="0"/>
              </a:rPr>
              <a:t>и рабочей документации по благоустройству общественных и дворовых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территорий –  1 580,8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2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</a:rPr>
              <a:t>Комплексное благоустройство общественной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территории – 1 699,6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65538" name="Picture 2" descr="   В Сухом Логу открыли новый парк после обращения ветерана к Куйвашев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9" y="3645026"/>
            <a:ext cx="4346975" cy="28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sun9-21.userapi.com/impg/9DrzK1It2J-RQfImrkolyMDDOZrfHoTIZpEyRA/NtyGD_JMXVk.jpg?size=2560x1920&amp;quality=95&amp;sign=18c37652162864f5306a31c6bac6f96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95" y="1796280"/>
            <a:ext cx="3823149" cy="28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764" y="285728"/>
            <a:ext cx="6840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Расходы на социальную политику, произведенные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    в 2024 году составили  175 633,5 тыс. рублей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1478443"/>
              </p:ext>
            </p:extLst>
          </p:nvPr>
        </p:nvGraphicFramePr>
        <p:xfrm>
          <a:off x="498884" y="1108624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802" y="4437114"/>
            <a:ext cx="801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2024 год были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2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7" y="1556792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8" y="1220025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2028052"/>
              </p:ext>
            </p:extLst>
          </p:nvPr>
        </p:nvGraphicFramePr>
        <p:xfrm>
          <a:off x="5154294" y="1381607"/>
          <a:ext cx="3824751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6337" y="836712"/>
            <a:ext cx="4831728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  <a:endParaRPr lang="en-US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жилыми помещениями малоимущих граждан по договорам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социального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найма жилых помещений, государственных, муниципальных служащих и работников бюджетной сферы по договорам найма служебных жилых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помещений –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4 999,9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2.  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жильем молодых семей на территории 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2 844,7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сельских территорий городского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( социальные выплаты специалистам на селе)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2 592,5 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1460"/>
              </p:ext>
            </p:extLst>
          </p:nvPr>
        </p:nvGraphicFramePr>
        <p:xfrm>
          <a:off x="273869" y="2852939"/>
          <a:ext cx="8585954" cy="3718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90656" y="908722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87178960"/>
              </p:ext>
            </p:extLst>
          </p:nvPr>
        </p:nvGraphicFramePr>
        <p:xfrm>
          <a:off x="5362560" y="1231887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6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764705"/>
            <a:ext cx="4590435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потенциала молодежи городского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- 9 894,5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воспитание молодежи на территории городского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135,6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    отдыха и оздоровления детей в городском округе Сухой Лог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- 300,0  тыс. руб.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45793"/>
              </p:ext>
            </p:extLst>
          </p:nvPr>
        </p:nvGraphicFramePr>
        <p:xfrm>
          <a:off x="232989" y="2769978"/>
          <a:ext cx="8585954" cy="38958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2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7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51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19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53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8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1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90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895" y="1412776"/>
            <a:ext cx="5558578" cy="40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</a:t>
            </a:r>
            <a:r>
              <a:rPr lang="ru-RU" sz="1400" dirty="0" smtClean="0">
                <a:latin typeface="Liberation Serif" panose="02020603050405020304" pitchFamily="18" charset="0"/>
              </a:rPr>
              <a:t>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latin typeface="Liberation Serif" panose="02020603050405020304" pitchFamily="18" charset="0"/>
              </a:rPr>
              <a:t>В 2024 году состоялось 47 мероприятий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Акция «Трагедия Беслана в наших сердцах»;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Областная акция «Пост №1»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Вечер, посвященный 40-летию поискового отряда «Память»;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Конкурс молодежных инициатив «Парк  - дело молодежи»;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Фестиваль «Горячие сердца», посвященный  Всероссийскому Дню волонтера;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Военно-спортивная игра «Зарница»;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>
                <a:latin typeface="Liberation Serif" panose="02020603050405020304" pitchFamily="18" charset="0"/>
              </a:rPr>
              <a:t>Акция «</a:t>
            </a:r>
            <a:r>
              <a:rPr lang="ru-RU" sz="1300" dirty="0" smtClean="0"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Акция «Георгиевская ленточка»;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Праздничная программа в рамках Дня молодежи;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Мероприятия в рамках проведения Дня города и др.</a:t>
            </a: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6864" y="4725143"/>
            <a:ext cx="859402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9" y="5724988"/>
            <a:ext cx="8731335" cy="8829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</a:t>
            </a:r>
            <a:r>
              <a:rPr lang="ru-RU" sz="135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–158 человек. Были разработаны и выпущены специализированные буклеты, статьи и плакаты по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5540" name="Picture 4" descr="https://sun9-16.userapi.com/impg/xsMW9-8c5VcG0iE8lg_DXqD5AjeWolQCtrUC1Q/aXMNOqZHyMo.jpg?size=2000x1333&amp;quality=95&amp;sign=383a97305b774c5678181572af7853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9" y="1916832"/>
            <a:ext cx="2600291" cy="17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52626"/>
              </p:ext>
            </p:extLst>
          </p:nvPr>
        </p:nvGraphicFramePr>
        <p:xfrm>
          <a:off x="251520" y="1268762"/>
          <a:ext cx="8640962" cy="53761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3 290 307,1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3 519 663,0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973 779,8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1 021 036,6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76 692,8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75 754,8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2 239 834,5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2 422 871,6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3 588 748,2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3 508 032,7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- 104 325,3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11 630,3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104 325,3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11 630,3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характеристики бюджета городского округа Сухой Лог за 2024 год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3275856" y="2729870"/>
            <a:ext cx="5658139" cy="61617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«Олимп успеха»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1230,0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 </a:t>
            </a: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рамках проекта выполнены работы по устройству спортивной площадки по адресу: с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Светлое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ул.Мира,10а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9182" y="2057770"/>
            <a:ext cx="5244813" cy="575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«Реализация проекта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Энергия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семьи» - 380,0 тыс.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Установлена детская игровая площадка по адресу: 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с. Талица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пер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Горный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21б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4143" y="1197104"/>
            <a:ext cx="48998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«Реализация проекта «Территория здоровья!» </a:t>
            </a:r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Liberation Serif" pitchFamily="18" charset="0"/>
              </a:rPr>
              <a:t>740,0 </a:t>
            </a:r>
            <a:r>
              <a:rPr lang="ru-RU" sz="1200" b="1" dirty="0">
                <a:latin typeface="Liberation Serif" pitchFamily="18" charset="0"/>
              </a:rPr>
              <a:t>тыс</a:t>
            </a:r>
            <a:r>
              <a:rPr lang="ru-RU" sz="1200" b="1" dirty="0" smtClean="0">
                <a:latin typeface="Liberation Serif" pitchFamily="18" charset="0"/>
              </a:rPr>
              <a:t>. рублей.  </a:t>
            </a:r>
            <a:r>
              <a:rPr lang="ru-RU" sz="1200" dirty="0" smtClean="0">
                <a:latin typeface="Liberation Serif" pitchFamily="18" charset="0"/>
              </a:rPr>
              <a:t>В </a:t>
            </a:r>
            <a:r>
              <a:rPr lang="ru-RU" sz="1200" dirty="0">
                <a:latin typeface="Liberation Serif" pitchFamily="18" charset="0"/>
              </a:rPr>
              <a:t>рамках проекта осуществлены работы по устройству </a:t>
            </a:r>
            <a:r>
              <a:rPr lang="ru-RU" sz="1200" dirty="0" smtClean="0">
                <a:latin typeface="Liberation Serif" pitchFamily="18" charset="0"/>
              </a:rPr>
              <a:t>спортивной </a:t>
            </a:r>
            <a:r>
              <a:rPr lang="ru-RU" sz="1200" dirty="0">
                <a:latin typeface="Liberation Serif" pitchFamily="18" charset="0"/>
              </a:rPr>
              <a:t>площадки по адресу: </a:t>
            </a:r>
            <a:r>
              <a:rPr lang="ru-RU" sz="1200" dirty="0" smtClean="0">
                <a:latin typeface="Liberation Serif" pitchFamily="18" charset="0"/>
              </a:rPr>
              <a:t>д. </a:t>
            </a:r>
            <a:r>
              <a:rPr lang="ru-RU" sz="1200" dirty="0" err="1" smtClean="0">
                <a:latin typeface="Liberation Serif" pitchFamily="18" charset="0"/>
              </a:rPr>
              <a:t>Сергуловка</a:t>
            </a:r>
            <a:r>
              <a:rPr lang="ru-RU" sz="1200" dirty="0" smtClean="0">
                <a:latin typeface="Liberation Serif" pitchFamily="18" charset="0"/>
              </a:rPr>
              <a:t> , </a:t>
            </a:r>
          </a:p>
          <a:p>
            <a:r>
              <a:rPr lang="ru-RU" sz="1200" dirty="0" smtClean="0">
                <a:latin typeface="Liberation Serif" pitchFamily="18" charset="0"/>
              </a:rPr>
              <a:t>ул. Ворошилова</a:t>
            </a:r>
            <a:r>
              <a:rPr lang="ru-RU" sz="1200" dirty="0">
                <a:latin typeface="Liberation Serif" pitchFamily="18" charset="0"/>
              </a:rPr>
              <a:t>. </a:t>
            </a:r>
            <a:r>
              <a:rPr lang="ru-RU" sz="1200" dirty="0" smtClean="0">
                <a:latin typeface="Liberation Serif" pitchFamily="18" charset="0"/>
              </a:rPr>
              <a:t>23б  </a:t>
            </a:r>
            <a:endParaRPr lang="ru-RU" sz="1000" kern="0" dirty="0">
              <a:latin typeface="Liberation Serif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34143" y="1197104"/>
            <a:ext cx="0" cy="83099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72851" y="2057769"/>
            <a:ext cx="16331" cy="5750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75856" y="2632783"/>
            <a:ext cx="0" cy="692309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618430" y="198533"/>
            <a:ext cx="5343389" cy="78066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рамках реализации практики инициативного бюджетирования за 2024 год 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 были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реализованы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инициативных проектов граждан, освоено 6 882,3 тыс. рублей, в том числе:</a:t>
            </a:r>
            <a:b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47864" y="3440909"/>
            <a:ext cx="0" cy="58638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618555" y="4163104"/>
            <a:ext cx="6315440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«Музыкальный уголок» 952,0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тыс.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приобретены и установлены малые архитектурные формы на территории Детской музыкальной школы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37170" y="5714689"/>
            <a:ext cx="7011883" cy="811246"/>
          </a:xfrm>
          <a:prstGeom prst="rect">
            <a:avLst/>
          </a:prstGeom>
          <a:solidFill>
            <a:srgbClr val="CB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«Инженерный </a:t>
            </a:r>
            <a:r>
              <a:rPr lang="en-US" sz="1200" b="1" dirty="0">
                <a:solidFill>
                  <a:schemeClr val="tx1"/>
                </a:solidFill>
                <a:latin typeface="Liberation Serif" pitchFamily="18" charset="0"/>
              </a:rPr>
              <a:t>IT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- класс» в детском саду» 800,0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в МБДОУ №43 приобретены ноутбуки, интерактивный дисплей, учебно-методический комплект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45214" y="4938993"/>
            <a:ext cx="6703840" cy="71187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</a:t>
            </a:r>
            <a:r>
              <a:rPr lang="ru-RU" sz="1200" b="1" dirty="0" err="1">
                <a:solidFill>
                  <a:schemeClr val="tx1"/>
                </a:solidFill>
                <a:latin typeface="Liberation Serif" pitchFamily="18" charset="0"/>
              </a:rPr>
              <a:t>Нейропилотирование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 – шаг в будущее» 200,0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Приобретены средства обучения для детей, ноутбук в МБДОУ №23</a:t>
            </a:r>
            <a:b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</a:b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621212" y="4163104"/>
            <a:ext cx="0" cy="7200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34555" y="4932079"/>
            <a:ext cx="0" cy="7118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36353" y="5714689"/>
            <a:ext cx="817" cy="811246"/>
          </a:xfrm>
          <a:prstGeom prst="line">
            <a:avLst/>
          </a:prstGeom>
          <a:ln w="38100">
            <a:solidFill>
              <a:srgbClr val="A68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4" descr="https://sun9-44.userapi.com/s/v1/ig2/_NKp4E_kjdgQYnj9vyDt2e1R-KSYEyUUf8Dm2XcTjuNAfwHhOZHKxmnoNj8LwvhLI48hWJ_yg5x3XEFdE0EZg9a5.jpg?quality=95&amp;as=32x18,48x27,72x40,108x60,160x89,240x133,360x200,480x267,540x300,640x356,720x400,1080x601,1280x712,1440x801,2560x1424&amp;from=bu&amp;u=wePUi2EhwpQy6O2wxJt4dytdxK1HfR3bQguxwQsc04U&amp;cs=807x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198533"/>
            <a:ext cx="3287745" cy="18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921646" y="3440909"/>
            <a:ext cx="6027408" cy="6786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«Устройство футбольного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поля»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2 580,3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тыс. рублей.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проведены работы по устройству футбольного поля по адресу: с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</a:rPr>
              <a:t>Рудянское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ул.Дачная,2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921646" y="3440909"/>
            <a:ext cx="0" cy="65227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8" name="Picture 10" descr="☝👦👧«Инженерный IT-класс в детском саду» – так называется новый проект, который поддержала компания «ФОРЭС» в Сухом Логу. - 957194341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4479630"/>
            <a:ext cx="1540421" cy="20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C:\Users\Пользователь\Downloads\17430697933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4225" r="3046" b="26142"/>
          <a:stretch/>
        </p:blipFill>
        <p:spPr bwMode="auto">
          <a:xfrm>
            <a:off x="208708" y="2269516"/>
            <a:ext cx="2312705" cy="19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2632630" y="1182544"/>
            <a:ext cx="3883588" cy="2854057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210 019,8 тыс. рублей,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82,2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125,3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Транспорт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6 504,5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201 411,0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Другие вопросы в области национальной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896,9 тыс. руб.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11" y="188641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7" y="1052384"/>
            <a:ext cx="2214579" cy="1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4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71">
            <a:off x="623776" y="4416604"/>
            <a:ext cx="3591091" cy="19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37">
            <a:off x="4930587" y="4440524"/>
            <a:ext cx="3680485" cy="20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avatars.mds.yandex.net/i?id=8f7648ce6f2916e32ee6ba8510e99c4f5d7bab20-776681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77" y="2704288"/>
            <a:ext cx="2214579" cy="1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5" y="307521"/>
            <a:ext cx="6773287" cy="1000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02916"/>
              </p:ext>
            </p:extLst>
          </p:nvPr>
        </p:nvGraphicFramePr>
        <p:xfrm>
          <a:off x="642758" y="1700808"/>
          <a:ext cx="7992887" cy="43797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17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2 702,3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3 881,4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3 617,9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5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657,1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2 458,2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4 606,2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4 516,7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4 645,4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11 606,4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10 747,5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31 999,6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43 317,5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42 987,3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5 529,5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5 529,4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3 673,8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3 992,3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3 777,2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2 864,3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3 276,7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3 276,7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068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52 494,8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77 180,7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75 444,8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423384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274500"/>
            <a:ext cx="1495300" cy="1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9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3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7" y="980728"/>
            <a:ext cx="77867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684661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/>
                <a:gridCol w="1404817"/>
                <a:gridCol w="1512168"/>
                <a:gridCol w="1584176"/>
                <a:gridCol w="1469586"/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01.01.2024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31.12.2024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861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Муниципальный долг городского округа Сухой Лог в 2024 году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5976458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fonoteka.top/uploads/posts/2024-01/1705913965_fonoteka-top-p-sukhoi-log-gorod-krasivo-foni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7" y="174594"/>
            <a:ext cx="6423671" cy="6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031" y="2417252"/>
            <a:ext cx="2196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</a:t>
            </a:r>
            <a:endParaRPr lang="ru-RU" sz="29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информация</a:t>
            </a:r>
            <a:endParaRPr lang="ru-RU" sz="2900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78855" y="185973"/>
            <a:ext cx="61796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Благодарим </a:t>
            </a:r>
            <a:r>
              <a:rPr lang="ru-RU" sz="3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4593"/>
            <a:ext cx="2376264" cy="2376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58336"/>
              </p:ext>
            </p:extLst>
          </p:nvPr>
        </p:nvGraphicFramePr>
        <p:xfrm>
          <a:off x="148814" y="3652716"/>
          <a:ext cx="2297855" cy="281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863"/>
                <a:gridCol w="1337992"/>
              </a:tblGrid>
              <a:tr h="3390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Начальник  Финансового управления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Чащина Наталья Геннадьевна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375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Адрес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ул. Кирова, д.7-А, </a:t>
                      </a:r>
                      <a:endParaRPr lang="ru-RU" sz="90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г</a:t>
                      </a:r>
                      <a:r>
                        <a:rPr lang="ru-RU" sz="900" dirty="0" smtClean="0">
                          <a:latin typeface="Liberation Serif" pitchFamily="18" charset="0"/>
                        </a:rPr>
                        <a:t>. Сухой Лог, 624800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5006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Телефон, факс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(34373) </a:t>
                      </a:r>
                      <a:r>
                        <a:rPr lang="ru-RU" sz="900" dirty="0" smtClean="0">
                          <a:latin typeface="Liberation Serif" pitchFamily="18" charset="0"/>
                        </a:rPr>
                        <a:t>4-39-70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938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Адрес электронной почты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900" smtClean="0">
                          <a:latin typeface="Liberation Serif" pitchFamily="18" charset="0"/>
                        </a:rPr>
                        <a:t>Fu_slog@mail.ru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17259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Режим работы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Понедельник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-четверг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с 8-30 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до 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17- 45, </a:t>
                      </a:r>
                      <a:endParaRPr lang="ru-RU" sz="900" baseline="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Пятница </a:t>
                      </a:r>
                      <a:endParaRPr lang="ru-RU" sz="900" baseline="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с 8-30 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до 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16-30,</a:t>
                      </a:r>
                      <a:endParaRPr lang="ru-RU" sz="900" baseline="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Перерыв на 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обед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с 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1</a:t>
                      </a:r>
                      <a:r>
                        <a:rPr lang="en-US" sz="900" baseline="0" dirty="0" smtClean="0">
                          <a:latin typeface="Liberation Serif" pitchFamily="18" charset="0"/>
                        </a:rPr>
                        <a:t>3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-00 до 1</a:t>
                      </a:r>
                      <a:r>
                        <a:rPr lang="en-US" sz="900" baseline="0" dirty="0" smtClean="0">
                          <a:latin typeface="Liberation Serif" pitchFamily="18" charset="0"/>
                        </a:rPr>
                        <a:t>4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-00,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Выходные дни: суббота, воскресенье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60650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за 2024  год</a:t>
            </a:r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1" y="2500306"/>
            <a:ext cx="2786083" cy="17859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Liberation Serif" panose="02020603050405020304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107" y="2162820"/>
            <a:ext cx="7986133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b="1" dirty="0" smtClean="0">
                <a:solidFill>
                  <a:schemeClr val="dk1"/>
                </a:solidFill>
                <a:latin typeface="Liberation Serif" panose="02020603050405020304" pitchFamily="18" charset="0"/>
              </a:rPr>
              <a:t>3 519 663,0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7" y="4286248"/>
            <a:ext cx="8059863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3 508 032,7тыс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1 021 036,6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000496" y="331660"/>
            <a:ext cx="1071570" cy="242889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75 754,8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9" y="74225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2 422 871,6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3" y="4929199"/>
            <a:ext cx="1643075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1 998 824,1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175 633,5 тыс. руб</a:t>
            </a:r>
            <a:r>
              <a:rPr lang="ru-RU" sz="1200" b="1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9" y="4929199"/>
            <a:ext cx="1785951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257 105,5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5" y="5857893"/>
            <a:ext cx="1571636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168 225,0  тыс</a:t>
            </a:r>
            <a:r>
              <a:rPr lang="ru-RU" sz="1200" b="1" dirty="0">
                <a:latin typeface="Liberation Serif" panose="02020603050405020304" pitchFamily="18" charset="0"/>
              </a:rPr>
              <a:t>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5" y="5857893"/>
            <a:ext cx="1500199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210 019,8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152 361,6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42 902,5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7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75 694,9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75 444,8 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502 960,7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8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3" y="5715016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2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3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5766" y="188640"/>
            <a:ext cx="7428074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3343" y="1362097"/>
            <a:ext cx="5735484" cy="511584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47664" y="913075"/>
            <a:ext cx="1853421" cy="179584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Ставка налога </a:t>
            </a:r>
            <a:r>
              <a:rPr lang="ru-RU" sz="1400" b="1" dirty="0">
                <a:latin typeface="Liberation Serif" panose="02020603050405020304" pitchFamily="18" charset="0"/>
              </a:rPr>
              <a:t>13% если налогооблагаемый доход за год не превышает 5 </a:t>
            </a:r>
            <a:r>
              <a:rPr lang="ru-RU" sz="1400" b="1" dirty="0" smtClean="0">
                <a:latin typeface="Liberation Serif" panose="02020603050405020304" pitchFamily="18" charset="0"/>
              </a:rPr>
              <a:t>млн. </a:t>
            </a:r>
            <a:r>
              <a:rPr lang="ru-RU" sz="1400" b="1" dirty="0">
                <a:latin typeface="Liberation Serif" panose="02020603050405020304" pitchFamily="18" charset="0"/>
              </a:rPr>
              <a:t>р</a:t>
            </a:r>
            <a:r>
              <a:rPr lang="ru-RU" sz="1400" b="1" dirty="0" smtClean="0">
                <a:latin typeface="Liberation Serif" panose="02020603050405020304" pitchFamily="18" charset="0"/>
              </a:rPr>
              <a:t>уб. 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78111" y="5215796"/>
            <a:ext cx="1593690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В отдельных случаях ставка   9%, 30%,  35%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15185" y="1112259"/>
            <a:ext cx="1157150" cy="1067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9105" y="2438535"/>
            <a:ext cx="1101056" cy="10207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31848" y="4323244"/>
            <a:ext cx="1172064" cy="109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111" y="4005319"/>
            <a:ext cx="2344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774 826,1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869" y="2450025"/>
            <a:ext cx="193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17 296,0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sz="16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128" y="4269384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25 378,1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568" y="4523299"/>
            <a:ext cx="966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3" y="620688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8237" y="1499793"/>
            <a:ext cx="2845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3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6278" y="2502652"/>
            <a:ext cx="244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отношении жилых домов, гаражей,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объектов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незавер-шенного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строительства и др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4026" y="4398214"/>
            <a:ext cx="244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личного подсобного хозяйства, садоводства или огородничества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8176" y="5785439"/>
            <a:ext cx="30442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домами индивидуальной застройки, под индивидуальными гаражами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15185" y="5469156"/>
            <a:ext cx="1250378" cy="1187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504" y="2179716"/>
            <a:ext cx="1843227" cy="182560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Ставка налога 15% </a:t>
            </a:r>
            <a:r>
              <a:rPr lang="ru-RU" sz="1400" b="1" dirty="0">
                <a:latin typeface="Liberation Serif" panose="02020603050405020304" pitchFamily="18" charset="0"/>
              </a:rPr>
              <a:t>если </a:t>
            </a:r>
            <a:r>
              <a:rPr lang="ru-RU" sz="1400" b="1" dirty="0" smtClean="0">
                <a:latin typeface="Liberation Serif" panose="02020603050405020304" pitchFamily="18" charset="0"/>
              </a:rPr>
              <a:t>годовой </a:t>
            </a:r>
            <a:r>
              <a:rPr lang="ru-RU" sz="1400" b="1" dirty="0">
                <a:latin typeface="Liberation Serif" panose="02020603050405020304" pitchFamily="18" charset="0"/>
              </a:rPr>
              <a:t>доход </a:t>
            </a:r>
            <a:r>
              <a:rPr lang="ru-RU" sz="1400" b="1" dirty="0" err="1" smtClean="0">
                <a:latin typeface="Liberation Serif" panose="02020603050405020304" pitchFamily="18" charset="0"/>
              </a:rPr>
              <a:t>налого</a:t>
            </a:r>
            <a:r>
              <a:rPr lang="ru-RU" sz="1400" b="1" dirty="0" smtClean="0">
                <a:latin typeface="Liberation Serif" panose="02020603050405020304" pitchFamily="18" charset="0"/>
              </a:rPr>
              <a:t>-плательщика превышает </a:t>
            </a:r>
            <a:r>
              <a:rPr lang="ru-RU" sz="1400" b="1" dirty="0">
                <a:latin typeface="Liberation Serif" panose="02020603050405020304" pitchFamily="18" charset="0"/>
              </a:rPr>
              <a:t>5 </a:t>
            </a:r>
            <a:r>
              <a:rPr lang="ru-RU" sz="1400" b="1" dirty="0" smtClean="0">
                <a:latin typeface="Liberation Serif" panose="02020603050405020304" pitchFamily="18" charset="0"/>
              </a:rPr>
              <a:t>млн. </a:t>
            </a:r>
            <a:r>
              <a:rPr lang="ru-RU" sz="1400" b="1" dirty="0">
                <a:latin typeface="Liberation Serif" panose="02020603050405020304" pitchFamily="18" charset="0"/>
              </a:rPr>
              <a:t>р</a:t>
            </a:r>
            <a:r>
              <a:rPr lang="ru-RU" sz="1400" b="1" dirty="0" smtClean="0">
                <a:latin typeface="Liberation Serif" panose="02020603050405020304" pitchFamily="18" charset="0"/>
              </a:rPr>
              <a:t>уб. 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440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Liberation Serif" pitchFamily="18" charset="0"/>
              </a:rPr>
              <a:t>Поступление доходов местного бюджета </a:t>
            </a:r>
            <a:br>
              <a:rPr lang="ru-RU" sz="2600" b="1" dirty="0" smtClean="0">
                <a:latin typeface="Liberation Serif" pitchFamily="18" charset="0"/>
              </a:rPr>
            </a:br>
            <a:r>
              <a:rPr lang="ru-RU" sz="2600" b="1" dirty="0" smtClean="0">
                <a:latin typeface="Liberation Serif" pitchFamily="18" charset="0"/>
              </a:rPr>
              <a:t>в 2022 – 2024 годах</a:t>
            </a:r>
            <a:endParaRPr lang="ru-RU" sz="2600" b="1" dirty="0">
              <a:latin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10277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5229241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1048723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Поступило в бюджет всего:</a:t>
            </a:r>
          </a:p>
          <a:p>
            <a:endParaRPr lang="ru-RU" b="1" dirty="0" smtClean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     2022 год – 2 362 668,6</a:t>
            </a:r>
          </a:p>
          <a:p>
            <a:r>
              <a:rPr lang="ru-RU" b="1" dirty="0" smtClean="0">
                <a:latin typeface="Liberation Serif" pitchFamily="18" charset="0"/>
              </a:rPr>
              <a:t>     2023 год – 2 420 004,3</a:t>
            </a:r>
          </a:p>
          <a:p>
            <a:r>
              <a:rPr lang="ru-RU" b="1" dirty="0" smtClean="0">
                <a:latin typeface="Liberation Serif" pitchFamily="18" charset="0"/>
              </a:rPr>
              <a:t>     2024 год – 3 519 663,0</a:t>
            </a:r>
            <a:endParaRPr lang="ru-RU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43486" y="360043"/>
            <a:ext cx="6447586" cy="69269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доходов бюджета за 2024 год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1827947"/>
            <a:ext cx="6945397" cy="33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4460" y="1530572"/>
            <a:ext cx="147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тыс.руб</a:t>
            </a:r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75637140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33778</TotalTime>
  <Words>7022</Words>
  <Application>Microsoft Office PowerPoint</Application>
  <PresentationFormat>Экран (4:3)</PresentationFormat>
  <Paragraphs>1352</Paragraphs>
  <Slides>55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2024 год</vt:lpstr>
      <vt:lpstr> Основные параметры исполнения бюджета  городского округа Сухой Лог за 2024  год </vt:lpstr>
      <vt:lpstr>Мы все - налогоплательщики</vt:lpstr>
      <vt:lpstr>Поступление доходов местного бюджета  в 2022 – 2024 годах</vt:lpstr>
      <vt:lpstr>Структура доходов бюджета за 2024 год</vt:lpstr>
      <vt:lpstr>Структура налоговых доходов  бюджета в 2024 году </vt:lpstr>
      <vt:lpstr>Поступление налоговых платежей в бюджет  за 2024 год</vt:lpstr>
      <vt:lpstr>Динамика поступлений налога на доходы физических лиц в бюджет  за 2022 - 2024 годы</vt:lpstr>
      <vt:lpstr>Динамика поступлений налоговых  платежей в бюджет за 2023-2024 годы</vt:lpstr>
      <vt:lpstr>Поступление неналоговых платежей  в бюджет за 2024 год</vt:lpstr>
      <vt:lpstr>Структура неналоговых доходов бюджета  в 2024 году</vt:lpstr>
      <vt:lpstr>Динамика поступлений неналоговых платежей в бюджет за 2023 – 2024 годы</vt:lpstr>
      <vt:lpstr>Структура безвозмездных  поступлений в 2024 году</vt:lpstr>
      <vt:lpstr>Безвозмездные поступления в бюджет  за 2024 год</vt:lpstr>
      <vt:lpstr>Динамика безвозмездных поступлений в бюджет  за 2023-2024 годы</vt:lpstr>
      <vt:lpstr>Недоимка по налоговым и неналоговым доходам</vt:lpstr>
      <vt:lpstr>Сведения об исполнении бюджета городского округа Сухой Лог за 2022 - 2024  годы в сравнении с бюджетами других городских округов</vt:lpstr>
      <vt:lpstr>Функциональная структура расходов за 2024 год</vt:lpstr>
      <vt:lpstr>Презентация PowerPoint</vt:lpstr>
      <vt:lpstr>Презентация PowerPoint</vt:lpstr>
      <vt:lpstr>    Социально - значимые расходы в 2024 году 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Источники финансирования дефицита бюджета</vt:lpstr>
      <vt:lpstr>Муниципальный долг городского округа Сухой Лог в 2024 году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Пользователь</cp:lastModifiedBy>
  <cp:revision>3172</cp:revision>
  <cp:lastPrinted>2021-03-10T07:55:14Z</cp:lastPrinted>
  <dcterms:created xsi:type="dcterms:W3CDTF">2014-05-05T02:55:32Z</dcterms:created>
  <dcterms:modified xsi:type="dcterms:W3CDTF">2025-10-03T10:05:24Z</dcterms:modified>
</cp:coreProperties>
</file>