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58"/>
  </p:notesMasterIdLst>
  <p:handoutMasterIdLst>
    <p:handoutMasterId r:id="rId59"/>
  </p:handoutMasterIdLst>
  <p:sldIdLst>
    <p:sldId id="488" r:id="rId2"/>
    <p:sldId id="478" r:id="rId3"/>
    <p:sldId id="533" r:id="rId4"/>
    <p:sldId id="524" r:id="rId5"/>
    <p:sldId id="490" r:id="rId6"/>
    <p:sldId id="395" r:id="rId7"/>
    <p:sldId id="479" r:id="rId8"/>
    <p:sldId id="396" r:id="rId9"/>
    <p:sldId id="560" r:id="rId10"/>
    <p:sldId id="558" r:id="rId11"/>
    <p:sldId id="491" r:id="rId12"/>
    <p:sldId id="399" r:id="rId13"/>
    <p:sldId id="400" r:id="rId14"/>
    <p:sldId id="402" r:id="rId15"/>
    <p:sldId id="529" r:id="rId16"/>
    <p:sldId id="480" r:id="rId17"/>
    <p:sldId id="549" r:id="rId18"/>
    <p:sldId id="55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46" r:id="rId30"/>
    <p:sldId id="419" r:id="rId31"/>
    <p:sldId id="548" r:id="rId32"/>
    <p:sldId id="531" r:id="rId33"/>
    <p:sldId id="507" r:id="rId34"/>
    <p:sldId id="530" r:id="rId35"/>
    <p:sldId id="428" r:id="rId36"/>
    <p:sldId id="429" r:id="rId37"/>
    <p:sldId id="547" r:id="rId38"/>
    <p:sldId id="571" r:id="rId39"/>
    <p:sldId id="433" r:id="rId40"/>
    <p:sldId id="434" r:id="rId41"/>
    <p:sldId id="572" r:id="rId42"/>
    <p:sldId id="487" r:id="rId43"/>
    <p:sldId id="438" r:id="rId44"/>
    <p:sldId id="573" r:id="rId45"/>
    <p:sldId id="441" r:id="rId46"/>
    <p:sldId id="442" r:id="rId47"/>
    <p:sldId id="574" r:id="rId48"/>
    <p:sldId id="445" r:id="rId49"/>
    <p:sldId id="551" r:id="rId50"/>
    <p:sldId id="450" r:id="rId51"/>
    <p:sldId id="575" r:id="rId52"/>
    <p:sldId id="510" r:id="rId53"/>
    <p:sldId id="576" r:id="rId54"/>
    <p:sldId id="577" r:id="rId55"/>
    <p:sldId id="458" r:id="rId56"/>
    <p:sldId id="457" r:id="rId57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FF"/>
    <a:srgbClr val="FFCCFF"/>
    <a:srgbClr val="CCCCFF"/>
    <a:srgbClr val="CCFF99"/>
    <a:srgbClr val="6699FF"/>
    <a:srgbClr val="90BBD6"/>
    <a:srgbClr val="86A2E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>
        <p:scale>
          <a:sx n="115" d="100"/>
          <a:sy n="115" d="100"/>
        </p:scale>
        <p:origin x="-15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11111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1101010101010101010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211111111111111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181818181818181818181818181615151515151515151515151212121212121312121212121212121212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13131313141313131313131313131313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1414141414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5151515151515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61616161616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717171717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1818181818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1919191919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22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02020202020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12121212121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33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44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11555555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166666666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1777777777777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11888888888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199999999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28346936929607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4.8130101348602917E-3"/>
                  <c:y val="1.15272231916134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46570</c:v>
                </c:pt>
                <c:pt idx="1">
                  <c:v>0.44</c:v>
                </c:pt>
                <c:pt idx="2" formatCode="0.0">
                  <c:v>60018.6</c:v>
                </c:pt>
                <c:pt idx="3" formatCode="0.0">
                  <c:v>14088</c:v>
                </c:pt>
                <c:pt idx="4" formatCode="0.0">
                  <c:v>12847</c:v>
                </c:pt>
                <c:pt idx="5" formatCode="0.0">
                  <c:v>105.9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6260202697205834E-3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498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1.1230356981340679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70 821,95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78035628575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15 298,0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764745117637042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21 441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46498</c:v>
                </c:pt>
                <c:pt idx="1">
                  <c:v>0.3</c:v>
                </c:pt>
                <c:pt idx="2" formatCode="0.0">
                  <c:v>70821.95</c:v>
                </c:pt>
                <c:pt idx="3" formatCode="0.0">
                  <c:v>15298</c:v>
                </c:pt>
                <c:pt idx="4" formatCode="0.0">
                  <c:v>21441</c:v>
                </c:pt>
                <c:pt idx="5" formatCode="0.0">
                  <c:v>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230356981340679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312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76 275,24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8.0216835581004859E-3"/>
                  <c:y val="-4.226666239224501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17 556,0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1.7647703827821128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46312</c:v>
                </c:pt>
                <c:pt idx="1">
                  <c:v>0.3</c:v>
                </c:pt>
                <c:pt idx="2" formatCode="0.0">
                  <c:v>76275.240000000005</c:v>
                </c:pt>
                <c:pt idx="3" formatCode="0.0">
                  <c:v>17556</c:v>
                </c:pt>
                <c:pt idx="4" formatCode="0.0">
                  <c:v>21441</c:v>
                </c:pt>
                <c:pt idx="5" formatCode="0.0">
                  <c:v>106.5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400768"/>
        <c:axId val="112559808"/>
        <c:axId val="0"/>
      </c:bar3DChart>
      <c:catAx>
        <c:axId val="146400768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2559808"/>
        <c:crosses val="autoZero"/>
        <c:auto val="1"/>
        <c:lblAlgn val="ctr"/>
        <c:lblOffset val="100"/>
        <c:noMultiLvlLbl val="0"/>
      </c:catAx>
      <c:valAx>
        <c:axId val="112559808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464007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89734468578194E-2"/>
          <c:y val="5.8286138282200195E-2"/>
          <c:w val="0.91671026553142176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0BBD6"/>
            </a:solidFill>
          </c:spPr>
          <c:invertIfNegative val="0"/>
          <c:dLbls>
            <c:dLbl>
              <c:idx val="0"/>
              <c:layout>
                <c:manualLayout>
                  <c:x val="1.8812805015249498E-2"/>
                  <c:y val="0.26165848832560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2.0705988568980663E-2"/>
                  <c:y val="0.268033441771652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22 383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8710226343111529E-2"/>
                  <c:y val="0.3578089092431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1.9621782810907689E-2"/>
                  <c:y val="0.29309477470641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1.525646798046618E-2"/>
                  <c:y val="0.2654062776521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22383.200000000001</c:v>
                </c:pt>
                <c:pt idx="1">
                  <c:v>25140</c:v>
                </c:pt>
                <c:pt idx="2">
                  <c:v>24444</c:v>
                </c:pt>
                <c:pt idx="3">
                  <c:v>23135</c:v>
                </c:pt>
                <c:pt idx="4">
                  <c:v>22798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507814912"/>
        <c:axId val="505106368"/>
        <c:axId val="0"/>
      </c:bar3DChart>
      <c:catAx>
        <c:axId val="50781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5106368"/>
        <c:crosses val="autoZero"/>
        <c:auto val="1"/>
        <c:lblAlgn val="ctr"/>
        <c:lblOffset val="100"/>
        <c:noMultiLvlLbl val="0"/>
      </c:catAx>
      <c:valAx>
        <c:axId val="50510636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78149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6.359973517291731E-2"/>
          <c:w val="1"/>
          <c:h val="0.73563209272253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4864792423122688E-2"/>
                  <c:y val="1.329159006559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5662636162084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792423122688E-2"/>
                  <c:y val="2.65831801311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324230150059494E-2"/>
                  <c:y val="3.455813417054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56509316011208E-2"/>
                  <c:y val="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789927</c:v>
                </c:pt>
                <c:pt idx="1">
                  <c:v>973780</c:v>
                </c:pt>
                <c:pt idx="2">
                  <c:v>1188816</c:v>
                </c:pt>
                <c:pt idx="3">
                  <c:v>1298091.1000000001</c:v>
                </c:pt>
                <c:pt idx="4">
                  <c:v>1341050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05354696185896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51271665434958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792423122742E-2"/>
                  <c:y val="-4.519161553939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51271665434958E-2"/>
                  <c:y val="-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0709392371764E-2"/>
                  <c:y val="-3.721645218366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_-* #,##0_р_._-;\-* #,##0_р_._-;_-* "-"??_р_._-;_-@_-</c:formatCode>
                <c:ptCount val="5"/>
                <c:pt idx="0">
                  <c:v>78879</c:v>
                </c:pt>
                <c:pt idx="1">
                  <c:v>76692.7</c:v>
                </c:pt>
                <c:pt idx="2">
                  <c:v>91422</c:v>
                </c:pt>
                <c:pt idx="3">
                  <c:v>81712</c:v>
                </c:pt>
                <c:pt idx="4">
                  <c:v>79727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337831318081042E-2"/>
                  <c:y val="-6.114131430172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37750907747224E-2"/>
                  <c:y val="2.658108696739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763386213754E-2"/>
                  <c:y val="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43105603933106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56509316011208E-2"/>
                  <c:y val="2.126654410494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_-* #,##0_р_._-;\-* #,##0_р_._-;_-* "-"??_р_._-;_-@_-</c:formatCode>
                <c:ptCount val="5"/>
                <c:pt idx="0">
                  <c:v>1551198</c:v>
                </c:pt>
                <c:pt idx="1">
                  <c:v>2208282.7999999998</c:v>
                </c:pt>
                <c:pt idx="2">
                  <c:v>2288263</c:v>
                </c:pt>
                <c:pt idx="3">
                  <c:v>1895479</c:v>
                </c:pt>
                <c:pt idx="4">
                  <c:v>1905702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507816448"/>
        <c:axId val="505109248"/>
        <c:axId val="0"/>
      </c:bar3DChart>
      <c:catAx>
        <c:axId val="50781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505109248"/>
        <c:crosses val="autoZero"/>
        <c:auto val="1"/>
        <c:lblAlgn val="ctr"/>
        <c:lblOffset val="100"/>
        <c:tickLblSkip val="1"/>
        <c:noMultiLvlLbl val="0"/>
      </c:catAx>
      <c:valAx>
        <c:axId val="50510924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5078164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13823307616451"/>
          <c:y val="0.93878914821672421"/>
          <c:w val="0.85561795927838047"/>
          <c:h val="6.121085178327583E-2"/>
        </c:manualLayout>
      </c:layout>
      <c:overlay val="0"/>
      <c:spPr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139456"/>
        <c:axId val="507119296"/>
      </c:barChart>
      <c:catAx>
        <c:axId val="50913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507119296"/>
        <c:crosses val="autoZero"/>
        <c:auto val="1"/>
        <c:lblAlgn val="ctr"/>
        <c:lblOffset val="100"/>
        <c:noMultiLvlLbl val="0"/>
      </c:catAx>
      <c:valAx>
        <c:axId val="5071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9139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7.8E-2</c:v>
                </c:pt>
                <c:pt idx="1">
                  <c:v>1E-3</c:v>
                </c:pt>
                <c:pt idx="2">
                  <c:v>1.2E-2</c:v>
                </c:pt>
                <c:pt idx="3">
                  <c:v>5.6000000000000001E-2</c:v>
                </c:pt>
                <c:pt idx="4">
                  <c:v>0.13200000000000001</c:v>
                </c:pt>
                <c:pt idx="5">
                  <c:v>2E-3</c:v>
                </c:pt>
                <c:pt idx="6">
                  <c:v>0.54200000000000004</c:v>
                </c:pt>
                <c:pt idx="7">
                  <c:v>7.5999999999999998E-2</c:v>
                </c:pt>
                <c:pt idx="8">
                  <c:v>4.9000000000000002E-2</c:v>
                </c:pt>
                <c:pt idx="9">
                  <c:v>5.0999999999999997E-2</c:v>
                </c:pt>
                <c:pt idx="10" formatCode="0.00%">
                  <c:v>4.0000000000000002E-4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1.6082421014734917E-3"/>
                  <c:y val="-7.8863406658701074E-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 </a:t>
                    </a:r>
                    <a:r>
                      <a:rPr lang="ru-RU" sz="1200" dirty="0" smtClean="0"/>
                      <a:t>874,6 млн. руб.</a:t>
                    </a:r>
                  </a:p>
                  <a:p>
                    <a:r>
                      <a:rPr lang="ru-RU" sz="1200" dirty="0" smtClean="0"/>
                      <a:t>72,9%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31746990339411E-2"/>
                  <c:y val="-1.29050701683552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 067,2 млн. руб.</a:t>
                    </a:r>
                  </a:p>
                  <a:p>
                    <a:r>
                      <a:rPr lang="ru-RU" sz="1200" dirty="0" smtClean="0"/>
                      <a:t>27,1%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2874.6</c:v>
                </c:pt>
                <c:pt idx="1">
                  <c:v>1067.2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97,3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2,7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3834470.8</c:v>
                </c:pt>
                <c:pt idx="1">
                  <c:v>107315.5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39576250438265"/>
          <c:y val="4.9647331724196525E-2"/>
          <c:w val="0.51660423749561735"/>
          <c:h val="0.91149311388211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14"/>
              <c:layout>
                <c:manualLayout>
                  <c:x val="-1.441502631423433E-3"/>
                  <c:y val="3.1024129548947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муниципальном округе Сухой Лог"</c:v>
                </c:pt>
                <c:pt idx="1">
                  <c:v>МП "Реализация основных направлений государственной политики в строительном комплексе муниципального округа Сухой Лог"</c:v>
                </c:pt>
                <c:pt idx="2">
                  <c:v>МП "Поддержка социально ориентированных некоммерческих организаций в муниципальном округе Сухой Лог"</c:v>
                </c:pt>
                <c:pt idx="3">
                  <c:v>МП "Экология и природопользование на территории муниципального округа Сухой Лог"</c:v>
                </c:pt>
                <c:pt idx="4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муниципального округа Сухой Лог"</c:v>
                </c:pt>
                <c:pt idx="5">
                  <c:v>МП "Управление муниципальными финансами муниципального округа Сухой Лог"</c:v>
                </c:pt>
                <c:pt idx="6">
                  <c:v>МП "Молодежь Свердловской области на территории муниципального округа Сухой Лог"</c:v>
                </c:pt>
                <c:pt idx="7">
                  <c:v>МП "Формирование современной городской среды в муниципальном округе Сухой Лог до 2027 года"</c:v>
                </c:pt>
                <c:pt idx="8">
                  <c:v>МП "Управление и распоряжение муниципальной собственностью муниципального округа Сухой Лог"</c:v>
                </c:pt>
                <c:pt idx="9">
                  <c:v>МП "Обеспечение безопасности жизнедеятельности населения муниципального округа Сухой Лог"</c:v>
                </c:pt>
                <c:pt idx="10">
                  <c:v>МП "Развитие физической культуры и спорта в муниципальном округе Сухой Лог"</c:v>
                </c:pt>
                <c:pt idx="11">
                  <c:v>МП "Развитие культуры  и искусства в муниципальном округе Сухой Лог"</c:v>
                </c:pt>
                <c:pt idx="12">
                  <c:v>МП "Выполнение муниципальных функций, переданных государственных полномочий и обеспечение деятельности Администрации муниципального округа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гмуниципальном округе Сухой Лог"</c:v>
                </c:pt>
                <c:pt idx="14">
                  <c:v>МП "Развитие системы образования в муниципальном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6.5</c:v>
                </c:pt>
                <c:pt idx="4">
                  <c:v>14.3</c:v>
                </c:pt>
                <c:pt idx="5">
                  <c:v>26.3</c:v>
                </c:pt>
                <c:pt idx="6">
                  <c:v>28.7</c:v>
                </c:pt>
                <c:pt idx="7">
                  <c:v>33.700000000000003</c:v>
                </c:pt>
                <c:pt idx="8">
                  <c:v>38.200000000000003</c:v>
                </c:pt>
                <c:pt idx="9">
                  <c:v>42.5</c:v>
                </c:pt>
                <c:pt idx="10">
                  <c:v>188.6</c:v>
                </c:pt>
                <c:pt idx="11">
                  <c:v>358.2</c:v>
                </c:pt>
                <c:pt idx="12">
                  <c:v>370.1</c:v>
                </c:pt>
                <c:pt idx="13">
                  <c:v>608.70000000000005</c:v>
                </c:pt>
                <c:pt idx="14">
                  <c:v>2116.8000000000002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5203072"/>
        <c:axId val="167791424"/>
      </c:barChart>
      <c:catAx>
        <c:axId val="51520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791424"/>
        <c:crosses val="autoZero"/>
        <c:auto val="1"/>
        <c:lblAlgn val="l"/>
        <c:lblOffset val="100"/>
        <c:noMultiLvlLbl val="0"/>
      </c:catAx>
      <c:valAx>
        <c:axId val="167791424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515203072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30846785095E-2"/>
          <c:y val="2.9133012720009063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5.0850749047549456E-3"/>
                  <c:y val="-3.49329891746242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675,4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40299619019734E-2"/>
                  <c:y val="-4.8906184844473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0149809509891E-2"/>
                  <c:y val="-3.1630033788727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2 116 828,6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55224714264836E-2"/>
                  <c:y val="-3.49329891746242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2 202 348,7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425374523774726E-2"/>
                  <c:y val="-1.3973195669849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1 879 098,9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 </c:v>
                </c:pt>
                <c:pt idx="2">
                  <c:v>план 2025 год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1407675.4</c:v>
                </c:pt>
                <c:pt idx="1">
                  <c:v>1628291.8</c:v>
                </c:pt>
                <c:pt idx="2">
                  <c:v>2116828.6</c:v>
                </c:pt>
                <c:pt idx="3">
                  <c:v>2202348.7000000002</c:v>
                </c:pt>
                <c:pt idx="4">
                  <c:v>1879098.9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8075776"/>
        <c:axId val="167794304"/>
        <c:axId val="0"/>
      </c:bar3DChart>
      <c:catAx>
        <c:axId val="32807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794304"/>
        <c:crosses val="autoZero"/>
        <c:auto val="1"/>
        <c:lblAlgn val="ctr"/>
        <c:lblOffset val="100"/>
        <c:noMultiLvlLbl val="0"/>
      </c:catAx>
      <c:valAx>
        <c:axId val="167794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2807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56343310875798E-2"/>
          <c:y val="8.8221164726553017E-2"/>
          <c:w val="0.95074371115922063"/>
          <c:h val="0.68843225238348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8672742904633378E-2"/>
                  <c:y val="-0.215562468367712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232 150,1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022785892374737E-3"/>
                  <c:y val="-0.293948820501425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72742904633378E-2"/>
                  <c:y val="-0.280884428479140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358 175,2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06835767712548E-2"/>
                  <c:y val="-0.30048101651256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38650041554204E-2"/>
                  <c:y val="-0.30048101651256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 </c:v>
                </c:pt>
                <c:pt idx="2">
                  <c:v>план 2025 год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232150.1</c:v>
                </c:pt>
                <c:pt idx="1">
                  <c:v>326372.09999999998</c:v>
                </c:pt>
                <c:pt idx="2">
                  <c:v>358175.2</c:v>
                </c:pt>
                <c:pt idx="3">
                  <c:v>360800</c:v>
                </c:pt>
                <c:pt idx="4">
                  <c:v>361000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216768"/>
        <c:axId val="165036608"/>
        <c:axId val="0"/>
      </c:bar3DChart>
      <c:catAx>
        <c:axId val="11721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036608"/>
        <c:crosses val="autoZero"/>
        <c:auto val="1"/>
        <c:lblAlgn val="ctr"/>
        <c:lblOffset val="100"/>
        <c:noMultiLvlLbl val="0"/>
      </c:catAx>
      <c:valAx>
        <c:axId val="165036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721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5412078242642E-2"/>
          <c:y val="0.23887089374514417"/>
          <c:w val="0.98446381982672027"/>
          <c:h val="0.636772493481403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1.4497270061310895E-2"/>
                  <c:y val="-0.28693352760403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29693415081148E-2"/>
                  <c:y val="-0.2869335276040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7270061310895E-2"/>
                  <c:y val="-0.3162124589922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13481738196044E-2"/>
                  <c:y val="-0.310356672714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648467075405083E-3"/>
                  <c:y val="-0.310356672714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  <c:pt idx="4">
                  <c:v>План 2027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133106.6</c:v>
                </c:pt>
                <c:pt idx="1">
                  <c:v>156556.70000000001</c:v>
                </c:pt>
                <c:pt idx="2">
                  <c:v>188582.5</c:v>
                </c:pt>
                <c:pt idx="3">
                  <c:v>165600</c:v>
                </c:pt>
                <c:pt idx="4">
                  <c:v>166000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4282880"/>
        <c:axId val="167794880"/>
        <c:axId val="0"/>
      </c:bar3DChart>
      <c:catAx>
        <c:axId val="16428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794880"/>
        <c:crosses val="autoZero"/>
        <c:auto val="1"/>
        <c:lblAlgn val="ctr"/>
        <c:lblOffset val="100"/>
        <c:noMultiLvlLbl val="0"/>
      </c:catAx>
      <c:valAx>
        <c:axId val="1677948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428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427,1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332,7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964,8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697,4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933,1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273,9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315,7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41427.1</c:v>
                </c:pt>
                <c:pt idx="1">
                  <c:v>50332.7</c:v>
                </c:pt>
                <c:pt idx="2">
                  <c:v>51964.800000000003</c:v>
                </c:pt>
                <c:pt idx="3">
                  <c:v>64697.4</c:v>
                </c:pt>
                <c:pt idx="4">
                  <c:v>82933.100000000006</c:v>
                </c:pt>
                <c:pt idx="5">
                  <c:v>79273.899999999994</c:v>
                </c:pt>
                <c:pt idx="6">
                  <c:v>72315.7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235,9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509,0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495,2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852,7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113,7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408,9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426,5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41235.9</c:v>
                </c:pt>
                <c:pt idx="1">
                  <c:v>48509</c:v>
                </c:pt>
                <c:pt idx="2">
                  <c:v>52495.199999999997</c:v>
                </c:pt>
                <c:pt idx="3">
                  <c:v>65852.7</c:v>
                </c:pt>
                <c:pt idx="4">
                  <c:v>85113.7</c:v>
                </c:pt>
                <c:pt idx="5">
                  <c:v>80408.899999999994</c:v>
                </c:pt>
                <c:pt idx="6">
                  <c:v>73426.5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734784"/>
        <c:axId val="507137984"/>
      </c:barChart>
      <c:catAx>
        <c:axId val="1677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07137984"/>
        <c:crosses val="autoZero"/>
        <c:auto val="1"/>
        <c:lblAlgn val="ctr"/>
        <c:lblOffset val="100"/>
        <c:noMultiLvlLbl val="0"/>
      </c:catAx>
      <c:valAx>
        <c:axId val="5071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73478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53143530756591E-2"/>
          <c:w val="0.99931355688860168"/>
          <c:h val="0.66284013985139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7.6777597868766733E-3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826,3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777597868766733E-3"/>
                  <c:y val="-2.30046903001116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185065245844489E-3"/>
                  <c:y val="-3.8341150500185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608 659,3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14772836045572E-2"/>
                  <c:y val="-5.367761070026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449 800,0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033279360629925E-2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419 500,0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</c:v>
                </c:pt>
                <c:pt idx="2">
                  <c:v>план 2025 год 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230826.3</c:v>
                </c:pt>
                <c:pt idx="1">
                  <c:v>447139.7</c:v>
                </c:pt>
                <c:pt idx="2">
                  <c:v>608659.30000000005</c:v>
                </c:pt>
                <c:pt idx="3">
                  <c:v>449800</c:v>
                </c:pt>
                <c:pt idx="4">
                  <c:v>419500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7739392"/>
        <c:axId val="328057408"/>
        <c:axId val="0"/>
      </c:bar3DChart>
      <c:catAx>
        <c:axId val="44773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8057408"/>
        <c:crosses val="autoZero"/>
        <c:auto val="1"/>
        <c:lblAlgn val="ctr"/>
        <c:lblOffset val="100"/>
        <c:noMultiLvlLbl val="0"/>
      </c:catAx>
      <c:valAx>
        <c:axId val="328057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4773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108230.8</c:v>
                </c:pt>
                <c:pt idx="1">
                  <c:v>237685.8</c:v>
                </c:pt>
                <c:pt idx="2">
                  <c:v>128036</c:v>
                </c:pt>
                <c:pt idx="3">
                  <c:v>39158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2">
            <a:lumMod val="90000"/>
          </a:schemeClr>
        </a:solidFill>
      </c:spPr>
    </c:backWall>
    <c:plotArea>
      <c:layout>
        <c:manualLayout>
          <c:layoutTarget val="inner"/>
          <c:xMode val="edge"/>
          <c:yMode val="edge"/>
          <c:x val="0.15779656909920586"/>
          <c:y val="0"/>
          <c:w val="0.81320613737542446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183419628440163E-2"/>
                  <c:y val="-5.187332126495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83419628440163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83419628440163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83419628440163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664797253642528E-2"/>
                  <c:y val="-1.037466425299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01.01.2023 г.</c:v>
                </c:pt>
                <c:pt idx="1">
                  <c:v>на 01.01.2024 г.</c:v>
                </c:pt>
                <c:pt idx="2">
                  <c:v>на 01.01.2025 г.</c:v>
                </c:pt>
                <c:pt idx="3">
                  <c:v>на 01.01.2026 г.</c:v>
                </c:pt>
                <c:pt idx="4">
                  <c:v>на 01.01.2027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35-468B-BAC9-7AD6B367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2.5183419628440163E-2"/>
                  <c:y val="-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02042003237802E-2"/>
                  <c:y val="-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020420032378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83419628440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664797253642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Liberation Serif" pitchFamily="18" charset="0"/>
                    <a:cs typeface="Leelawadee UI Semilight" pitchFamily="34" charset="-34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01.01.2023 г.</c:v>
                </c:pt>
                <c:pt idx="1">
                  <c:v>на 01.01.2024 г.</c:v>
                </c:pt>
                <c:pt idx="2">
                  <c:v>на 01.01.2025 г.</c:v>
                </c:pt>
                <c:pt idx="3">
                  <c:v>на 01.01.2026 г.</c:v>
                </c:pt>
                <c:pt idx="4">
                  <c:v>на 01.01.2027 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035-468B-BAC9-7AD6B3678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63315456"/>
        <c:axId val="167528704"/>
        <c:axId val="0"/>
      </c:bar3DChart>
      <c:catAx>
        <c:axId val="46331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528704"/>
        <c:crosses val="autoZero"/>
        <c:auto val="1"/>
        <c:lblAlgn val="ctr"/>
        <c:lblOffset val="100"/>
        <c:noMultiLvlLbl val="0"/>
      </c:catAx>
      <c:valAx>
        <c:axId val="1675287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633154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872190205527274"/>
          <c:y val="4.567189667097922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2461720113327558E-2"/>
          <c:y val="0.12537050071798436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62000"/>
                    <a:satMod val="180000"/>
                  </a:schemeClr>
                </a:gs>
                <a:gs pos="65000">
                  <a:schemeClr val="dk1">
                    <a:tint val="32000"/>
                    <a:satMod val="250000"/>
                  </a:schemeClr>
                </a:gs>
                <a:gs pos="100000">
                  <a:schemeClr val="dk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F97-440F-A770-D1701F3EBB0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F97-440F-A770-D1701F3EBB0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F97-440F-A770-D1701F3EBB0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97-440F-A770-D1701F3EBB0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F97-440F-A770-D1701F3EBB06}"/>
              </c:ext>
            </c:extLst>
          </c:dPt>
          <c:dLbls>
            <c:dLbl>
              <c:idx val="0"/>
              <c:layout>
                <c:manualLayout>
                  <c:x val="9.2654255426902858E-3"/>
                  <c:y val="-7.1195908008903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97-440F-A770-D1701F3EBB06}"/>
                </c:ext>
              </c:extLst>
            </c:dLbl>
            <c:dLbl>
              <c:idx val="1"/>
              <c:layout>
                <c:manualLayout>
                  <c:x val="1.3763800582844012E-2"/>
                  <c:y val="-8.145205839507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97-440F-A770-D1701F3EBB06}"/>
                </c:ext>
              </c:extLst>
            </c:dLbl>
            <c:dLbl>
              <c:idx val="2"/>
              <c:layout>
                <c:manualLayout>
                  <c:x val="7.6047542013098074E-3"/>
                  <c:y val="-8.2822688305690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97-440F-A770-D1701F3EBB06}"/>
                </c:ext>
              </c:extLst>
            </c:dLbl>
            <c:dLbl>
              <c:idx val="3"/>
              <c:layout>
                <c:manualLayout>
                  <c:x val="6.2614926478887639E-3"/>
                  <c:y val="-8.11049459989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97-440F-A770-D1701F3EBB06}"/>
                </c:ext>
              </c:extLst>
            </c:dLbl>
            <c:dLbl>
              <c:idx val="4"/>
              <c:layout>
                <c:manualLayout>
                  <c:x val="9.2898505847250883E-3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97-440F-A770-D1701F3EBB06}"/>
                </c:ext>
              </c:extLst>
            </c:dLbl>
            <c:dLbl>
              <c:idx val="5"/>
              <c:layout>
                <c:manualLayout>
                  <c:x val="1.2318208521561467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97-440F-A770-D1701F3EBB06}"/>
                </c:ext>
              </c:extLst>
            </c:dLbl>
            <c:dLbl>
              <c:idx val="6"/>
              <c:layout>
                <c:manualLayout>
                  <c:x val="1.4872998463306005E-2"/>
                  <c:y val="-8.062047361723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97-440F-A770-D1701F3EBB06}"/>
                </c:ext>
              </c:extLst>
            </c:dLbl>
            <c:dLbl>
              <c:idx val="7"/>
              <c:layout>
                <c:manualLayout>
                  <c:x val="1.2030780183303573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97-440F-A770-D1701F3EBB06}"/>
                </c:ext>
              </c:extLst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97-440F-A770-D1701F3EBB06}"/>
                </c:ext>
              </c:extLst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97-440F-A770-D1701F3EB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01.01.2023г.</c:v>
                </c:pt>
                <c:pt idx="1">
                  <c:v>на 01.01.2024г.</c:v>
                </c:pt>
                <c:pt idx="2">
                  <c:v>на 01.01.2025г.</c:v>
                </c:pt>
                <c:pt idx="3">
                  <c:v>на 01.01.2026г.</c:v>
                </c:pt>
                <c:pt idx="4">
                  <c:v>на 01.01.2027г.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7-440F-A770-D1701F3EB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3407104"/>
        <c:axId val="132345792"/>
        <c:axId val="0"/>
      </c:bar3DChart>
      <c:catAx>
        <c:axId val="4634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2345792"/>
        <c:crosses val="autoZero"/>
        <c:auto val="1"/>
        <c:lblAlgn val="ctr"/>
        <c:lblOffset val="100"/>
        <c:noMultiLvlLbl val="0"/>
      </c:catAx>
      <c:valAx>
        <c:axId val="1323457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634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80</a:t>
                    </a: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4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2.579870224555264E-2"/>
                  <c:y val="-5.245007545146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- 80,4%</c:v>
                </c:pt>
                <c:pt idx="1">
                  <c:v>Налоги на совокупный доход - 8,6%</c:v>
                </c:pt>
                <c:pt idx="2">
                  <c:v>Земельный налог - 2,1%</c:v>
                </c:pt>
                <c:pt idx="3">
                  <c:v>Акцизы - 6,3%</c:v>
                </c:pt>
                <c:pt idx="4">
                  <c:v>Налог на имущество физических лиц - 1,6%</c:v>
                </c:pt>
                <c:pt idx="5">
                  <c:v>Госпошлина - 1,0%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80.400000000000006</c:v>
                </c:pt>
                <c:pt idx="1">
                  <c:v>8.6</c:v>
                </c:pt>
                <c:pt idx="2">
                  <c:v>2.1</c:v>
                </c:pt>
                <c:pt idx="3">
                  <c:v>6.3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507409153069587E-2"/>
          <c:w val="0.55325353672187683"/>
          <c:h val="0.91764966624695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-9.4854423271363869E-2"/>
                  <c:y val="-0.267950900508976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3,8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4.446167979468201E-3"/>
                  <c:y val="-2.94995688357791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18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4.1498657011965992E-2"/>
                  <c:y val="-6.14570156854737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2,8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4.5944824991434194E-2"/>
                  <c:y val="-3.687397713426293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4,7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0.15413786890158795"/>
                  <c:y val="-0.1179967268296412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0,5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73,8 %</c:v>
                </c:pt>
                <c:pt idx="1">
                  <c:v>Доходы от продажи имущества 18,0%</c:v>
                </c:pt>
                <c:pt idx="2">
                  <c:v>Штрафы 2,8%</c:v>
                </c:pt>
                <c:pt idx="3">
                  <c:v>Платежи при пользовании природными ресурсами 4,7%</c:v>
                </c:pt>
                <c:pt idx="4">
                  <c:v>Доходы от оказания платных услуг 0,5%</c:v>
                </c:pt>
                <c:pt idx="5">
                  <c:v>Прочие неналоговые доходы 0,2%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73.8</c:v>
                </c:pt>
                <c:pt idx="1">
                  <c:v>18</c:v>
                </c:pt>
                <c:pt idx="2">
                  <c:v>2.8</c:v>
                </c:pt>
                <c:pt idx="3">
                  <c:v>4.7</c:v>
                </c:pt>
                <c:pt idx="4">
                  <c:v>0.5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34"/>
      </c:doughnutChart>
    </c:plotArea>
    <c:legend>
      <c:legendPos val="r"/>
      <c:layout>
        <c:manualLayout>
          <c:xMode val="edge"/>
          <c:yMode val="edge"/>
          <c:x val="0.64611646791813049"/>
          <c:y val="5.6206393618575969E-2"/>
          <c:w val="0.35240143718858502"/>
          <c:h val="0.93183579175977915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7.7769136762582203E-3"/>
                  <c:y val="0.1547764787755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4354257848807837E-2"/>
                  <c:y val="0.20778355739216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9603445981996512E-2"/>
                  <c:y val="0.2582552111774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8850786126644363E-2"/>
                  <c:y val="0.2990747255035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8363757479164411E-2"/>
                  <c:y val="0.2915770304352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044066434425E-2"/>
                  <c:y val="0.24328458476941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 Факт</c:v>
                </c:pt>
                <c:pt idx="1">
                  <c:v>2024г.  ожидаем</c:v>
                </c:pt>
                <c:pt idx="2">
                  <c:v>2025г.  прогноз</c:v>
                </c:pt>
                <c:pt idx="3">
                  <c:v>2026г.  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593985</c:v>
                </c:pt>
                <c:pt idx="1">
                  <c:v>737928</c:v>
                </c:pt>
                <c:pt idx="2">
                  <c:v>955835</c:v>
                </c:pt>
                <c:pt idx="3">
                  <c:v>1054585</c:v>
                </c:pt>
                <c:pt idx="4" formatCode="General">
                  <c:v>1061458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498776576"/>
        <c:axId val="48335104"/>
        <c:axId val="0"/>
      </c:bar3DChart>
      <c:catAx>
        <c:axId val="49877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8335104"/>
        <c:crosses val="autoZero"/>
        <c:auto val="1"/>
        <c:lblAlgn val="ctr"/>
        <c:lblOffset val="15"/>
        <c:noMultiLvlLbl val="0"/>
      </c:catAx>
      <c:valAx>
        <c:axId val="4833510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877657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15181262545991E-2"/>
          <c:y val="8.7405459003538938E-2"/>
          <c:w val="0.76726277959232658"/>
          <c:h val="0.733127414088527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3.967269059831912E-2"/>
                  <c:y val="-6.651869246119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4.4786450997213983E-2"/>
                  <c:y val="6.84194820837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5.2405934293398779E-2"/>
                  <c:y val="0.1064599506930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0.000</c:formatCode>
                <c:ptCount val="5"/>
                <c:pt idx="0" formatCode="General">
                  <c:v>593.98500000000001</c:v>
                </c:pt>
                <c:pt idx="1">
                  <c:v>737.928</c:v>
                </c:pt>
                <c:pt idx="2">
                  <c:v>955.83500000000004</c:v>
                </c:pt>
                <c:pt idx="3">
                  <c:v>1054.585</c:v>
                </c:pt>
                <c:pt idx="4" formatCode="General">
                  <c:v>1061.4580000000001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1.9268864240686589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-2.9431496954199565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dLbl>
              <c:idx val="5"/>
              <c:layout>
                <c:manualLayout>
                  <c:x val="-2.6488242974358547E-2"/>
                  <c:y val="-8.2986828835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52</c:v>
                </c:pt>
                <c:pt idx="2">
                  <c:v>60</c:v>
                </c:pt>
                <c:pt idx="3">
                  <c:v>61</c:v>
                </c:pt>
                <c:pt idx="4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777088"/>
        <c:axId val="48337408"/>
      </c:lineChart>
      <c:catAx>
        <c:axId val="49877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337408"/>
        <c:crosses val="autoZero"/>
        <c:auto val="1"/>
        <c:lblAlgn val="ctr"/>
        <c:lblOffset val="100"/>
        <c:noMultiLvlLbl val="0"/>
      </c:catAx>
      <c:valAx>
        <c:axId val="4833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8777088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3180753638019966"/>
          <c:y val="8.2625258925440367E-3"/>
          <c:w val="0.14611892780783486"/>
          <c:h val="0.89009762148751415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07614584318447E-2"/>
          <c:y val="3.3819021490960985E-2"/>
          <c:w val="0.92033512631923675"/>
          <c:h val="0.82765789779283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18272690367989E-2"/>
                  <c:y val="-0.272112635397311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9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9976980879669E-2"/>
                  <c:y val="-0.2840755235052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63 313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41804249916526E-2"/>
                  <c:y val="-0.316505360019076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66 786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18272690367989E-2"/>
                  <c:y val="-0.34887732768302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75 371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18272690367989E-2"/>
                  <c:y val="-0.408718707169983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79 432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618272690367989E-2"/>
                  <c:y val="-0.37487120113750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ожидаемое</c:v>
                </c:pt>
                <c:pt idx="2">
                  <c:v>2025 прогноз</c:v>
                </c:pt>
                <c:pt idx="3">
                  <c:v>2026 прогноз</c:v>
                </c:pt>
                <c:pt idx="4">
                  <c:v>2027 прогноз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63313.3</c:v>
                </c:pt>
                <c:pt idx="1">
                  <c:v>66786</c:v>
                </c:pt>
                <c:pt idx="2">
                  <c:v>75370.5</c:v>
                </c:pt>
                <c:pt idx="3">
                  <c:v>79432</c:v>
                </c:pt>
                <c:pt idx="4">
                  <c:v>100787.8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5259520"/>
        <c:axId val="514115264"/>
        <c:axId val="0"/>
      </c:bar3DChart>
      <c:catAx>
        <c:axId val="50525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514115264"/>
        <c:crosses val="autoZero"/>
        <c:auto val="1"/>
        <c:lblAlgn val="ctr"/>
        <c:lblOffset val="100"/>
        <c:noMultiLvlLbl val="0"/>
      </c:catAx>
      <c:valAx>
        <c:axId val="514115264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5259520"/>
        <c:crosses val="autoZero"/>
        <c:crossBetween val="between"/>
      </c:valAx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991939690316893E-2"/>
                  <c:y val="0.2745352368255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1.5891948917163629E-2"/>
                  <c:y val="0.39877235862681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9775815869799776E-2"/>
                  <c:y val="0.39744102507128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2.1969428067314556E-2"/>
                  <c:y val="0.411246435581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2.4385355487808322E-2"/>
                  <c:y val="0.49169328407954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Факт</c:v>
                </c:pt>
                <c:pt idx="1">
                  <c:v>2024 г. Ожидаемое</c:v>
                </c:pt>
                <c:pt idx="2">
                  <c:v>2025 г. Прогноз</c:v>
                </c:pt>
                <c:pt idx="3">
                  <c:v>2026 г. Прогноз</c:v>
                </c:pt>
                <c:pt idx="4">
                  <c:v>2027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14916.9</c:v>
                </c:pt>
                <c:pt idx="1">
                  <c:v>18880</c:v>
                </c:pt>
                <c:pt idx="2">
                  <c:v>18802</c:v>
                </c:pt>
                <c:pt idx="3">
                  <c:v>19216</c:v>
                </c:pt>
                <c:pt idx="4" formatCode="General">
                  <c:v>21676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505519616"/>
        <c:axId val="514119872"/>
        <c:axId val="0"/>
      </c:bar3DChart>
      <c:catAx>
        <c:axId val="5055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14119872"/>
        <c:crosses val="autoZero"/>
        <c:auto val="1"/>
        <c:lblAlgn val="ctr"/>
        <c:lblOffset val="15"/>
        <c:noMultiLvlLbl val="0"/>
      </c:catAx>
      <c:valAx>
        <c:axId val="51411987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505519616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71529205440923E-2"/>
          <c:y val="4.5960034941651365E-2"/>
          <c:w val="0.91002847079455906"/>
          <c:h val="0.74181899178958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8657688129266882E-3"/>
                  <c:y val="0.2558686289758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1.3091114298748109E-2"/>
                  <c:y val="0.1771649555278171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9 241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9.2214296098375292E-3"/>
                  <c:y val="0.269425946136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9.0275932712054439E-3"/>
                  <c:y val="0.2865683769341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189049870127277E-2"/>
                  <c:y val="0.31352507673439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7529.3</c:v>
                </c:pt>
                <c:pt idx="1">
                  <c:v>9241</c:v>
                </c:pt>
                <c:pt idx="2">
                  <c:v>12004.3</c:v>
                </c:pt>
                <c:pt idx="3">
                  <c:v>9803.1</c:v>
                </c:pt>
                <c:pt idx="4">
                  <c:v>10200.1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506113536"/>
        <c:axId val="505104640"/>
        <c:axId val="0"/>
      </c:bar3DChart>
      <c:catAx>
        <c:axId val="50611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05104640"/>
        <c:crosses val="autoZero"/>
        <c:auto val="1"/>
        <c:lblAlgn val="ctr"/>
        <c:lblOffset val="100"/>
        <c:noMultiLvlLbl val="0"/>
      </c:catAx>
      <c:valAx>
        <c:axId val="505104640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6113536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B7524-8159-4CD9-96C1-AFC533433E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D5-D22E-444D-8F0C-66775958DA3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b="1" i="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dirty="0">
            <a:solidFill>
              <a:srgbClr val="002060"/>
            </a:solidFill>
            <a:latin typeface="Liberation Serif" pitchFamily="18" charset="0"/>
          </a:endParaRPr>
        </a:p>
      </dgm:t>
    </dgm:pt>
    <dgm:pt modelId="{867F0A0A-E9FB-4D48-ABED-DFBEBB1CEA88}" type="parTrans" cxnId="{35192E19-223B-4C6D-9D85-F9A85F170255}">
      <dgm:prSet/>
      <dgm:spPr/>
      <dgm:t>
        <a:bodyPr/>
        <a:lstStyle/>
        <a:p>
          <a:endParaRPr lang="ru-RU"/>
        </a:p>
      </dgm:t>
    </dgm:pt>
    <dgm:pt modelId="{74A51FA7-39B3-4CCD-9062-FA3321B473F8}" type="sibTrans" cxnId="{35192E19-223B-4C6D-9D85-F9A85F170255}">
      <dgm:prSet/>
      <dgm:spPr/>
      <dgm:t>
        <a:bodyPr/>
        <a:lstStyle/>
        <a:p>
          <a:endParaRPr lang="ru-RU"/>
        </a:p>
      </dgm:t>
    </dgm:pt>
    <dgm:pt modelId="{987E686B-D1A9-4AC7-BB29-CD5BFCC4FA2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dirty="0">
            <a:solidFill>
              <a:srgbClr val="002060"/>
            </a:solidFill>
            <a:latin typeface="Liberation Serif" pitchFamily="18" charset="0"/>
          </a:endParaRPr>
        </a:p>
      </dgm:t>
    </dgm:pt>
    <dgm:pt modelId="{7E1BE8A6-E821-425F-9E85-BFE986554DCF}" type="parTrans" cxnId="{CC22F397-D179-495C-B140-F8DC5FFE71E6}">
      <dgm:prSet/>
      <dgm:spPr/>
      <dgm:t>
        <a:bodyPr/>
        <a:lstStyle/>
        <a:p>
          <a:endParaRPr lang="ru-RU"/>
        </a:p>
      </dgm:t>
    </dgm:pt>
    <dgm:pt modelId="{FDDA1B11-7FB7-4290-B050-931084066187}" type="sibTrans" cxnId="{CC22F397-D179-495C-B140-F8DC5FFE71E6}">
      <dgm:prSet/>
      <dgm:spPr/>
      <dgm:t>
        <a:bodyPr/>
        <a:lstStyle/>
        <a:p>
          <a:endParaRPr lang="ru-RU"/>
        </a:p>
      </dgm:t>
    </dgm:pt>
    <dgm:pt modelId="{8DA493B2-7C39-453C-A783-613298F5896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F4D5C167-2E9A-4C5F-B817-F1E5CEAB29EE}" type="parTrans" cxnId="{425DEA4F-EDA5-4C6E-9783-680223E9EFCF}">
      <dgm:prSet/>
      <dgm:spPr/>
      <dgm:t>
        <a:bodyPr/>
        <a:lstStyle/>
        <a:p>
          <a:endParaRPr lang="ru-RU"/>
        </a:p>
      </dgm:t>
    </dgm:pt>
    <dgm:pt modelId="{A1AF7AAC-CEDB-4DF8-9F2F-EF9DD7E1480D}" type="sibTrans" cxnId="{425DEA4F-EDA5-4C6E-9783-680223E9EFCF}">
      <dgm:prSet/>
      <dgm:spPr/>
      <dgm:t>
        <a:bodyPr/>
        <a:lstStyle/>
        <a:p>
          <a:endParaRPr lang="ru-RU"/>
        </a:p>
      </dgm:t>
    </dgm:pt>
    <dgm:pt modelId="{09439AE0-FDD4-48A6-B5BC-5BA01360A32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dirty="0">
            <a:latin typeface="Liberation Serif" pitchFamily="18" charset="0"/>
          </a:endParaRPr>
        </a:p>
      </dgm:t>
    </dgm:pt>
    <dgm:pt modelId="{96DF0A63-DD7F-45FC-8178-F0459F43EF9E}" type="parTrans" cxnId="{2ED619FE-0DEA-46B6-94E5-5CC7B1369FE6}">
      <dgm:prSet/>
      <dgm:spPr/>
      <dgm:t>
        <a:bodyPr/>
        <a:lstStyle/>
        <a:p>
          <a:endParaRPr lang="ru-RU"/>
        </a:p>
      </dgm:t>
    </dgm:pt>
    <dgm:pt modelId="{D4A2399B-BB5B-400D-9FDE-3C1E35E3F79D}" type="sibTrans" cxnId="{2ED619FE-0DEA-46B6-94E5-5CC7B1369FE6}">
      <dgm:prSet/>
      <dgm:spPr/>
      <dgm:t>
        <a:bodyPr/>
        <a:lstStyle/>
        <a:p>
          <a:endParaRPr lang="ru-RU"/>
        </a:p>
      </dgm:t>
    </dgm:pt>
    <dgm:pt modelId="{3D6C1C83-C6FB-40A7-9E90-6A8D2136518A}" type="pres">
      <dgm:prSet presAssocID="{424B7524-8159-4CD9-96C1-AFC533433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D964-B042-43E5-89FD-04D9DFA914C9}" type="pres">
      <dgm:prSet presAssocID="{720EC9D5-D22E-444D-8F0C-66775958DA38}" presName="parentLin" presStyleCnt="0"/>
      <dgm:spPr/>
    </dgm:pt>
    <dgm:pt modelId="{56FE2C09-BF6C-4A0F-9854-9CEBE8D726DA}" type="pres">
      <dgm:prSet presAssocID="{720EC9D5-D22E-444D-8F0C-66775958DA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DAC5B-C0EC-4E14-8EB7-DACBC4CE46CE}" type="pres">
      <dgm:prSet presAssocID="{720EC9D5-D22E-444D-8F0C-66775958DA38}" presName="parentText" presStyleLbl="node1" presStyleIdx="0" presStyleCnt="4" custScaleX="85391" custScaleY="415035" custLinFactNeighborX="-60809" custLinFactNeighborY="38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606B-28F1-4171-B49A-B6FD2F00B113}" type="pres">
      <dgm:prSet presAssocID="{720EC9D5-D22E-444D-8F0C-66775958DA38}" presName="negativeSpace" presStyleCnt="0"/>
      <dgm:spPr/>
    </dgm:pt>
    <dgm:pt modelId="{639E29FD-6889-4A65-B395-ACCB9C763390}" type="pres">
      <dgm:prSet presAssocID="{720EC9D5-D22E-444D-8F0C-66775958DA38}" presName="childText" presStyleLbl="conFgAcc1" presStyleIdx="0" presStyleCnt="4" custScaleX="70098" custScaleY="483031" custLinFactY="-175627" custLinFactNeighborX="-1181" custLinFactNeighborY="-200000">
        <dgm:presLayoutVars>
          <dgm:bulletEnabled val="1"/>
        </dgm:presLayoutVars>
      </dgm:prSet>
      <dgm:spPr/>
    </dgm:pt>
    <dgm:pt modelId="{A21320EC-E792-48BB-9E3F-81BEF4C33324}" type="pres">
      <dgm:prSet presAssocID="{74A51FA7-39B3-4CCD-9062-FA3321B473F8}" presName="spaceBetweenRectangles" presStyleCnt="0"/>
      <dgm:spPr/>
    </dgm:pt>
    <dgm:pt modelId="{51E7D0BD-6812-466C-A186-28B1C4A7102B}" type="pres">
      <dgm:prSet presAssocID="{987E686B-D1A9-4AC7-BB29-CD5BFCC4FA2B}" presName="parentLin" presStyleCnt="0"/>
      <dgm:spPr/>
    </dgm:pt>
    <dgm:pt modelId="{526F69BE-A1DC-4A44-8CB4-849ADE596811}" type="pres">
      <dgm:prSet presAssocID="{987E686B-D1A9-4AC7-BB29-CD5BFCC4FA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7780B2-4475-41F3-A646-AADE97691968}" type="pres">
      <dgm:prSet presAssocID="{987E686B-D1A9-4AC7-BB29-CD5BFCC4FA2B}" presName="parentText" presStyleLbl="node1" presStyleIdx="1" presStyleCnt="4" custScaleX="100360" custScaleY="422075" custLinFactNeighborX="-75005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C928-FD24-46F0-B1DF-7AB89754E6B2}" type="pres">
      <dgm:prSet presAssocID="{987E686B-D1A9-4AC7-BB29-CD5BFCC4FA2B}" presName="negativeSpace" presStyleCnt="0"/>
      <dgm:spPr/>
    </dgm:pt>
    <dgm:pt modelId="{BCD4D90A-7A25-40E1-85E2-D65529ECC535}" type="pres">
      <dgm:prSet presAssocID="{987E686B-D1A9-4AC7-BB29-CD5BFCC4FA2B}" presName="childText" presStyleLbl="conFgAcc1" presStyleIdx="1" presStyleCnt="4" custScaleX="81100" custScaleY="426567" custLinFactY="-247795" custLinFactNeighborX="0" custLinFactNeighborY="-300000">
        <dgm:presLayoutVars>
          <dgm:bulletEnabled val="1"/>
        </dgm:presLayoutVars>
      </dgm:prSet>
      <dgm:spPr/>
    </dgm:pt>
    <dgm:pt modelId="{90967ADB-3D7B-4361-9355-C32982BE780A}" type="pres">
      <dgm:prSet presAssocID="{FDDA1B11-7FB7-4290-B050-931084066187}" presName="spaceBetweenRectangles" presStyleCnt="0"/>
      <dgm:spPr/>
    </dgm:pt>
    <dgm:pt modelId="{DCA962B2-BC37-410F-BC3C-45528E40CAFE}" type="pres">
      <dgm:prSet presAssocID="{8DA493B2-7C39-453C-A783-613298F5896B}" presName="parentLin" presStyleCnt="0"/>
      <dgm:spPr/>
    </dgm:pt>
    <dgm:pt modelId="{A3E758C8-442C-4907-A89B-F05083AE48FC}" type="pres">
      <dgm:prSet presAssocID="{8DA493B2-7C39-453C-A783-613298F5896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D51F1F-3A02-49CE-BBFF-3B0CA9A68CAE}" type="pres">
      <dgm:prSet presAssocID="{8DA493B2-7C39-453C-A783-613298F5896B}" presName="parentText" presStyleLbl="node1" presStyleIdx="2" presStyleCnt="4" custScaleX="111969" custScaleY="415514" custLinFactNeighborX="-59013" custLinFactNeighborY="-7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FAE0-EC01-4AAE-9DD8-15124C04DDD1}" type="pres">
      <dgm:prSet presAssocID="{8DA493B2-7C39-453C-A783-613298F5896B}" presName="negativeSpace" presStyleCnt="0"/>
      <dgm:spPr/>
    </dgm:pt>
    <dgm:pt modelId="{945CCABC-553E-4A8D-A838-27005EE1E2CD}" type="pres">
      <dgm:prSet presAssocID="{8DA493B2-7C39-453C-A783-613298F5896B}" presName="childText" presStyleLbl="conFgAcc1" presStyleIdx="2" presStyleCnt="4" custScaleX="89721" custScaleY="471492" custLinFactY="-296056" custLinFactNeighborX="363" custLinFactNeighborY="-300000">
        <dgm:presLayoutVars>
          <dgm:bulletEnabled val="1"/>
        </dgm:presLayoutVars>
      </dgm:prSet>
      <dgm:spPr/>
    </dgm:pt>
    <dgm:pt modelId="{55816124-D15A-4C7E-9797-5E205A205307}" type="pres">
      <dgm:prSet presAssocID="{A1AF7AAC-CEDB-4DF8-9F2F-EF9DD7E1480D}" presName="spaceBetweenRectangles" presStyleCnt="0"/>
      <dgm:spPr/>
    </dgm:pt>
    <dgm:pt modelId="{8FBEA17D-EFA5-436A-BF18-B87A4CF657B4}" type="pres">
      <dgm:prSet presAssocID="{09439AE0-FDD4-48A6-B5BC-5BA01360A32C}" presName="parentLin" presStyleCnt="0"/>
      <dgm:spPr/>
    </dgm:pt>
    <dgm:pt modelId="{2E9F2643-B1A5-4CE6-BC7D-B7B66024F9F5}" type="pres">
      <dgm:prSet presAssocID="{09439AE0-FDD4-48A6-B5BC-5BA01360A3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BFF93-2636-4FEF-AA11-74F25B2ECA0E}" type="pres">
      <dgm:prSet presAssocID="{09439AE0-FDD4-48A6-B5BC-5BA01360A32C}" presName="parentText" presStyleLbl="node1" presStyleIdx="3" presStyleCnt="4" custScaleX="126362" custScaleY="614038" custLinFactY="-51130" custLinFactNeighborX="-740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FAFD-F83A-420A-8A30-A6F412698947}" type="pres">
      <dgm:prSet presAssocID="{09439AE0-FDD4-48A6-B5BC-5BA01360A32C}" presName="negativeSpace" presStyleCnt="0"/>
      <dgm:spPr/>
    </dgm:pt>
    <dgm:pt modelId="{7A687951-A2EF-4633-86ED-F3B68F7AECB9}" type="pres">
      <dgm:prSet presAssocID="{09439AE0-FDD4-48A6-B5BC-5BA01360A32C}" presName="childText" presStyleLbl="conFgAcc1" presStyleIdx="3" presStyleCnt="4" custScaleY="579228" custLinFactY="-300000" custLinFactNeighborY="-332712">
        <dgm:presLayoutVars>
          <dgm:bulletEnabled val="1"/>
        </dgm:presLayoutVars>
      </dgm:prSet>
      <dgm:spPr/>
    </dgm:pt>
  </dgm:ptLst>
  <dgm:cxnLst>
    <dgm:cxn modelId="{9F2CAA14-19CE-4170-A35A-FBDE042119DD}" type="presOf" srcId="{720EC9D5-D22E-444D-8F0C-66775958DA38}" destId="{79CDAC5B-C0EC-4E14-8EB7-DACBC4CE46CE}" srcOrd="1" destOrd="0" presId="urn:microsoft.com/office/officeart/2005/8/layout/list1"/>
    <dgm:cxn modelId="{2ED619FE-0DEA-46B6-94E5-5CC7B1369FE6}" srcId="{424B7524-8159-4CD9-96C1-AFC533433EEE}" destId="{09439AE0-FDD4-48A6-B5BC-5BA01360A32C}" srcOrd="3" destOrd="0" parTransId="{96DF0A63-DD7F-45FC-8178-F0459F43EF9E}" sibTransId="{D4A2399B-BB5B-400D-9FDE-3C1E35E3F79D}"/>
    <dgm:cxn modelId="{0B0AEE11-0B7A-4000-894C-AC720F85B2AA}" type="presOf" srcId="{8DA493B2-7C39-453C-A783-613298F5896B}" destId="{DBD51F1F-3A02-49CE-BBFF-3B0CA9A68CAE}" srcOrd="1" destOrd="0" presId="urn:microsoft.com/office/officeart/2005/8/layout/list1"/>
    <dgm:cxn modelId="{A5A0A92A-1287-4077-B7A0-62A1A3704B32}" type="presOf" srcId="{720EC9D5-D22E-444D-8F0C-66775958DA38}" destId="{56FE2C09-BF6C-4A0F-9854-9CEBE8D726DA}" srcOrd="0" destOrd="0" presId="urn:microsoft.com/office/officeart/2005/8/layout/list1"/>
    <dgm:cxn modelId="{425DEA4F-EDA5-4C6E-9783-680223E9EFCF}" srcId="{424B7524-8159-4CD9-96C1-AFC533433EEE}" destId="{8DA493B2-7C39-453C-A783-613298F5896B}" srcOrd="2" destOrd="0" parTransId="{F4D5C167-2E9A-4C5F-B817-F1E5CEAB29EE}" sibTransId="{A1AF7AAC-CEDB-4DF8-9F2F-EF9DD7E1480D}"/>
    <dgm:cxn modelId="{90FF24DC-7662-4A5F-8533-C6C6670B468D}" type="presOf" srcId="{09439AE0-FDD4-48A6-B5BC-5BA01360A32C}" destId="{2E9F2643-B1A5-4CE6-BC7D-B7B66024F9F5}" srcOrd="0" destOrd="0" presId="urn:microsoft.com/office/officeart/2005/8/layout/list1"/>
    <dgm:cxn modelId="{CC22F397-D179-495C-B140-F8DC5FFE71E6}" srcId="{424B7524-8159-4CD9-96C1-AFC533433EEE}" destId="{987E686B-D1A9-4AC7-BB29-CD5BFCC4FA2B}" srcOrd="1" destOrd="0" parTransId="{7E1BE8A6-E821-425F-9E85-BFE986554DCF}" sibTransId="{FDDA1B11-7FB7-4290-B050-931084066187}"/>
    <dgm:cxn modelId="{926A6544-F959-4A8F-970A-2D905D198782}" type="presOf" srcId="{987E686B-D1A9-4AC7-BB29-CD5BFCC4FA2B}" destId="{526F69BE-A1DC-4A44-8CB4-849ADE596811}" srcOrd="0" destOrd="0" presId="urn:microsoft.com/office/officeart/2005/8/layout/list1"/>
    <dgm:cxn modelId="{305A9027-758F-4847-A7B5-5911307EB1CF}" type="presOf" srcId="{09439AE0-FDD4-48A6-B5BC-5BA01360A32C}" destId="{3BABFF93-2636-4FEF-AA11-74F25B2ECA0E}" srcOrd="1" destOrd="0" presId="urn:microsoft.com/office/officeart/2005/8/layout/list1"/>
    <dgm:cxn modelId="{C6A57AD0-EC48-4584-B44F-AA8AA62E8C2A}" type="presOf" srcId="{424B7524-8159-4CD9-96C1-AFC533433EEE}" destId="{3D6C1C83-C6FB-40A7-9E90-6A8D2136518A}" srcOrd="0" destOrd="0" presId="urn:microsoft.com/office/officeart/2005/8/layout/list1"/>
    <dgm:cxn modelId="{02A54BE5-2623-4A27-8A1C-8096896EEFD9}" type="presOf" srcId="{8DA493B2-7C39-453C-A783-613298F5896B}" destId="{A3E758C8-442C-4907-A89B-F05083AE48FC}" srcOrd="0" destOrd="0" presId="urn:microsoft.com/office/officeart/2005/8/layout/list1"/>
    <dgm:cxn modelId="{2C3BD367-D86B-400C-84E4-2A07EB2764EA}" type="presOf" srcId="{987E686B-D1A9-4AC7-BB29-CD5BFCC4FA2B}" destId="{A67780B2-4475-41F3-A646-AADE97691968}" srcOrd="1" destOrd="0" presId="urn:microsoft.com/office/officeart/2005/8/layout/list1"/>
    <dgm:cxn modelId="{35192E19-223B-4C6D-9D85-F9A85F170255}" srcId="{424B7524-8159-4CD9-96C1-AFC533433EEE}" destId="{720EC9D5-D22E-444D-8F0C-66775958DA38}" srcOrd="0" destOrd="0" parTransId="{867F0A0A-E9FB-4D48-ABED-DFBEBB1CEA88}" sibTransId="{74A51FA7-39B3-4CCD-9062-FA3321B473F8}"/>
    <dgm:cxn modelId="{6E077985-8DD3-470E-AF4A-85B185661218}" type="presParOf" srcId="{3D6C1C83-C6FB-40A7-9E90-6A8D2136518A}" destId="{29D9D964-B042-43E5-89FD-04D9DFA914C9}" srcOrd="0" destOrd="0" presId="urn:microsoft.com/office/officeart/2005/8/layout/list1"/>
    <dgm:cxn modelId="{EECE81D8-DB76-45A1-B2B9-171D98D3E418}" type="presParOf" srcId="{29D9D964-B042-43E5-89FD-04D9DFA914C9}" destId="{56FE2C09-BF6C-4A0F-9854-9CEBE8D726DA}" srcOrd="0" destOrd="0" presId="urn:microsoft.com/office/officeart/2005/8/layout/list1"/>
    <dgm:cxn modelId="{6D51C548-9F3E-44E2-B3DF-C9414B8C7B21}" type="presParOf" srcId="{29D9D964-B042-43E5-89FD-04D9DFA914C9}" destId="{79CDAC5B-C0EC-4E14-8EB7-DACBC4CE46CE}" srcOrd="1" destOrd="0" presId="urn:microsoft.com/office/officeart/2005/8/layout/list1"/>
    <dgm:cxn modelId="{83DA6B40-20AA-4DAB-BD6E-477237B5E51E}" type="presParOf" srcId="{3D6C1C83-C6FB-40A7-9E90-6A8D2136518A}" destId="{7A7F606B-28F1-4171-B49A-B6FD2F00B113}" srcOrd="1" destOrd="0" presId="urn:microsoft.com/office/officeart/2005/8/layout/list1"/>
    <dgm:cxn modelId="{9E0D6C90-5F07-42CC-B5F8-8D07DCB75719}" type="presParOf" srcId="{3D6C1C83-C6FB-40A7-9E90-6A8D2136518A}" destId="{639E29FD-6889-4A65-B395-ACCB9C763390}" srcOrd="2" destOrd="0" presId="urn:microsoft.com/office/officeart/2005/8/layout/list1"/>
    <dgm:cxn modelId="{CBB47B50-C726-4AD0-9E11-2CF0F5868F2A}" type="presParOf" srcId="{3D6C1C83-C6FB-40A7-9E90-6A8D2136518A}" destId="{A21320EC-E792-48BB-9E3F-81BEF4C33324}" srcOrd="3" destOrd="0" presId="urn:microsoft.com/office/officeart/2005/8/layout/list1"/>
    <dgm:cxn modelId="{C5425E61-7EA1-4093-ABCC-CD748FE12E10}" type="presParOf" srcId="{3D6C1C83-C6FB-40A7-9E90-6A8D2136518A}" destId="{51E7D0BD-6812-466C-A186-28B1C4A7102B}" srcOrd="4" destOrd="0" presId="urn:microsoft.com/office/officeart/2005/8/layout/list1"/>
    <dgm:cxn modelId="{BA2F4278-BF04-4011-BC78-7C33B4A8BAB4}" type="presParOf" srcId="{51E7D0BD-6812-466C-A186-28B1C4A7102B}" destId="{526F69BE-A1DC-4A44-8CB4-849ADE596811}" srcOrd="0" destOrd="0" presId="urn:microsoft.com/office/officeart/2005/8/layout/list1"/>
    <dgm:cxn modelId="{CCB84614-40DB-4974-877A-7A225F749169}" type="presParOf" srcId="{51E7D0BD-6812-466C-A186-28B1C4A7102B}" destId="{A67780B2-4475-41F3-A646-AADE97691968}" srcOrd="1" destOrd="0" presId="urn:microsoft.com/office/officeart/2005/8/layout/list1"/>
    <dgm:cxn modelId="{F466244A-E4CB-4D31-BA8F-295D977839A6}" type="presParOf" srcId="{3D6C1C83-C6FB-40A7-9E90-6A8D2136518A}" destId="{7126C928-FD24-46F0-B1DF-7AB89754E6B2}" srcOrd="5" destOrd="0" presId="urn:microsoft.com/office/officeart/2005/8/layout/list1"/>
    <dgm:cxn modelId="{8C7C94E9-176D-4FC4-8DE1-1E04CC648521}" type="presParOf" srcId="{3D6C1C83-C6FB-40A7-9E90-6A8D2136518A}" destId="{BCD4D90A-7A25-40E1-85E2-D65529ECC535}" srcOrd="6" destOrd="0" presId="urn:microsoft.com/office/officeart/2005/8/layout/list1"/>
    <dgm:cxn modelId="{9E48D619-83A8-40FF-9184-AB3418A1DBE4}" type="presParOf" srcId="{3D6C1C83-C6FB-40A7-9E90-6A8D2136518A}" destId="{90967ADB-3D7B-4361-9355-C32982BE780A}" srcOrd="7" destOrd="0" presId="urn:microsoft.com/office/officeart/2005/8/layout/list1"/>
    <dgm:cxn modelId="{924CF175-496D-418D-A6B1-7F756620C402}" type="presParOf" srcId="{3D6C1C83-C6FB-40A7-9E90-6A8D2136518A}" destId="{DCA962B2-BC37-410F-BC3C-45528E40CAFE}" srcOrd="8" destOrd="0" presId="urn:microsoft.com/office/officeart/2005/8/layout/list1"/>
    <dgm:cxn modelId="{E69D84EC-DF1C-4B89-95B2-B7E8113D7477}" type="presParOf" srcId="{DCA962B2-BC37-410F-BC3C-45528E40CAFE}" destId="{A3E758C8-442C-4907-A89B-F05083AE48FC}" srcOrd="0" destOrd="0" presId="urn:microsoft.com/office/officeart/2005/8/layout/list1"/>
    <dgm:cxn modelId="{5CAC2D75-A520-4EC4-B87D-C497A81E23EB}" type="presParOf" srcId="{DCA962B2-BC37-410F-BC3C-45528E40CAFE}" destId="{DBD51F1F-3A02-49CE-BBFF-3B0CA9A68CAE}" srcOrd="1" destOrd="0" presId="urn:microsoft.com/office/officeart/2005/8/layout/list1"/>
    <dgm:cxn modelId="{291F7C1C-FF58-4620-8E3D-673AFC49754B}" type="presParOf" srcId="{3D6C1C83-C6FB-40A7-9E90-6A8D2136518A}" destId="{07C7FAE0-EC01-4AAE-9DD8-15124C04DDD1}" srcOrd="9" destOrd="0" presId="urn:microsoft.com/office/officeart/2005/8/layout/list1"/>
    <dgm:cxn modelId="{BE9F8EB9-8C04-4C85-9805-78FB5CBAB67B}" type="presParOf" srcId="{3D6C1C83-C6FB-40A7-9E90-6A8D2136518A}" destId="{945CCABC-553E-4A8D-A838-27005EE1E2CD}" srcOrd="10" destOrd="0" presId="urn:microsoft.com/office/officeart/2005/8/layout/list1"/>
    <dgm:cxn modelId="{0BF0E3DB-9CD0-41F6-94BF-D97B5BF69E3E}" type="presParOf" srcId="{3D6C1C83-C6FB-40A7-9E90-6A8D2136518A}" destId="{55816124-D15A-4C7E-9797-5E205A205307}" srcOrd="11" destOrd="0" presId="urn:microsoft.com/office/officeart/2005/8/layout/list1"/>
    <dgm:cxn modelId="{E8F0988A-4B80-4F09-B6C7-31F6CE3444BA}" type="presParOf" srcId="{3D6C1C83-C6FB-40A7-9E90-6A8D2136518A}" destId="{8FBEA17D-EFA5-436A-BF18-B87A4CF657B4}" srcOrd="12" destOrd="0" presId="urn:microsoft.com/office/officeart/2005/8/layout/list1"/>
    <dgm:cxn modelId="{EBF54FF5-4991-47B2-9643-5F93AE8C0A25}" type="presParOf" srcId="{8FBEA17D-EFA5-436A-BF18-B87A4CF657B4}" destId="{2E9F2643-B1A5-4CE6-BC7D-B7B66024F9F5}" srcOrd="0" destOrd="0" presId="urn:microsoft.com/office/officeart/2005/8/layout/list1"/>
    <dgm:cxn modelId="{62BB0C1E-A5CE-4FF0-ABAB-ABE0ABCA76C3}" type="presParOf" srcId="{8FBEA17D-EFA5-436A-BF18-B87A4CF657B4}" destId="{3BABFF93-2636-4FEF-AA11-74F25B2ECA0E}" srcOrd="1" destOrd="0" presId="urn:microsoft.com/office/officeart/2005/8/layout/list1"/>
    <dgm:cxn modelId="{9B16DDC3-BEB6-478A-B4AB-16B18F1D945F}" type="presParOf" srcId="{3D6C1C83-C6FB-40A7-9E90-6A8D2136518A}" destId="{0974FAFD-F83A-420A-8A30-A6F412698947}" srcOrd="13" destOrd="0" presId="urn:microsoft.com/office/officeart/2005/8/layout/list1"/>
    <dgm:cxn modelId="{644B0275-B2F3-4C84-9E26-ACEF8AFB9F7B}" type="presParOf" srcId="{3D6C1C83-C6FB-40A7-9E90-6A8D2136518A}" destId="{7A687951-A2EF-4633-86ED-F3B68F7AE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66,6%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2,4%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31%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B07984C7-3F49-4BF8-9DDC-C5F526C55E1A}" type="presOf" srcId="{27246D93-DAB6-40D7-9229-AD92B4707905}" destId="{1CE40516-E506-441F-A0E6-E2386F1B2CC8}" srcOrd="0" destOrd="0" presId="urn:microsoft.com/office/officeart/2005/8/layout/gear1"/>
    <dgm:cxn modelId="{C6E9DE6B-6C85-46B9-B339-3DDC63E03207}" type="presOf" srcId="{8AEEEAE4-7D85-4EDD-B6D7-DDAD499AB136}" destId="{D1CD935C-95A4-4259-B0C9-720292667C8E}" srcOrd="1" destOrd="0" presId="urn:microsoft.com/office/officeart/2005/8/layout/gear1"/>
    <dgm:cxn modelId="{947E2518-6C77-4AA8-B8C8-EB1A0777C038}" type="presOf" srcId="{7AC41891-BAB6-4E1F-9952-CBB37B91357C}" destId="{35B7AA94-81BA-4359-AD52-558E136648F2}" srcOrd="1" destOrd="0" presId="urn:microsoft.com/office/officeart/2005/8/layout/gear1"/>
    <dgm:cxn modelId="{A8628365-95E1-4E05-B71C-35899D362E23}" type="presOf" srcId="{9F22AAF9-6E68-4DDE-B3DC-6120131E8F55}" destId="{0188DD12-686F-4326-B31E-54D90616AB67}" srcOrd="0" destOrd="0" presId="urn:microsoft.com/office/officeart/2005/8/layout/gear1"/>
    <dgm:cxn modelId="{6942FCB8-D230-4427-B6A0-4828470EF530}" type="presOf" srcId="{EE386FD4-5179-401B-8E2D-E3317B373ADF}" destId="{E6543DCC-46B9-43BC-91AC-1F2549E97DE6}" srcOrd="0" destOrd="0" presId="urn:microsoft.com/office/officeart/2005/8/layout/gear1"/>
    <dgm:cxn modelId="{6119F668-1A07-4127-A3D5-66D24363AD7D}" type="presOf" srcId="{8AEEEAE4-7D85-4EDD-B6D7-DDAD499AB136}" destId="{7E8461A0-D54E-40A5-B0A1-709BB2578D82}" srcOrd="0" destOrd="0" presId="urn:microsoft.com/office/officeart/2005/8/layout/gear1"/>
    <dgm:cxn modelId="{A669C517-9E36-49C4-A521-81432E543144}" type="presOf" srcId="{767923F7-49F0-4467-9F14-8ADE8DE67953}" destId="{043DD38F-3D51-432C-97B0-38AE5F452A95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1C982A8-13D2-42E0-962F-6CE4820B603B}" type="presOf" srcId="{8AEEEAE4-7D85-4EDD-B6D7-DDAD499AB136}" destId="{D5CF429C-2BF3-496E-B6B5-82C9BED843B3}" srcOrd="3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0655118-D34A-4320-9584-84E8ADDCC207}" type="presOf" srcId="{399E324D-E7B5-430C-AA59-CE5DCB169057}" destId="{011600C5-DA6A-4E1E-8111-9A9C214B2103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1E91908D-FC35-4F60-B5F8-B41381F7C114}" type="presOf" srcId="{7AC41891-BAB6-4E1F-9952-CBB37B91357C}" destId="{116D36B4-4133-478A-B319-62D261878BFC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CD0A0656-7537-4AFA-8F35-E02E571CE21B}" type="presOf" srcId="{8AEEEAE4-7D85-4EDD-B6D7-DDAD499AB136}" destId="{E295EF1D-61E2-49EF-AD6F-2E93A6CDECB0}" srcOrd="2" destOrd="0" presId="urn:microsoft.com/office/officeart/2005/8/layout/gear1"/>
    <dgm:cxn modelId="{71F285E3-7286-4727-93D5-5E181E696A0D}" type="presOf" srcId="{7AC41891-BAB6-4E1F-9952-CBB37B91357C}" destId="{05A085AC-B20D-4167-975E-CE661752DD84}" srcOrd="2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ECA6A0A4-0588-42E0-B316-3AE64115894E}" type="presOf" srcId="{EE386FD4-5179-401B-8E2D-E3317B373ADF}" destId="{D2400F43-4CDF-4C4D-BA6B-615E6938D7A2}" srcOrd="2" destOrd="0" presId="urn:microsoft.com/office/officeart/2005/8/layout/gear1"/>
    <dgm:cxn modelId="{678FE973-7249-4CEC-A343-8F4D005A0E76}" type="presOf" srcId="{EE386FD4-5179-401B-8E2D-E3317B373ADF}" destId="{A1B8C3FE-8657-4B56-922A-2CA5FF36A113}" srcOrd="1" destOrd="0" presId="urn:microsoft.com/office/officeart/2005/8/layout/gear1"/>
    <dgm:cxn modelId="{D437AC96-EE20-430F-8E41-BDEE03028E0D}" type="presParOf" srcId="{043DD38F-3D51-432C-97B0-38AE5F452A95}" destId="{E6543DCC-46B9-43BC-91AC-1F2549E97DE6}" srcOrd="0" destOrd="0" presId="urn:microsoft.com/office/officeart/2005/8/layout/gear1"/>
    <dgm:cxn modelId="{B11FDEC7-AB6C-4158-90FD-4FE8BEAE30DC}" type="presParOf" srcId="{043DD38F-3D51-432C-97B0-38AE5F452A95}" destId="{A1B8C3FE-8657-4B56-922A-2CA5FF36A113}" srcOrd="1" destOrd="0" presId="urn:microsoft.com/office/officeart/2005/8/layout/gear1"/>
    <dgm:cxn modelId="{B809D2CD-5AE1-44A7-A05C-F9B0FA6FECB1}" type="presParOf" srcId="{043DD38F-3D51-432C-97B0-38AE5F452A95}" destId="{D2400F43-4CDF-4C4D-BA6B-615E6938D7A2}" srcOrd="2" destOrd="0" presId="urn:microsoft.com/office/officeart/2005/8/layout/gear1"/>
    <dgm:cxn modelId="{2F0895EF-BBF8-417D-89FB-762E14FEE49B}" type="presParOf" srcId="{043DD38F-3D51-432C-97B0-38AE5F452A95}" destId="{116D36B4-4133-478A-B319-62D261878BFC}" srcOrd="3" destOrd="0" presId="urn:microsoft.com/office/officeart/2005/8/layout/gear1"/>
    <dgm:cxn modelId="{287237C2-9EEC-4AC0-AE0E-32A8A03731CC}" type="presParOf" srcId="{043DD38F-3D51-432C-97B0-38AE5F452A95}" destId="{35B7AA94-81BA-4359-AD52-558E136648F2}" srcOrd="4" destOrd="0" presId="urn:microsoft.com/office/officeart/2005/8/layout/gear1"/>
    <dgm:cxn modelId="{83A12DE0-7003-403B-B20A-E9A3767E387F}" type="presParOf" srcId="{043DD38F-3D51-432C-97B0-38AE5F452A95}" destId="{05A085AC-B20D-4167-975E-CE661752DD84}" srcOrd="5" destOrd="0" presId="urn:microsoft.com/office/officeart/2005/8/layout/gear1"/>
    <dgm:cxn modelId="{162B9B47-A355-4A72-9D30-52FDD7297FF8}" type="presParOf" srcId="{043DD38F-3D51-432C-97B0-38AE5F452A95}" destId="{7E8461A0-D54E-40A5-B0A1-709BB2578D82}" srcOrd="6" destOrd="0" presId="urn:microsoft.com/office/officeart/2005/8/layout/gear1"/>
    <dgm:cxn modelId="{5EBEFD6A-664B-4DE2-90AD-785BC874FE1C}" type="presParOf" srcId="{043DD38F-3D51-432C-97B0-38AE5F452A95}" destId="{D1CD935C-95A4-4259-B0C9-720292667C8E}" srcOrd="7" destOrd="0" presId="urn:microsoft.com/office/officeart/2005/8/layout/gear1"/>
    <dgm:cxn modelId="{E5D9625A-1369-435B-8933-2BDD709FB725}" type="presParOf" srcId="{043DD38F-3D51-432C-97B0-38AE5F452A95}" destId="{E295EF1D-61E2-49EF-AD6F-2E93A6CDECB0}" srcOrd="8" destOrd="0" presId="urn:microsoft.com/office/officeart/2005/8/layout/gear1"/>
    <dgm:cxn modelId="{481EB0B7-0E69-4B9B-81BF-BA1B82F4E9B8}" type="presParOf" srcId="{043DD38F-3D51-432C-97B0-38AE5F452A95}" destId="{D5CF429C-2BF3-496E-B6B5-82C9BED843B3}" srcOrd="9" destOrd="0" presId="urn:microsoft.com/office/officeart/2005/8/layout/gear1"/>
    <dgm:cxn modelId="{27BFC473-82A1-4955-9211-9E85DC0AC3FE}" type="presParOf" srcId="{043DD38F-3D51-432C-97B0-38AE5F452A95}" destId="{1CE40516-E506-441F-A0E6-E2386F1B2CC8}" srcOrd="10" destOrd="0" presId="urn:microsoft.com/office/officeart/2005/8/layout/gear1"/>
    <dgm:cxn modelId="{AA08AD03-F52E-4A28-B2EB-9B22D7455CE2}" type="presParOf" srcId="{043DD38F-3D51-432C-97B0-38AE5F452A95}" destId="{011600C5-DA6A-4E1E-8111-9A9C214B2103}" srcOrd="11" destOrd="0" presId="urn:microsoft.com/office/officeart/2005/8/layout/gear1"/>
    <dgm:cxn modelId="{21AE70E1-B2CE-4FA5-9165-8EF82C5BCE3C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endParaRPr lang="ru-RU" sz="2400" dirty="0" smtClean="0"/>
        </a:p>
        <a:p>
          <a:endParaRPr lang="ru-RU" sz="2400" dirty="0" smtClean="0">
            <a:latin typeface="Liberation Serif" panose="02020603050405020304" pitchFamily="18" charset="0"/>
          </a:endParaRPr>
        </a:p>
        <a:p>
          <a:r>
            <a:rPr lang="ru-RU" sz="20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 16,5%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bg1">
            <a:lumMod val="65000"/>
          </a:schemeClr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Дотации 34%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Liberation Serif" panose="02020603050405020304" pitchFamily="18" charset="0"/>
              <a:cs typeface="Times New Roman" pitchFamily="18" charset="0"/>
            </a:rPr>
            <a:t> 49,5%</a:t>
          </a:r>
          <a:endParaRPr lang="ru-RU" sz="35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ScaleX="103345" custLinFactNeighborX="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AF65E-2A06-45BA-AC6B-B46CEC5196E5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2FF78EA7-7659-4205-B0D8-9E7A031DB7BD}" type="presOf" srcId="{3172827C-24EB-4AC3-89EC-2532A9335677}" destId="{866AAC33-1799-4DEE-AB41-A8EEBD1B9A1D}" srcOrd="1" destOrd="0" presId="urn:microsoft.com/office/officeart/2005/8/layout/pyramid1"/>
    <dgm:cxn modelId="{6C44E2DB-B9C9-434C-AAC6-3707999C2948}" type="presOf" srcId="{9B6C6E6D-B369-4338-8EAC-FB503E1A4998}" destId="{CDDFD935-C1C6-47FB-A5DD-D8BC97653986}" srcOrd="0" destOrd="0" presId="urn:microsoft.com/office/officeart/2005/8/layout/pyramid1"/>
    <dgm:cxn modelId="{5A2B83EC-EB89-48E0-8ADE-366D73CEE2CF}" type="presOf" srcId="{D0CCC160-AA76-4C02-B228-232A8134752B}" destId="{5A5B2524-D50E-4EE0-8AEC-22C1BF1229D9}" srcOrd="1" destOrd="0" presId="urn:microsoft.com/office/officeart/2005/8/layout/pyramid1"/>
    <dgm:cxn modelId="{9F5A450C-3021-4837-8CA3-C95D77F2EDC6}" type="presOf" srcId="{4F7AFB3C-63BE-429B-AAC0-394808C51064}" destId="{E32AAE2B-BA9C-47A1-90C4-AC183CA34834}" srcOrd="0" destOrd="0" presId="urn:microsoft.com/office/officeart/2005/8/layout/pyramid1"/>
    <dgm:cxn modelId="{05BDFC6F-C549-4361-BC63-94FE6490CB8B}" type="presOf" srcId="{D0CCC160-AA76-4C02-B228-232A8134752B}" destId="{E73B2CBA-82A7-4B9B-8A2A-22FEAD10CFC7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904F859E-0721-4124-8BD8-3DCA63C86565}" type="presOf" srcId="{9B6C6E6D-B369-4338-8EAC-FB503E1A4998}" destId="{155DB040-ACF5-402A-8535-CBB03EA20E34}" srcOrd="1" destOrd="0" presId="urn:microsoft.com/office/officeart/2005/8/layout/pyramid1"/>
    <dgm:cxn modelId="{059053A0-4C3F-4702-8567-E39A0C0AA7A9}" type="presParOf" srcId="{E32AAE2B-BA9C-47A1-90C4-AC183CA34834}" destId="{79540120-2BF0-4D87-8CD4-F49969E66CB1}" srcOrd="0" destOrd="0" presId="urn:microsoft.com/office/officeart/2005/8/layout/pyramid1"/>
    <dgm:cxn modelId="{B79E373C-7DD7-4E59-9169-B97B93FA8DEC}" type="presParOf" srcId="{79540120-2BF0-4D87-8CD4-F49969E66CB1}" destId="{CDDFD935-C1C6-47FB-A5DD-D8BC97653986}" srcOrd="0" destOrd="0" presId="urn:microsoft.com/office/officeart/2005/8/layout/pyramid1"/>
    <dgm:cxn modelId="{799F577F-9BF7-439D-ACE0-1E94E9C1B19D}" type="presParOf" srcId="{79540120-2BF0-4D87-8CD4-F49969E66CB1}" destId="{155DB040-ACF5-402A-8535-CBB03EA20E34}" srcOrd="1" destOrd="0" presId="urn:microsoft.com/office/officeart/2005/8/layout/pyramid1"/>
    <dgm:cxn modelId="{55A370A5-EB10-4CF9-BDA3-CF000EF072E5}" type="presParOf" srcId="{E32AAE2B-BA9C-47A1-90C4-AC183CA34834}" destId="{42D90105-1C56-4743-90C7-D6B75C9CE9F4}" srcOrd="1" destOrd="0" presId="urn:microsoft.com/office/officeart/2005/8/layout/pyramid1"/>
    <dgm:cxn modelId="{7BCEF016-9645-432A-B2CE-3DD4E39AC4AF}" type="presParOf" srcId="{42D90105-1C56-4743-90C7-D6B75C9CE9F4}" destId="{3D510292-E4A4-42E0-9231-4CC3CE6CC39B}" srcOrd="0" destOrd="0" presId="urn:microsoft.com/office/officeart/2005/8/layout/pyramid1"/>
    <dgm:cxn modelId="{0A7EBE94-D903-4211-A6C7-0A3A04E8993F}" type="presParOf" srcId="{42D90105-1C56-4743-90C7-D6B75C9CE9F4}" destId="{866AAC33-1799-4DEE-AB41-A8EEBD1B9A1D}" srcOrd="1" destOrd="0" presId="urn:microsoft.com/office/officeart/2005/8/layout/pyramid1"/>
    <dgm:cxn modelId="{32FBDCAE-190E-4423-BF40-62C3135BC3E5}" type="presParOf" srcId="{E32AAE2B-BA9C-47A1-90C4-AC183CA34834}" destId="{C529B639-E1B1-4553-B975-1589BE6C135D}" srcOrd="2" destOrd="0" presId="urn:microsoft.com/office/officeart/2005/8/layout/pyramid1"/>
    <dgm:cxn modelId="{A94DE48A-12FB-422C-8324-D08725D11BB3}" type="presParOf" srcId="{C529B639-E1B1-4553-B975-1589BE6C135D}" destId="{E73B2CBA-82A7-4B9B-8A2A-22FEAD10CFC7}" srcOrd="0" destOrd="0" presId="urn:microsoft.com/office/officeart/2005/8/layout/pyramid1"/>
    <dgm:cxn modelId="{7251C3B5-0D1A-4C83-80F4-CB4508E4DDFA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66,6%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31%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2,4%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0.52941</cdr:x>
      <cdr:y>0.41695</cdr:y>
    </cdr:from>
    <cdr:to>
      <cdr:x>0.57983</cdr:x>
      <cdr:y>0.43089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536504" y="2154065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0.53782</cdr:x>
      <cdr:y>0.34726</cdr:y>
    </cdr:from>
    <cdr:to>
      <cdr:x>0.57983</cdr:x>
      <cdr:y>0.39744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4608512" y="1794025"/>
          <a:ext cx="360040" cy="2592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0.40301</cdr:y>
    </cdr:from>
    <cdr:to>
      <cdr:x>0.65388</cdr:x>
      <cdr:y>0.45876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96544" y="2082057"/>
          <a:ext cx="7065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0,2</a:t>
          </a:r>
          <a:r>
            <a:rPr lang="ru-RU" sz="1800" dirty="0" smtClean="0"/>
            <a:t>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13,0%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56,2%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0,04%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2 874,6 млн. руб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0.67971</cdr:x>
      <cdr:y>0.14419</cdr:y>
    </cdr:from>
    <cdr:to>
      <cdr:x>0.98212</cdr:x>
      <cdr:y>0.94833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988383" y="826340"/>
          <a:ext cx="2664308" cy="4608545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2025 год – 3 941,8 млн. рублей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2025 года на реализацию 15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3 834,5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97,3%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0.67561</cdr:x>
      <cdr:y>0.0274</cdr:y>
    </cdr:from>
    <cdr:to>
      <cdr:x>0.98799</cdr:x>
      <cdr:y>0.34247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855457" y="144016"/>
          <a:ext cx="2707433" cy="1656184"/>
        </a:xfrm>
        <a:prstGeom xmlns:a="http://schemas.openxmlformats.org/drawingml/2006/main" prst="wedgeRoundRectCallout">
          <a:avLst>
            <a:gd name="adj1" fmla="val -71854"/>
            <a:gd name="adj2" fmla="val 35196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108 230,8 тыс. руб. (21,1%)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мероприятия по сносу аварийного жилищного фонда – 14 000,0 тыс. руб.,</a:t>
          </a:r>
          <a:endParaRPr lang="ru-RU" sz="900" b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переселение граждан из ветхого и аварийного жилищного фонда, выкуп жилых помещений у собственников в домах, признанных аварийными -  85 000 тыс. руб.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0.01136</cdr:x>
      <cdr:y>0.0274</cdr:y>
    </cdr:from>
    <cdr:to>
      <cdr:x>0.3024</cdr:x>
      <cdr:y>0.28841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98415" y="144016"/>
          <a:ext cx="2522433" cy="1372021"/>
        </a:xfrm>
        <a:prstGeom xmlns:a="http://schemas.openxmlformats.org/drawingml/2006/main" prst="wedgeRoundRectCallout">
          <a:avLst>
            <a:gd name="adj1" fmla="val 89094"/>
            <a:gd name="adj2" fmla="val 3894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39 158,0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(7,6%)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0.62617</cdr:x>
      <cdr:y>0.56164</cdr:y>
    </cdr:from>
    <cdr:to>
      <cdr:x>0.99391</cdr:x>
      <cdr:y>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427007" y="2952329"/>
          <a:ext cx="3187206" cy="2304255"/>
        </a:xfrm>
        <a:prstGeom xmlns:a="http://schemas.openxmlformats.org/drawingml/2006/main" prst="wedgeRoundRectCallout">
          <a:avLst>
            <a:gd name="adj1" fmla="val -43290"/>
            <a:gd name="adj2" fmla="val -7196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 smtClean="0">
            <a:solidFill>
              <a:schemeClr val="tx1"/>
            </a:solidFill>
            <a:latin typeface="Liberation Serif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rPr>
            <a:t>Коммунальное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rPr>
            <a:t>237 685,8 тыс. руб. (46,3%)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Развитие и модернизация жилищно-коммунальной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инфраструктуры, энергосбережение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на территории муниципального округа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Лог,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системы водоснабжения в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поселке СМЗ 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83 000,0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руб.,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коммунальных сетей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33 351,0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руб., 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уличного освещения в </a:t>
          </a:r>
          <a:endParaRPr lang="ru-RU" sz="900" dirty="0" smtClean="0">
            <a:solidFill>
              <a:schemeClr val="tx1"/>
            </a:solidFill>
            <a:latin typeface="Liberation Serif" pitchFamily="18" charset="0"/>
          </a:endParaRP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с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. </a:t>
          </a:r>
          <a:r>
            <a:rPr lang="ru-RU" sz="900" dirty="0" err="1">
              <a:solidFill>
                <a:schemeClr val="tx1"/>
              </a:solidFill>
              <a:latin typeface="Liberation Serif" pitchFamily="18" charset="0"/>
            </a:rPr>
            <a:t>Филатовское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- 8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 798,1 тыс. руб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.,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котельной №4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22 027,7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.</a:t>
          </a:r>
        </a:p>
        <a:p xmlns:a="http://schemas.openxmlformats.org/drawingml/2006/main">
          <a:pPr algn="ctr"/>
          <a:endParaRPr lang="ru-RU" sz="8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0.01211</cdr:x>
      <cdr:y>0.56164</cdr:y>
    </cdr:from>
    <cdr:to>
      <cdr:x>0.37288</cdr:x>
      <cdr:y>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04983" y="2952328"/>
          <a:ext cx="3126773" cy="2304256"/>
        </a:xfrm>
        <a:prstGeom xmlns:a="http://schemas.openxmlformats.org/drawingml/2006/main" prst="wedgeRoundRectCallout">
          <a:avLst>
            <a:gd name="adj1" fmla="val 45006"/>
            <a:gd name="adj2" fmla="val -7823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128 036,0 тыс. руб.  (25%)</a:t>
          </a:r>
        </a:p>
        <a:p xmlns:a="http://schemas.openxmlformats.org/drawingml/2006/main">
          <a:pPr algn="ctr"/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Уличное освещение, озеленение территории, содержание мест захоронения, содержание площадей, скверов и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в сфере обращения с твердыми коммунальными отходами,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закупка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контейнеров для раздельного накопления твердых коммунальных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отходов, в том числе: </a:t>
          </a:r>
        </a:p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- ремонт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Аллеи Славы 17 000,0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тыс. руб., </a:t>
          </a:r>
        </a:p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- комплексное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благоустройство сквера у автовокзала по ул. Артиллеристов, г. Сухой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Лог – 33 200,0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6" y="1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025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6" y="9431025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736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03.10.2025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025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736" y="9431025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2.wmf"/><Relationship Id="rId4" Type="http://schemas.openxmlformats.org/officeDocument/2006/relationships/diagramData" Target="../diagrams/data5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w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chart" Target="../charts/chart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.w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1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1.wmf"/><Relationship Id="rId4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882582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муниципального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2025 год и плановый период 2026-2027 годов»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36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7236"/>
            <a:ext cx="4091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 - Составление проекта бюджета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15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ноября. 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Начальный </a:t>
            </a:r>
            <a:r>
              <a:rPr lang="ru-RU" sz="1400" dirty="0">
                <a:latin typeface="Liberation Serif" pitchFamily="18" charset="0"/>
              </a:rPr>
              <a:t>этап бюджетного процесса. На этом этапе составляется прогноз социально-экономического развития города, определяются основные характеристики бюджета на текущий финансовый год и плановый период, налоговая, бюджетная и долговая политика на предстоящий год, основные методы и направления покрытия дефицита бюджета, распределение бюджетных ассигнований.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4770"/>
            <a:ext cx="9130680" cy="59735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8058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 – Рассмотрение и утверждение бюджета </a:t>
            </a:r>
            <a:endParaRPr lang="ru-RU" sz="1400" b="1" u="sng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15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ноября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</a:rPr>
              <a:t>Следующий этап бюджетного процесса. Подготовленные проекты бюджетов рассматриваются представительным органом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400" dirty="0">
                <a:latin typeface="Liberation Serif" pitchFamily="18" charset="0"/>
              </a:rPr>
              <a:t>По итогам рассмотрения проекта решения о бюджете муниципального образования Дума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 принимает </a:t>
            </a:r>
            <a:r>
              <a:rPr lang="ru-RU" sz="1400" dirty="0">
                <a:latin typeface="Liberation Serif" pitchFamily="18" charset="0"/>
              </a:rPr>
              <a:t>решение о принятии проекта решения.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7" y="784316"/>
            <a:ext cx="4104454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III – Исполнение бюджета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 </a:t>
            </a:r>
          </a:p>
          <a:p>
            <a:pPr algn="just"/>
            <a:r>
              <a:rPr lang="ru-RU" sz="1350" dirty="0" smtClean="0">
                <a:latin typeface="Liberation Serif" pitchFamily="18" charset="0"/>
              </a:rPr>
              <a:t>Исполнение </a:t>
            </a:r>
            <a:r>
              <a:rPr lang="ru-RU" sz="1350" dirty="0">
                <a:latin typeface="Liberation Serif" pitchFamily="18" charset="0"/>
              </a:rPr>
              <a:t>городского бюджета обеспечивается администрацией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350" dirty="0">
                <a:latin typeface="Liberation Serif" pitchFamily="18" charset="0"/>
              </a:rPr>
              <a:t>Исполнение бюджета организуется на основе сводной бюджетной росписи и кассового плана. Бюджет </a:t>
            </a:r>
            <a:r>
              <a:rPr lang="ru-RU" sz="1350" dirty="0" smtClean="0">
                <a:latin typeface="Liberation Serif" pitchFamily="18" charset="0"/>
              </a:rPr>
              <a:t>исполняется </a:t>
            </a:r>
            <a:r>
              <a:rPr lang="ru-RU" sz="1350" dirty="0">
                <a:latin typeface="Liberation Serif" pitchFamily="18" charset="0"/>
              </a:rPr>
              <a:t>по доходам, расходам и источникам финансирования дефицита бюджета на основе принципов единства кассы, подведомственности расходов, адресности и целевого характера бюджетных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IV – Подготовка, рассмотрение и утверждение отчета об исполнении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бюджета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марта.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350" dirty="0">
                <a:latin typeface="Liberation Serif" pitchFamily="18" charset="0"/>
              </a:rPr>
              <a:t>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бюджетов, направляемая для проверки в </a:t>
            </a:r>
            <a:r>
              <a:rPr lang="ru-RU" sz="1350" dirty="0" smtClean="0">
                <a:latin typeface="Liberation Serif" pitchFamily="18" charset="0"/>
              </a:rPr>
              <a:t>Счетную палату муниципального округа Сухой Лог, </a:t>
            </a:r>
            <a:r>
              <a:rPr lang="ru-RU" sz="1350" dirty="0">
                <a:latin typeface="Liberation Serif" pitchFamily="18" charset="0"/>
              </a:rPr>
              <a:t>а затем на рассмотрение и утверждение в Думу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</a:t>
            </a:r>
            <a:endParaRPr lang="ru-RU" sz="1350" dirty="0"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7580" y="648924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54645" y="133397"/>
            <a:ext cx="559057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704132"/>
            <a:ext cx="0" cy="56051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339017"/>
            <a:ext cx="865451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56938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2760" y="679971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59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7529733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26357" y="4074173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74688" y="4125252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4545" y="4145007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Государственные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" y="1681667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 flipH="1">
            <a:off x="4480925" y="1019407"/>
            <a:ext cx="6888" cy="11786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56845" y="2198090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90210" y="2985706"/>
            <a:ext cx="933270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936104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6" y="3861048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муниципального округа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3821024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27" y="3856266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1009" y="67640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444208" y="1681667"/>
            <a:ext cx="2418228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381" y="125527"/>
            <a:ext cx="6153210" cy="492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округа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2021-2027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6401656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42651"/>
              </p:ext>
            </p:extLst>
          </p:nvPr>
        </p:nvGraphicFramePr>
        <p:xfrm>
          <a:off x="1331640" y="980728"/>
          <a:ext cx="7488834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6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6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3 001,7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3 840,8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3 671,3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3 349,1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2 444,7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3 055,3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3 941,8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3 723,9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3 400,5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+ 85,6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-24,7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-53,6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-101,0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-52,6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-51,4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                  2026 г.                  2027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муниципального округа Сухой Лог на 2025 год </a:t>
            </a: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и плановый период  2026 и 2027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7183369"/>
              </p:ext>
            </p:extLst>
          </p:nvPr>
        </p:nvGraphicFramePr>
        <p:xfrm>
          <a:off x="815032" y="1792658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8880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3 840 797,1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3 671 332,1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3 349 086,3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3 941 786,3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3 723 897,1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3 400 527,9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- 100 989,2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- 52 565,0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- 51 441,6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5636" y="32361"/>
            <a:ext cx="596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Liberation Serif" pitchFamily="18" charset="0"/>
              </a:rPr>
              <a:t>ДОХОДЫ БЮДЖЕТА </a:t>
            </a:r>
            <a:r>
              <a:rPr lang="ru-RU" sz="15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500" dirty="0" smtClean="0">
              <a:latin typeface="Liberation Serif" pitchFamily="18" charset="0"/>
            </a:endParaRPr>
          </a:p>
          <a:p>
            <a:pPr algn="ctr"/>
            <a:r>
              <a:rPr lang="ru-RU" sz="1500" dirty="0" smtClean="0">
                <a:latin typeface="Liberation Serif" pitchFamily="18" charset="0"/>
              </a:rPr>
              <a:t>за </a:t>
            </a:r>
            <a:r>
              <a:rPr lang="ru-RU" sz="15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500" dirty="0" smtClean="0">
                <a:latin typeface="Liberation Serif" pitchFamily="18" charset="0"/>
              </a:rPr>
              <a:t>бюджета</a:t>
            </a:r>
            <a:endParaRPr lang="ru-RU" sz="15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4418"/>
              </p:ext>
            </p:extLst>
          </p:nvPr>
        </p:nvGraphicFramePr>
        <p:xfrm>
          <a:off x="421182" y="1052736"/>
          <a:ext cx="8399661" cy="47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87"/>
                <a:gridCol w="2799887"/>
                <a:gridCol w="2799887"/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6455996"/>
            <a:ext cx="55581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8116"/>
              </p:ext>
            </p:extLst>
          </p:nvPr>
        </p:nvGraphicFramePr>
        <p:xfrm>
          <a:off x="420810" y="1484784"/>
          <a:ext cx="4608512" cy="43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88232"/>
              </a:tblGrid>
              <a:tr h="906881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859234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54377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004086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2025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96534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Доходы бюджета 2025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 3 840 797,0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1 189 704,0</a:t>
                      </a:r>
                      <a:endParaRPr lang="ru-RU" sz="15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91 422,0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2 559 671,0</a:t>
                      </a:r>
                      <a:endParaRPr lang="ru-RU" sz="155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 algn="ctr"/>
                      <a:endParaRPr lang="ru-RU" sz="155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603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1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36008"/>
              </p:ext>
            </p:extLst>
          </p:nvPr>
        </p:nvGraphicFramePr>
        <p:xfrm>
          <a:off x="495945" y="789571"/>
          <a:ext cx="7404099" cy="490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2025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муниципального округа Сухой Лог в расчете на одного жителя в 2025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Муниципальный долг, уровень долговой нагрузки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84240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07083"/>
              </p:ext>
            </p:extLst>
          </p:nvPr>
        </p:nvGraphicFramePr>
        <p:xfrm>
          <a:off x="323528" y="90872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7021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84353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2356908"/>
              </p:ext>
            </p:extLst>
          </p:nvPr>
        </p:nvGraphicFramePr>
        <p:xfrm>
          <a:off x="229072" y="1173374"/>
          <a:ext cx="8748972" cy="14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36912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уровня собираемости, налоговых вычетов, льгот, и нормативов отчислений в бюджет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60" y="3465323"/>
            <a:ext cx="823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муниципального округа и динамика поступлений НДФЛ в бюджет муниципального округа Сухой Лог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8517474"/>
              </p:ext>
            </p:extLst>
          </p:nvPr>
        </p:nvGraphicFramePr>
        <p:xfrm>
          <a:off x="411578" y="4005064"/>
          <a:ext cx="8630244" cy="24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6453336"/>
            <a:ext cx="57741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75846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51" y="4005064"/>
            <a:ext cx="8331224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(далее – акцизы на нефтепродукты),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годы запланировано по данным администратора  дохода МИФНС №29 по Свердловской области.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предусмотрен проектом Закона Свердловской области «Об областном бюджете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годов» установлен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2025-2026 годы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0,33794 %. В 2027 году – 0,27035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0,33613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0732559"/>
              </p:ext>
            </p:extLst>
          </p:nvPr>
        </p:nvGraphicFramePr>
        <p:xfrm>
          <a:off x="616963" y="998265"/>
          <a:ext cx="8131501" cy="300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32831" y="200541"/>
            <a:ext cx="6128768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541761" cy="12961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2025-2027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2378618"/>
              </p:ext>
            </p:extLst>
          </p:nvPr>
        </p:nvGraphicFramePr>
        <p:xfrm>
          <a:off x="396304" y="83671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807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7" y="27125"/>
            <a:ext cx="9144000" cy="80677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0285" y="2511177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МИФНС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4502079"/>
              </p:ext>
            </p:extLst>
          </p:nvPr>
        </p:nvGraphicFramePr>
        <p:xfrm>
          <a:off x="251520" y="4153476"/>
          <a:ext cx="8851878" cy="190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0596522"/>
              </p:ext>
            </p:extLst>
          </p:nvPr>
        </p:nvGraphicFramePr>
        <p:xfrm>
          <a:off x="165956" y="899122"/>
          <a:ext cx="8719646" cy="16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7864" y="3865444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108" y="5858108"/>
            <a:ext cx="8277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2025 – 2027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6453336"/>
            <a:ext cx="58326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85418"/>
              </p:ext>
            </p:extLst>
          </p:nvPr>
        </p:nvGraphicFramePr>
        <p:xfrm>
          <a:off x="348803" y="1210816"/>
          <a:ext cx="8543678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29810"/>
              </p:ext>
            </p:extLst>
          </p:nvPr>
        </p:nvGraphicFramePr>
        <p:xfrm>
          <a:off x="401542" y="719839"/>
          <a:ext cx="8547492" cy="55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789 927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973 780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1 188 816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1 298 091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1 341 050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593 985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737 928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955 835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1 054 585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1 061 458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63 313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66 786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75 371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79 432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100 788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87 800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115 805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102 360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111 920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124 130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37 300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43 246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7 529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9 241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9 803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10 200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78 879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76 693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91 422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81 712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79 727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53 881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50 909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67 486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62 147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59 727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640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12 926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16 425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12 078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12 570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551 198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2 208 283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2 288 263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1 895 479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1 905 702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711 617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839 690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453 209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316 351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147 598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280 955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188 849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78 918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132 474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932 938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1 091 536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1 259 724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1 363 352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1 456 877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77 487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135 652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2 420 004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3 258 756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3 568 501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3 275 282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3 326 479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7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муниципального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6152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муниципального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Каждый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Граждане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Проект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Лог,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прогнозе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социально-экономического развития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муниципальных программах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2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муниципальный округа Сухой Лог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2025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046" y="952195"/>
            <a:ext cx="1827603" cy="615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86575" y="952195"/>
            <a:ext cx="1767275" cy="61750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7480" y="5237955"/>
            <a:ext cx="1767275" cy="673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1200 –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 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7789" y="4343575"/>
            <a:ext cx="1782117" cy="6666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1110" y="2691545"/>
            <a:ext cx="1769364" cy="72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009" y="1975888"/>
            <a:ext cx="1843497" cy="66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94544" y="5141363"/>
            <a:ext cx="1807177" cy="71538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663896" y="224880"/>
            <a:ext cx="6300591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3024314"/>
            <a:ext cx="767573" cy="981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422337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99" y="954546"/>
            <a:ext cx="613617" cy="61515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0" y="1795033"/>
            <a:ext cx="698573" cy="6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4" y="2739314"/>
            <a:ext cx="500426" cy="6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4" y="3627095"/>
            <a:ext cx="578676" cy="57867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35" y="4389885"/>
            <a:ext cx="671522" cy="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88046" y="3024314"/>
            <a:ext cx="1808758" cy="7770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7788" y="3643268"/>
            <a:ext cx="1782117" cy="490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009" y="4154800"/>
            <a:ext cx="1821712" cy="70394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50349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" y="1009470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575" y="1884779"/>
            <a:ext cx="1767275" cy="5190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055" y="1144728"/>
            <a:ext cx="2290700" cy="417646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6024" name="Picture 8" descr="https://fb.ru/misc/i/gallery/58679/26974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9" y="5183488"/>
            <a:ext cx="952236" cy="6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ttps://avatars.mds.yandex.net/i?id=5fda9eb93a25c08a09255197bf56c0391969941e-108781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" y="2022088"/>
            <a:ext cx="1084697" cy="7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418537" y="16264"/>
            <a:ext cx="6624737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2025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sz="17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7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584632"/>
              </p:ext>
            </p:extLst>
          </p:nvPr>
        </p:nvGraphicFramePr>
        <p:xfrm>
          <a:off x="161863" y="648072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3 941,8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438642"/>
              </p:ext>
            </p:extLst>
          </p:nvPr>
        </p:nvGraphicFramePr>
        <p:xfrm>
          <a:off x="1043608" y="3736911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году и плановом периоде 2026-2027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8040235"/>
              </p:ext>
            </p:extLst>
          </p:nvPr>
        </p:nvGraphicFramePr>
        <p:xfrm>
          <a:off x="1503739" y="1188405"/>
          <a:ext cx="7344816" cy="490966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287 032,4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230 815,0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226 059,4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4 715,0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5 145,0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5 325,1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42 479,7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38 509,8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38 289,2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211 551,7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130 604,7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113 256,2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513 110,6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333 203,0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316 503,0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6 507,0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6 504,5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2 216 761,6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2 287 171,0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1 968 317,6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286 203,2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288 505,7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284 395,3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182 986,5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185 632,4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186 410,9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188 582,5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165 600,0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166 000,0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50 850,0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90 200,0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3 941 786,3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3 723 897,1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3 400 527,9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8830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муниципального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муниципального округа –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3 941 786,3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муниципального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(15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3 834 470,8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(97,3%)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107 315,5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(2,7%)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011860407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63671"/>
              </p:ext>
            </p:extLst>
          </p:nvPr>
        </p:nvGraphicFramePr>
        <p:xfrm>
          <a:off x="492818" y="1105895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муниципальном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2 116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828,6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2 202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1 879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098,9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188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582,5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175,2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360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муниципальном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608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659,3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449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муниципального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651,0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218,0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муниципального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276,3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698,5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791,7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578,5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954,0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154,0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154,0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муниципального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370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071,8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317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941,1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969,2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3243" y="825526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61530"/>
              </p:ext>
            </p:extLst>
          </p:nvPr>
        </p:nvGraphicFramePr>
        <p:xfrm>
          <a:off x="539552" y="1124744"/>
          <a:ext cx="8280921" cy="498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муниципального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муниципального округа Сухой Лог»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479,7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507,0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муниципального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14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346,1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335,3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079,6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муниципальном округе Сухой Лог до 2030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834 470,8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3 630 988,4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3 274 431,7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709952"/>
            <a:ext cx="2354809" cy="342783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3768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4628230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МУНИЦИПАЛЬНОМ ОКРУГЕ СУХОЙ ЛОГ»</a:t>
            </a:r>
            <a:endParaRPr lang="ru-RU" sz="15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35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174070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5998108"/>
              </p:ext>
            </p:extLst>
          </p:nvPr>
        </p:nvGraphicFramePr>
        <p:xfrm>
          <a:off x="4065203" y="1556792"/>
          <a:ext cx="4879911" cy="155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16016" y="1497235"/>
            <a:ext cx="382256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241140"/>
            <a:ext cx="2897183" cy="15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45671"/>
              </p:ext>
            </p:extLst>
          </p:nvPr>
        </p:nvGraphicFramePr>
        <p:xfrm>
          <a:off x="341499" y="3068960"/>
          <a:ext cx="8601747" cy="31763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4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9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34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2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4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02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43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отдыхом и оздоровлением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детей,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5377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 400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32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(747 418,0 тыс. руб. –33,7%)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(1 252 254,1 тыс. руб. – 56,5%)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338" y="3124015"/>
            <a:ext cx="2596880" cy="946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(104 376,6 тыс. руб. – 4,7%)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(84 061,9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3,8%)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776" y="5722294"/>
            <a:ext cx="1312000" cy="319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61389" y="4267544"/>
            <a:ext cx="2320777" cy="62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Сухоложская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детская школа искусств имени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В.А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Бунакова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61388" y="5063207"/>
            <a:ext cx="2320777" cy="50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6581" name="Прямая соединительная линия 66580"/>
          <p:cNvCxnSpPr/>
          <p:nvPr/>
        </p:nvCxnSpPr>
        <p:spPr>
          <a:xfrm>
            <a:off x="4521778" y="4106654"/>
            <a:ext cx="0" cy="24919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555776" y="136351"/>
            <a:ext cx="6480720" cy="43088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2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8846" y="3597060"/>
            <a:ext cx="2615705" cy="670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(28 651,0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–1,3%)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589050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>
            <a:off x="4512527" y="4862590"/>
            <a:ext cx="0" cy="21183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7042" name="Picture 2" descr="https://i.pinimg.com/originals/37/51/d4/3751d4878520a105e9c736d81e6256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642884"/>
            <a:ext cx="2787453" cy="1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66998" y="1772816"/>
            <a:ext cx="2627061" cy="1224136"/>
          </a:xfrm>
          <a:prstGeom prst="foldedCorner">
            <a:avLst>
              <a:gd name="adj" fmla="val 4329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2 216 761,6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7044" name="Picture 4" descr="https://avatars.mds.yandex.net/i?id=17110abc82b3622f9ad250c6407e3be1a55e8dd0-95986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1642884"/>
            <a:ext cx="2741313" cy="18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512527" y="5568606"/>
            <a:ext cx="0" cy="1536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07904" y="6561348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59832" y="6541876"/>
            <a:ext cx="583031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 descr="https://sun9-57.userapi.com/impf/CV-Vpb0o0920wHUYbldqaGA6qWFJqJjKcv5Pbg/fVAooRiQi1E.jpg?size=1920x768&amp;quality=95&amp;crop=0,0,1454,581&amp;sign=be00253d22738991ca6bdbb75b9d3fdb&amp;type=cover_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5257720"/>
            <a:ext cx="2692982" cy="10771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7" y="4227771"/>
            <a:ext cx="1775222" cy="11831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597060"/>
            <a:ext cx="1653044" cy="11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Артемовский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Ирбит,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востоке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Камышлов,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городом Асбест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 составляет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01.01.2025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46, 312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767" y="2940738"/>
            <a:ext cx="40684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Муниципальный округ Сухой 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6919" y="1890346"/>
            <a:ext cx="1250036" cy="150029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Муниципальный округ</a:t>
            </a:r>
            <a:endParaRPr lang="ru-RU" sz="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9892" y="197907"/>
            <a:ext cx="63984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39642"/>
              </p:ext>
            </p:extLst>
          </p:nvPr>
        </p:nvGraphicFramePr>
        <p:xfrm>
          <a:off x="733035" y="778315"/>
          <a:ext cx="8083580" cy="559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4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7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2 216 761,6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100%</a:t>
                      </a:r>
                      <a:endParaRPr lang="ru-RU" sz="18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747 418,0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1 252 254,1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104 376,6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28 651,0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84 061,9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49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11 700,0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спортивного зала МАОУ СОШ № 10 по адресу: Свердловская область, Сухоложский район, с. Курьи, ул. Свердлова, д. 20А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25 799,3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модернизации школьных систем образования в муниципальных общеобразовательных учреждениях (за счет средств местного бюджета)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167 247,0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модернизации школьных систем образования (с однолетним циклом выполнения работ)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204 993,6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28 530,0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55 757,2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46244" y="6386475"/>
            <a:ext cx="66488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3764" y="638863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 муниципального округа Сухой Лог             Страница 40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муниципальном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  <a:endParaRPr lang="ru-RU" sz="135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45496" y="114636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283968" y="1469529"/>
            <a:ext cx="398571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2250671"/>
              </p:ext>
            </p:extLst>
          </p:nvPr>
        </p:nvGraphicFramePr>
        <p:xfrm>
          <a:off x="3556284" y="1146364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50828"/>
              </p:ext>
            </p:extLst>
          </p:nvPr>
        </p:nvGraphicFramePr>
        <p:xfrm>
          <a:off x="323533" y="3284984"/>
          <a:ext cx="8375022" cy="3006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7 263,9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625501" y="6450193"/>
            <a:ext cx="619497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  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836712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2694763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852976"/>
            <a:ext cx="3556484" cy="5560252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55536" y="119065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55429" y="305804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072057" y="4940531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Камерный хор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42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sun9-20.userapi.com/impg/YJ7t5fyCsflVInoWqISRhnmeN5PB8X_QAy1KWg/kGk8tYP72eQ.jpg?size=1280x853&amp;quality=95&amp;sign=5c4cbef61ef41497cf21a8e67bbf0cb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" y="4676539"/>
            <a:ext cx="2735022" cy="18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87319522"/>
              </p:ext>
            </p:extLst>
          </p:nvPr>
        </p:nvGraphicFramePr>
        <p:xfrm>
          <a:off x="776958" y="777916"/>
          <a:ext cx="7889909" cy="5349238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52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286 203,2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8 594,3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30 097,1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131 902,0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15 300,0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материально-технических условий для обеспечения деятельности муниципальных учреждений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1 056,8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2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Модернизация библиотек в части комплектования книжных фондов,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5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и лучших работников сельских учреждений культуры на условиях </a:t>
                      </a:r>
                      <a:r>
                        <a:rPr kumimoji="0" lang="ru-RU" sz="14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из федерального бюджета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4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59 426,0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39 084,5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599893" y="182057"/>
            <a:ext cx="6222162" cy="35393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2025 году, тыс. руб.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547664" y="6165304"/>
            <a:ext cx="7200800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43949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467" y="34988"/>
            <a:ext cx="9118533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30716" y="59407"/>
            <a:ext cx="61036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физической культуры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спорта в муниципальном округе Сухой Лог»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спорта, в том числе для лиц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30456558"/>
              </p:ext>
            </p:extLst>
          </p:nvPr>
        </p:nvGraphicFramePr>
        <p:xfrm>
          <a:off x="3633681" y="1260205"/>
          <a:ext cx="5256162" cy="216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88261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47138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60809"/>
              </p:ext>
            </p:extLst>
          </p:nvPr>
        </p:nvGraphicFramePr>
        <p:xfrm>
          <a:off x="624021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64,9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муниципального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муниципального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Сухой Лог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Сухой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 «Олимпик»;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школа;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Литейщик»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52" y="2989093"/>
            <a:ext cx="268923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54" y="2311859"/>
            <a:ext cx="2689239" cy="5335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185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7" y="331920"/>
            <a:ext cx="2629647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5" y="2311858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578"/>
            <a:ext cx="2628292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053" y="3645024"/>
            <a:ext cx="2689240" cy="491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0" y="445944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09248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719871"/>
              </p:ext>
            </p:extLst>
          </p:nvPr>
        </p:nvGraphicFramePr>
        <p:xfrm>
          <a:off x="476203" y="741054"/>
          <a:ext cx="8397273" cy="5568266"/>
        </p:xfrm>
        <a:graphic>
          <a:graphicData uri="http://schemas.openxmlformats.org/drawingml/2006/table">
            <a:tbl>
              <a:tblPr/>
              <a:tblGrid>
                <a:gridCol w="548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7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4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188 582,5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5 454,0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2,9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56 245,3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29,8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образовательным программам спортивной подготовки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77 377,5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41,0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общеразвивающим программам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3 539,3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Содержание и обеспечение деятельности муниципального казенного учреждения «Центр развития физической культуры и спорта муниципального округа Сухой Лог»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9 916,8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141,5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Поддержка  муниципальных учреждений спортивной направленности по адаптивной физической культуре и спорту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215,5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 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343,2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организаций, входящих в систему спортивной подготовки, на условиях софинансирования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0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Капитальный и текущий ремонт зданий, сооружений 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в том числе проектно-сметная документация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32 619,0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2 696,3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411760" y="136352"/>
            <a:ext cx="6477464" cy="5467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Направление расходов на физическую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культуру и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спорт в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2025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907704" y="6309320"/>
            <a:ext cx="69847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359298"/>
            <a:ext cx="56886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46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19431" y="121912"/>
            <a:ext cx="643660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0118" y="898011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97967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39045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713619"/>
            <a:ext cx="4091432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221866"/>
              </p:ext>
            </p:extLst>
          </p:nvPr>
        </p:nvGraphicFramePr>
        <p:xfrm>
          <a:off x="4015659" y="1772816"/>
          <a:ext cx="496238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9" y="1423705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95852"/>
              </p:ext>
            </p:extLst>
          </p:nvPr>
        </p:nvGraphicFramePr>
        <p:xfrm>
          <a:off x="776958" y="3356992"/>
          <a:ext cx="8187530" cy="25511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4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7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7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2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56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 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1,103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3,141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900" dirty="0" smtClean="0">
                          <a:latin typeface="Liberation Serif" pitchFamily="18" charset="0"/>
                        </a:rPr>
                        <a:t>Общая площадь, подлежащая расселению, тыс. м2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0,2361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0,3339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9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77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</a:t>
                      </a:r>
                      <a:r>
                        <a:rPr lang="ru-RU" sz="9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площадок муниципального </a:t>
                      </a:r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округа Сухой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13131" y="6463532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" y="603531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78511" y="119973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2025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11704019"/>
              </p:ext>
            </p:extLst>
          </p:nvPr>
        </p:nvGraphicFramePr>
        <p:xfrm>
          <a:off x="369129" y="1052736"/>
          <a:ext cx="866696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600886" y="2492896"/>
            <a:ext cx="2290827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513 110,6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48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720" y="144512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49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81660" y="6431057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366" y="766178"/>
            <a:ext cx="3553594" cy="4063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177 592,5 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подлежащие зачислению  в бюджет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75 370,5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102 222,0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3" y="2012433"/>
            <a:ext cx="3676844" cy="4063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177 592,5 тыс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35 560,5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90 945,0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дома №1 до дома №35 по улице Юбилейная,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51 087,0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03015" y="2060848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3284984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60593915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994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Направления расходов на социальную политику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2025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75730"/>
              </p:ext>
            </p:extLst>
          </p:nvPr>
        </p:nvGraphicFramePr>
        <p:xfrm>
          <a:off x="809728" y="1597746"/>
          <a:ext cx="7848872" cy="41579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986,5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142 849,8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13 229,0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муниципального округа Сухой Лог «Почетный гражданин муниципального округа Сухой Лог»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11 070,0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11 672,4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805264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433864"/>
            <a:ext cx="62646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50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59139"/>
              </p:ext>
            </p:extLst>
          </p:nvPr>
        </p:nvGraphicFramePr>
        <p:xfrm>
          <a:off x="597745" y="1063656"/>
          <a:ext cx="8302892" cy="511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проекта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финансирования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на весь срок строительства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2025 году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Сроки строительства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Начало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Завершение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Модернизация школьных систем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МАОУ «СОШ №7»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МБОУ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«СОШ №3»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МАОУ «СОШ №17»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МБУ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«СОШ №11»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372,5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388,1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372,5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 ремонт спортивного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зала МАОУ «СОШ №10»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 ремонт зрительного зала МАУК «Дворец культуры «КРИСТАЛЛ»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140,1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ремонт дороги по ул. Юбилейная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143,4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Техническое перевооружение объектов водоподготовки централизованных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систем водоснабжения в поселке СМЗ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Комплексное благоустройство сквера у автовокзала по ул. Артиллеристов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Модернизация уличного освещения в с. </a:t>
                      </a:r>
                      <a:r>
                        <a:rPr lang="ru-RU" sz="11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Филатовское</a:t>
                      </a: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Техническое перевооружение системы теплоснабжения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муниципального округа Сухой Лог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34,2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88640"/>
            <a:ext cx="5637312" cy="4180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Сухой Лог в 2025 году</a:t>
            </a: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51720" y="6309320"/>
            <a:ext cx="68407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47864" y="6347984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51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960065" y="723691"/>
            <a:ext cx="884784" cy="2090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Млн. руб.</a:t>
            </a:r>
            <a:endParaRPr lang="ru-RU" sz="1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62109" y="2420888"/>
            <a:ext cx="326181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87047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71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365353" y="58491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муниципального округа Сухой Лог в 2025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85 114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6 180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7 093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3 951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11 079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47 866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3 989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923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1520" y="4437112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4 072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339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52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65822167"/>
              </p:ext>
            </p:extLst>
          </p:nvPr>
        </p:nvGraphicFramePr>
        <p:xfrm>
          <a:off x="971600" y="1412776"/>
          <a:ext cx="770485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53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38159745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Уровень долговой нагрузки, %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54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764704"/>
            <a:ext cx="4176464" cy="41764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86473"/>
              </p:ext>
            </p:extLst>
          </p:nvPr>
        </p:nvGraphicFramePr>
        <p:xfrm>
          <a:off x="5004048" y="2492896"/>
          <a:ext cx="3528392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04256"/>
              </a:tblGrid>
              <a:tr h="618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Начальник  Финансового управления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Чащина Наталья Геннадьевна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Адрес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ул. Кирова, д.7-А, </a:t>
                      </a:r>
                      <a:endParaRPr lang="ru-RU" sz="110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г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. Сухой Лог, 624800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5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Телефон, факс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(34373) 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4-39-70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Адрес электронной почты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Liberation Serif" pitchFamily="18" charset="0"/>
                        </a:rPr>
                        <a:t>Fu_slog@mail.ru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7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Режим работы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Понедельник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-четверг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8-30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до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17- 45, </a:t>
                      </a:r>
                      <a:endParaRPr lang="ru-RU" sz="1100" baseline="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Пятница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8-30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до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16-30,</a:t>
                      </a:r>
                      <a:endParaRPr lang="ru-RU" sz="1100" baseline="0" dirty="0" smtClean="0">
                        <a:latin typeface="Liberation Serif" pitchFamily="18" charset="0"/>
                      </a:endParaRP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Перерыв на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обед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 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с 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1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-00 до 1</a:t>
                      </a:r>
                      <a:r>
                        <a:rPr lang="en-US" sz="1100" baseline="0" dirty="0" smtClean="0">
                          <a:latin typeface="Liberation Serif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-00,</a:t>
                      </a:r>
                    </a:p>
                    <a:p>
                      <a:r>
                        <a:rPr lang="ru-RU" sz="1100" baseline="0" dirty="0" smtClean="0">
                          <a:latin typeface="Liberation Serif" pitchFamily="18" charset="0"/>
                        </a:rPr>
                        <a:t>Выходные дни: суббота, воскресенье</a:t>
                      </a:r>
                      <a:endParaRPr lang="ru-RU" sz="11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8920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        бюджетной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4592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485887" y="836712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доступности и понятности информации о бюджете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будет продолжено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04" y="15340"/>
            <a:ext cx="90917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7308" y="89122"/>
            <a:ext cx="6171200" cy="131111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76773" y="1091823"/>
            <a:ext cx="8572500" cy="1689105"/>
          </a:xfrm>
          <a:prstGeom prst="wav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76773" y="2564904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3980" y="42720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уга 37"/>
          <p:cNvSpPr/>
          <p:nvPr/>
        </p:nvSpPr>
        <p:spPr>
          <a:xfrm rot="2888254">
            <a:off x="7592482" y="2539220"/>
            <a:ext cx="1071856" cy="1946152"/>
          </a:xfrm>
          <a:prstGeom prst="arc">
            <a:avLst>
              <a:gd name="adj1" fmla="val 17434989"/>
              <a:gd name="adj2" fmla="val 19685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655021">
            <a:off x="6119656" y="1937256"/>
            <a:ext cx="1372613" cy="2101669"/>
          </a:xfrm>
          <a:prstGeom prst="arc">
            <a:avLst>
              <a:gd name="adj1" fmla="val 17232086"/>
              <a:gd name="adj2" fmla="val 360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5962191">
            <a:off x="6744764" y="1054884"/>
            <a:ext cx="1247397" cy="2101669"/>
          </a:xfrm>
          <a:prstGeom prst="arc">
            <a:avLst>
              <a:gd name="adj1" fmla="val 17089157"/>
              <a:gd name="adj2" fmla="val 46682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941111">
            <a:off x="7307728" y="2082750"/>
            <a:ext cx="1372613" cy="2101669"/>
          </a:xfrm>
          <a:prstGeom prst="arc">
            <a:avLst>
              <a:gd name="adj1" fmla="val 17008193"/>
              <a:gd name="adj2" fmla="val 362097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2456" y="284023"/>
            <a:ext cx="6350024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426561"/>
              </p:ext>
            </p:extLst>
          </p:nvPr>
        </p:nvGraphicFramePr>
        <p:xfrm>
          <a:off x="204192" y="1340768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4079455" y="1199759"/>
            <a:ext cx="864096" cy="850946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241025" y="3263430"/>
            <a:ext cx="864096" cy="8571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669485" y="2172948"/>
            <a:ext cx="864096" cy="8151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26026" y="4581128"/>
            <a:ext cx="864096" cy="86409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10800000" flipH="1">
            <a:off x="6449387" y="1665390"/>
            <a:ext cx="737610" cy="2123200"/>
          </a:xfrm>
          <a:prstGeom prst="curvedRightArrow">
            <a:avLst>
              <a:gd name="adj1" fmla="val 22706"/>
              <a:gd name="adj2" fmla="val 53416"/>
              <a:gd name="adj3" fmla="val 26127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68344" y="1770625"/>
            <a:ext cx="720080" cy="2162430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43353">
            <a:off x="7201723" y="1046391"/>
            <a:ext cx="333477" cy="123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январь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750297">
            <a:off x="7915050" y="1201379"/>
            <a:ext cx="297834" cy="108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февраль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455921">
            <a:off x="8310672" y="1749685"/>
            <a:ext cx="297834" cy="89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март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6469727">
            <a:off x="8280555" y="2775092"/>
            <a:ext cx="297834" cy="8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май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671687">
            <a:off x="8365778" y="2229723"/>
            <a:ext cx="297834" cy="90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апрель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072559">
            <a:off x="8143400" y="3191678"/>
            <a:ext cx="297834" cy="1000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июнь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484319">
            <a:off x="7408992" y="3433838"/>
            <a:ext cx="301869" cy="11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2069302" flipH="1">
            <a:off x="7081938" y="3481284"/>
            <a:ext cx="286149" cy="881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август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3508775">
            <a:off x="6498572" y="2891191"/>
            <a:ext cx="368079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сентябрь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566119">
            <a:off x="6414944" y="2278591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октябрь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176265">
            <a:off x="6352014" y="1830079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ноябрь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492516">
            <a:off x="6573494" y="1472928"/>
            <a:ext cx="267328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декабрь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17192352">
            <a:off x="7126511" y="817588"/>
            <a:ext cx="1071856" cy="1946152"/>
          </a:xfrm>
          <a:prstGeom prst="arc">
            <a:avLst>
              <a:gd name="adj1" fmla="val 17143426"/>
              <a:gd name="adj2" fmla="val 195548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9818103">
            <a:off x="5975538" y="2212245"/>
            <a:ext cx="1103030" cy="1946152"/>
          </a:xfrm>
          <a:prstGeom prst="arc">
            <a:avLst>
              <a:gd name="adj1" fmla="val 16738819"/>
              <a:gd name="adj2" fmla="val 19076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2872744">
            <a:off x="6023338" y="1197540"/>
            <a:ext cx="1203837" cy="2101669"/>
          </a:xfrm>
          <a:prstGeom prst="arc">
            <a:avLst>
              <a:gd name="adj1" fmla="val 17386697"/>
              <a:gd name="adj2" fmla="val 3416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608217">
            <a:off x="7316470" y="1068519"/>
            <a:ext cx="1372613" cy="2101669"/>
          </a:xfrm>
          <a:prstGeom prst="arc">
            <a:avLst>
              <a:gd name="adj1" fmla="val 18262026"/>
              <a:gd name="adj2" fmla="val 416368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4921331">
            <a:off x="7000907" y="2713444"/>
            <a:ext cx="1203837" cy="2101669"/>
          </a:xfrm>
          <a:prstGeom prst="arc">
            <a:avLst>
              <a:gd name="adj1" fmla="val 17638667"/>
              <a:gd name="adj2" fmla="val 342168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41443</TotalTime>
  <Words>7015</Words>
  <Application>Microsoft Office PowerPoint</Application>
  <PresentationFormat>Экран (4:3)</PresentationFormat>
  <Paragraphs>1553</Paragraphs>
  <Slides>56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2025 год </vt:lpstr>
      <vt:lpstr>Структура и доля налоговых доходов бюджета на 2025 год</vt:lpstr>
      <vt:lpstr>Структура и доля неналоговых  доходов бюджета на 2025 год</vt:lpstr>
      <vt:lpstr>Структура и доля безвозмездных поступлений на 2025 год</vt:lpstr>
      <vt:lpstr>Презентация PowerPoint</vt:lpstr>
      <vt:lpstr>Презентация PowerPoint</vt:lpstr>
      <vt:lpstr> 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муниципального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3047</cp:revision>
  <cp:lastPrinted>2024-12-11T03:54:29Z</cp:lastPrinted>
  <dcterms:created xsi:type="dcterms:W3CDTF">2014-02-20T03:04:54Z</dcterms:created>
  <dcterms:modified xsi:type="dcterms:W3CDTF">2025-10-03T10:08:41Z</dcterms:modified>
</cp:coreProperties>
</file>