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ctiveX/activeX2.xml" ContentType="application/vnd.ms-office.activeX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9.xml" ContentType="application/vnd.openxmlformats-officedocument.drawingml.chart+xml"/>
  <Override PartName="/ppt/drawings/drawing8.xml" ContentType="application/vnd.openxmlformats-officedocument.drawingml.chartshapes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3" r:id="rId1"/>
  </p:sldMasterIdLst>
  <p:notesMasterIdLst>
    <p:notesMasterId r:id="rId52"/>
  </p:notesMasterIdLst>
  <p:handoutMasterIdLst>
    <p:handoutMasterId r:id="rId53"/>
  </p:handoutMasterIdLst>
  <p:sldIdLst>
    <p:sldId id="488" r:id="rId2"/>
    <p:sldId id="478" r:id="rId3"/>
    <p:sldId id="533" r:id="rId4"/>
    <p:sldId id="524" r:id="rId5"/>
    <p:sldId id="490" r:id="rId6"/>
    <p:sldId id="395" r:id="rId7"/>
    <p:sldId id="479" r:id="rId8"/>
    <p:sldId id="396" r:id="rId9"/>
    <p:sldId id="560" r:id="rId10"/>
    <p:sldId id="558" r:id="rId11"/>
    <p:sldId id="399" r:id="rId12"/>
    <p:sldId id="491" r:id="rId13"/>
    <p:sldId id="400" r:id="rId14"/>
    <p:sldId id="402" r:id="rId15"/>
    <p:sldId id="529" r:id="rId16"/>
    <p:sldId id="480" r:id="rId17"/>
    <p:sldId id="581" r:id="rId18"/>
    <p:sldId id="582" r:id="rId19"/>
    <p:sldId id="583" r:id="rId20"/>
    <p:sldId id="584" r:id="rId21"/>
    <p:sldId id="585" r:id="rId22"/>
    <p:sldId id="586" r:id="rId23"/>
    <p:sldId id="587" r:id="rId24"/>
    <p:sldId id="588" r:id="rId25"/>
    <p:sldId id="589" r:id="rId26"/>
    <p:sldId id="590" r:id="rId27"/>
    <p:sldId id="591" r:id="rId28"/>
    <p:sldId id="592" r:id="rId29"/>
    <p:sldId id="593" r:id="rId30"/>
    <p:sldId id="594" r:id="rId31"/>
    <p:sldId id="419" r:id="rId32"/>
    <p:sldId id="573" r:id="rId33"/>
    <p:sldId id="531" r:id="rId34"/>
    <p:sldId id="574" r:id="rId35"/>
    <p:sldId id="576" r:id="rId36"/>
    <p:sldId id="577" r:id="rId37"/>
    <p:sldId id="487" r:id="rId38"/>
    <p:sldId id="578" r:id="rId39"/>
    <p:sldId id="441" r:id="rId40"/>
    <p:sldId id="579" r:id="rId41"/>
    <p:sldId id="445" r:id="rId42"/>
    <p:sldId id="551" r:id="rId43"/>
    <p:sldId id="580" r:id="rId44"/>
    <p:sldId id="598" r:id="rId45"/>
    <p:sldId id="595" r:id="rId46"/>
    <p:sldId id="596" r:id="rId47"/>
    <p:sldId id="597" r:id="rId48"/>
    <p:sldId id="510" r:id="rId49"/>
    <p:sldId id="458" r:id="rId50"/>
    <p:sldId id="571" r:id="rId5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FF99"/>
    <a:srgbClr val="86A2E0"/>
    <a:srgbClr val="CCFF99"/>
    <a:srgbClr val="CCFFFF"/>
    <a:srgbClr val="FFCCFF"/>
    <a:srgbClr val="9999FF"/>
    <a:srgbClr val="CCCCFF"/>
    <a:srgbClr val="6699FF"/>
    <a:srgbClr val="90B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875" autoAdjust="0"/>
    <p:restoredTop sz="99886" autoAdjust="0"/>
  </p:normalViewPr>
  <p:slideViewPr>
    <p:cSldViewPr>
      <p:cViewPr>
        <p:scale>
          <a:sx n="115" d="100"/>
          <a:sy n="115" d="100"/>
        </p:scale>
        <p:origin x="-152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12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14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515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616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71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18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919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02020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8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9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2839142504323513"/>
          <c:y val="0"/>
          <c:w val="0.58471614871732525"/>
          <c:h val="0.985657942768263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(факт)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6.4173468464802704E-3"/>
                  <c:y val="-1.690666495689800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56377251061261E-2"/>
                  <c:y val="9.2217422465042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172205207549465E-3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173468464803884E-3"/>
                  <c:y val="-2.30548094510922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043240790475706E-2"/>
                  <c:y val="-4.61114342415112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913,0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856377251061202E-2"/>
                  <c:y val="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0">
                  <c:v>46498</c:v>
                </c:pt>
                <c:pt idx="1">
                  <c:v>0.3</c:v>
                </c:pt>
                <c:pt idx="2" formatCode="0.0">
                  <c:v>74282</c:v>
                </c:pt>
                <c:pt idx="3" formatCode="0.0">
                  <c:v>15298</c:v>
                </c:pt>
                <c:pt idx="4" formatCode="0.0">
                  <c:v>21913</c:v>
                </c:pt>
                <c:pt idx="5" formatCode="0.0">
                  <c:v>109.5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AB-4208-AA7D-2E23C0F874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(оценка)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8.0216835581004859E-3"/>
                  <c:y val="-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56377251061261E-2"/>
                  <c:y val="4.6109618902183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30356981340679E-2"/>
                  <c:y val="4.6109618902183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834693692960718E-2"/>
                  <c:y val="-6.91644283532766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556,0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252040539441167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856377251061261E-2"/>
                  <c:y val="2.3054809451092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 formatCode="0">
                  <c:v>46325</c:v>
                </c:pt>
                <c:pt idx="1">
                  <c:v>0.2</c:v>
                </c:pt>
                <c:pt idx="2" formatCode="0.0">
                  <c:v>86761.38</c:v>
                </c:pt>
                <c:pt idx="3" formatCode="0.0">
                  <c:v>17556</c:v>
                </c:pt>
                <c:pt idx="4" formatCode="0.0">
                  <c:v>18263</c:v>
                </c:pt>
                <c:pt idx="5" formatCode="0.0">
                  <c:v>107.6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AAB-4208-AA7D-2E23C0F874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 (прогноз)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8.0216835581004859E-3"/>
                  <c:y val="-9.2219237804367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56377251061261E-2"/>
                  <c:y val="-1.815339327702988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346936929606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460713962681299E-2"/>
                  <c:y val="-1.15274047255461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252040539441167E-2"/>
                  <c:y val="-1.383288567065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252040539441167E-2"/>
                  <c:y val="-1.815339326857654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Лист1!$D$2:$D$7</c:f>
              <c:numCache>
                <c:formatCode>0.00</c:formatCode>
                <c:ptCount val="6"/>
                <c:pt idx="0" formatCode="0">
                  <c:v>46229</c:v>
                </c:pt>
                <c:pt idx="1">
                  <c:v>0.2</c:v>
                </c:pt>
                <c:pt idx="2" formatCode="0.0">
                  <c:v>97953.600000000006</c:v>
                </c:pt>
                <c:pt idx="3" formatCode="0.0">
                  <c:v>18750</c:v>
                </c:pt>
                <c:pt idx="4" formatCode="0.0">
                  <c:v>18263</c:v>
                </c:pt>
                <c:pt idx="5" formatCode="0.0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AAB-4208-AA7D-2E23C0F87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7133952"/>
        <c:axId val="153546688"/>
        <c:axId val="0"/>
      </c:bar3DChart>
      <c:catAx>
        <c:axId val="67133952"/>
        <c:scaling>
          <c:orientation val="minMax"/>
        </c:scaling>
        <c:delete val="0"/>
        <c:axPos val="l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53546688"/>
        <c:crosses val="autoZero"/>
        <c:auto val="1"/>
        <c:lblAlgn val="ctr"/>
        <c:lblOffset val="100"/>
        <c:noMultiLvlLbl val="0"/>
      </c:catAx>
      <c:valAx>
        <c:axId val="153546688"/>
        <c:scaling>
          <c:orientation val="minMax"/>
        </c:scaling>
        <c:delete val="1"/>
        <c:axPos val="b"/>
        <c:minorGridlines/>
        <c:numFmt formatCode="0" sourceLinked="1"/>
        <c:majorTickMark val="out"/>
        <c:minorTickMark val="none"/>
        <c:tickLblPos val="nextTo"/>
        <c:crossAx val="671339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51389860895169"/>
          <c:y val="2.7460637997375758E-2"/>
          <c:w val="0.2531376230733271"/>
          <c:h val="0.24711615194535394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54534241958014E-2"/>
          <c:y val="3.4345155783681046E-2"/>
          <c:w val="0.90908637466207454"/>
          <c:h val="0.88428910597211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>
              <a:outerShdw sx="1000" sy="1000" rotWithShape="0">
                <a:schemeClr val="bg1">
                  <a:lumMod val="8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0667694173340437E-3"/>
                  <c:y val="0.22750342554530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5F-4CE0-8E48-94705B3143C5}"/>
                </c:ext>
              </c:extLst>
            </c:dLbl>
            <c:dLbl>
              <c:idx val="1"/>
              <c:layout>
                <c:manualLayout>
                  <c:x val="-5.4925629732289637E-4"/>
                  <c:y val="0.24885822871532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5F-4CE0-8E48-94705B3143C5}"/>
                </c:ext>
              </c:extLst>
            </c:dLbl>
            <c:dLbl>
              <c:idx val="2"/>
              <c:layout>
                <c:manualLayout>
                  <c:x val="3.4518292694408722E-4"/>
                  <c:y val="0.24164815020553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5F-4CE0-8E48-94705B3143C5}"/>
                </c:ext>
              </c:extLst>
            </c:dLbl>
            <c:dLbl>
              <c:idx val="3"/>
              <c:layout>
                <c:manualLayout>
                  <c:x val="-3.4397072641646222E-3"/>
                  <c:y val="0.23781663148539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5F-4CE0-8E48-94705B3143C5}"/>
                </c:ext>
              </c:extLst>
            </c:dLbl>
            <c:dLbl>
              <c:idx val="4"/>
              <c:layout>
                <c:manualLayout>
                  <c:x val="1.9655301953266963E-3"/>
                  <c:y val="0.24771576306336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5F-4CE0-8E48-94705B3143C5}"/>
                </c:ext>
              </c:extLst>
            </c:dLbl>
            <c:dLbl>
              <c:idx val="5"/>
              <c:layout>
                <c:manualLayout>
                  <c:x val="-1.0237798436708539E-3"/>
                  <c:y val="0.24968359997037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F-4CE0-8E48-94705B3143C5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5F-4CE0-8E48-94705B3143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 г. Факт</c:v>
                </c:pt>
                <c:pt idx="1">
                  <c:v>2024 г. Факт</c:v>
                </c:pt>
                <c:pt idx="2">
                  <c:v>2025 г. План</c:v>
                </c:pt>
                <c:pt idx="3">
                  <c:v>2026 г. Прогноз</c:v>
                </c:pt>
                <c:pt idx="4">
                  <c:v>2027 г. Прогноз</c:v>
                </c:pt>
                <c:pt idx="5">
                  <c:v>2028 г. Прогноз</c:v>
                </c:pt>
              </c:strCache>
            </c:strRef>
          </c:cat>
          <c:val>
            <c:numRef>
              <c:f>Лист1!$B$2:$B$7</c:f>
              <c:numCache>
                <c:formatCode>_-* #,##0_р_._-;\-* #,##0_р_._-;_-* "-"??_р_._-;_-@_-</c:formatCode>
                <c:ptCount val="6"/>
                <c:pt idx="0">
                  <c:v>14916.9</c:v>
                </c:pt>
                <c:pt idx="1">
                  <c:v>17295.900000000001</c:v>
                </c:pt>
                <c:pt idx="2">
                  <c:v>18802</c:v>
                </c:pt>
                <c:pt idx="3">
                  <c:v>20348</c:v>
                </c:pt>
                <c:pt idx="4" formatCode="#,##0">
                  <c:v>22952</c:v>
                </c:pt>
                <c:pt idx="5" formatCode="#,##0">
                  <c:v>25890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5F-4CE0-8E48-94705B314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1"/>
        <c:axId val="302094336"/>
        <c:axId val="233845248"/>
      </c:barChart>
      <c:catAx>
        <c:axId val="30209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33845248"/>
        <c:crosses val="autoZero"/>
        <c:auto val="1"/>
        <c:lblAlgn val="ctr"/>
        <c:lblOffset val="15"/>
        <c:noMultiLvlLbl val="0"/>
      </c:catAx>
      <c:valAx>
        <c:axId val="233845248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302094336"/>
        <c:crosses val="autoZero"/>
        <c:crossBetween val="between"/>
      </c:valAx>
      <c:spPr>
        <a:noFill/>
        <a:effectLst>
          <a:glow>
            <a:schemeClr val="bg2">
              <a:lumMod val="90000"/>
            </a:schemeClr>
          </a:glow>
          <a:outerShdw sx="1000" sy="1000" algn="ctr" rotWithShape="0">
            <a:schemeClr val="accent1"/>
          </a:outerShdw>
          <a:softEdge rad="0"/>
        </a:effectLst>
      </c:spPr>
    </c:plotArea>
    <c:plotVisOnly val="1"/>
    <c:dispBlanksAs val="gap"/>
    <c:showDLblsOverMax val="0"/>
  </c:chart>
  <c:spPr>
    <a:noFill/>
    <a:ln w="38100">
      <a:noFill/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36805410106195E-2"/>
          <c:y val="4.5959798636002636E-2"/>
          <c:w val="0.91002847079455906"/>
          <c:h val="0.74181899178958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9963408894700082E-3"/>
                  <c:y val="0.20250223761119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4E-4742-BA41-9F6DD815E1D9}"/>
                </c:ext>
              </c:extLst>
            </c:dLbl>
            <c:dLbl>
              <c:idx val="1"/>
              <c:layout>
                <c:manualLayout>
                  <c:x val="-4.125565219041654E-3"/>
                  <c:y val="0.2171890560852519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9 241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4E-4742-BA41-9F6DD815E1D9}"/>
                </c:ext>
              </c:extLst>
            </c:dLbl>
            <c:dLbl>
              <c:idx val="2"/>
              <c:layout>
                <c:manualLayout>
                  <c:x val="-8.2163355617870021E-4"/>
                  <c:y val="0.29610897271585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4E-4742-BA41-9F6DD815E1D9}"/>
                </c:ext>
              </c:extLst>
            </c:dLbl>
            <c:dLbl>
              <c:idx val="3"/>
              <c:layout>
                <c:manualLayout>
                  <c:x val="1.8539568665541933E-3"/>
                  <c:y val="0.21986000747971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4E-4742-BA41-9F6DD815E1D9}"/>
                </c:ext>
              </c:extLst>
            </c:dLbl>
            <c:dLbl>
              <c:idx val="4"/>
              <c:layout>
                <c:manualLayout>
                  <c:x val="-3.8914905966846809E-3"/>
                  <c:y val="0.15342554112372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4E-4742-BA41-9F6DD815E1D9}"/>
                </c:ext>
              </c:extLst>
            </c:dLbl>
            <c:dLbl>
              <c:idx val="5"/>
              <c:layout>
                <c:manualLayout>
                  <c:x val="7.3630702998843858E-3"/>
                  <c:y val="0.11469438223021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4E-4742-BA41-9F6DD815E1D9}"/>
                </c:ext>
              </c:extLst>
            </c:dLbl>
            <c:dLbl>
              <c:idx val="6"/>
              <c:layout>
                <c:manualLayout>
                  <c:x val="1.0374664252991498E-2"/>
                  <c:y val="0.27397173734508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4E-4742-BA41-9F6DD815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2023г. Факт</c:v>
                </c:pt>
                <c:pt idx="1">
                  <c:v>2024г.  Факт</c:v>
                </c:pt>
                <c:pt idx="2">
                  <c:v>2025г. План</c:v>
                </c:pt>
                <c:pt idx="3">
                  <c:v>2026г. Прогноз</c:v>
                </c:pt>
                <c:pt idx="4">
                  <c:v>2027г. Прогноз</c:v>
                </c:pt>
                <c:pt idx="5">
                  <c:v>2028г. Прогноз</c:v>
                </c:pt>
              </c:strCache>
            </c:strRef>
          </c:cat>
          <c:val>
            <c:numRef>
              <c:f>Лист1!$B$2:$B$7</c:f>
              <c:numCache>
                <c:formatCode>_-* #,##0_р_._-;\-* #,##0_р_._-;_-* "-"??_р_._-;_-@_-</c:formatCode>
                <c:ptCount val="6"/>
                <c:pt idx="0">
                  <c:v>7529.3</c:v>
                </c:pt>
                <c:pt idx="1">
                  <c:v>13941.7</c:v>
                </c:pt>
                <c:pt idx="2">
                  <c:v>24081</c:v>
                </c:pt>
                <c:pt idx="3">
                  <c:v>24834</c:v>
                </c:pt>
                <c:pt idx="4">
                  <c:v>25831</c:v>
                </c:pt>
                <c:pt idx="5">
                  <c:v>26867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4E-4742-BA41-9F6DD815E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301924352"/>
        <c:axId val="233833024"/>
      </c:barChart>
      <c:catAx>
        <c:axId val="301924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33833024"/>
        <c:crosses val="autoZero"/>
        <c:auto val="1"/>
        <c:lblAlgn val="ctr"/>
        <c:lblOffset val="100"/>
        <c:noMultiLvlLbl val="0"/>
      </c:catAx>
      <c:valAx>
        <c:axId val="233833024"/>
        <c:scaling>
          <c:orientation val="minMax"/>
          <c:max val="28000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1924352"/>
        <c:crosses val="autoZero"/>
        <c:crossBetween val="between"/>
        <c:majorUnit val="4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89734468578194E-2"/>
          <c:y val="5.8286138282200195E-2"/>
          <c:w val="0.91671026553142176"/>
          <c:h val="0.7602136468963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" h="0"/>
              <a:bevelB w="6350" h="0"/>
            </a:sp3d>
          </c:spPr>
          <c:invertIfNegative val="0"/>
          <c:dLbls>
            <c:dLbl>
              <c:idx val="0"/>
              <c:layout>
                <c:manualLayout>
                  <c:x val="1.3350312615902067E-3"/>
                  <c:y val="0.26165848832560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D8-4496-B7EB-1C2D8BDA13BA}"/>
                </c:ext>
              </c:extLst>
            </c:dLbl>
            <c:dLbl>
              <c:idx val="1"/>
              <c:layout>
                <c:manualLayout>
                  <c:x val="6.1411896767368766E-3"/>
                  <c:y val="0.222288390677771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25 378  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D8-4496-B7EB-1C2D8BDA13BA}"/>
                </c:ext>
              </c:extLst>
            </c:dLbl>
            <c:dLbl>
              <c:idx val="2"/>
              <c:layout>
                <c:manualLayout>
                  <c:x val="5.6019476020012738E-3"/>
                  <c:y val="0.29681675033107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D8-4496-B7EB-1C2D8BDA13BA}"/>
                </c:ext>
              </c:extLst>
            </c:dLbl>
            <c:dLbl>
              <c:idx val="3"/>
              <c:layout>
                <c:manualLayout>
                  <c:x val="-2.2254343811663915E-3"/>
                  <c:y val="0.27022203385557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D8-4496-B7EB-1C2D8BDA13BA}"/>
                </c:ext>
              </c:extLst>
            </c:dLbl>
            <c:dLbl>
              <c:idx val="4"/>
              <c:layout>
                <c:manualLayout>
                  <c:x val="6.916565190834582E-4"/>
                  <c:y val="0.27303032449624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D8-4496-B7EB-1C2D8BDA13BA}"/>
                </c:ext>
              </c:extLst>
            </c:dLbl>
            <c:dLbl>
              <c:idx val="5"/>
              <c:layout>
                <c:manualLayout>
                  <c:x val="-3.8784831402558164E-3"/>
                  <c:y val="0.26205830054592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8-4496-B7EB-1C2D8BDA13BA}"/>
                </c:ext>
              </c:extLst>
            </c:dLbl>
            <c:dLbl>
              <c:idx val="6"/>
              <c:layout>
                <c:manualLayout>
                  <c:x val="1.3550231883233281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D8-4496-B7EB-1C2D8BDA1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2023г. Факт</c:v>
                </c:pt>
                <c:pt idx="1">
                  <c:v>2024г. Факт</c:v>
                </c:pt>
                <c:pt idx="2">
                  <c:v>2025г. План</c:v>
                </c:pt>
                <c:pt idx="3">
                  <c:v>2026г. Прогноз</c:v>
                </c:pt>
                <c:pt idx="4">
                  <c:v>2027г. Прогноз</c:v>
                </c:pt>
                <c:pt idx="5">
                  <c:v>2028г. Прогноз</c:v>
                </c:pt>
              </c:strCache>
            </c:strRef>
          </c:cat>
          <c:val>
            <c:numRef>
              <c:f>Лист1!$B$2:$B$7</c:f>
              <c:numCache>
                <c:formatCode>_-* #,##0_р_._-;\-* #,##0_р_._-;_-* "-"??_р_._-;_-@_-</c:formatCode>
                <c:ptCount val="6"/>
                <c:pt idx="0">
                  <c:v>22383.200000000001</c:v>
                </c:pt>
                <c:pt idx="1">
                  <c:v>25378</c:v>
                </c:pt>
                <c:pt idx="2">
                  <c:v>18144</c:v>
                </c:pt>
                <c:pt idx="3">
                  <c:v>17164</c:v>
                </c:pt>
                <c:pt idx="4">
                  <c:v>17612</c:v>
                </c:pt>
                <c:pt idx="5">
                  <c:v>15522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D8-4496-B7EB-1C2D8BDA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336409088"/>
        <c:axId val="233834752"/>
      </c:barChart>
      <c:catAx>
        <c:axId val="3364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 i="0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33834752"/>
        <c:crosses val="autoZero"/>
        <c:auto val="1"/>
        <c:lblAlgn val="ctr"/>
        <c:lblOffset val="100"/>
        <c:noMultiLvlLbl val="0"/>
      </c:catAx>
      <c:valAx>
        <c:axId val="233834752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6409088"/>
        <c:crosses val="autoZero"/>
        <c:crossBetween val="between"/>
        <c:majorUnit val="5000"/>
      </c:valAx>
      <c:spPr>
        <a:solidFill>
          <a:schemeClr val="bg2">
            <a:alpha val="16000"/>
          </a:schemeClr>
        </a:solidFill>
      </c:spPr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359973517291731E-2"/>
          <c:w val="1"/>
          <c:h val="0.735632092722534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3192"/>
              </a:solidFill>
            </a:ln>
          </c:spPr>
          <c:invertIfNegative val="0"/>
          <c:dLbls>
            <c:dLbl>
              <c:idx val="0"/>
              <c:layout>
                <c:manualLayout>
                  <c:x val="-1.4864792423122687E-3"/>
                  <c:y val="1.5949698762333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18875453873612E-3"/>
                  <c:y val="-5.3166360262373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5949908078712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729584846245375E-3"/>
                  <c:y val="-3.1900025473803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593206813271754E-3"/>
                  <c:y val="9.747053449308685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864792423122687E-3"/>
                  <c:y val="-5.3166360262373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  <c:pt idx="5">
                  <c:v>2028 год</c:v>
                </c:pt>
              </c:strCache>
            </c:strRef>
          </c:cat>
          <c:val>
            <c:numRef>
              <c:f>Лист1!$B$2:$B$7</c:f>
              <c:numCache>
                <c:formatCode>_-* #,##0_р_._-;\-* #,##0_р_._-;_-* "-"??_р_._-;_-@_-</c:formatCode>
                <c:ptCount val="6"/>
                <c:pt idx="0">
                  <c:v>789927</c:v>
                </c:pt>
                <c:pt idx="1">
                  <c:v>1021036.6</c:v>
                </c:pt>
                <c:pt idx="2">
                  <c:v>1222380</c:v>
                </c:pt>
                <c:pt idx="3">
                  <c:v>1396749</c:v>
                </c:pt>
                <c:pt idx="4">
                  <c:v>1214782</c:v>
                </c:pt>
                <c:pt idx="5">
                  <c:v>1345093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30-424F-AE36-1BDA3F462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864792423122687E-3"/>
                  <c:y val="-3.9874770196780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59437726936806E-3"/>
                  <c:y val="-3.9874770196780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45916969249075E-3"/>
                  <c:y val="-4.5191615539396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455813417054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864792423122687E-3"/>
                  <c:y val="-3.455813417054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864792423122687E-3"/>
                  <c:y val="-3.9874770196780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  <a:latin typeface="Liberation Serif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  <c:pt idx="5">
                  <c:v>2028 год</c:v>
                </c:pt>
              </c:strCache>
            </c:strRef>
          </c:cat>
          <c:val>
            <c:numRef>
              <c:f>Лист1!$C$2:$C$7</c:f>
              <c:numCache>
                <c:formatCode>_-* #,##0_р_._-;\-* #,##0_р_._-;_-* "-"??_р_._-;_-@_-</c:formatCode>
                <c:ptCount val="6"/>
                <c:pt idx="0">
                  <c:v>78879</c:v>
                </c:pt>
                <c:pt idx="1">
                  <c:v>75754.8</c:v>
                </c:pt>
                <c:pt idx="2">
                  <c:v>94917</c:v>
                </c:pt>
                <c:pt idx="3">
                  <c:v>91332</c:v>
                </c:pt>
                <c:pt idx="4">
                  <c:v>80273</c:v>
                </c:pt>
                <c:pt idx="5">
                  <c:v>83793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930-424F-AE36-1BDA3F4620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2.9729584846245375E-3"/>
                  <c:y val="-6.1141314301729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864792423122687E-3"/>
                  <c:y val="-1.860843540820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70456095763837E-7"/>
                  <c:y val="2.6583180131187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729584846245375E-3"/>
                  <c:y val="1.5949908078712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593206813271754E-3"/>
                  <c:y val="2.65831801311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864792423122687E-3"/>
                  <c:y val="1.5949908078712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  <c:pt idx="5">
                  <c:v>2028 год</c:v>
                </c:pt>
              </c:strCache>
            </c:strRef>
          </c:cat>
          <c:val>
            <c:numRef>
              <c:f>Лист1!$D$2:$D$7</c:f>
              <c:numCache>
                <c:formatCode>_-* #,##0_р_._-;\-* #,##0_р_._-;_-* "-"??_р_._-;_-@_-</c:formatCode>
                <c:ptCount val="6"/>
                <c:pt idx="0">
                  <c:v>1551198</c:v>
                </c:pt>
                <c:pt idx="1">
                  <c:v>2422871.6</c:v>
                </c:pt>
                <c:pt idx="2">
                  <c:v>2860607</c:v>
                </c:pt>
                <c:pt idx="3">
                  <c:v>2433237</c:v>
                </c:pt>
                <c:pt idx="4">
                  <c:v>2143936</c:v>
                </c:pt>
                <c:pt idx="5">
                  <c:v>2091413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930-424F-AE36-1BDA3F46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301986304"/>
        <c:axId val="233836480"/>
      </c:barChart>
      <c:catAx>
        <c:axId val="30198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233836480"/>
        <c:crosses val="autoZero"/>
        <c:auto val="1"/>
        <c:lblAlgn val="ctr"/>
        <c:lblOffset val="100"/>
        <c:tickLblSkip val="1"/>
        <c:noMultiLvlLbl val="0"/>
      </c:catAx>
      <c:valAx>
        <c:axId val="233836480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extTo"/>
        <c:crossAx val="301986304"/>
        <c:crossesAt val="10"/>
        <c:crossBetween val="between"/>
      </c:valAx>
      <c:spPr>
        <a:ln w="6350">
          <a:solidFill>
            <a:schemeClr val="bg1"/>
          </a:solidFill>
        </a:ln>
      </c:spPr>
    </c:plotArea>
    <c:legend>
      <c:legendPos val="b"/>
      <c:layout>
        <c:manualLayout>
          <c:xMode val="edge"/>
          <c:yMode val="edge"/>
          <c:x val="0.18638108786403232"/>
          <c:y val="0.93347255663420936"/>
          <c:w val="0.63278449866673347"/>
          <c:h val="6.1210807339553239E-2"/>
        </c:manualLayout>
      </c:layout>
      <c:overlay val="0"/>
      <c:spPr>
        <a:ln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7"/>
          <c:y val="3.9162508178103669E-2"/>
          <c:w val="0.86368839311752721"/>
          <c:h val="0.313266619024312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654976"/>
        <c:axId val="234536960"/>
      </c:barChart>
      <c:catAx>
        <c:axId val="302654976"/>
        <c:scaling>
          <c:orientation val="minMax"/>
        </c:scaling>
        <c:delete val="1"/>
        <c:axPos val="b"/>
        <c:majorTickMark val="out"/>
        <c:minorTickMark val="none"/>
        <c:tickLblPos val="nextTo"/>
        <c:crossAx val="234536960"/>
        <c:crosses val="autoZero"/>
        <c:auto val="1"/>
        <c:lblAlgn val="ctr"/>
        <c:lblOffset val="100"/>
        <c:noMultiLvlLbl val="0"/>
      </c:catAx>
      <c:valAx>
        <c:axId val="23453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26549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99E-2"/>
          <c:y val="0.90528181516287265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63196292591434E-2"/>
          <c:y val="2.9493068021681803E-2"/>
          <c:w val="0.3083851677134799"/>
          <c:h val="0.704918135457715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1C-4360-A8B4-7D3E87FC354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1C-4360-A8B4-7D3E87FC354A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1C-4360-A8B4-7D3E87FC354A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1C-4360-A8B4-7D3E87FC354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1C-4360-A8B4-7D3E87FC354A}"/>
              </c:ext>
            </c:extLst>
          </c:dPt>
          <c:dPt>
            <c:idx val="6"/>
            <c:bubble3D val="0"/>
            <c:explosion val="3"/>
            <c:spPr>
              <a:solidFill>
                <a:srgbClr val="90BBD6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1C-4360-A8B4-7D3E87FC354A}"/>
              </c:ext>
            </c:extLst>
          </c:dPt>
          <c:dPt>
            <c:idx val="7"/>
            <c:bubble3D val="0"/>
            <c:spPr>
              <a:solidFill>
                <a:srgbClr val="CCFFFF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1C-4360-A8B4-7D3E87FC354A}"/>
              </c:ext>
            </c:extLst>
          </c:dPt>
          <c:dPt>
            <c:idx val="8"/>
            <c:bubble3D val="0"/>
            <c:spPr>
              <a:solidFill>
                <a:srgbClr val="86A2E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51C-4360-A8B4-7D3E87FC354A}"/>
              </c:ext>
            </c:extLst>
          </c:dPt>
          <c:dPt>
            <c:idx val="9"/>
            <c:bubble3D val="0"/>
            <c:spPr>
              <a:solidFill>
                <a:schemeClr val="tx1">
                  <a:lumMod val="65000"/>
                </a:schemeClr>
              </a:solidFill>
              <a:ln w="9525" cap="flat" cmpd="sng" algn="ctr">
                <a:solidFill>
                  <a:schemeClr val="tx2">
                    <a:lumMod val="2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7E9F1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51C-4360-A8B4-7D3E87FC354A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7.2999999999999995E-2</c:v>
                </c:pt>
                <c:pt idx="1">
                  <c:v>2E-3</c:v>
                </c:pt>
                <c:pt idx="2">
                  <c:v>6.0000000000000001E-3</c:v>
                </c:pt>
                <c:pt idx="3">
                  <c:v>2.9000000000000001E-2</c:v>
                </c:pt>
                <c:pt idx="4">
                  <c:v>9.7000000000000003E-2</c:v>
                </c:pt>
                <c:pt idx="5">
                  <c:v>1E-3</c:v>
                </c:pt>
                <c:pt idx="6">
                  <c:v>0.628</c:v>
                </c:pt>
                <c:pt idx="7">
                  <c:v>7.3999999999999996E-2</c:v>
                </c:pt>
                <c:pt idx="8">
                  <c:v>4.9000000000000002E-2</c:v>
                </c:pt>
                <c:pt idx="9">
                  <c:v>0.04</c:v>
                </c:pt>
                <c:pt idx="10" formatCode="0.00%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51C-4360-A8B4-7D3E87FC3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434289897075577"/>
          <c:y val="2.1988784871856345E-2"/>
          <c:w val="0.51261456682675666"/>
          <c:h val="0.70881597951104847"/>
        </c:manualLayout>
      </c:layout>
      <c:overlay val="0"/>
      <c:txPr>
        <a:bodyPr/>
        <a:lstStyle/>
        <a:p>
          <a:pPr>
            <a:defRPr sz="1200" b="0">
              <a:solidFill>
                <a:schemeClr val="bg1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961042044640493"/>
          <c:y val="6.9108174972428542E-3"/>
          <c:w val="0.31149281464022044"/>
          <c:h val="0.833174024024430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81-4DD2-8BBB-AAA43162EBAA}"/>
              </c:ext>
            </c:extLst>
          </c:dPt>
          <c:dPt>
            <c:idx val="1"/>
            <c:bubble3D val="0"/>
            <c:spPr>
              <a:solidFill>
                <a:srgbClr val="86A2E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81-4DD2-8BBB-AAA43162EBAA}"/>
              </c:ext>
            </c:extLst>
          </c:dPt>
          <c:dLbls>
            <c:dLbl>
              <c:idx val="0"/>
              <c:layout>
                <c:manualLayout>
                  <c:x val="-5.7896715653045702E-2"/>
                  <c:y val="3.871521050506582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3 224,8 млн. руб.</a:t>
                    </a:r>
                  </a:p>
                  <a:p>
                    <a:r>
                      <a:rPr lang="ru-RU" sz="1200" dirty="0" smtClean="0"/>
                      <a:t>79%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852,6 млн. руб.</a:t>
                    </a:r>
                  </a:p>
                  <a:p>
                    <a:r>
                      <a:rPr lang="ru-RU" sz="1200" dirty="0" smtClean="0"/>
                      <a:t>21%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solidFill>
                      <a:schemeClr val="accent4">
                        <a:lumMod val="50000"/>
                      </a:schemeClr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#,##0.0">
                  <c:v>3224.8</c:v>
                </c:pt>
                <c:pt idx="1">
                  <c:v>852.6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81-4DD2-8BBB-AAA43162EB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142236807496203E-2"/>
          <c:y val="0.16511084004364812"/>
          <c:w val="0.7856493026654443"/>
          <c:h val="0.695753033954297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explosion val="20"/>
            <c:spPr>
              <a:solidFill>
                <a:srgbClr val="99FF99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104343.4</c:v>
                </c:pt>
                <c:pt idx="1">
                  <c:v>180861.6</c:v>
                </c:pt>
                <c:pt idx="2">
                  <c:v>64445.4</c:v>
                </c:pt>
                <c:pt idx="3">
                  <c:v>46199.4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D8-4E09-8DB0-16B1AC58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rgbClr val="CCFFFF"/>
        </a:solidFill>
      </c:spPr>
    </c:sideWall>
    <c:backWall>
      <c:thickness val="0"/>
      <c:spPr>
        <a:solidFill>
          <a:srgbClr val="CCFFFF"/>
        </a:solidFill>
      </c:spPr>
    </c:backWall>
    <c:plotArea>
      <c:layout>
        <c:manualLayout>
          <c:layoutTarget val="inner"/>
          <c:xMode val="edge"/>
          <c:yMode val="edge"/>
          <c:x val="0.21489157523501498"/>
          <c:y val="4.0582907915624529E-2"/>
          <c:w val="0.67169979592839801"/>
          <c:h val="0.667873139868206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Дорожный фонд, тыс. рублей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9003786645321392E-2"/>
                  <c:y val="-0.12183506355569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411,0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5101560988332E-2"/>
                  <c:y val="-0.127636733248820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625,7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927711758675108E-2"/>
                  <c:y val="-9.86288416075650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114 194,0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927711758675E-2"/>
                  <c:y val="-9.86288416075650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102 964,2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313254110409998E-2"/>
                  <c:y val="-8.70255022213085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201411</c:v>
                </c:pt>
                <c:pt idx="1">
                  <c:v>275625.7</c:v>
                </c:pt>
                <c:pt idx="2" formatCode="0.0">
                  <c:v>114194</c:v>
                </c:pt>
                <c:pt idx="3">
                  <c:v>102964.2</c:v>
                </c:pt>
                <c:pt idx="4" formatCode="0.0">
                  <c:v>67000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9772288"/>
        <c:axId val="427483136"/>
        <c:axId val="0"/>
      </c:bar3DChart>
      <c:catAx>
        <c:axId val="4297722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Liberation Serif" pitchFamily="18" charset="0"/>
              </a:defRPr>
            </a:pPr>
            <a:endParaRPr lang="ru-RU"/>
          </a:p>
        </c:txPr>
        <c:crossAx val="427483136"/>
        <c:crosses val="autoZero"/>
        <c:auto val="1"/>
        <c:lblAlgn val="ctr"/>
        <c:lblOffset val="100"/>
        <c:noMultiLvlLbl val="0"/>
      </c:catAx>
      <c:valAx>
        <c:axId val="4274831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2977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84529052259204"/>
          <c:y val="0.13503791647026306"/>
          <c:w val="0.68599127613002697"/>
          <c:h val="0.735446061548716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c:spPr>
          <c:explosion val="4"/>
          <c:dPt>
            <c:idx val="0"/>
            <c:bubble3D val="0"/>
            <c:explosion val="26"/>
            <c:spPr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84-4F88-B829-82AE943E672A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8575" cap="flat" cmpd="sng" algn="ctr">
                <a:solidFill>
                  <a:srgbClr val="7030A0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84-4F88-B829-82AE943E672A}"/>
              </c:ext>
            </c:extLst>
          </c:dPt>
          <c:dLbls>
            <c:dLbl>
              <c:idx val="0"/>
              <c:layout>
                <c:manualLayout>
                  <c:x val="-5.8431545528823778E-2"/>
                  <c:y val="-0.3979225059188150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98,7</a:t>
                    </a:r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84-4F88-B829-82AE943E672A}"/>
                </c:ext>
              </c:extLst>
            </c:dLbl>
            <c:dLbl>
              <c:idx val="1"/>
              <c:layout>
                <c:manualLayout>
                  <c:x val="7.7272560062125031E-2"/>
                  <c:y val="-5.99770591667857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1,3</a:t>
                    </a:r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84-4F88-B829-82AE943E6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3974137</c:v>
                </c:pt>
                <c:pt idx="1">
                  <c:v>52156.7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84-4F88-B829-82AE943E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6209080689301622E-2"/>
          <c:y val="0.7904703404937754"/>
          <c:w val="0.97069790124307309"/>
          <c:h val="0.15865384615384615"/>
        </c:manualLayout>
      </c:layout>
      <c:overlay val="0"/>
      <c:txPr>
        <a:bodyPr/>
        <a:lstStyle/>
        <a:p>
          <a:pPr>
            <a:defRPr sz="1500" b="1">
              <a:solidFill>
                <a:srgbClr val="00319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6295895766933"/>
          <c:y val="5.110441658243934E-2"/>
          <c:w val="0.74899458258731066"/>
          <c:h val="0.88242047179942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13265957197416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695,0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034869723955296E-2"/>
                  <c:y val="4.30169005611842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909,8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94453521474168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823,8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9873592026993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437,0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034869723955359E-2"/>
                  <c:y val="-4.301690056118504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362,2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(факт)</c:v>
                </c:pt>
                <c:pt idx="1">
                  <c:v>2025 год (план)</c:v>
                </c:pt>
                <c:pt idx="2">
                  <c:v>2026 год (прогноз)</c:v>
                </c:pt>
                <c:pt idx="3">
                  <c:v>2027 год (прогноз)</c:v>
                </c:pt>
                <c:pt idx="4">
                  <c:v>2028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75695</c:v>
                </c:pt>
                <c:pt idx="1">
                  <c:v>82909.8</c:v>
                </c:pt>
                <c:pt idx="2">
                  <c:v>84823.8</c:v>
                </c:pt>
                <c:pt idx="3">
                  <c:v>74437</c:v>
                </c:pt>
                <c:pt idx="4">
                  <c:v>76362.2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8-486F-B930-619B4A5BA9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2.7507137331326082E-2"/>
                  <c:y val="-8.603380112236852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444,8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903345092134937E-3"/>
                  <c:y val="-1.29050701683552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089,8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743271135011501E-2"/>
                  <c:y val="2.15084502805921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</a:t>
                    </a:r>
                    <a:r>
                      <a:rPr lang="ru-RU" dirty="0" smtClean="0"/>
                      <a:t> 203,0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65293662579795E-2"/>
                  <c:y val="4.30169005611842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437,0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26468312898975E-2"/>
                  <c:y val="-4.301690056118504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76362,2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(факт)</c:v>
                </c:pt>
                <c:pt idx="1">
                  <c:v>2025 год (план)</c:v>
                </c:pt>
                <c:pt idx="2">
                  <c:v>2026 год (прогноз)</c:v>
                </c:pt>
                <c:pt idx="3">
                  <c:v>2027 год (прогноз)</c:v>
                </c:pt>
                <c:pt idx="4">
                  <c:v>2028 год (прогноз)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75444.800000000003</c:v>
                </c:pt>
                <c:pt idx="1">
                  <c:v>85089.8</c:v>
                </c:pt>
                <c:pt idx="2">
                  <c:v>88203</c:v>
                </c:pt>
                <c:pt idx="3">
                  <c:v>74437</c:v>
                </c:pt>
                <c:pt idx="4">
                  <c:v>76362.2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88-486F-B930-619B4A5BA9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897920"/>
        <c:axId val="229732288"/>
      </c:barChart>
      <c:catAx>
        <c:axId val="29089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29732288"/>
        <c:crosses val="autoZero"/>
        <c:auto val="1"/>
        <c:lblAlgn val="ctr"/>
        <c:lblOffset val="100"/>
        <c:noMultiLvlLbl val="0"/>
      </c:catAx>
      <c:valAx>
        <c:axId val="22973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0897920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34230851043650978"/>
          <c:w val="0.16286237960739405"/>
          <c:h val="0.28720928026967191"/>
        </c:manualLayout>
      </c:layout>
      <c:overlay val="0"/>
    </c:legend>
    <c:plotVisOnly val="1"/>
    <c:dispBlanksAs val="gap"/>
    <c:showDLblsOverMax val="0"/>
  </c:chart>
  <c:spPr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600">
          <a:latin typeface="Liberation Serif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12850462489663"/>
          <c:y val="3.1919257696226319E-2"/>
          <c:w val="0.65787149537510337"/>
          <c:h val="0.95359728969854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3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16-4E4A-83F0-639EAAE96D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16-4E4A-83F0-639EAAE96D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4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16-4E4A-83F0-639EAAE96D1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016-4E4A-83F0-639EAAE96D1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016-4E4A-83F0-639EAAE96D1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016-4E4A-83F0-639EAAE96D1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A016-4E4A-83F0-639EAAE96D1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A016-4E4A-83F0-639EAAE96D1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A016-4E4A-83F0-639EAAE96D1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A016-4E4A-83F0-639EAAE96D1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A016-4E4A-83F0-639EAAE96D1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A016-4E4A-83F0-639EAAE96D1D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A016-4E4A-83F0-639EAAE96D1D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A016-4E4A-83F0-639EAAE96D1D}"/>
              </c:ext>
            </c:extLst>
          </c:dPt>
          <c:dLbls>
            <c:dLbl>
              <c:idx val="14"/>
              <c:layout>
                <c:manualLayout>
                  <c:x val="1.0090518419963343E-2"/>
                  <c:y val="4.43184401807495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3.76721573094367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МП "Развитие туризма на территории муниципального округа Сухой Лог"</c:v>
                </c:pt>
                <c:pt idx="1">
                  <c:v>МП "Развитие субъектов малого и среднего предпринимательства в муниципальном округе Сухой Лог"</c:v>
                </c:pt>
                <c:pt idx="2">
                  <c:v>МП "Реализация основных направлений государственной политики в строительном комплексе муниципального округа Сухой Лог"</c:v>
                </c:pt>
                <c:pt idx="3">
                  <c:v>МП "Поддержка социально ориентированных некоммерческих организаций в муниципальном округе Сухой Лог"</c:v>
                </c:pt>
                <c:pt idx="4">
                  <c:v>МП "Экология и природопользование на территории муниципального округа Сухой Лог"</c:v>
                </c:pt>
                <c:pt idx="5">
                  <c:v>МП "Обеспечение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муниципального округа Сухой Лог"</c:v>
                </c:pt>
                <c:pt idx="6">
                  <c:v>МП "Обеспечение безопасности жизнедеятельности населения муниципального округа Сухой Лог"</c:v>
                </c:pt>
                <c:pt idx="7">
                  <c:v>МП "Молодежь Свердловской области на территории муниципального округа Сухой Лог"</c:v>
                </c:pt>
                <c:pt idx="8">
                  <c:v>МП "Управление муниципальными финансами муниципального округа Сухой Лог"</c:v>
                </c:pt>
                <c:pt idx="9">
                  <c:v>МП "Управление и распоряжение муниципальной собственностью муниципального округа Сухой Лог"</c:v>
                </c:pt>
                <c:pt idx="10">
                  <c:v>МП "Формирование современной городской среды в муниципальном округе Сухой Лог до 2027 года"</c:v>
                </c:pt>
                <c:pt idx="11">
                  <c:v>МП "Развитие физической культуры и спорта в муниципальном округе Сухой Лог"</c:v>
                </c:pt>
                <c:pt idx="12">
                  <c:v>МП "Выполнение муниципальных функций, переданных государственных полномочий и обеспечение деятельности Администрации муниципального округа Сухой Лог"</c:v>
                </c:pt>
                <c:pt idx="13">
                  <c:v>МП "Развитие культуры  и искусства в муниципальном округе Сухой Лог"</c:v>
                </c:pt>
                <c:pt idx="14">
                  <c:v>МП "Развитие жилищно-коммунального и дорожного хозяйства, организации благоустройства и повышения энергетической эффективности в гмуниципальном округе Сухой Лог"</c:v>
                </c:pt>
                <c:pt idx="15">
                  <c:v>МП "Развитие системы образования в муниципальном округе Сухой Лог"</c:v>
                </c:pt>
              </c:strCache>
            </c:strRef>
          </c:cat>
          <c:val>
            <c:numRef>
              <c:f>Лист1!$B$2:$B$17</c:f>
              <c:numCache>
                <c:formatCode>0.0</c:formatCode>
                <c:ptCount val="16"/>
                <c:pt idx="0">
                  <c:v>0.3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4.0999999999999996</c:v>
                </c:pt>
                <c:pt idx="5">
                  <c:v>12.2</c:v>
                </c:pt>
                <c:pt idx="6">
                  <c:v>25.3</c:v>
                </c:pt>
                <c:pt idx="7">
                  <c:v>27</c:v>
                </c:pt>
                <c:pt idx="8">
                  <c:v>27.4</c:v>
                </c:pt>
                <c:pt idx="9">
                  <c:v>35.799999999999997</c:v>
                </c:pt>
                <c:pt idx="10">
                  <c:v>28.3</c:v>
                </c:pt>
                <c:pt idx="11">
                  <c:v>162.69999999999999</c:v>
                </c:pt>
                <c:pt idx="12">
                  <c:v>389.3</c:v>
                </c:pt>
                <c:pt idx="13">
                  <c:v>387.4</c:v>
                </c:pt>
                <c:pt idx="14">
                  <c:v>475.2</c:v>
                </c:pt>
                <c:pt idx="15">
                  <c:v>2448.6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A016-4E4A-83F0-639EAAE96D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8942336"/>
        <c:axId val="427490048"/>
      </c:barChart>
      <c:catAx>
        <c:axId val="428942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txPr>
          <a:bodyPr/>
          <a:lstStyle/>
          <a:p>
            <a:pPr>
              <a:defRPr sz="80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7490048"/>
        <c:crosses val="autoZero"/>
        <c:auto val="1"/>
        <c:lblAlgn val="l"/>
        <c:lblOffset val="100"/>
        <c:noMultiLvlLbl val="0"/>
      </c:catAx>
      <c:valAx>
        <c:axId val="427490048"/>
        <c:scaling>
          <c:orientation val="minMax"/>
        </c:scaling>
        <c:delete val="1"/>
        <c:axPos val="b"/>
        <c:minorGridlines/>
        <c:numFmt formatCode="0.0" sourceLinked="1"/>
        <c:majorTickMark val="out"/>
        <c:minorTickMark val="none"/>
        <c:tickLblPos val="nextTo"/>
        <c:crossAx val="428942336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0383141343443447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B5-48CD-B6AA-31CA02F9567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B5-48CD-B6AA-31CA02F95672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B5-48CD-B6AA-31CA02F95672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B5-48CD-B6AA-31CA02F95672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B5-48CD-B6AA-31CA02F95672}"/>
              </c:ext>
            </c:extLst>
          </c:dPt>
          <c:dLbls>
            <c:dLbl>
              <c:idx val="0"/>
              <c:layout>
                <c:manualLayout>
                  <c:x val="0.47656969962088075"/>
                  <c:y val="-3.9372134209587489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81,6 %</a:t>
                    </a:r>
                    <a:endParaRPr lang="en-US" sz="2000" b="1" dirty="0" smtClean="0">
                      <a:latin typeface="Liberation Serif" panose="02020603050405020304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B5-48CD-B6AA-31CA02F95672}"/>
                </c:ext>
              </c:extLst>
            </c:dLbl>
            <c:dLbl>
              <c:idx val="1"/>
              <c:layout>
                <c:manualLayout>
                  <c:x val="2.579870224555264E-2"/>
                  <c:y val="-5.24500754514655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</a:t>
                    </a:r>
                    <a:r>
                      <a:rPr lang="ru-RU" dirty="0" smtClean="0"/>
                      <a:t>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B5-48CD-B6AA-31CA02F95672}"/>
                </c:ext>
              </c:extLst>
            </c:dLbl>
            <c:dLbl>
              <c:idx val="2"/>
              <c:layout>
                <c:manualLayout>
                  <c:x val="4.7891878098571011E-2"/>
                  <c:y val="-1.4794154777501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1,2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BB5-48CD-B6AA-31CA02F95672}"/>
                </c:ext>
              </c:extLst>
            </c:dLbl>
            <c:dLbl>
              <c:idx val="3"/>
              <c:layout>
                <c:manualLayout>
                  <c:x val="5.5587391853796055E-2"/>
                  <c:y val="-1.617313094587284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5,9 %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B5-48CD-B6AA-31CA02F95672}"/>
                </c:ext>
              </c:extLst>
            </c:dLbl>
            <c:dLbl>
              <c:idx val="4"/>
              <c:layout>
                <c:manualLayout>
                  <c:x val="9.1851244288908312E-2"/>
                  <c:y val="2.09717728382606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BB5-48CD-B6AA-31CA02F95672}"/>
                </c:ext>
              </c:extLst>
            </c:dLbl>
            <c:dLbl>
              <c:idx val="5"/>
              <c:layout>
                <c:manualLayout>
                  <c:x val="3.3326164090599783E-2"/>
                  <c:y val="4.4861390187387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BB5-48CD-B6AA-31CA02F95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- 81,6%</c:v>
                </c:pt>
                <c:pt idx="1">
                  <c:v>Налоги на совокупный доход - 8,1%</c:v>
                </c:pt>
                <c:pt idx="2">
                  <c:v>Земельный налог - 1,2%</c:v>
                </c:pt>
                <c:pt idx="3">
                  <c:v>Акцизы - 5,9%</c:v>
                </c:pt>
                <c:pt idx="4">
                  <c:v>Налог на имущество физических лиц - 1,4%</c:v>
                </c:pt>
                <c:pt idx="5">
                  <c:v>Госпошлина - 1,8%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81.599999999999994</c:v>
                </c:pt>
                <c:pt idx="1">
                  <c:v>8.1</c:v>
                </c:pt>
                <c:pt idx="2">
                  <c:v>1.2</c:v>
                </c:pt>
                <c:pt idx="3">
                  <c:v>5.9</c:v>
                </c:pt>
                <c:pt idx="4">
                  <c:v>1.4</c:v>
                </c:pt>
                <c:pt idx="5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BB5-48CD-B6AA-31CA02F95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901"/>
          <c:y val="1.2454136562554716E-2"/>
          <c:w val="0.34502697579469283"/>
          <c:h val="0.95949736055929269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1008227445659277E-2"/>
          <c:w val="0.57103867544129083"/>
          <c:h val="0.9471488479543652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55000" cap="flat" cmpd="thickThin" algn="ctr">
                <a:noFill/>
                <a:prstDash val="solid"/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57-4A65-BAA3-ED114E378A4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dk1">
                      <a:tint val="62000"/>
                      <a:satMod val="180000"/>
                    </a:schemeClr>
                  </a:gs>
                  <a:gs pos="65000">
                    <a:schemeClr val="dk1">
                      <a:tint val="32000"/>
                      <a:satMod val="250000"/>
                    </a:schemeClr>
                  </a:gs>
                  <a:gs pos="100000">
                    <a:schemeClr val="dk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7-4A65-BAA3-ED114E378A43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7-4A65-BAA3-ED114E378A43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57-4A65-BAA3-ED114E378A43}"/>
              </c:ext>
            </c:extLst>
          </c:dPt>
          <c:dLbls>
            <c:dLbl>
              <c:idx val="0"/>
              <c:layout>
                <c:manualLayout>
                  <c:x val="-9.4854423271363869E-2"/>
                  <c:y val="-0.2679509005089769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7</a:t>
                    </a:r>
                    <a:r>
                      <a:rPr lang="ru-RU" b="1" dirty="0" smtClean="0">
                        <a:latin typeface="Liberation Serif" pitchFamily="18" charset="0"/>
                      </a:rPr>
                      <a:t>3,9</a:t>
                    </a:r>
                    <a:r>
                      <a:rPr lang="en-US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57-4A65-BAA3-ED114E378A43}"/>
                </c:ext>
              </c:extLst>
            </c:dLbl>
            <c:dLbl>
              <c:idx val="1"/>
              <c:layout>
                <c:manualLayout>
                  <c:x val="4.446167979468201E-3"/>
                  <c:y val="-2.949956883577917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Liberation Serif" pitchFamily="18" charset="0"/>
                      </a:rPr>
                      <a:t>2</a:t>
                    </a:r>
                    <a:r>
                      <a:rPr lang="en-US" b="1" dirty="0" smtClean="0">
                        <a:latin typeface="Liberation Serif" pitchFamily="18" charset="0"/>
                      </a:rPr>
                      <a:t>1</a:t>
                    </a:r>
                    <a:r>
                      <a:rPr lang="ru-RU" b="1" dirty="0" smtClean="0">
                        <a:latin typeface="Liberation Serif" pitchFamily="18" charset="0"/>
                      </a:rPr>
                      <a:t>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57-4A65-BAA3-ED114E378A43}"/>
                </c:ext>
              </c:extLst>
            </c:dLbl>
            <c:dLbl>
              <c:idx val="2"/>
              <c:layout>
                <c:manualLayout>
                  <c:x val="5.7801700838095542E-2"/>
                  <c:y val="-4.916568997405271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Liberation Serif" pitchFamily="18" charset="0"/>
                      </a:rPr>
                      <a:t>3,2</a:t>
                    </a:r>
                    <a:r>
                      <a:rPr lang="en-US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57-4A65-BAA3-ED114E378A43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57-4A65-BAA3-ED114E378A43}"/>
                </c:ext>
              </c:extLst>
            </c:dLbl>
            <c:dLbl>
              <c:idx val="4"/>
              <c:layout>
                <c:manualLayout>
                  <c:x val="0.13931691996874296"/>
                  <c:y val="-9.587234054908351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0,5</a:t>
                    </a:r>
                    <a:r>
                      <a:rPr lang="ru-RU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73,9 %</c:v>
                </c:pt>
                <c:pt idx="1">
                  <c:v>Доходы от продажи имущества 21,6%</c:v>
                </c:pt>
                <c:pt idx="2">
                  <c:v>Штрафы 3,2%</c:v>
                </c:pt>
                <c:pt idx="3">
                  <c:v>Доходы от оказания платных услуг 0,5%</c:v>
                </c:pt>
                <c:pt idx="4">
                  <c:v>Прочие неналоговые доходы 0,8%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73.900000000000006</c:v>
                </c:pt>
                <c:pt idx="1">
                  <c:v>21.6</c:v>
                </c:pt>
                <c:pt idx="2">
                  <c:v>3.2</c:v>
                </c:pt>
                <c:pt idx="3">
                  <c:v>0.5</c:v>
                </c:pt>
                <c:pt idx="4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57-4A65-BAA3-ED114E378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4"/>
        <c:holeSize val="34"/>
      </c:doughnutChart>
    </c:plotArea>
    <c:legend>
      <c:legendPos val="r"/>
      <c:layout>
        <c:manualLayout>
          <c:xMode val="edge"/>
          <c:yMode val="edge"/>
          <c:x val="0.64611646791813049"/>
          <c:y val="5.6206393618575969E-2"/>
          <c:w val="0.35240143718858502"/>
          <c:h val="0.93183579175977915"/>
        </c:manualLayout>
      </c:layout>
      <c:overlay val="0"/>
      <c:txPr>
        <a:bodyPr/>
        <a:lstStyle/>
        <a:p>
          <a:pPr>
            <a:defRPr sz="14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55276309023061E-2"/>
          <c:y val="2.4881426289558285E-2"/>
          <c:w val="0.57187218035198628"/>
          <c:h val="0.951658523387267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2.1653248517065286E-2"/>
                  <c:y val="2.257535358024168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,4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092447722901711E-3"/>
                  <c:y val="1.440286096157666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9710721773380766E-3"/>
                  <c:y val="-0.1651161234610295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 24,4%</c:v>
                </c:pt>
                <c:pt idx="1">
                  <c:v>Субсидии 16,7 %</c:v>
                </c:pt>
                <c:pt idx="2">
                  <c:v>Субвенции 58,9 %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24.4</c:v>
                </c:pt>
                <c:pt idx="1">
                  <c:v>16.7</c:v>
                </c:pt>
                <c:pt idx="2">
                  <c:v>58.9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effectLst>
          <a:outerShdw blurRad="203200" dist="50800" dir="1140000" sx="49000" sy="49000" algn="ctr" rotWithShape="0">
            <a:srgbClr val="000000"/>
          </a:outerShdw>
        </a:effectLst>
        <a:scene3d>
          <a:camera prst="orthographicFront"/>
          <a:lightRig rig="threePt" dir="t"/>
        </a:scene3d>
      </c:spPr>
    </c:plotArea>
    <c:legend>
      <c:legendPos val="r"/>
      <c:layout>
        <c:manualLayout>
          <c:xMode val="edge"/>
          <c:yMode val="edge"/>
          <c:x val="0.71198149086504681"/>
          <c:y val="0.39684163880780926"/>
          <c:w val="0.27904743695761508"/>
          <c:h val="0.22502255641629046"/>
        </c:manualLayout>
      </c:layout>
      <c:overlay val="0"/>
      <c:txPr>
        <a:bodyPr/>
        <a:lstStyle/>
        <a:p>
          <a:pPr>
            <a:defRPr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941724353444"/>
          <c:y val="5.8979584420086266E-2"/>
          <c:w val="0.88284143554237005"/>
          <c:h val="0.88428910597211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>
              <a:gsLst>
                <a:gs pos="0">
                  <a:schemeClr val="bg2">
                    <a:lumMod val="5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38100">
              <a:noFill/>
            </a:ln>
            <a:effectLst>
              <a:outerShdw blurRad="50800" dist="25400" dir="5100000" sx="107000" sy="107000" algn="ctr" rotWithShape="0">
                <a:schemeClr val="tx2">
                  <a:lumMod val="20000"/>
                  <a:lumOff val="8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bg2">
                      <a:lumMod val="5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25400" dir="5100000" sx="107000" sy="107000" algn="ctr" rotWithShape="0">
                  <a:schemeClr val="tx2">
                    <a:lumMod val="20000"/>
                    <a:lumOff val="8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D3-4F68-9025-00E728D2BBF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bg2">
                      <a:lumMod val="5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25400" dir="5100000" sx="107000" sy="107000" algn="ctr" rotWithShape="0">
                  <a:schemeClr val="tx2">
                    <a:lumMod val="20000"/>
                    <a:lumOff val="8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D3-4F68-9025-00E728D2BBF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ED3-4F68-9025-00E728D2BBF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ED3-4F68-9025-00E728D2BBF9}"/>
              </c:ext>
            </c:extLst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8358792324401083E-3"/>
                  <c:y val="0.22578253200155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D3-4F68-9025-00E728D2BBF9}"/>
                </c:ext>
              </c:extLst>
            </c:dLbl>
            <c:dLbl>
              <c:idx val="1"/>
              <c:layout>
                <c:manualLayout>
                  <c:x val="-7.4197288550014789E-3"/>
                  <c:y val="0.2699137865966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D3-4F68-9025-00E728D2BBF9}"/>
                </c:ext>
              </c:extLst>
            </c:dLbl>
            <c:dLbl>
              <c:idx val="2"/>
              <c:layout>
                <c:manualLayout>
                  <c:x val="6.539053959710924E-3"/>
                  <c:y val="0.32038524867423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D3-4F68-9025-00E728D2BBF9}"/>
                </c:ext>
              </c:extLst>
            </c:dLbl>
            <c:dLbl>
              <c:idx val="3"/>
              <c:layout>
                <c:manualLayout>
                  <c:x val="7.237993217946063E-3"/>
                  <c:y val="0.26357148248475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D3-4F68-9025-00E728D2BBF9}"/>
                </c:ext>
              </c:extLst>
            </c:dLbl>
            <c:dLbl>
              <c:idx val="4"/>
              <c:layout>
                <c:manualLayout>
                  <c:x val="-1.9586301110576191E-3"/>
                  <c:y val="0.28270112966395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ED3-4F68-9025-00E728D2BBF9}"/>
                </c:ext>
              </c:extLst>
            </c:dLbl>
            <c:dLbl>
              <c:idx val="5"/>
              <c:layout>
                <c:manualLayout>
                  <c:x val="-1.958744410200421E-3"/>
                  <c:y val="0.243284495844480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D3-4F68-9025-00E728D2BBF9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D3-4F68-9025-00E728D2BB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2023г.  Факт</c:v>
                </c:pt>
                <c:pt idx="1">
                  <c:v>2024г.  Факт</c:v>
                </c:pt>
                <c:pt idx="2">
                  <c:v>2025г.  План</c:v>
                </c:pt>
                <c:pt idx="3">
                  <c:v>2026г.   Прогноз</c:v>
                </c:pt>
                <c:pt idx="4">
                  <c:v>2027г.   Прогноз</c:v>
                </c:pt>
                <c:pt idx="5">
                  <c:v>2028г.   Прогноз</c:v>
                </c:pt>
              </c:strCache>
            </c:strRef>
          </c:cat>
          <c:val>
            <c:numRef>
              <c:f>Лист1!$B$2:$B$7</c:f>
              <c:numCache>
                <c:formatCode>_-* #,##0_р_._-;\-* #,##0_р_._-;_-* "-"??_р_._-;_-@_-</c:formatCode>
                <c:ptCount val="6"/>
                <c:pt idx="0">
                  <c:v>593985</c:v>
                </c:pt>
                <c:pt idx="1">
                  <c:v>774826.1</c:v>
                </c:pt>
                <c:pt idx="2">
                  <c:v>956723</c:v>
                </c:pt>
                <c:pt idx="3">
                  <c:v>1139432</c:v>
                </c:pt>
                <c:pt idx="4" formatCode="#,##0">
                  <c:v>1070858</c:v>
                </c:pt>
                <c:pt idx="5" formatCode="#,##0">
                  <c:v>1194996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ED3-4F68-9025-00E728D2B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301716480"/>
        <c:axId val="51153152"/>
      </c:barChart>
      <c:catAx>
        <c:axId val="30171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05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51153152"/>
        <c:crosses val="autoZero"/>
        <c:auto val="1"/>
        <c:lblAlgn val="ctr"/>
        <c:lblOffset val="15"/>
        <c:noMultiLvlLbl val="0"/>
      </c:catAx>
      <c:valAx>
        <c:axId val="51153152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1716480"/>
        <c:crosses val="autoZero"/>
        <c:crossBetween val="between"/>
      </c:valAx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515181262545991E-2"/>
          <c:y val="8.7405459003538952E-2"/>
          <c:w val="0.76726277959232658"/>
          <c:h val="0.733127414088527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2963610426986478E-2"/>
                  <c:y val="-9.60297435440967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048517832884816E-2"/>
                  <c:y val="-0.109552159532131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644447661351E-2"/>
                  <c:y val="-0.10290074872388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91-44E2-B60B-66BD5DAAD467}"/>
                </c:ext>
              </c:extLst>
            </c:dLbl>
            <c:dLbl>
              <c:idx val="3"/>
              <c:layout>
                <c:manualLayout>
                  <c:x val="-3.967269059831912E-2"/>
                  <c:y val="-6.65186924611982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39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91-44E2-B60B-66BD5DAAD467}"/>
                </c:ext>
              </c:extLst>
            </c:dLbl>
            <c:dLbl>
              <c:idx val="4"/>
              <c:layout>
                <c:manualLayout>
                  <c:x val="-4.4786450997213983E-2"/>
                  <c:y val="6.8419482083775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070,8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91-44E2-B60B-66BD5DAAD467}"/>
                </c:ext>
              </c:extLst>
            </c:dLbl>
            <c:dLbl>
              <c:idx val="5"/>
              <c:layout>
                <c:manualLayout>
                  <c:x val="-5.2405934293398779E-2"/>
                  <c:y val="0.1064599506930066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19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195616309945771E-2"/>
                  <c:y val="0.10184999981130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1-44E2-B60B-66BD5DAAD467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593.9</c:v>
                </c:pt>
                <c:pt idx="1">
                  <c:v>774.8</c:v>
                </c:pt>
                <c:pt idx="2">
                  <c:v>956.7</c:v>
                </c:pt>
                <c:pt idx="3">
                  <c:v>1139.4000000000001</c:v>
                </c:pt>
                <c:pt idx="4">
                  <c:v>1070.8579999999999</c:v>
                </c:pt>
                <c:pt idx="5">
                  <c:v>1194.9960000000001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C91-44E2-B60B-66BD5DAAD4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от НДФЛ %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91-44E2-B60B-66BD5DAAD467}"/>
                </c:ext>
              </c:extLst>
            </c:dLbl>
            <c:dLbl>
              <c:idx val="1"/>
              <c:layout>
                <c:manualLayout>
                  <c:x val="-2.9893100389975589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91-44E2-B60B-66BD5DAAD467}"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91-44E2-B60B-66BD5DAAD467}"/>
                </c:ext>
              </c:extLst>
            </c:dLbl>
            <c:dLbl>
              <c:idx val="3"/>
              <c:layout>
                <c:manualLayout>
                  <c:x val="-1.9268864240686589E-2"/>
                  <c:y val="-8.46783661396313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91-44E2-B60B-66BD5DAAD467}"/>
                </c:ext>
              </c:extLst>
            </c:dLbl>
            <c:dLbl>
              <c:idx val="4"/>
              <c:layout>
                <c:manualLayout>
                  <c:x val="-2.9431496954199565E-2"/>
                  <c:y val="-8.4678366139631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91-44E2-B60B-66BD5DAAD467}"/>
                </c:ext>
              </c:extLst>
            </c:dLbl>
            <c:dLbl>
              <c:idx val="5"/>
              <c:layout>
                <c:manualLayout>
                  <c:x val="-2.6488242974358547E-2"/>
                  <c:y val="-8.298682883585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48</c:v>
                </c:pt>
                <c:pt idx="1">
                  <c:v>52</c:v>
                </c:pt>
                <c:pt idx="2">
                  <c:v>58</c:v>
                </c:pt>
                <c:pt idx="3">
                  <c:v>60</c:v>
                </c:pt>
                <c:pt idx="4">
                  <c:v>55</c:v>
                </c:pt>
                <c:pt idx="5">
                  <c:v>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C91-44E2-B60B-66BD5DAAD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716992"/>
        <c:axId val="51154880"/>
      </c:lineChart>
      <c:catAx>
        <c:axId val="30171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1154880"/>
        <c:crosses val="autoZero"/>
        <c:auto val="1"/>
        <c:lblAlgn val="ctr"/>
        <c:lblOffset val="100"/>
        <c:noMultiLvlLbl val="0"/>
      </c:catAx>
      <c:valAx>
        <c:axId val="5115488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171699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3180753638019966"/>
          <c:y val="8.2625258925440367E-3"/>
          <c:w val="0.14611892780783486"/>
          <c:h val="0.89009762148751415"/>
        </c:manualLayout>
      </c:layout>
      <c:overlay val="0"/>
      <c:txPr>
        <a:bodyPr/>
        <a:lstStyle/>
        <a:p>
          <a:pPr>
            <a:defRPr sz="11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64873680763248E-2"/>
          <c:y val="3.3819021490960985E-2"/>
          <c:w val="0.92033512631923675"/>
          <c:h val="0.82765789779283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2000"/>
                    <a:satMod val="180000"/>
                  </a:schemeClr>
                </a:gs>
                <a:gs pos="65000">
                  <a:schemeClr val="accent4">
                    <a:tint val="32000"/>
                    <a:satMod val="250000"/>
                  </a:schemeClr>
                </a:gs>
                <a:gs pos="100000">
                  <a:schemeClr val="accent4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dist="76200" dir="660000" sx="97000" sy="97000" rotWithShape="0">
                <a:schemeClr val="bg1">
                  <a:lumMod val="85000"/>
                  <a:alpha val="3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618272690367989E-3"/>
                  <c:y val="0.13691104726321912"/>
                </c:manualLayout>
              </c:layout>
              <c:tx>
                <c:rich>
                  <a:bodyPr/>
                  <a:lstStyle/>
                  <a:p>
                    <a:r>
                      <a:rPr lang="ru-RU" sz="1350" b="1" dirty="0" smtClean="0">
                        <a:latin typeface="Liberation Serif" pitchFamily="18" charset="0"/>
                      </a:rPr>
                      <a:t>63</a:t>
                    </a:r>
                    <a:r>
                      <a:rPr lang="ru-RU" sz="1350" b="1" baseline="0" dirty="0" smtClean="0">
                        <a:latin typeface="Liberation Serif" pitchFamily="18" charset="0"/>
                      </a:rPr>
                      <a:t> 313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21962046121619E-3"/>
                  <c:y val="0.1269496231706875"/>
                </c:manualLayout>
              </c:layout>
              <c:tx>
                <c:rich>
                  <a:bodyPr/>
                  <a:lstStyle/>
                  <a:p>
                    <a:r>
                      <a:rPr lang="ru-RU" sz="1350" b="1" dirty="0" smtClean="0">
                        <a:latin typeface="Liberation Serif" pitchFamily="18" charset="0"/>
                      </a:rPr>
                      <a:t>70</a:t>
                    </a:r>
                    <a:r>
                      <a:rPr lang="ru-RU" sz="1350" b="1" baseline="0" dirty="0" smtClean="0">
                        <a:latin typeface="Liberation Serif" pitchFamily="18" charset="0"/>
                      </a:rPr>
                      <a:t> 038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470631190969543E-3"/>
                  <c:y val="0.10418355200996142"/>
                </c:manualLayout>
              </c:layout>
              <c:tx>
                <c:rich>
                  <a:bodyPr/>
                  <a:lstStyle/>
                  <a:p>
                    <a:r>
                      <a:rPr lang="ru-RU" sz="1350" b="1" dirty="0" smtClean="0">
                        <a:latin typeface="Liberation Serif" pitchFamily="18" charset="0"/>
                      </a:rPr>
                      <a:t>75</a:t>
                    </a:r>
                    <a:r>
                      <a:rPr lang="ru-RU" sz="1350" b="1" baseline="0" dirty="0" smtClean="0">
                        <a:latin typeface="Liberation Serif" pitchFamily="18" charset="0"/>
                      </a:rPr>
                      <a:t> 371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853588285852756E-3"/>
                  <c:y val="0.11969805763537902"/>
                </c:manualLayout>
              </c:layout>
              <c:tx>
                <c:rich>
                  <a:bodyPr/>
                  <a:lstStyle/>
                  <a:p>
                    <a:r>
                      <a:rPr lang="ru-RU" sz="1350" b="1" dirty="0" smtClean="0">
                        <a:latin typeface="Liberation Serif" pitchFamily="18" charset="0"/>
                      </a:rPr>
                      <a:t> 82</a:t>
                    </a:r>
                    <a:r>
                      <a:rPr lang="ru-RU" sz="1350" b="1" baseline="0" dirty="0" smtClean="0">
                        <a:latin typeface="Liberation Serif" pitchFamily="18" charset="0"/>
                      </a:rPr>
                      <a:t> 110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618272690367989E-3"/>
                  <c:y val="0.12347483154011958"/>
                </c:manualLayout>
              </c:layout>
              <c:tx>
                <c:rich>
                  <a:bodyPr/>
                  <a:lstStyle/>
                  <a:p>
                    <a:r>
                      <a:rPr lang="ru-RU" sz="1350" b="1" dirty="0" smtClean="0">
                        <a:latin typeface="Liberation Serif" pitchFamily="18" charset="0"/>
                      </a:rPr>
                      <a:t> 43</a:t>
                    </a:r>
                    <a:r>
                      <a:rPr lang="ru-RU" sz="1350" b="1" baseline="0" dirty="0" smtClean="0">
                        <a:latin typeface="Liberation Serif" pitchFamily="18" charset="0"/>
                      </a:rPr>
                      <a:t> 412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618272690366844E-3"/>
                  <c:y val="0.10241389597375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   факт</c:v>
                </c:pt>
                <c:pt idx="1">
                  <c:v>2024    факт</c:v>
                </c:pt>
                <c:pt idx="2">
                  <c:v>2025    план</c:v>
                </c:pt>
                <c:pt idx="3">
                  <c:v>2026 прогноз</c:v>
                </c:pt>
                <c:pt idx="4">
                  <c:v>2027 прогноз</c:v>
                </c:pt>
                <c:pt idx="5">
                  <c:v>2028 прогноз</c:v>
                </c:pt>
              </c:strCache>
            </c:strRef>
          </c:cat>
          <c:val>
            <c:numRef>
              <c:f>Лист1!$B$2:$B$7</c:f>
              <c:numCache>
                <c:formatCode>_-* #,##0\ _₽_-;\-* #,##0\ _₽_-;_-* "-"??\ _₽_-;_-@_-</c:formatCode>
                <c:ptCount val="6"/>
                <c:pt idx="0">
                  <c:v>63313.3</c:v>
                </c:pt>
                <c:pt idx="1">
                  <c:v>70038.100000000006</c:v>
                </c:pt>
                <c:pt idx="2">
                  <c:v>75370.5</c:v>
                </c:pt>
                <c:pt idx="3">
                  <c:v>82109.8</c:v>
                </c:pt>
                <c:pt idx="4">
                  <c:v>43411.9</c:v>
                </c:pt>
                <c:pt idx="5">
                  <c:v>46245.2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2508544"/>
        <c:axId val="51158336"/>
      </c:barChart>
      <c:catAx>
        <c:axId val="302508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Liberation Serif" panose="02020603050405020304" pitchFamily="18" charset="0"/>
              </a:defRPr>
            </a:pPr>
            <a:endParaRPr lang="ru-RU"/>
          </a:p>
        </c:txPr>
        <c:crossAx val="51158336"/>
        <c:crosses val="autoZero"/>
        <c:auto val="1"/>
        <c:lblAlgn val="ctr"/>
        <c:lblOffset val="100"/>
        <c:noMultiLvlLbl val="0"/>
      </c:catAx>
      <c:valAx>
        <c:axId val="51158336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3025085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544048040491351E-2"/>
          <c:y val="3.3818977468698615E-2"/>
          <c:w val="0.92033512631923675"/>
          <c:h val="0.82765789779283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rgbClr val="DEF5FA">
                    <a:lumMod val="75000"/>
                  </a:srgbClr>
                </a:gs>
                <a:gs pos="86000">
                  <a:srgbClr val="39639D">
                    <a:tint val="32000"/>
                    <a:satMod val="250000"/>
                  </a:srgbClr>
                </a:gs>
                <a:gs pos="100000">
                  <a:srgbClr val="39639D">
                    <a:tint val="23000"/>
                    <a:satMod val="30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dist="76200" dir="660000" sx="97000" sy="97000" rotWithShape="0">
                <a:schemeClr val="bg1">
                  <a:lumMod val="85000"/>
                  <a:alpha val="3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618272690367989E-3"/>
                  <c:y val="0.13691104726321912"/>
                </c:manualLayout>
              </c:layout>
              <c:tx>
                <c:rich>
                  <a:bodyPr/>
                  <a:lstStyle/>
                  <a:p>
                    <a:r>
                      <a:rPr lang="ru-RU" sz="1350" b="1" baseline="0" dirty="0" smtClean="0">
                        <a:latin typeface="Liberation Serif" pitchFamily="18" charset="0"/>
                      </a:rPr>
                      <a:t>87 799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21962046121619E-3"/>
                  <c:y val="0.1269496231706875"/>
                </c:manualLayout>
              </c:layout>
              <c:tx>
                <c:rich>
                  <a:bodyPr/>
                  <a:lstStyle/>
                  <a:p>
                    <a:r>
                      <a:rPr lang="ru-RU" sz="1350" b="1" dirty="0" smtClean="0">
                        <a:latin typeface="Liberation Serif" pitchFamily="18" charset="0"/>
                      </a:rPr>
                      <a:t>119</a:t>
                    </a:r>
                    <a:r>
                      <a:rPr lang="ru-RU" sz="1350" b="1" baseline="0" dirty="0" smtClean="0">
                        <a:latin typeface="Liberation Serif" pitchFamily="18" charset="0"/>
                      </a:rPr>
                      <a:t> 556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470631190969543E-3"/>
                  <c:y val="0.10418355200996142"/>
                </c:manualLayout>
              </c:layout>
              <c:tx>
                <c:rich>
                  <a:bodyPr/>
                  <a:lstStyle/>
                  <a:p>
                    <a:r>
                      <a:rPr lang="ru-RU" sz="1350" b="1" dirty="0" smtClean="0">
                        <a:latin typeface="Liberation Serif" pitchFamily="18" charset="0"/>
                      </a:rPr>
                      <a:t>129</a:t>
                    </a:r>
                    <a:r>
                      <a:rPr lang="ru-RU" sz="1350" b="1" baseline="0" dirty="0" smtClean="0">
                        <a:latin typeface="Liberation Serif" pitchFamily="18" charset="0"/>
                      </a:rPr>
                      <a:t> 260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853588285852756E-3"/>
                  <c:y val="0.11969805763537902"/>
                </c:manualLayout>
              </c:layout>
              <c:tx>
                <c:rich>
                  <a:bodyPr/>
                  <a:lstStyle/>
                  <a:p>
                    <a:r>
                      <a:rPr lang="ru-RU" sz="1350" b="1" dirty="0" smtClean="0">
                        <a:latin typeface="Liberation Serif" pitchFamily="18" charset="0"/>
                      </a:rPr>
                      <a:t> 112</a:t>
                    </a:r>
                    <a:r>
                      <a:rPr lang="ru-RU" sz="1350" b="1" baseline="0" dirty="0" smtClean="0">
                        <a:latin typeface="Liberation Serif" pitchFamily="18" charset="0"/>
                      </a:rPr>
                      <a:t> 861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618272690367989E-3"/>
                  <c:y val="0.12347483154011958"/>
                </c:manualLayout>
              </c:layout>
              <c:tx>
                <c:rich>
                  <a:bodyPr/>
                  <a:lstStyle/>
                  <a:p>
                    <a:r>
                      <a:rPr lang="ru-RU" sz="1350" b="1" dirty="0" smtClean="0">
                        <a:latin typeface="Liberation Serif" pitchFamily="18" charset="0"/>
                      </a:rPr>
                      <a:t> 34</a:t>
                    </a:r>
                    <a:r>
                      <a:rPr lang="ru-RU" sz="1350" b="1" baseline="0" dirty="0" smtClean="0">
                        <a:latin typeface="Liberation Serif" pitchFamily="18" charset="0"/>
                      </a:rPr>
                      <a:t> 117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618272690366844E-3"/>
                  <c:y val="0.102413895973758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572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   факт</c:v>
                </c:pt>
                <c:pt idx="1">
                  <c:v>2024    факт</c:v>
                </c:pt>
                <c:pt idx="2">
                  <c:v>2025    план</c:v>
                </c:pt>
                <c:pt idx="3">
                  <c:v>2026 прогноз</c:v>
                </c:pt>
                <c:pt idx="4">
                  <c:v>2027 прогноз</c:v>
                </c:pt>
                <c:pt idx="5">
                  <c:v>2028 прогноз</c:v>
                </c:pt>
              </c:strCache>
            </c:strRef>
          </c:cat>
          <c:val>
            <c:numRef>
              <c:f>Лист1!$B$2:$B$7</c:f>
              <c:numCache>
                <c:formatCode>_-* #,##0\ _₽_-;\-* #,##0\ _₽_-;_-* "-"??\ _₽_-;_-@_-</c:formatCode>
                <c:ptCount val="6"/>
                <c:pt idx="0">
                  <c:v>87799</c:v>
                </c:pt>
                <c:pt idx="1">
                  <c:v>119556</c:v>
                </c:pt>
                <c:pt idx="2">
                  <c:v>129260</c:v>
                </c:pt>
                <c:pt idx="3">
                  <c:v>112861</c:v>
                </c:pt>
                <c:pt idx="4">
                  <c:v>34117</c:v>
                </c:pt>
                <c:pt idx="5">
                  <c:v>35572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-4"/>
        <c:axId val="302637056"/>
        <c:axId val="233844672"/>
      </c:barChart>
      <c:catAx>
        <c:axId val="302637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Liberation Serif" panose="02020603050405020304" pitchFamily="18" charset="0"/>
              </a:defRPr>
            </a:pPr>
            <a:endParaRPr lang="ru-RU"/>
          </a:p>
        </c:txPr>
        <c:crossAx val="233844672"/>
        <c:crosses val="autoZero"/>
        <c:auto val="1"/>
        <c:lblAlgn val="ctr"/>
        <c:lblOffset val="100"/>
        <c:noMultiLvlLbl val="0"/>
      </c:catAx>
      <c:valAx>
        <c:axId val="233844672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3026370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chemeClr val="bg1">
            <a:lumMod val="65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90BBD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6350"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муниципального округа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chemeClr val="bg2">
            <a:lumMod val="75000"/>
          </a:schemeClr>
        </a:solidFill>
        <a:ln>
          <a:solidFill>
            <a:schemeClr val="bg2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 custLinFactNeighborX="683" custLinFactNeighborY="-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582C03-34CD-4B1C-A6CF-B8AE4392D5B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80D0C8-EE78-4779-ACB5-32651D89F48E}">
      <dgm:prSet custT="1"/>
      <dgm:spPr/>
      <dgm:t>
        <a:bodyPr anchor="t"/>
        <a:lstStyle/>
        <a:p>
          <a:pPr algn="l">
            <a:lnSpc>
              <a:spcPct val="110000"/>
            </a:lnSpc>
            <a:spcAft>
              <a:spcPts val="0"/>
            </a:spcAft>
          </a:pPr>
          <a:endParaRPr lang="ru-RU" sz="1700" dirty="0" smtClean="0">
            <a:latin typeface="Liberation Serif" pitchFamily="18" charset="0"/>
          </a:endParaRP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600" dirty="0" smtClean="0">
              <a:latin typeface="Liberation Serif" pitchFamily="18" charset="0"/>
            </a:rPr>
            <a:t>* Культура                                                 </a:t>
          </a:r>
          <a:r>
            <a:rPr lang="ru-RU" sz="1600" b="1" dirty="0" smtClean="0">
              <a:solidFill>
                <a:schemeClr val="tx1"/>
              </a:solidFill>
              <a:latin typeface="Liberation Serif" pitchFamily="18" charset="0"/>
            </a:rPr>
            <a:t>– </a:t>
          </a:r>
          <a:r>
            <a:rPr lang="ru-RU" sz="1600" dirty="0" smtClean="0">
              <a:latin typeface="Liberation Serif" pitchFamily="18" charset="0"/>
            </a:rPr>
            <a:t>258 838,0 тыс. руб. (85,6%)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600" dirty="0" smtClean="0">
              <a:latin typeface="Liberation Serif" pitchFamily="18" charset="0"/>
            </a:rPr>
            <a:t>* Другие вопросы в области культуры     – 43 543,0 тыс. руб. (14,4%)</a:t>
          </a:r>
        </a:p>
        <a:p>
          <a:pPr algn="ctr">
            <a:lnSpc>
              <a:spcPct val="110000"/>
            </a:lnSpc>
            <a:spcAft>
              <a:spcPts val="0"/>
            </a:spcAft>
          </a:pPr>
          <a:endParaRPr lang="ru-RU" sz="1700" b="0" i="1" dirty="0" smtClean="0">
            <a:solidFill>
              <a:schemeClr val="tx2">
                <a:lumMod val="10000"/>
              </a:schemeClr>
            </a:solidFill>
            <a:latin typeface="Liberation Serif" pitchFamily="18" charset="0"/>
            <a:cs typeface="Times New Roman" pitchFamily="18" charset="0"/>
          </a:endParaRPr>
        </a:p>
        <a:p>
          <a:pPr algn="ctr">
            <a:lnSpc>
              <a:spcPct val="110000"/>
            </a:lnSpc>
            <a:spcAft>
              <a:spcPts val="0"/>
            </a:spcAft>
          </a:pPr>
          <a:r>
            <a:rPr lang="ru-RU" sz="1700" b="0" i="1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lang="ru-RU" sz="1250" b="0" i="1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</a:t>
          </a: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деятельности городского музея                                             - 9 786,7 тыс. руб. </a:t>
          </a:r>
          <a:r>
            <a:rPr lang="ru-RU" sz="1200" i="1" dirty="0" smtClean="0">
              <a:solidFill>
                <a:schemeClr val="tx1"/>
              </a:solidFill>
              <a:latin typeface="Liberation Serif" pitchFamily="18" charset="0"/>
            </a:rPr>
            <a:t> 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lang="ru-RU" sz="1200" i="1" dirty="0" smtClean="0">
              <a:solidFill>
                <a:schemeClr val="tx1"/>
              </a:solidFill>
              <a:latin typeface="Liberation Serif" pitchFamily="18" charset="0"/>
            </a:rPr>
            <a:t>- </a:t>
          </a: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библиотечного обслуживания                                               - 32 222,0 тыс. руб.</a:t>
          </a:r>
          <a:endParaRPr lang="ru-RU" sz="1200" i="1" dirty="0" smtClean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30000"/>
            </a:lnSpc>
            <a:spcAft>
              <a:spcPts val="0"/>
            </a:spcAft>
          </a:pPr>
          <a:r>
            <a:rPr lang="ru-RU" sz="1200" i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</a:t>
          </a: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деятельности домов культуры</a:t>
          </a:r>
          <a:r>
            <a:rPr kumimoji="0" lang="ru-RU" sz="1200" i="1" dirty="0" smtClean="0">
              <a:solidFill>
                <a:schemeClr val="tx1"/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                                         - 125 521,0 тыс. руб. 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lang="ru-RU" sz="1200" i="1" dirty="0" smtClean="0">
              <a:solidFill>
                <a:schemeClr val="tx1"/>
              </a:solidFill>
              <a:latin typeface="Liberation Serif" pitchFamily="18" charset="0"/>
            </a:rPr>
            <a:t>- </a:t>
          </a: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Проведение мероприятий в сфере культуры                                             - 19 300,0 тыс. руб. 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lang="ru-RU" sz="1200" i="1" dirty="0" smtClean="0">
              <a:solidFill>
                <a:schemeClr val="tx1"/>
              </a:solidFill>
              <a:latin typeface="Liberation Serif" pitchFamily="18" charset="0"/>
            </a:rPr>
            <a:t>- З</a:t>
          </a:r>
          <a:r>
            <a:rPr lang="ru-RU" sz="1200" i="1" dirty="0" smtClean="0">
              <a:latin typeface="Liberation Serif" pitchFamily="18" charset="0"/>
            </a:rPr>
            <a:t>авершение   ремонта зрительного зала МАУК «ДК Кристалл»,           - 70 927,9 тыс. руб.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ремонт зданий и помещений муниципальных учреждений культуры, 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приведение в соответствие с требованиями пожарной безопасности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и санитарного законодательства, укрепление и развитие материально – технической 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базы муниципальных учреждений культуры (оснащение   оборудованием, инвентарем 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и музыкальными инструментам) 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i="1" dirty="0" smtClean="0">
              <a:latin typeface="Liberation Serif" pitchFamily="18" charset="0"/>
            </a:rPr>
            <a:t>Участие городской библиотеки в проекте «Модельная     библиотека»     - 250,0 тыс. руб.</a:t>
          </a:r>
          <a:endParaRPr kumimoji="0" lang="ru-RU" sz="12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 </a:t>
          </a:r>
          <a:r>
            <a:rPr lang="ru-RU" sz="1200" i="1" dirty="0" smtClean="0">
              <a:solidFill>
                <a:schemeClr val="tx1"/>
              </a:solidFill>
              <a:latin typeface="Liberation Serif" pitchFamily="18" charset="0"/>
            </a:rPr>
            <a:t>Модернизация муниципальных библиотек в части                                        - 360,0 тыс. руб. 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lang="ru-RU" sz="1200" i="1" dirty="0" smtClean="0">
              <a:solidFill>
                <a:schemeClr val="tx1"/>
              </a:solidFill>
              <a:latin typeface="Liberation Serif" pitchFamily="18" charset="0"/>
            </a:rPr>
            <a:t>    комплектования книжных фондов</a:t>
          </a:r>
          <a:endParaRPr kumimoji="0" lang="ru-RU" sz="12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Реализация в рамках инициативного бюджетирования                                - 470,4 тыс. руб. 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Другие вопросы в области культуры, кинематографии                           - 43 543,0 тыс. руб.</a:t>
          </a:r>
        </a:p>
        <a:p>
          <a:pPr algn="l">
            <a:lnSpc>
              <a:spcPct val="130000"/>
            </a:lnSpc>
            <a:spcAft>
              <a:spcPts val="0"/>
            </a:spcAft>
          </a:pPr>
          <a:r>
            <a:rPr kumimoji="0" lang="ru-RU" sz="125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</a:t>
          </a:r>
          <a:endParaRPr lang="ru-RU" sz="1250" i="1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i="1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>
            <a:latin typeface="Liberation Serif" pitchFamily="18" charset="0"/>
          </a:endParaRPr>
        </a:p>
      </dgm:t>
    </dgm:pt>
    <dgm:pt modelId="{B39347B6-443B-4E82-89EC-4DDB3FD75DD9}" type="sibTrans" cxnId="{CA2711FD-C213-44CE-B942-9DE06BF0F3DB}">
      <dgm:prSet/>
      <dgm:spPr/>
      <dgm:t>
        <a:bodyPr/>
        <a:lstStyle/>
        <a:p>
          <a:endParaRPr lang="ru-RU"/>
        </a:p>
      </dgm:t>
    </dgm:pt>
    <dgm:pt modelId="{10EA4636-7D70-4D77-A031-603582886E5B}" type="parTrans" cxnId="{CA2711FD-C213-44CE-B942-9DE06BF0F3DB}">
      <dgm:prSet/>
      <dgm:spPr/>
      <dgm:t>
        <a:bodyPr/>
        <a:lstStyle/>
        <a:p>
          <a:endParaRPr lang="ru-RU"/>
        </a:p>
      </dgm:t>
    </dgm:pt>
    <dgm:pt modelId="{BD1EBD43-39E3-4DC2-A9C7-300FFD755ACD}" type="pres">
      <dgm:prSet presAssocID="{97582C03-34CD-4B1C-A6CF-B8AE4392D5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C9FCD-CF37-4236-A7E6-936015A99F7A}" type="pres">
      <dgm:prSet presAssocID="{2480D0C8-EE78-4779-ACB5-32651D89F48E}" presName="circle1" presStyleLbl="node1" presStyleIdx="0" presStyleCnt="1" custScaleY="105911" custLinFactNeighborX="-855" custLinFactNeighborY="708"/>
      <dgm:spPr/>
      <dgm:t>
        <a:bodyPr/>
        <a:lstStyle/>
        <a:p>
          <a:endParaRPr lang="ru-RU"/>
        </a:p>
      </dgm:t>
    </dgm:pt>
    <dgm:pt modelId="{2E308086-63A4-4CE4-A9E3-5AC15A379A07}" type="pres">
      <dgm:prSet presAssocID="{2480D0C8-EE78-4779-ACB5-32651D89F48E}" presName="space" presStyleCnt="0"/>
      <dgm:spPr/>
    </dgm:pt>
    <dgm:pt modelId="{C45551BE-387B-4394-9EE4-4B0CDA904E0D}" type="pres">
      <dgm:prSet presAssocID="{2480D0C8-EE78-4779-ACB5-32651D89F48E}" presName="rect1" presStyleLbl="alignAcc1" presStyleIdx="0" presStyleCnt="1" custScaleX="104852" custScaleY="103302" custLinFactNeighborX="-1137" custLinFactNeighborY="708"/>
      <dgm:spPr/>
      <dgm:t>
        <a:bodyPr/>
        <a:lstStyle/>
        <a:p>
          <a:endParaRPr lang="ru-RU"/>
        </a:p>
      </dgm:t>
    </dgm:pt>
    <dgm:pt modelId="{CE46E01E-6500-4619-8662-39ED6F11E5D8}" type="pres">
      <dgm:prSet presAssocID="{2480D0C8-EE78-4779-ACB5-32651D89F48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E88C1-33EF-4BF7-B47F-2F2C7780D073}" type="presOf" srcId="{2480D0C8-EE78-4779-ACB5-32651D89F48E}" destId="{CE46E01E-6500-4619-8662-39ED6F11E5D8}" srcOrd="1" destOrd="0" presId="urn:microsoft.com/office/officeart/2005/8/layout/target3"/>
    <dgm:cxn modelId="{DA3694F7-6EA3-486B-A499-9FD13B1E6F09}" type="presOf" srcId="{97582C03-34CD-4B1C-A6CF-B8AE4392D5B2}" destId="{BD1EBD43-39E3-4DC2-A9C7-300FFD755ACD}" srcOrd="0" destOrd="0" presId="urn:microsoft.com/office/officeart/2005/8/layout/target3"/>
    <dgm:cxn modelId="{0B81ED0C-DD03-4101-84E9-7B9709EEB468}" type="presOf" srcId="{2480D0C8-EE78-4779-ACB5-32651D89F48E}" destId="{C45551BE-387B-4394-9EE4-4B0CDA904E0D}" srcOrd="0" destOrd="0" presId="urn:microsoft.com/office/officeart/2005/8/layout/target3"/>
    <dgm:cxn modelId="{CA2711FD-C213-44CE-B942-9DE06BF0F3DB}" srcId="{97582C03-34CD-4B1C-A6CF-B8AE4392D5B2}" destId="{2480D0C8-EE78-4779-ACB5-32651D89F48E}" srcOrd="0" destOrd="0" parTransId="{10EA4636-7D70-4D77-A031-603582886E5B}" sibTransId="{B39347B6-443B-4E82-89EC-4DDB3FD75DD9}"/>
    <dgm:cxn modelId="{58460740-59E9-4F13-B5C6-432EC96C0918}" type="presParOf" srcId="{BD1EBD43-39E3-4DC2-A9C7-300FFD755ACD}" destId="{F32C9FCD-CF37-4236-A7E6-936015A99F7A}" srcOrd="0" destOrd="0" presId="urn:microsoft.com/office/officeart/2005/8/layout/target3"/>
    <dgm:cxn modelId="{55D3544B-CA28-4C31-A35A-B2D3B705F2DF}" type="presParOf" srcId="{BD1EBD43-39E3-4DC2-A9C7-300FFD755ACD}" destId="{2E308086-63A4-4CE4-A9E3-5AC15A379A07}" srcOrd="1" destOrd="0" presId="urn:microsoft.com/office/officeart/2005/8/layout/target3"/>
    <dgm:cxn modelId="{42DA9366-2067-4B70-AAFF-4A721C5ED37C}" type="presParOf" srcId="{BD1EBD43-39E3-4DC2-A9C7-300FFD755ACD}" destId="{C45551BE-387B-4394-9EE4-4B0CDA904E0D}" srcOrd="2" destOrd="0" presId="urn:microsoft.com/office/officeart/2005/8/layout/target3"/>
    <dgm:cxn modelId="{36E0BDBD-BDC1-4E3A-BAB6-C7BBE38DCC84}" type="presParOf" srcId="{BD1EBD43-39E3-4DC2-A9C7-300FFD755ACD}" destId="{CE46E01E-6500-4619-8662-39ED6F11E5D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582C03-34CD-4B1C-A6CF-B8AE4392D5B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80D0C8-EE78-4779-ACB5-32651D89F48E}">
      <dgm:prSet custT="1"/>
      <dgm:spPr/>
      <dgm:t>
        <a:bodyPr anchor="t"/>
        <a:lstStyle/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600" kern="1200" dirty="0" smtClean="0">
              <a:latin typeface="Liberation Serif" pitchFamily="18" charset="0"/>
            </a:rPr>
            <a:t>* </a:t>
          </a:r>
          <a:r>
            <a:rPr lang="ru-RU" sz="1500" kern="1200" dirty="0" smtClean="0">
              <a:latin typeface="Liberation Serif" pitchFamily="18" charset="0"/>
            </a:rPr>
            <a:t>Физическая культура                                </a:t>
          </a:r>
          <a:r>
            <a:rPr lang="ru-RU" sz="1500" b="1" kern="1200" dirty="0" smtClean="0">
              <a:solidFill>
                <a:schemeClr val="tx1"/>
              </a:solidFill>
              <a:latin typeface="Liberation Serif" pitchFamily="18" charset="0"/>
            </a:rPr>
            <a:t>– </a:t>
          </a:r>
          <a:r>
            <a:rPr lang="ru-RU" sz="1500" kern="1200" dirty="0" smtClean="0">
              <a:latin typeface="Liberation Serif" pitchFamily="18" charset="0"/>
            </a:rPr>
            <a:t>82 196,4 тыс. руб. (50,5%)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Массовый спорт                                                – 731,5 тыс. руб. (0,4%)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Спорт высших достижений                       - 77 035,5 тыс. руб. (47,3%)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Другие вопросы в области физкультуры     - 2 748,4 тыс. руб. (1,7%)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   и спорта  </a:t>
          </a:r>
        </a:p>
        <a:p>
          <a:pPr algn="ctr">
            <a:lnSpc>
              <a:spcPct val="110000"/>
            </a:lnSpc>
            <a:spcAft>
              <a:spcPts val="0"/>
            </a:spcAft>
          </a:pPr>
          <a:r>
            <a:rPr lang="ru-RU" sz="15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  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ahoma" pitchFamily="34" charset="0"/>
            </a:rPr>
            <a:t>Проведение физкультурных и спортивных мероприятий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                                  - 3 450,0 тыс. руб. </a:t>
          </a:r>
          <a:endParaRPr lang="ru-RU" sz="1050" b="0" i="1" kern="1200" dirty="0" smtClean="0">
            <a:latin typeface="Liberation Serif" pitchFamily="18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-   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ahoma" pitchFamily="34" charset="0"/>
            </a:rPr>
            <a:t>Организация предоставления услуг в сфере физической                                        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- 63 880,0 тыс. руб. </a:t>
          </a:r>
          <a:endParaRPr kumimoji="0" lang="ru-RU" sz="1050" b="0" i="1" u="none" strike="noStrike" kern="1200" cap="none" normalizeH="0" baseline="0" dirty="0" smtClean="0">
            <a:ln>
              <a:noFill/>
            </a:ln>
            <a:solidFill>
              <a:schemeClr val="bg2">
                <a:lumMod val="10000"/>
              </a:schemeClr>
            </a:solidFill>
            <a:effectLst/>
            <a:latin typeface="Liberation Serif" panose="02020603050405020304" pitchFamily="18" charset="0"/>
            <a:cs typeface="Tahoma" pitchFamily="34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ahoma" pitchFamily="34" charset="0"/>
            </a:rPr>
            <a:t>    культуры и спорта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  Создание спортивных площадок (оснащение спортивным                                         - 481,8 тыс. руб.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оборудованием) для занятий уличной гимнастикой                       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5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  Организация предоставления услуг (выполнения работ)                                        </a:t>
          </a:r>
          <a:r>
            <a:rPr lang="ru-RU" sz="1050" b="0" i="1" u="none" kern="1200" baseline="0" dirty="0" smtClean="0">
              <a:latin typeface="Liberation Serif" pitchFamily="18" charset="0"/>
            </a:rPr>
            <a:t>- 76 260,0 тыс. руб.</a:t>
          </a:r>
          <a:endParaRPr lang="ru-RU" sz="1050" i="1" kern="120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5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 по дополнительным образовательным программам спортивной подготовки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-   Организация предоставления услуг (выполнения работ) по                                     - 5 130,0 тыс. руб. </a:t>
          </a: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 дополнительным общеразвивающим программам в области физической</a:t>
          </a: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 культуры и спорта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-  Реализация проекта в рамках инициативного бюджетирования                              - 518,4 тыс. руб. </a:t>
          </a: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-  Мероприятия  по поэтапному внедрению  и реализации Всероссийского                  - 138,0 тыс. руб. </a:t>
          </a: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физкультурно-спортивного комплекса  «Готов к труду и оборон»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-  </a:t>
          </a:r>
          <a:r>
            <a:rPr lang="ru-RU" sz="1050" b="0" i="1" u="none" kern="1200" baseline="0" dirty="0" smtClean="0">
              <a:latin typeface="Liberation Serif" pitchFamily="18" charset="0"/>
            </a:rPr>
            <a:t>Поддержка  муниципальных учреждений спортивной направленности                   - 111,8 тыс. руб.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по адаптивной физической культуре и спорту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-  Государственная поддержка муниципальных организаций, реализующих                - 775,5 тыс. руб.</a:t>
          </a: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дополнительные образовательные программы спортивной подготовки</a:t>
          </a:r>
          <a:r>
            <a:rPr lang="ru-RU" sz="1050" i="1" kern="1200" dirty="0" smtClean="0">
              <a:latin typeface="Liberation Serif" pitchFamily="18" charset="0"/>
            </a:rPr>
            <a:t> </a:t>
          </a:r>
        </a:p>
        <a:p>
          <a:pPr algn="l" rtl="0">
            <a:lnSpc>
              <a:spcPct val="120000"/>
            </a:lnSpc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-  Организация работы спортивных объединений в муниципальных                             - 300,0 тыс. руб.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    учреждениях физической культуры и спорта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-  </a:t>
          </a:r>
          <a:r>
            <a:rPr lang="ru-RU" sz="1050" b="0" i="1" u="none" kern="1200" baseline="0" dirty="0" smtClean="0">
              <a:latin typeface="Liberation Serif" pitchFamily="18" charset="0"/>
            </a:rPr>
            <a:t>Другие вопросы в области физической культуры и спорта                                   - 11 666,4 тыс. руб. </a:t>
          </a:r>
          <a:endParaRPr lang="ru-RU" sz="1050" i="1" kern="1200" dirty="0" smtClean="0">
            <a:latin typeface="Liberation Serif" pitchFamily="18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endParaRPr lang="ru-RU" sz="1050" i="1" kern="12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>
            <a:latin typeface="Liberation Serif" pitchFamily="18" charset="0"/>
          </a:endParaRPr>
        </a:p>
      </dgm:t>
    </dgm:pt>
    <dgm:pt modelId="{B39347B6-443B-4E82-89EC-4DDB3FD75DD9}" type="sibTrans" cxnId="{CA2711FD-C213-44CE-B942-9DE06BF0F3DB}">
      <dgm:prSet/>
      <dgm:spPr/>
      <dgm:t>
        <a:bodyPr/>
        <a:lstStyle/>
        <a:p>
          <a:endParaRPr lang="ru-RU"/>
        </a:p>
      </dgm:t>
    </dgm:pt>
    <dgm:pt modelId="{10EA4636-7D70-4D77-A031-603582886E5B}" type="parTrans" cxnId="{CA2711FD-C213-44CE-B942-9DE06BF0F3DB}">
      <dgm:prSet/>
      <dgm:spPr/>
      <dgm:t>
        <a:bodyPr/>
        <a:lstStyle/>
        <a:p>
          <a:endParaRPr lang="ru-RU"/>
        </a:p>
      </dgm:t>
    </dgm:pt>
    <dgm:pt modelId="{BD1EBD43-39E3-4DC2-A9C7-300FFD755ACD}" type="pres">
      <dgm:prSet presAssocID="{97582C03-34CD-4B1C-A6CF-B8AE4392D5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C9FCD-CF37-4236-A7E6-936015A99F7A}" type="pres">
      <dgm:prSet presAssocID="{2480D0C8-EE78-4779-ACB5-32651D89F48E}" presName="circle1" presStyleLbl="node1" presStyleIdx="0" presStyleCnt="1" custScaleY="105911" custLinFactNeighborX="-855" custLinFactNeighborY="708"/>
      <dgm:spPr/>
      <dgm:t>
        <a:bodyPr/>
        <a:lstStyle/>
        <a:p>
          <a:endParaRPr lang="ru-RU"/>
        </a:p>
      </dgm:t>
    </dgm:pt>
    <dgm:pt modelId="{2E308086-63A4-4CE4-A9E3-5AC15A379A07}" type="pres">
      <dgm:prSet presAssocID="{2480D0C8-EE78-4779-ACB5-32651D89F48E}" presName="space" presStyleCnt="0"/>
      <dgm:spPr/>
    </dgm:pt>
    <dgm:pt modelId="{C45551BE-387B-4394-9EE4-4B0CDA904E0D}" type="pres">
      <dgm:prSet presAssocID="{2480D0C8-EE78-4779-ACB5-32651D89F48E}" presName="rect1" presStyleLbl="alignAcc1" presStyleIdx="0" presStyleCnt="1" custScaleY="103302" custLinFactNeighborX="-2350" custLinFactNeighborY="708"/>
      <dgm:spPr/>
      <dgm:t>
        <a:bodyPr/>
        <a:lstStyle/>
        <a:p>
          <a:endParaRPr lang="ru-RU"/>
        </a:p>
      </dgm:t>
    </dgm:pt>
    <dgm:pt modelId="{CE46E01E-6500-4619-8662-39ED6F11E5D8}" type="pres">
      <dgm:prSet presAssocID="{2480D0C8-EE78-4779-ACB5-32651D89F48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7898D-D786-4379-A9B3-81EB7CA45D43}" type="presOf" srcId="{97582C03-34CD-4B1C-A6CF-B8AE4392D5B2}" destId="{BD1EBD43-39E3-4DC2-A9C7-300FFD755ACD}" srcOrd="0" destOrd="0" presId="urn:microsoft.com/office/officeart/2005/8/layout/target3"/>
    <dgm:cxn modelId="{E4C0BE48-E312-49CD-9F61-7D71D73BF6DC}" type="presOf" srcId="{2480D0C8-EE78-4779-ACB5-32651D89F48E}" destId="{C45551BE-387B-4394-9EE4-4B0CDA904E0D}" srcOrd="0" destOrd="0" presId="urn:microsoft.com/office/officeart/2005/8/layout/target3"/>
    <dgm:cxn modelId="{CA2711FD-C213-44CE-B942-9DE06BF0F3DB}" srcId="{97582C03-34CD-4B1C-A6CF-B8AE4392D5B2}" destId="{2480D0C8-EE78-4779-ACB5-32651D89F48E}" srcOrd="0" destOrd="0" parTransId="{10EA4636-7D70-4D77-A031-603582886E5B}" sibTransId="{B39347B6-443B-4E82-89EC-4DDB3FD75DD9}"/>
    <dgm:cxn modelId="{AF663C8F-4383-4B5C-A5D6-9B257CE6A6C3}" type="presOf" srcId="{2480D0C8-EE78-4779-ACB5-32651D89F48E}" destId="{CE46E01E-6500-4619-8662-39ED6F11E5D8}" srcOrd="1" destOrd="0" presId="urn:microsoft.com/office/officeart/2005/8/layout/target3"/>
    <dgm:cxn modelId="{247CB691-7D84-4E83-88A4-0F8F127543FE}" type="presParOf" srcId="{BD1EBD43-39E3-4DC2-A9C7-300FFD755ACD}" destId="{F32C9FCD-CF37-4236-A7E6-936015A99F7A}" srcOrd="0" destOrd="0" presId="urn:microsoft.com/office/officeart/2005/8/layout/target3"/>
    <dgm:cxn modelId="{D58DBEB4-2E0A-4087-9C44-20C17AC5EDAD}" type="presParOf" srcId="{BD1EBD43-39E3-4DC2-A9C7-300FFD755ACD}" destId="{2E308086-63A4-4CE4-A9E3-5AC15A379A07}" srcOrd="1" destOrd="0" presId="urn:microsoft.com/office/officeart/2005/8/layout/target3"/>
    <dgm:cxn modelId="{C5CDBE5A-7789-4F4B-A74C-1C6C3DEE72CC}" type="presParOf" srcId="{BD1EBD43-39E3-4DC2-A9C7-300FFD755ACD}" destId="{C45551BE-387B-4394-9EE4-4B0CDA904E0D}" srcOrd="2" destOrd="0" presId="urn:microsoft.com/office/officeart/2005/8/layout/target3"/>
    <dgm:cxn modelId="{70E3864A-EEAE-4E5A-BD77-3672F0306253}" type="presParOf" srcId="{BD1EBD43-39E3-4DC2-A9C7-300FFD755ACD}" destId="{CE46E01E-6500-4619-8662-39ED6F11E5D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582C03-34CD-4B1C-A6CF-B8AE4392D5B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80D0C8-EE78-4779-ACB5-32651D89F48E}">
      <dgm:prSet custT="1"/>
      <dgm:spPr/>
      <dgm:t>
        <a:bodyPr anchor="t"/>
        <a:lstStyle/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600" kern="1200" dirty="0" smtClean="0">
              <a:latin typeface="Liberation Serif" pitchFamily="18" charset="0"/>
            </a:rPr>
            <a:t>* </a:t>
          </a:r>
          <a:r>
            <a:rPr lang="ru-RU" sz="1500" kern="1200" dirty="0" smtClean="0">
              <a:latin typeface="Liberation Serif" pitchFamily="18" charset="0"/>
            </a:rPr>
            <a:t>Пенсионное обеспечение                            –</a:t>
          </a:r>
          <a:r>
            <a:rPr lang="ru-RU" sz="1500" b="1" kern="1200" dirty="0" smtClean="0">
              <a:solidFill>
                <a:schemeClr val="tx1"/>
              </a:solidFill>
              <a:latin typeface="Liberation Serif" pitchFamily="18" charset="0"/>
            </a:rPr>
            <a:t> </a:t>
          </a:r>
          <a:r>
            <a:rPr lang="ru-RU" sz="1500" kern="1200" dirty="0" smtClean="0">
              <a:latin typeface="Liberation Serif" pitchFamily="18" charset="0"/>
            </a:rPr>
            <a:t>15 813,2 тыс. руб. (7,9%)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Социальное обеспечение населения       – 159 454,1 тыс. руб. (79,8%)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Охрана семьи и детства                                  – 9 670,0 тыс. руб. (4,8%)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Другие вопросы в области социальной      – 14 958,4 тыс. руб. (7,5%)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   политики</a:t>
          </a:r>
        </a:p>
        <a:p>
          <a:pPr algn="ctr">
            <a:lnSpc>
              <a:spcPct val="110000"/>
            </a:lnSpc>
            <a:spcAft>
              <a:spcPts val="0"/>
            </a:spcAft>
          </a:pPr>
          <a:r>
            <a:rPr lang="ru-RU" sz="15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  </a:t>
          </a: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Осуществление государственных полномочий по                                         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- 155 764,1 тыс. руб. </a:t>
          </a:r>
          <a:endParaRPr lang="ru-RU" sz="1100" i="1" kern="1200" dirty="0" smtClean="0">
            <a:solidFill>
              <a:schemeClr val="tx1"/>
            </a:solidFill>
            <a:latin typeface="Liberation Serif" panose="02020603050405020304" pitchFamily="18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     предоставлению гражданам субсидий и компенсаций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     расходов на оплату жилого помещения и коммунальных услуг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 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i="1" kern="1200" dirty="0" smtClean="0">
              <a:solidFill>
                <a:schemeClr val="tx1"/>
              </a:solidFill>
              <a:latin typeface="Liberation Serif" pitchFamily="18" charset="0"/>
            </a:rPr>
            <a:t>-   Улучшение жилищных условий граждан, проживающих на                          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- 3 500,0 тыс. руб. </a:t>
          </a:r>
          <a:endParaRPr lang="ru-RU" sz="1100" i="1" kern="1200" dirty="0" smtClean="0">
            <a:solidFill>
              <a:schemeClr val="tx1"/>
            </a:solidFill>
            <a:latin typeface="Liberation Serif" pitchFamily="18" charset="0"/>
          </a:endParaRP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itchFamily="18" charset="0"/>
            </a:rPr>
            <a:t>     сельских территориях, на условиях софинансирования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itchFamily="18" charset="0"/>
            </a:rPr>
            <a:t>     из федерального бюджета</a:t>
          </a: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  <a:cs typeface="Arial" pitchFamily="34" charset="0"/>
            </a:rPr>
            <a:t>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  <a:cs typeface="Arial" pitchFamily="34" charset="0"/>
            </a:rPr>
            <a:t>-   Расходы на проведение мероприятий по приспособлению                                 - 190,0 тыс. руб.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  <a:cs typeface="Arial" pitchFamily="34" charset="0"/>
            </a:rPr>
            <a:t>     жилых помещений и общего имущества в многоквартирных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  <a:cs typeface="Arial" pitchFamily="34" charset="0"/>
            </a:rPr>
            <a:t>     домах с учетом потребностей инвалидов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   </a:t>
          </a: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Пенсионное обеспечение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    - 15 813,2 тыс. руб.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i="1" u="none" kern="1200" baseline="0" dirty="0" smtClean="0">
              <a:solidFill>
                <a:schemeClr val="tx1"/>
              </a:solidFill>
              <a:latin typeface="Liberation Serif" pitchFamily="18" charset="0"/>
            </a:rPr>
            <a:t>- </a:t>
          </a:r>
          <a:r>
            <a:rPr lang="ru-RU" sz="1100" i="1" kern="1200" dirty="0" smtClean="0">
              <a:solidFill>
                <a:schemeClr val="tx1"/>
              </a:solidFill>
              <a:latin typeface="Liberation Serif" pitchFamily="18" charset="0"/>
            </a:rPr>
            <a:t>  Охрана семьи и детства (социальные выплаты молодым семьям               - 9 670,0 тыс. руб.   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itchFamily="18" charset="0"/>
            </a:rPr>
            <a:t>     на приобретение жилья, региональные социальные выплаты молодым семьям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itchFamily="18" charset="0"/>
            </a:rPr>
            <a:t>     на улучшение жилищных условий, организация питания детей, находящихся на  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itchFamily="18" charset="0"/>
            </a:rPr>
            <a:t>     дистанционном обеспечении, инвалидов в общеобразовательных организациях);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  </a:t>
          </a: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Выплаты лицам, которым присвоено почетное звание 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    муниципального  округа Сухой Лог «Почетный гражданин                            - 3 000,0 тыс. руб.</a:t>
          </a:r>
        </a:p>
        <a:p>
          <a:pPr algn="l">
            <a:lnSpc>
              <a:spcPct val="12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    муниципального округа Сухой Лог»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-  Другие </a:t>
          </a: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вопросы</a:t>
          </a: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 в области социальной политики                                             - 11 958,4 тыс. руб.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100" i="1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kern="1200" dirty="0">
            <a:latin typeface="Liberation Serif" pitchFamily="18" charset="0"/>
          </a:endParaRPr>
        </a:p>
      </dgm:t>
    </dgm:pt>
    <dgm:pt modelId="{B39347B6-443B-4E82-89EC-4DDB3FD75DD9}" type="sibTrans" cxnId="{CA2711FD-C213-44CE-B942-9DE06BF0F3DB}">
      <dgm:prSet/>
      <dgm:spPr/>
      <dgm:t>
        <a:bodyPr/>
        <a:lstStyle/>
        <a:p>
          <a:endParaRPr lang="ru-RU"/>
        </a:p>
      </dgm:t>
    </dgm:pt>
    <dgm:pt modelId="{10EA4636-7D70-4D77-A031-603582886E5B}" type="parTrans" cxnId="{CA2711FD-C213-44CE-B942-9DE06BF0F3DB}">
      <dgm:prSet/>
      <dgm:spPr/>
      <dgm:t>
        <a:bodyPr/>
        <a:lstStyle/>
        <a:p>
          <a:endParaRPr lang="ru-RU"/>
        </a:p>
      </dgm:t>
    </dgm:pt>
    <dgm:pt modelId="{BD1EBD43-39E3-4DC2-A9C7-300FFD755ACD}" type="pres">
      <dgm:prSet presAssocID="{97582C03-34CD-4B1C-A6CF-B8AE4392D5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C9FCD-CF37-4236-A7E6-936015A99F7A}" type="pres">
      <dgm:prSet presAssocID="{2480D0C8-EE78-4779-ACB5-32651D89F48E}" presName="circle1" presStyleLbl="node1" presStyleIdx="0" presStyleCnt="1" custScaleY="105911" custLinFactNeighborX="-855" custLinFactNeighborY="708"/>
      <dgm:spPr/>
      <dgm:t>
        <a:bodyPr/>
        <a:lstStyle/>
        <a:p>
          <a:endParaRPr lang="ru-RU"/>
        </a:p>
      </dgm:t>
    </dgm:pt>
    <dgm:pt modelId="{2E308086-63A4-4CE4-A9E3-5AC15A379A07}" type="pres">
      <dgm:prSet presAssocID="{2480D0C8-EE78-4779-ACB5-32651D89F48E}" presName="space" presStyleCnt="0"/>
      <dgm:spPr/>
    </dgm:pt>
    <dgm:pt modelId="{C45551BE-387B-4394-9EE4-4B0CDA904E0D}" type="pres">
      <dgm:prSet presAssocID="{2480D0C8-EE78-4779-ACB5-32651D89F48E}" presName="rect1" presStyleLbl="alignAcc1" presStyleIdx="0" presStyleCnt="1" custScaleY="103302" custLinFactNeighborX="-2350" custLinFactNeighborY="708"/>
      <dgm:spPr/>
      <dgm:t>
        <a:bodyPr/>
        <a:lstStyle/>
        <a:p>
          <a:endParaRPr lang="ru-RU"/>
        </a:p>
      </dgm:t>
    </dgm:pt>
    <dgm:pt modelId="{CE46E01E-6500-4619-8662-39ED6F11E5D8}" type="pres">
      <dgm:prSet presAssocID="{2480D0C8-EE78-4779-ACB5-32651D89F48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B6AE86-524C-4300-A48C-515DBC6107BA}" type="presOf" srcId="{2480D0C8-EE78-4779-ACB5-32651D89F48E}" destId="{C45551BE-387B-4394-9EE4-4B0CDA904E0D}" srcOrd="0" destOrd="0" presId="urn:microsoft.com/office/officeart/2005/8/layout/target3"/>
    <dgm:cxn modelId="{636F81EB-2D84-48AE-8516-BE92D7C1B11A}" type="presOf" srcId="{2480D0C8-EE78-4779-ACB5-32651D89F48E}" destId="{CE46E01E-6500-4619-8662-39ED6F11E5D8}" srcOrd="1" destOrd="0" presId="urn:microsoft.com/office/officeart/2005/8/layout/target3"/>
    <dgm:cxn modelId="{AB5073AB-7878-4352-BB68-1277E6385AA2}" type="presOf" srcId="{97582C03-34CD-4B1C-A6CF-B8AE4392D5B2}" destId="{BD1EBD43-39E3-4DC2-A9C7-300FFD755ACD}" srcOrd="0" destOrd="0" presId="urn:microsoft.com/office/officeart/2005/8/layout/target3"/>
    <dgm:cxn modelId="{CA2711FD-C213-44CE-B942-9DE06BF0F3DB}" srcId="{97582C03-34CD-4B1C-A6CF-B8AE4392D5B2}" destId="{2480D0C8-EE78-4779-ACB5-32651D89F48E}" srcOrd="0" destOrd="0" parTransId="{10EA4636-7D70-4D77-A031-603582886E5B}" sibTransId="{B39347B6-443B-4E82-89EC-4DDB3FD75DD9}"/>
    <dgm:cxn modelId="{61697D4B-F41D-47D3-BA36-2D2FBE3D3128}" type="presParOf" srcId="{BD1EBD43-39E3-4DC2-A9C7-300FFD755ACD}" destId="{F32C9FCD-CF37-4236-A7E6-936015A99F7A}" srcOrd="0" destOrd="0" presId="urn:microsoft.com/office/officeart/2005/8/layout/target3"/>
    <dgm:cxn modelId="{A28B4D3E-2C41-4A81-8452-C169E731F367}" type="presParOf" srcId="{BD1EBD43-39E3-4DC2-A9C7-300FFD755ACD}" destId="{2E308086-63A4-4CE4-A9E3-5AC15A379A07}" srcOrd="1" destOrd="0" presId="urn:microsoft.com/office/officeart/2005/8/layout/target3"/>
    <dgm:cxn modelId="{847408FD-8FE5-41B3-9853-399E90FEBCC7}" type="presParOf" srcId="{BD1EBD43-39E3-4DC2-A9C7-300FFD755ACD}" destId="{C45551BE-387B-4394-9EE4-4B0CDA904E0D}" srcOrd="2" destOrd="0" presId="urn:microsoft.com/office/officeart/2005/8/layout/target3"/>
    <dgm:cxn modelId="{57522399-E496-4D07-A93D-C3F0BB6C7500}" type="presParOf" srcId="{BD1EBD43-39E3-4DC2-A9C7-300FFD755ACD}" destId="{CE46E01E-6500-4619-8662-39ED6F11E5D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B7524-8159-4CD9-96C1-AFC533433E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EC9D5-D22E-444D-8F0C-66775958DA38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700" b="1" i="0" dirty="0" smtClean="0">
              <a:solidFill>
                <a:srgbClr val="002060"/>
              </a:solidFill>
              <a:latin typeface="Liberation Serif" pitchFamily="18" charset="0"/>
            </a:rPr>
            <a:t>Составление проекта бюджета</a:t>
          </a:r>
          <a:endParaRPr lang="ru-RU" sz="1700" b="1" i="0" dirty="0">
            <a:solidFill>
              <a:srgbClr val="002060"/>
            </a:solidFill>
            <a:latin typeface="Liberation Serif" pitchFamily="18" charset="0"/>
          </a:endParaRPr>
        </a:p>
      </dgm:t>
    </dgm:pt>
    <dgm:pt modelId="{867F0A0A-E9FB-4D48-ABED-DFBEBB1CEA88}" type="parTrans" cxnId="{35192E19-223B-4C6D-9D85-F9A85F170255}">
      <dgm:prSet/>
      <dgm:spPr/>
      <dgm:t>
        <a:bodyPr/>
        <a:lstStyle/>
        <a:p>
          <a:endParaRPr lang="ru-RU"/>
        </a:p>
      </dgm:t>
    </dgm:pt>
    <dgm:pt modelId="{74A51FA7-39B3-4CCD-9062-FA3321B473F8}" type="sibTrans" cxnId="{35192E19-223B-4C6D-9D85-F9A85F170255}">
      <dgm:prSet/>
      <dgm:spPr/>
      <dgm:t>
        <a:bodyPr/>
        <a:lstStyle/>
        <a:p>
          <a:endParaRPr lang="ru-RU"/>
        </a:p>
      </dgm:t>
    </dgm:pt>
    <dgm:pt modelId="{987E686B-D1A9-4AC7-BB29-CD5BFCC4FA2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rgbClr val="002060"/>
              </a:solidFill>
              <a:latin typeface="Liberation Serif" pitchFamily="18" charset="0"/>
            </a:rPr>
            <a:t>Рассмотрение и утверждение бюджета</a:t>
          </a:r>
          <a:endParaRPr lang="ru-RU" sz="1700" b="1" dirty="0">
            <a:solidFill>
              <a:srgbClr val="002060"/>
            </a:solidFill>
            <a:latin typeface="Liberation Serif" pitchFamily="18" charset="0"/>
          </a:endParaRPr>
        </a:p>
      </dgm:t>
    </dgm:pt>
    <dgm:pt modelId="{7E1BE8A6-E821-425F-9E85-BFE986554DCF}" type="parTrans" cxnId="{CC22F397-D179-495C-B140-F8DC5FFE71E6}">
      <dgm:prSet/>
      <dgm:spPr/>
      <dgm:t>
        <a:bodyPr/>
        <a:lstStyle/>
        <a:p>
          <a:endParaRPr lang="ru-RU"/>
        </a:p>
      </dgm:t>
    </dgm:pt>
    <dgm:pt modelId="{FDDA1B11-7FB7-4290-B050-931084066187}" type="sibTrans" cxnId="{CC22F397-D179-495C-B140-F8DC5FFE71E6}">
      <dgm:prSet/>
      <dgm:spPr/>
      <dgm:t>
        <a:bodyPr/>
        <a:lstStyle/>
        <a:p>
          <a:endParaRPr lang="ru-RU"/>
        </a:p>
      </dgm:t>
    </dgm:pt>
    <dgm:pt modelId="{8DA493B2-7C39-453C-A783-613298F5896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Liberation Serif" pitchFamily="18" charset="0"/>
            </a:rPr>
            <a:t>Исполнение бюджета</a:t>
          </a:r>
          <a:endParaRPr lang="ru-RU" sz="1800" b="1" dirty="0">
            <a:solidFill>
              <a:schemeClr val="bg1"/>
            </a:solidFill>
            <a:latin typeface="Liberation Serif" pitchFamily="18" charset="0"/>
          </a:endParaRPr>
        </a:p>
      </dgm:t>
    </dgm:pt>
    <dgm:pt modelId="{F4D5C167-2E9A-4C5F-B817-F1E5CEAB29EE}" type="parTrans" cxnId="{425DEA4F-EDA5-4C6E-9783-680223E9EFCF}">
      <dgm:prSet/>
      <dgm:spPr/>
      <dgm:t>
        <a:bodyPr/>
        <a:lstStyle/>
        <a:p>
          <a:endParaRPr lang="ru-RU"/>
        </a:p>
      </dgm:t>
    </dgm:pt>
    <dgm:pt modelId="{A1AF7AAC-CEDB-4DF8-9F2F-EF9DD7E1480D}" type="sibTrans" cxnId="{425DEA4F-EDA5-4C6E-9783-680223E9EFCF}">
      <dgm:prSet/>
      <dgm:spPr/>
      <dgm:t>
        <a:bodyPr/>
        <a:lstStyle/>
        <a:p>
          <a:endParaRPr lang="ru-RU"/>
        </a:p>
      </dgm:t>
    </dgm:pt>
    <dgm:pt modelId="{09439AE0-FDD4-48A6-B5BC-5BA01360A32C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Liberation Serif" pitchFamily="18" charset="0"/>
            </a:rPr>
            <a:t>Подготовка, рассмотрение и утверждение годового отчета об исполнении бюджета</a:t>
          </a:r>
          <a:endParaRPr lang="ru-RU" sz="1800" b="1" dirty="0">
            <a:latin typeface="Liberation Serif" pitchFamily="18" charset="0"/>
          </a:endParaRPr>
        </a:p>
      </dgm:t>
    </dgm:pt>
    <dgm:pt modelId="{96DF0A63-DD7F-45FC-8178-F0459F43EF9E}" type="parTrans" cxnId="{2ED619FE-0DEA-46B6-94E5-5CC7B1369FE6}">
      <dgm:prSet/>
      <dgm:spPr/>
      <dgm:t>
        <a:bodyPr/>
        <a:lstStyle/>
        <a:p>
          <a:endParaRPr lang="ru-RU"/>
        </a:p>
      </dgm:t>
    </dgm:pt>
    <dgm:pt modelId="{D4A2399B-BB5B-400D-9FDE-3C1E35E3F79D}" type="sibTrans" cxnId="{2ED619FE-0DEA-46B6-94E5-5CC7B1369FE6}">
      <dgm:prSet/>
      <dgm:spPr/>
      <dgm:t>
        <a:bodyPr/>
        <a:lstStyle/>
        <a:p>
          <a:endParaRPr lang="ru-RU"/>
        </a:p>
      </dgm:t>
    </dgm:pt>
    <dgm:pt modelId="{3D6C1C83-C6FB-40A7-9E90-6A8D2136518A}" type="pres">
      <dgm:prSet presAssocID="{424B7524-8159-4CD9-96C1-AFC533433E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D9D964-B042-43E5-89FD-04D9DFA914C9}" type="pres">
      <dgm:prSet presAssocID="{720EC9D5-D22E-444D-8F0C-66775958DA38}" presName="parentLin" presStyleCnt="0"/>
      <dgm:spPr/>
    </dgm:pt>
    <dgm:pt modelId="{56FE2C09-BF6C-4A0F-9854-9CEBE8D726DA}" type="pres">
      <dgm:prSet presAssocID="{720EC9D5-D22E-444D-8F0C-66775958DA3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9CDAC5B-C0EC-4E14-8EB7-DACBC4CE46CE}" type="pres">
      <dgm:prSet presAssocID="{720EC9D5-D22E-444D-8F0C-66775958DA38}" presName="parentText" presStyleLbl="node1" presStyleIdx="0" presStyleCnt="4" custScaleX="85391" custScaleY="415035" custLinFactNeighborX="-60809" custLinFactNeighborY="387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F606B-28F1-4171-B49A-B6FD2F00B113}" type="pres">
      <dgm:prSet presAssocID="{720EC9D5-D22E-444D-8F0C-66775958DA38}" presName="negativeSpace" presStyleCnt="0"/>
      <dgm:spPr/>
    </dgm:pt>
    <dgm:pt modelId="{639E29FD-6889-4A65-B395-ACCB9C763390}" type="pres">
      <dgm:prSet presAssocID="{720EC9D5-D22E-444D-8F0C-66775958DA38}" presName="childText" presStyleLbl="conFgAcc1" presStyleIdx="0" presStyleCnt="4" custScaleX="70098" custScaleY="483031" custLinFactY="-175627" custLinFactNeighborX="-1181" custLinFactNeighborY="-200000">
        <dgm:presLayoutVars>
          <dgm:bulletEnabled val="1"/>
        </dgm:presLayoutVars>
      </dgm:prSet>
      <dgm:spPr/>
    </dgm:pt>
    <dgm:pt modelId="{A21320EC-E792-48BB-9E3F-81BEF4C33324}" type="pres">
      <dgm:prSet presAssocID="{74A51FA7-39B3-4CCD-9062-FA3321B473F8}" presName="spaceBetweenRectangles" presStyleCnt="0"/>
      <dgm:spPr/>
    </dgm:pt>
    <dgm:pt modelId="{51E7D0BD-6812-466C-A186-28B1C4A7102B}" type="pres">
      <dgm:prSet presAssocID="{987E686B-D1A9-4AC7-BB29-CD5BFCC4FA2B}" presName="parentLin" presStyleCnt="0"/>
      <dgm:spPr/>
    </dgm:pt>
    <dgm:pt modelId="{526F69BE-A1DC-4A44-8CB4-849ADE596811}" type="pres">
      <dgm:prSet presAssocID="{987E686B-D1A9-4AC7-BB29-CD5BFCC4FA2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67780B2-4475-41F3-A646-AADE97691968}" type="pres">
      <dgm:prSet presAssocID="{987E686B-D1A9-4AC7-BB29-CD5BFCC4FA2B}" presName="parentText" presStyleLbl="node1" presStyleIdx="1" presStyleCnt="4" custScaleX="100360" custScaleY="422075" custLinFactNeighborX="-75005" custLinFactNeighborY="-94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6C928-FD24-46F0-B1DF-7AB89754E6B2}" type="pres">
      <dgm:prSet presAssocID="{987E686B-D1A9-4AC7-BB29-CD5BFCC4FA2B}" presName="negativeSpace" presStyleCnt="0"/>
      <dgm:spPr/>
    </dgm:pt>
    <dgm:pt modelId="{BCD4D90A-7A25-40E1-85E2-D65529ECC535}" type="pres">
      <dgm:prSet presAssocID="{987E686B-D1A9-4AC7-BB29-CD5BFCC4FA2B}" presName="childText" presStyleLbl="conFgAcc1" presStyleIdx="1" presStyleCnt="4" custScaleX="81100" custScaleY="426567" custLinFactY="-247795" custLinFactNeighborX="0" custLinFactNeighborY="-300000">
        <dgm:presLayoutVars>
          <dgm:bulletEnabled val="1"/>
        </dgm:presLayoutVars>
      </dgm:prSet>
      <dgm:spPr/>
    </dgm:pt>
    <dgm:pt modelId="{90967ADB-3D7B-4361-9355-C32982BE780A}" type="pres">
      <dgm:prSet presAssocID="{FDDA1B11-7FB7-4290-B050-931084066187}" presName="spaceBetweenRectangles" presStyleCnt="0"/>
      <dgm:spPr/>
    </dgm:pt>
    <dgm:pt modelId="{DCA962B2-BC37-410F-BC3C-45528E40CAFE}" type="pres">
      <dgm:prSet presAssocID="{8DA493B2-7C39-453C-A783-613298F5896B}" presName="parentLin" presStyleCnt="0"/>
      <dgm:spPr/>
    </dgm:pt>
    <dgm:pt modelId="{A3E758C8-442C-4907-A89B-F05083AE48FC}" type="pres">
      <dgm:prSet presAssocID="{8DA493B2-7C39-453C-A783-613298F5896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BD51F1F-3A02-49CE-BBFF-3B0CA9A68CAE}" type="pres">
      <dgm:prSet presAssocID="{8DA493B2-7C39-453C-A783-613298F5896B}" presName="parentText" presStyleLbl="node1" presStyleIdx="2" presStyleCnt="4" custScaleX="111969" custScaleY="415514" custLinFactNeighborX="-59013" custLinFactNeighborY="-79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7FAE0-EC01-4AAE-9DD8-15124C04DDD1}" type="pres">
      <dgm:prSet presAssocID="{8DA493B2-7C39-453C-A783-613298F5896B}" presName="negativeSpace" presStyleCnt="0"/>
      <dgm:spPr/>
    </dgm:pt>
    <dgm:pt modelId="{945CCABC-553E-4A8D-A838-27005EE1E2CD}" type="pres">
      <dgm:prSet presAssocID="{8DA493B2-7C39-453C-A783-613298F5896B}" presName="childText" presStyleLbl="conFgAcc1" presStyleIdx="2" presStyleCnt="4" custScaleX="89721" custScaleY="471492" custLinFactY="-296056" custLinFactNeighborX="363" custLinFactNeighborY="-300000">
        <dgm:presLayoutVars>
          <dgm:bulletEnabled val="1"/>
        </dgm:presLayoutVars>
      </dgm:prSet>
      <dgm:spPr/>
    </dgm:pt>
    <dgm:pt modelId="{55816124-D15A-4C7E-9797-5E205A205307}" type="pres">
      <dgm:prSet presAssocID="{A1AF7AAC-CEDB-4DF8-9F2F-EF9DD7E1480D}" presName="spaceBetweenRectangles" presStyleCnt="0"/>
      <dgm:spPr/>
    </dgm:pt>
    <dgm:pt modelId="{8FBEA17D-EFA5-436A-BF18-B87A4CF657B4}" type="pres">
      <dgm:prSet presAssocID="{09439AE0-FDD4-48A6-B5BC-5BA01360A32C}" presName="parentLin" presStyleCnt="0"/>
      <dgm:spPr/>
    </dgm:pt>
    <dgm:pt modelId="{2E9F2643-B1A5-4CE6-BC7D-B7B66024F9F5}" type="pres">
      <dgm:prSet presAssocID="{09439AE0-FDD4-48A6-B5BC-5BA01360A32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BABFF93-2636-4FEF-AA11-74F25B2ECA0E}" type="pres">
      <dgm:prSet presAssocID="{09439AE0-FDD4-48A6-B5BC-5BA01360A32C}" presName="parentText" presStyleLbl="node1" presStyleIdx="3" presStyleCnt="4" custScaleX="126362" custScaleY="614038" custLinFactY="-51130" custLinFactNeighborX="-740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4FAFD-F83A-420A-8A30-A6F412698947}" type="pres">
      <dgm:prSet presAssocID="{09439AE0-FDD4-48A6-B5BC-5BA01360A32C}" presName="negativeSpace" presStyleCnt="0"/>
      <dgm:spPr/>
    </dgm:pt>
    <dgm:pt modelId="{7A687951-A2EF-4633-86ED-F3B68F7AECB9}" type="pres">
      <dgm:prSet presAssocID="{09439AE0-FDD4-48A6-B5BC-5BA01360A32C}" presName="childText" presStyleLbl="conFgAcc1" presStyleIdx="3" presStyleCnt="4" custScaleY="579228" custLinFactY="-300000" custLinFactNeighborY="-332712">
        <dgm:presLayoutVars>
          <dgm:bulletEnabled val="1"/>
        </dgm:presLayoutVars>
      </dgm:prSet>
      <dgm:spPr/>
    </dgm:pt>
  </dgm:ptLst>
  <dgm:cxnLst>
    <dgm:cxn modelId="{9F2CAA14-19CE-4170-A35A-FBDE042119DD}" type="presOf" srcId="{720EC9D5-D22E-444D-8F0C-66775958DA38}" destId="{79CDAC5B-C0EC-4E14-8EB7-DACBC4CE46CE}" srcOrd="1" destOrd="0" presId="urn:microsoft.com/office/officeart/2005/8/layout/list1"/>
    <dgm:cxn modelId="{2ED619FE-0DEA-46B6-94E5-5CC7B1369FE6}" srcId="{424B7524-8159-4CD9-96C1-AFC533433EEE}" destId="{09439AE0-FDD4-48A6-B5BC-5BA01360A32C}" srcOrd="3" destOrd="0" parTransId="{96DF0A63-DD7F-45FC-8178-F0459F43EF9E}" sibTransId="{D4A2399B-BB5B-400D-9FDE-3C1E35E3F79D}"/>
    <dgm:cxn modelId="{0B0AEE11-0B7A-4000-894C-AC720F85B2AA}" type="presOf" srcId="{8DA493B2-7C39-453C-A783-613298F5896B}" destId="{DBD51F1F-3A02-49CE-BBFF-3B0CA9A68CAE}" srcOrd="1" destOrd="0" presId="urn:microsoft.com/office/officeart/2005/8/layout/list1"/>
    <dgm:cxn modelId="{A5A0A92A-1287-4077-B7A0-62A1A3704B32}" type="presOf" srcId="{720EC9D5-D22E-444D-8F0C-66775958DA38}" destId="{56FE2C09-BF6C-4A0F-9854-9CEBE8D726DA}" srcOrd="0" destOrd="0" presId="urn:microsoft.com/office/officeart/2005/8/layout/list1"/>
    <dgm:cxn modelId="{425DEA4F-EDA5-4C6E-9783-680223E9EFCF}" srcId="{424B7524-8159-4CD9-96C1-AFC533433EEE}" destId="{8DA493B2-7C39-453C-A783-613298F5896B}" srcOrd="2" destOrd="0" parTransId="{F4D5C167-2E9A-4C5F-B817-F1E5CEAB29EE}" sibTransId="{A1AF7AAC-CEDB-4DF8-9F2F-EF9DD7E1480D}"/>
    <dgm:cxn modelId="{90FF24DC-7662-4A5F-8533-C6C6670B468D}" type="presOf" srcId="{09439AE0-FDD4-48A6-B5BC-5BA01360A32C}" destId="{2E9F2643-B1A5-4CE6-BC7D-B7B66024F9F5}" srcOrd="0" destOrd="0" presId="urn:microsoft.com/office/officeart/2005/8/layout/list1"/>
    <dgm:cxn modelId="{CC22F397-D179-495C-B140-F8DC5FFE71E6}" srcId="{424B7524-8159-4CD9-96C1-AFC533433EEE}" destId="{987E686B-D1A9-4AC7-BB29-CD5BFCC4FA2B}" srcOrd="1" destOrd="0" parTransId="{7E1BE8A6-E821-425F-9E85-BFE986554DCF}" sibTransId="{FDDA1B11-7FB7-4290-B050-931084066187}"/>
    <dgm:cxn modelId="{926A6544-F959-4A8F-970A-2D905D198782}" type="presOf" srcId="{987E686B-D1A9-4AC7-BB29-CD5BFCC4FA2B}" destId="{526F69BE-A1DC-4A44-8CB4-849ADE596811}" srcOrd="0" destOrd="0" presId="urn:microsoft.com/office/officeart/2005/8/layout/list1"/>
    <dgm:cxn modelId="{305A9027-758F-4847-A7B5-5911307EB1CF}" type="presOf" srcId="{09439AE0-FDD4-48A6-B5BC-5BA01360A32C}" destId="{3BABFF93-2636-4FEF-AA11-74F25B2ECA0E}" srcOrd="1" destOrd="0" presId="urn:microsoft.com/office/officeart/2005/8/layout/list1"/>
    <dgm:cxn modelId="{C6A57AD0-EC48-4584-B44F-AA8AA62E8C2A}" type="presOf" srcId="{424B7524-8159-4CD9-96C1-AFC533433EEE}" destId="{3D6C1C83-C6FB-40A7-9E90-6A8D2136518A}" srcOrd="0" destOrd="0" presId="urn:microsoft.com/office/officeart/2005/8/layout/list1"/>
    <dgm:cxn modelId="{02A54BE5-2623-4A27-8A1C-8096896EEFD9}" type="presOf" srcId="{8DA493B2-7C39-453C-A783-613298F5896B}" destId="{A3E758C8-442C-4907-A89B-F05083AE48FC}" srcOrd="0" destOrd="0" presId="urn:microsoft.com/office/officeart/2005/8/layout/list1"/>
    <dgm:cxn modelId="{2C3BD367-D86B-400C-84E4-2A07EB2764EA}" type="presOf" srcId="{987E686B-D1A9-4AC7-BB29-CD5BFCC4FA2B}" destId="{A67780B2-4475-41F3-A646-AADE97691968}" srcOrd="1" destOrd="0" presId="urn:microsoft.com/office/officeart/2005/8/layout/list1"/>
    <dgm:cxn modelId="{35192E19-223B-4C6D-9D85-F9A85F170255}" srcId="{424B7524-8159-4CD9-96C1-AFC533433EEE}" destId="{720EC9D5-D22E-444D-8F0C-66775958DA38}" srcOrd="0" destOrd="0" parTransId="{867F0A0A-E9FB-4D48-ABED-DFBEBB1CEA88}" sibTransId="{74A51FA7-39B3-4CCD-9062-FA3321B473F8}"/>
    <dgm:cxn modelId="{6E077985-8DD3-470E-AF4A-85B185661218}" type="presParOf" srcId="{3D6C1C83-C6FB-40A7-9E90-6A8D2136518A}" destId="{29D9D964-B042-43E5-89FD-04D9DFA914C9}" srcOrd="0" destOrd="0" presId="urn:microsoft.com/office/officeart/2005/8/layout/list1"/>
    <dgm:cxn modelId="{EECE81D8-DB76-45A1-B2B9-171D98D3E418}" type="presParOf" srcId="{29D9D964-B042-43E5-89FD-04D9DFA914C9}" destId="{56FE2C09-BF6C-4A0F-9854-9CEBE8D726DA}" srcOrd="0" destOrd="0" presId="urn:microsoft.com/office/officeart/2005/8/layout/list1"/>
    <dgm:cxn modelId="{6D51C548-9F3E-44E2-B3DF-C9414B8C7B21}" type="presParOf" srcId="{29D9D964-B042-43E5-89FD-04D9DFA914C9}" destId="{79CDAC5B-C0EC-4E14-8EB7-DACBC4CE46CE}" srcOrd="1" destOrd="0" presId="urn:microsoft.com/office/officeart/2005/8/layout/list1"/>
    <dgm:cxn modelId="{83DA6B40-20AA-4DAB-BD6E-477237B5E51E}" type="presParOf" srcId="{3D6C1C83-C6FB-40A7-9E90-6A8D2136518A}" destId="{7A7F606B-28F1-4171-B49A-B6FD2F00B113}" srcOrd="1" destOrd="0" presId="urn:microsoft.com/office/officeart/2005/8/layout/list1"/>
    <dgm:cxn modelId="{9E0D6C90-5F07-42CC-B5F8-8D07DCB75719}" type="presParOf" srcId="{3D6C1C83-C6FB-40A7-9E90-6A8D2136518A}" destId="{639E29FD-6889-4A65-B395-ACCB9C763390}" srcOrd="2" destOrd="0" presId="urn:microsoft.com/office/officeart/2005/8/layout/list1"/>
    <dgm:cxn modelId="{CBB47B50-C726-4AD0-9E11-2CF0F5868F2A}" type="presParOf" srcId="{3D6C1C83-C6FB-40A7-9E90-6A8D2136518A}" destId="{A21320EC-E792-48BB-9E3F-81BEF4C33324}" srcOrd="3" destOrd="0" presId="urn:microsoft.com/office/officeart/2005/8/layout/list1"/>
    <dgm:cxn modelId="{C5425E61-7EA1-4093-ABCC-CD748FE12E10}" type="presParOf" srcId="{3D6C1C83-C6FB-40A7-9E90-6A8D2136518A}" destId="{51E7D0BD-6812-466C-A186-28B1C4A7102B}" srcOrd="4" destOrd="0" presId="urn:microsoft.com/office/officeart/2005/8/layout/list1"/>
    <dgm:cxn modelId="{BA2F4278-BF04-4011-BC78-7C33B4A8BAB4}" type="presParOf" srcId="{51E7D0BD-6812-466C-A186-28B1C4A7102B}" destId="{526F69BE-A1DC-4A44-8CB4-849ADE596811}" srcOrd="0" destOrd="0" presId="urn:microsoft.com/office/officeart/2005/8/layout/list1"/>
    <dgm:cxn modelId="{CCB84614-40DB-4974-877A-7A225F749169}" type="presParOf" srcId="{51E7D0BD-6812-466C-A186-28B1C4A7102B}" destId="{A67780B2-4475-41F3-A646-AADE97691968}" srcOrd="1" destOrd="0" presId="urn:microsoft.com/office/officeart/2005/8/layout/list1"/>
    <dgm:cxn modelId="{F466244A-E4CB-4D31-BA8F-295D977839A6}" type="presParOf" srcId="{3D6C1C83-C6FB-40A7-9E90-6A8D2136518A}" destId="{7126C928-FD24-46F0-B1DF-7AB89754E6B2}" srcOrd="5" destOrd="0" presId="urn:microsoft.com/office/officeart/2005/8/layout/list1"/>
    <dgm:cxn modelId="{8C7C94E9-176D-4FC4-8DE1-1E04CC648521}" type="presParOf" srcId="{3D6C1C83-C6FB-40A7-9E90-6A8D2136518A}" destId="{BCD4D90A-7A25-40E1-85E2-D65529ECC535}" srcOrd="6" destOrd="0" presId="urn:microsoft.com/office/officeart/2005/8/layout/list1"/>
    <dgm:cxn modelId="{9E48D619-83A8-40FF-9184-AB3418A1DBE4}" type="presParOf" srcId="{3D6C1C83-C6FB-40A7-9E90-6A8D2136518A}" destId="{90967ADB-3D7B-4361-9355-C32982BE780A}" srcOrd="7" destOrd="0" presId="urn:microsoft.com/office/officeart/2005/8/layout/list1"/>
    <dgm:cxn modelId="{924CF175-496D-418D-A6B1-7F756620C402}" type="presParOf" srcId="{3D6C1C83-C6FB-40A7-9E90-6A8D2136518A}" destId="{DCA962B2-BC37-410F-BC3C-45528E40CAFE}" srcOrd="8" destOrd="0" presId="urn:microsoft.com/office/officeart/2005/8/layout/list1"/>
    <dgm:cxn modelId="{E69D84EC-DF1C-4B89-95B2-B7E8113D7477}" type="presParOf" srcId="{DCA962B2-BC37-410F-BC3C-45528E40CAFE}" destId="{A3E758C8-442C-4907-A89B-F05083AE48FC}" srcOrd="0" destOrd="0" presId="urn:microsoft.com/office/officeart/2005/8/layout/list1"/>
    <dgm:cxn modelId="{5CAC2D75-A520-4EC4-B87D-C497A81E23EB}" type="presParOf" srcId="{DCA962B2-BC37-410F-BC3C-45528E40CAFE}" destId="{DBD51F1F-3A02-49CE-BBFF-3B0CA9A68CAE}" srcOrd="1" destOrd="0" presId="urn:microsoft.com/office/officeart/2005/8/layout/list1"/>
    <dgm:cxn modelId="{291F7C1C-FF58-4620-8E3D-673AFC49754B}" type="presParOf" srcId="{3D6C1C83-C6FB-40A7-9E90-6A8D2136518A}" destId="{07C7FAE0-EC01-4AAE-9DD8-15124C04DDD1}" srcOrd="9" destOrd="0" presId="urn:microsoft.com/office/officeart/2005/8/layout/list1"/>
    <dgm:cxn modelId="{BE9F8EB9-8C04-4C85-9805-78FB5CBAB67B}" type="presParOf" srcId="{3D6C1C83-C6FB-40A7-9E90-6A8D2136518A}" destId="{945CCABC-553E-4A8D-A838-27005EE1E2CD}" srcOrd="10" destOrd="0" presId="urn:microsoft.com/office/officeart/2005/8/layout/list1"/>
    <dgm:cxn modelId="{0BF0E3DB-9CD0-41F6-94BF-D97B5BF69E3E}" type="presParOf" srcId="{3D6C1C83-C6FB-40A7-9E90-6A8D2136518A}" destId="{55816124-D15A-4C7E-9797-5E205A205307}" srcOrd="11" destOrd="0" presId="urn:microsoft.com/office/officeart/2005/8/layout/list1"/>
    <dgm:cxn modelId="{E8F0988A-4B80-4F09-B6C7-31F6CE3444BA}" type="presParOf" srcId="{3D6C1C83-C6FB-40A7-9E90-6A8D2136518A}" destId="{8FBEA17D-EFA5-436A-BF18-B87A4CF657B4}" srcOrd="12" destOrd="0" presId="urn:microsoft.com/office/officeart/2005/8/layout/list1"/>
    <dgm:cxn modelId="{EBF54FF5-4991-47B2-9643-5F93AE8C0A25}" type="presParOf" srcId="{8FBEA17D-EFA5-436A-BF18-B87A4CF657B4}" destId="{2E9F2643-B1A5-4CE6-BC7D-B7B66024F9F5}" srcOrd="0" destOrd="0" presId="urn:microsoft.com/office/officeart/2005/8/layout/list1"/>
    <dgm:cxn modelId="{62BB0C1E-A5CE-4FF0-ABAB-ABE0ABCA76C3}" type="presParOf" srcId="{8FBEA17D-EFA5-436A-BF18-B87A4CF657B4}" destId="{3BABFF93-2636-4FEF-AA11-74F25B2ECA0E}" srcOrd="1" destOrd="0" presId="urn:microsoft.com/office/officeart/2005/8/layout/list1"/>
    <dgm:cxn modelId="{9B16DDC3-BEB6-478A-B4AB-16B18F1D945F}" type="presParOf" srcId="{3D6C1C83-C6FB-40A7-9E90-6A8D2136518A}" destId="{0974FAFD-F83A-420A-8A30-A6F412698947}" srcOrd="13" destOrd="0" presId="urn:microsoft.com/office/officeart/2005/8/layout/list1"/>
    <dgm:cxn modelId="{644B0275-B2F3-4C84-9E26-ACEF8AFB9F7B}" type="presParOf" srcId="{3D6C1C83-C6FB-40A7-9E90-6A8D2136518A}" destId="{7A687951-A2EF-4633-86ED-F3B68F7AECB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sz="1500" b="1" dirty="0" smtClean="0">
              <a:latin typeface="Liberation Serif" panose="02020603050405020304" pitchFamily="18" charset="0"/>
            </a:rPr>
            <a:t>Администрация муниципального округа, Финансовое управление</a:t>
          </a:r>
          <a:endParaRPr lang="ru-RU" sz="1500" b="1" dirty="0">
            <a:latin typeface="Liberation Serif" panose="02020603050405020304" pitchFamily="18" charset="0"/>
          </a:endParaRPr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65589" custLinFactNeighborX="-14419" custLinFactNeighborY="-1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7602-CE5B-4399-AFAB-F68D47000D05}" type="presOf" srcId="{BF9C0867-C117-4537-B102-846BA0E23961}" destId="{A4293B3D-8D94-4A45-9D44-9A3D436DE592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ECB8672-BB89-4127-AEC0-FF41CECE9DB1}" type="presOf" srcId="{B8E317C9-700F-4EC5-BF8B-04DC95CD755A}" destId="{98A79825-35D1-4358-BC6B-346D136CB426}" srcOrd="0" destOrd="0" presId="urn:microsoft.com/office/officeart/2005/8/layout/vList2"/>
    <dgm:cxn modelId="{D78DED4D-A44D-44F2-B64B-AC3E77274E6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2700"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19697" custScaleY="25265" custLinFactNeighborX="85732" custLinFactNeighborY="-8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691" custScaleY="25874" custLinFactNeighborX="83252" custLinFactNeighborY="-1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 custT="1"/>
      <dgm:spPr>
        <a:solidFill>
          <a:schemeClr val="accent4">
            <a:lumMod val="60000"/>
            <a:lumOff val="40000"/>
          </a:schemeClr>
        </a:solidFill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Безвозмездные поступления  </a:t>
          </a:r>
        </a:p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62,1%</a:t>
          </a: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latin typeface="Liberation Serif" panose="02020603050405020304" pitchFamily="18" charset="0"/>
              <a:cs typeface="Times New Roman" pitchFamily="18" charset="0"/>
            </a:rPr>
            <a:t>Неналоговые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  доходы 2,3%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Liberation Serif" panose="02020603050405020304" pitchFamily="18" charset="0"/>
              <a:cs typeface="Times New Roman" pitchFamily="18" charset="0"/>
            </a:rPr>
            <a:t>Налоговые доходы    </a:t>
          </a:r>
        </a:p>
        <a:p>
          <a:r>
            <a:rPr lang="ru-RU" sz="1400" b="1" dirty="0" smtClean="0">
              <a:latin typeface="Liberation Serif" panose="02020603050405020304" pitchFamily="18" charset="0"/>
              <a:cs typeface="Times New Roman" pitchFamily="18" charset="0"/>
            </a:rPr>
            <a:t>35,6%</a:t>
          </a:r>
          <a:endParaRPr lang="ru-RU" sz="1400" b="1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76462" custScaleY="70085" custLinFactNeighborX="52794" custLinFactNeighborY="-27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3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99109" custScaleY="94840" custLinFactNeighborX="81055" custLinFactNeighborY="-7112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Ang="568910" custScaleX="46582" custScaleY="54101" custLinFactNeighborX="45656" custLinFactNeighborY="-53321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Ang="1603435" custScaleX="80238" custLinFactNeighborX="91894" custLinFactNeighborY="-34750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Ang="391510" custScaleX="74774" custScaleY="88750" custLinFactNeighborX="85703" custLinFactNeighborY="49258"/>
      <dgm:spPr/>
      <dgm:t>
        <a:bodyPr/>
        <a:lstStyle/>
        <a:p>
          <a:endParaRPr lang="ru-RU"/>
        </a:p>
      </dgm:t>
    </dgm:pt>
  </dgm:ptLst>
  <dgm:cxnLst>
    <dgm:cxn modelId="{778604D3-83A0-4B58-A7F2-2B3B23A855AE}" type="presOf" srcId="{9F22AAF9-6E68-4DDE-B3DC-6120131E8F55}" destId="{0188DD12-686F-4326-B31E-54D90616AB67}" srcOrd="0" destOrd="0" presId="urn:microsoft.com/office/officeart/2005/8/layout/gear1"/>
    <dgm:cxn modelId="{FA22D05A-19AF-439A-B63C-29CDB7DC9725}" type="presOf" srcId="{8AEEEAE4-7D85-4EDD-B6D7-DDAD499AB136}" destId="{E295EF1D-61E2-49EF-AD6F-2E93A6CDECB0}" srcOrd="2" destOrd="0" presId="urn:microsoft.com/office/officeart/2005/8/layout/gear1"/>
    <dgm:cxn modelId="{C08B5D35-DB7F-4A47-ACA7-D51F50F839B7}" type="presOf" srcId="{8AEEEAE4-7D85-4EDD-B6D7-DDAD499AB136}" destId="{7E8461A0-D54E-40A5-B0A1-709BB2578D82}" srcOrd="0" destOrd="0" presId="urn:microsoft.com/office/officeart/2005/8/layout/gear1"/>
    <dgm:cxn modelId="{EFF2B9A1-16FC-4C14-B777-CA6B90FD3301}" type="presOf" srcId="{7AC41891-BAB6-4E1F-9952-CBB37B91357C}" destId="{35B7AA94-81BA-4359-AD52-558E136648F2}" srcOrd="1" destOrd="0" presId="urn:microsoft.com/office/officeart/2005/8/layout/gear1"/>
    <dgm:cxn modelId="{F22B63FD-7C76-4652-99D5-ED76554B32AB}" type="presOf" srcId="{EE386FD4-5179-401B-8E2D-E3317B373ADF}" destId="{E6543DCC-46B9-43BC-91AC-1F2549E97DE6}" srcOrd="0" destOrd="0" presId="urn:microsoft.com/office/officeart/2005/8/layout/gear1"/>
    <dgm:cxn modelId="{74A3A716-0505-413E-B8C1-D92116FFEDAD}" type="presOf" srcId="{7AC41891-BAB6-4E1F-9952-CBB37B91357C}" destId="{05A085AC-B20D-4167-975E-CE661752DD84}" srcOrd="2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9F925437-8899-4A03-B246-B1D9F3615EEC}" type="presOf" srcId="{EE386FD4-5179-401B-8E2D-E3317B373ADF}" destId="{A1B8C3FE-8657-4B56-922A-2CA5FF36A113}" srcOrd="1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D3AE3125-D5F3-44D9-B9BD-19D9921BD606}" type="presOf" srcId="{EE386FD4-5179-401B-8E2D-E3317B373ADF}" destId="{D2400F43-4CDF-4C4D-BA6B-615E6938D7A2}" srcOrd="2" destOrd="0" presId="urn:microsoft.com/office/officeart/2005/8/layout/gear1"/>
    <dgm:cxn modelId="{576C6C48-DD07-42C6-8212-69F58237E909}" type="presOf" srcId="{27246D93-DAB6-40D7-9229-AD92B4707905}" destId="{1CE40516-E506-441F-A0E6-E2386F1B2CC8}" srcOrd="0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D31A7655-39E5-4B5D-B26F-1693BF609D85}" type="presOf" srcId="{7AC41891-BAB6-4E1F-9952-CBB37B91357C}" destId="{116D36B4-4133-478A-B319-62D261878BFC}" srcOrd="0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436A5EF8-FB22-43D2-B78F-0BCFFB10406D}" type="presOf" srcId="{767923F7-49F0-4467-9F14-8ADE8DE67953}" destId="{043DD38F-3D51-432C-97B0-38AE5F452A95}" srcOrd="0" destOrd="0" presId="urn:microsoft.com/office/officeart/2005/8/layout/gear1"/>
    <dgm:cxn modelId="{F20B1956-26D6-4FBA-9006-CDF8076310CF}" type="presOf" srcId="{8AEEEAE4-7D85-4EDD-B6D7-DDAD499AB136}" destId="{D1CD935C-95A4-4259-B0C9-720292667C8E}" srcOrd="1" destOrd="0" presId="urn:microsoft.com/office/officeart/2005/8/layout/gear1"/>
    <dgm:cxn modelId="{93159304-8145-4BBC-ABB4-F71ABCE86904}" type="presOf" srcId="{8AEEEAE4-7D85-4EDD-B6D7-DDAD499AB136}" destId="{D5CF429C-2BF3-496E-B6B5-82C9BED843B3}" srcOrd="3" destOrd="0" presId="urn:microsoft.com/office/officeart/2005/8/layout/gear1"/>
    <dgm:cxn modelId="{1499A6B4-8967-41FD-A699-7A749AEAC206}" type="presOf" srcId="{399E324D-E7B5-430C-AA59-CE5DCB169057}" destId="{011600C5-DA6A-4E1E-8111-9A9C214B2103}" srcOrd="0" destOrd="0" presId="urn:microsoft.com/office/officeart/2005/8/layout/gear1"/>
    <dgm:cxn modelId="{3539A111-BBC6-4D03-B2F3-7A3F5BBDBCBB}" type="presParOf" srcId="{043DD38F-3D51-432C-97B0-38AE5F452A95}" destId="{E6543DCC-46B9-43BC-91AC-1F2549E97DE6}" srcOrd="0" destOrd="0" presId="urn:microsoft.com/office/officeart/2005/8/layout/gear1"/>
    <dgm:cxn modelId="{BED86578-A9C1-4AC0-87FE-54E991B25E73}" type="presParOf" srcId="{043DD38F-3D51-432C-97B0-38AE5F452A95}" destId="{A1B8C3FE-8657-4B56-922A-2CA5FF36A113}" srcOrd="1" destOrd="0" presId="urn:microsoft.com/office/officeart/2005/8/layout/gear1"/>
    <dgm:cxn modelId="{51818F5E-EC22-4130-A7CF-10BCE9B682C8}" type="presParOf" srcId="{043DD38F-3D51-432C-97B0-38AE5F452A95}" destId="{D2400F43-4CDF-4C4D-BA6B-615E6938D7A2}" srcOrd="2" destOrd="0" presId="urn:microsoft.com/office/officeart/2005/8/layout/gear1"/>
    <dgm:cxn modelId="{B9D25023-D035-4FDF-8E94-27DE4FADDC75}" type="presParOf" srcId="{043DD38F-3D51-432C-97B0-38AE5F452A95}" destId="{116D36B4-4133-478A-B319-62D261878BFC}" srcOrd="3" destOrd="0" presId="urn:microsoft.com/office/officeart/2005/8/layout/gear1"/>
    <dgm:cxn modelId="{D127C448-EF14-47E3-82D4-AAE8F8E2DEE5}" type="presParOf" srcId="{043DD38F-3D51-432C-97B0-38AE5F452A95}" destId="{35B7AA94-81BA-4359-AD52-558E136648F2}" srcOrd="4" destOrd="0" presId="urn:microsoft.com/office/officeart/2005/8/layout/gear1"/>
    <dgm:cxn modelId="{27F17879-1E7B-4D9C-9E42-2A01B39D2880}" type="presParOf" srcId="{043DD38F-3D51-432C-97B0-38AE5F452A95}" destId="{05A085AC-B20D-4167-975E-CE661752DD84}" srcOrd="5" destOrd="0" presId="urn:microsoft.com/office/officeart/2005/8/layout/gear1"/>
    <dgm:cxn modelId="{3F91030B-9E6C-4552-AD7B-B305A29A7123}" type="presParOf" srcId="{043DD38F-3D51-432C-97B0-38AE5F452A95}" destId="{7E8461A0-D54E-40A5-B0A1-709BB2578D82}" srcOrd="6" destOrd="0" presId="urn:microsoft.com/office/officeart/2005/8/layout/gear1"/>
    <dgm:cxn modelId="{38A805B4-2438-4C59-8A40-FB5594DE49E7}" type="presParOf" srcId="{043DD38F-3D51-432C-97B0-38AE5F452A95}" destId="{D1CD935C-95A4-4259-B0C9-720292667C8E}" srcOrd="7" destOrd="0" presId="urn:microsoft.com/office/officeart/2005/8/layout/gear1"/>
    <dgm:cxn modelId="{76611CC9-354D-43C6-99AB-FC497F4C2280}" type="presParOf" srcId="{043DD38F-3D51-432C-97B0-38AE5F452A95}" destId="{E295EF1D-61E2-49EF-AD6F-2E93A6CDECB0}" srcOrd="8" destOrd="0" presId="urn:microsoft.com/office/officeart/2005/8/layout/gear1"/>
    <dgm:cxn modelId="{C86DBDC2-0D06-4ACC-B048-F5AC6440C646}" type="presParOf" srcId="{043DD38F-3D51-432C-97B0-38AE5F452A95}" destId="{D5CF429C-2BF3-496E-B6B5-82C9BED843B3}" srcOrd="9" destOrd="0" presId="urn:microsoft.com/office/officeart/2005/8/layout/gear1"/>
    <dgm:cxn modelId="{597C5D6D-C5A0-462B-B3E1-A36089E88C5E}" type="presParOf" srcId="{043DD38F-3D51-432C-97B0-38AE5F452A95}" destId="{1CE40516-E506-441F-A0E6-E2386F1B2CC8}" srcOrd="10" destOrd="0" presId="urn:microsoft.com/office/officeart/2005/8/layout/gear1"/>
    <dgm:cxn modelId="{EA7DDECD-B812-487A-8050-9CE7FAF01F4D}" type="presParOf" srcId="{043DD38F-3D51-432C-97B0-38AE5F452A95}" destId="{011600C5-DA6A-4E1E-8111-9A9C214B2103}" srcOrd="11" destOrd="0" presId="urn:microsoft.com/office/officeart/2005/8/layout/gear1"/>
    <dgm:cxn modelId="{2B66933E-C699-428D-9F08-21DAD3BD5CE9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SLK Cement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«ФОРЭС»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48000" custScaleY="100000" custLinFactNeighborX="-535"/>
      <dgm:spPr>
        <a:solidFill>
          <a:srgbClr val="90BBD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05950" custLinFactY="-20892" custLinFactNeighborX="12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04286" custLinFactY="191954" custLinFactNeighborX="995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04583" custLinFactY="-4692" custLinFactNeighborX="81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04844" custLinFactY="-216065" custLinFactNeighborX="1046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04583" custLinFactNeighborX="8104" custLinFactNeighborY="-1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C6C57D10-02D8-4C8A-9EA1-02E7F69CFA93}" type="presOf" srcId="{496089B1-692C-48F8-89D5-B9F16530D402}" destId="{ADA2E1D8-3ABE-4687-BCC5-4E41B5382FC5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BC66B66C-3D7D-4690-8474-E9969261D3C8}" type="presOf" srcId="{598FA69B-F152-4353-8A12-A0EB8A38A551}" destId="{5B433258-E48C-412C-8CAF-5FB6B1D7011C}" srcOrd="0" destOrd="0" presId="urn:microsoft.com/office/officeart/2005/8/layout/pyramid2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94404D81-D440-4F23-9A97-A1F8BD0B2289}" type="presOf" srcId="{CAA2D44A-E69F-42C0-ACB8-E153177EFD21}" destId="{1407F73B-CEC3-425F-AF03-F0C07C4E2059}" srcOrd="0" destOrd="0" presId="urn:microsoft.com/office/officeart/2005/8/layout/pyramid2"/>
    <dgm:cxn modelId="{6BBE308F-B28B-4350-AEE6-40B75533F350}" type="presOf" srcId="{0237BCD8-2D58-42E4-B0DC-02F720ADCACA}" destId="{BDE2199E-1473-426F-A6A7-CEC986EDBA3A}" srcOrd="0" destOrd="0" presId="urn:microsoft.com/office/officeart/2005/8/layout/pyramid2"/>
    <dgm:cxn modelId="{65FC3C2E-70B5-4749-92D2-6D1E7281B9F4}" type="presOf" srcId="{65806BF6-B3BE-4ED2-A14E-599B1EC29988}" destId="{4AE3E91E-717D-4ACC-877C-C664195EF708}" srcOrd="0" destOrd="0" presId="urn:microsoft.com/office/officeart/2005/8/layout/pyramid2"/>
    <dgm:cxn modelId="{07C8CCDE-F1CD-49CD-928B-4FBB74C170F8}" type="presOf" srcId="{E664F0DC-94BA-4995-BD1A-7BE4D67DA8EB}" destId="{1713BBD1-4BE5-4D83-9072-34D7AB8A4EEC}" srcOrd="0" destOrd="0" presId="urn:microsoft.com/office/officeart/2005/8/layout/pyramid2"/>
    <dgm:cxn modelId="{22E5E90E-8CDB-49F9-814D-1B2AE344F21E}" type="presParOf" srcId="{5B433258-E48C-412C-8CAF-5FB6B1D7011C}" destId="{C8E35D9D-D3CF-4FA5-BA60-93F575565D6B}" srcOrd="0" destOrd="0" presId="urn:microsoft.com/office/officeart/2005/8/layout/pyramid2"/>
    <dgm:cxn modelId="{1A6C2292-3B9D-459C-A010-2481C3D95D44}" type="presParOf" srcId="{5B433258-E48C-412C-8CAF-5FB6B1D7011C}" destId="{01715E57-1B5F-4A63-8D1F-64A32F5EC750}" srcOrd="1" destOrd="0" presId="urn:microsoft.com/office/officeart/2005/8/layout/pyramid2"/>
    <dgm:cxn modelId="{0014A791-4A97-40AB-8C07-C23929F67AB0}" type="presParOf" srcId="{01715E57-1B5F-4A63-8D1F-64A32F5EC750}" destId="{1407F73B-CEC3-425F-AF03-F0C07C4E2059}" srcOrd="0" destOrd="0" presId="urn:microsoft.com/office/officeart/2005/8/layout/pyramid2"/>
    <dgm:cxn modelId="{6969C392-C3B9-4093-BCCB-EFEEF2EEB92D}" type="presParOf" srcId="{01715E57-1B5F-4A63-8D1F-64A32F5EC750}" destId="{AB806DA4-3B49-44CB-8438-0F264B2CFE82}" srcOrd="1" destOrd="0" presId="urn:microsoft.com/office/officeart/2005/8/layout/pyramid2"/>
    <dgm:cxn modelId="{2EB99913-34BD-406D-9A45-449353EC64C7}" type="presParOf" srcId="{01715E57-1B5F-4A63-8D1F-64A32F5EC750}" destId="{4AE3E91E-717D-4ACC-877C-C664195EF708}" srcOrd="2" destOrd="0" presId="urn:microsoft.com/office/officeart/2005/8/layout/pyramid2"/>
    <dgm:cxn modelId="{177AEC56-4A28-4B9A-8637-F0158875FFB9}" type="presParOf" srcId="{01715E57-1B5F-4A63-8D1F-64A32F5EC750}" destId="{3B93E403-998F-454D-945E-3AFA87391760}" srcOrd="3" destOrd="0" presId="urn:microsoft.com/office/officeart/2005/8/layout/pyramid2"/>
    <dgm:cxn modelId="{D0CCF0A7-90EC-4796-83B9-BB75096AA53A}" type="presParOf" srcId="{01715E57-1B5F-4A63-8D1F-64A32F5EC750}" destId="{BDE2199E-1473-426F-A6A7-CEC986EDBA3A}" srcOrd="4" destOrd="0" presId="urn:microsoft.com/office/officeart/2005/8/layout/pyramid2"/>
    <dgm:cxn modelId="{7556CE47-CB1D-4657-961B-649051D61435}" type="presParOf" srcId="{01715E57-1B5F-4A63-8D1F-64A32F5EC750}" destId="{2F034AEA-00B6-4D22-95F1-9198FEEA833C}" srcOrd="5" destOrd="0" presId="urn:microsoft.com/office/officeart/2005/8/layout/pyramid2"/>
    <dgm:cxn modelId="{8C630F63-EE66-4475-B767-7D8A515F31A4}" type="presParOf" srcId="{01715E57-1B5F-4A63-8D1F-64A32F5EC750}" destId="{ADA2E1D8-3ABE-4687-BCC5-4E41B5382FC5}" srcOrd="6" destOrd="0" presId="urn:microsoft.com/office/officeart/2005/8/layout/pyramid2"/>
    <dgm:cxn modelId="{E88F2BA3-7FF5-41FD-9644-D4107DA6D9F0}" type="presParOf" srcId="{01715E57-1B5F-4A63-8D1F-64A32F5EC750}" destId="{3222115F-ED5D-4533-91D8-B50D72259EA8}" srcOrd="7" destOrd="0" presId="urn:microsoft.com/office/officeart/2005/8/layout/pyramid2"/>
    <dgm:cxn modelId="{9CD0E068-A363-404D-9B0B-3C8BEA08248F}" type="presParOf" srcId="{01715E57-1B5F-4A63-8D1F-64A32F5EC750}" destId="{1713BBD1-4BE5-4D83-9072-34D7AB8A4EEC}" srcOrd="8" destOrd="0" presId="urn:microsoft.com/office/officeart/2005/8/layout/pyramid2"/>
    <dgm:cxn modelId="{730CDB25-B708-4C85-83F7-7ACF2D35382C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25E8C5-6506-47DF-BBA8-056877B4981E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8A64DA-348C-46E8-8683-201CAFBBA469}">
      <dgm:prSet phldrT="[Текст]" custT="1"/>
      <dgm:spPr/>
      <dgm:t>
        <a:bodyPr/>
        <a:lstStyle/>
        <a:p>
          <a:endParaRPr lang="ru-RU" sz="1200" dirty="0" smtClean="0">
            <a:solidFill>
              <a:schemeClr val="bg1"/>
            </a:solidFill>
            <a:latin typeface="Liberation Serif" pitchFamily="18" charset="0"/>
          </a:endParaRPr>
        </a:p>
        <a:p>
          <a:endParaRPr lang="ru-RU" sz="1200" dirty="0" smtClean="0">
            <a:solidFill>
              <a:schemeClr val="bg1"/>
            </a:solidFill>
            <a:latin typeface="Liberation Serif" pitchFamily="18" charset="0"/>
          </a:endParaRPr>
        </a:p>
        <a:p>
          <a:endParaRPr lang="ru-RU" sz="1200" dirty="0" smtClean="0">
            <a:solidFill>
              <a:schemeClr val="bg1"/>
            </a:solidFill>
            <a:latin typeface="Liberation Serif" pitchFamily="18" charset="0"/>
          </a:endParaRP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1.   Общегосударственные вопросы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2.   Национальная оборона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3.   Нац. безопасность и правоохранительная деятельность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4.   Национальная экономика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5.   Жилищно – коммунальное хозяйство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6.   Охрана окружающей среды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7.   Образование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8.   Культура и кинематография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9.   Социальная политика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10. Физическая культура и спорт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11. Средства массовой информации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12. Условно утвержденные расходы 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                                                                                 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ИТОГО:</a:t>
          </a:r>
          <a:endParaRPr lang="ru-RU" sz="1200" dirty="0">
            <a:solidFill>
              <a:schemeClr val="bg1"/>
            </a:solidFill>
            <a:latin typeface="Liberation Serif" pitchFamily="18" charset="0"/>
          </a:endParaRPr>
        </a:p>
      </dgm:t>
    </dgm:pt>
    <dgm:pt modelId="{02E02D41-00BF-4477-95D2-5F22E7F6CDE7}" type="parTrans" cxnId="{9898B8B1-7F98-489D-BCA5-A32A2164CE19}">
      <dgm:prSet/>
      <dgm:spPr/>
      <dgm:t>
        <a:bodyPr/>
        <a:lstStyle/>
        <a:p>
          <a:endParaRPr lang="ru-RU"/>
        </a:p>
      </dgm:t>
    </dgm:pt>
    <dgm:pt modelId="{351A7ADE-AA5D-43A9-B7AB-DC557A5F5BF7}" type="sibTrans" cxnId="{9898B8B1-7F98-489D-BCA5-A32A2164CE19}">
      <dgm:prSet/>
      <dgm:spPr/>
      <dgm:t>
        <a:bodyPr/>
        <a:lstStyle/>
        <a:p>
          <a:endParaRPr lang="ru-RU"/>
        </a:p>
      </dgm:t>
    </dgm:pt>
    <dgm:pt modelId="{FA6B6770-EC86-40B8-AF91-F62EC820E9C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Liberation Serif" pitchFamily="18" charset="0"/>
            </a:rPr>
            <a:t>   2026 год          2027 год           2028 год</a:t>
          </a:r>
        </a:p>
        <a:p>
          <a:endParaRPr lang="ru-RU" sz="1200" dirty="0" smtClean="0">
            <a:solidFill>
              <a:schemeClr val="bg1"/>
            </a:solidFill>
            <a:latin typeface="Liberation Serif" pitchFamily="18" charset="0"/>
          </a:endParaRP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299 498,9        217 550,1          226 170,1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    6 542,2            7 285,7              9 247,5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  25 300,0          19 351,7            44 171,9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118 380,4        104 990,6            95 826,4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395 849,8        233 261,7          282 208,9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    4 100,0            4 499,0              4 723,3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2 559 827,5     2 217 411,4       2 154 537,4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302 381,0        212 083,0          224 009,7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199 895,7        209 958,3          217 504,2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162 711,8        170 000,0          175 000,0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    2 900,0            1 300,0              1 500,0</a:t>
          </a:r>
        </a:p>
        <a:p>
          <a:r>
            <a:rPr lang="ru-RU" sz="1200" dirty="0" smtClean="0">
              <a:solidFill>
                <a:schemeClr val="bg1"/>
              </a:solidFill>
              <a:latin typeface="Liberation Serif" pitchFamily="18" charset="0"/>
            </a:rPr>
            <a:t>                             41 300,0            85 400,0</a:t>
          </a:r>
          <a:endParaRPr lang="ru-RU" sz="1200" dirty="0">
            <a:solidFill>
              <a:schemeClr val="bg1"/>
            </a:solidFill>
            <a:latin typeface="Liberation Serif" pitchFamily="18" charset="0"/>
          </a:endParaRPr>
        </a:p>
      </dgm:t>
    </dgm:pt>
    <dgm:pt modelId="{9CF1D0F1-DBA0-418A-8161-871C43346521}" type="parTrans" cxnId="{19AFC920-0420-4241-B144-21BECF5C71D0}">
      <dgm:prSet/>
      <dgm:spPr/>
      <dgm:t>
        <a:bodyPr/>
        <a:lstStyle/>
        <a:p>
          <a:endParaRPr lang="ru-RU"/>
        </a:p>
      </dgm:t>
    </dgm:pt>
    <dgm:pt modelId="{1D6FA81F-1D10-42E3-894D-159B2ED73010}" type="sibTrans" cxnId="{19AFC920-0420-4241-B144-21BECF5C71D0}">
      <dgm:prSet/>
      <dgm:spPr/>
      <dgm:t>
        <a:bodyPr/>
        <a:lstStyle/>
        <a:p>
          <a:endParaRPr lang="ru-RU"/>
        </a:p>
      </dgm:t>
    </dgm:pt>
    <dgm:pt modelId="{14011BBD-F4E1-4BA8-9699-3CA59B12FC2E}">
      <dgm:prSet phldrT="[Текст]" phldr="1"/>
      <dgm:spPr/>
      <dgm:t>
        <a:bodyPr/>
        <a:lstStyle/>
        <a:p>
          <a:endParaRPr lang="ru-RU" dirty="0"/>
        </a:p>
      </dgm:t>
    </dgm:pt>
    <dgm:pt modelId="{6E5B0701-FAC4-4F33-8FD7-1D691DC6A0D6}" type="parTrans" cxnId="{29D911EF-F191-4BF4-AB76-87B09E3296B0}">
      <dgm:prSet/>
      <dgm:spPr/>
      <dgm:t>
        <a:bodyPr/>
        <a:lstStyle/>
        <a:p>
          <a:endParaRPr lang="ru-RU"/>
        </a:p>
      </dgm:t>
    </dgm:pt>
    <dgm:pt modelId="{077E6401-BBA1-4300-89B3-751E52222490}" type="sibTrans" cxnId="{29D911EF-F191-4BF4-AB76-87B09E3296B0}">
      <dgm:prSet/>
      <dgm:spPr/>
      <dgm:t>
        <a:bodyPr/>
        <a:lstStyle/>
        <a:p>
          <a:endParaRPr lang="ru-RU"/>
        </a:p>
      </dgm:t>
    </dgm:pt>
    <dgm:pt modelId="{32BCA79A-865C-4EAC-9A23-F2ABD2150D59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bg1"/>
              </a:solidFill>
              <a:latin typeface="Liberation Serif" pitchFamily="18" charset="0"/>
            </a:rPr>
            <a:t>  4 077 387,4    3 438 991,4    3 520 299,2</a:t>
          </a:r>
          <a:endParaRPr lang="ru-RU" sz="1300" b="1" dirty="0">
            <a:solidFill>
              <a:schemeClr val="bg1"/>
            </a:solidFill>
            <a:latin typeface="Liberation Serif" pitchFamily="18" charset="0"/>
          </a:endParaRPr>
        </a:p>
      </dgm:t>
    </dgm:pt>
    <dgm:pt modelId="{6936BF71-42AB-4EFD-B85A-E42CFD7B100A}" type="parTrans" cxnId="{380D4701-FA10-4217-860E-E6E1CB66958D}">
      <dgm:prSet/>
      <dgm:spPr/>
      <dgm:t>
        <a:bodyPr/>
        <a:lstStyle/>
        <a:p>
          <a:endParaRPr lang="ru-RU"/>
        </a:p>
      </dgm:t>
    </dgm:pt>
    <dgm:pt modelId="{C2733EF5-37D8-45F0-90E5-7DB281319628}" type="sibTrans" cxnId="{380D4701-FA10-4217-860E-E6E1CB66958D}">
      <dgm:prSet/>
      <dgm:spPr/>
      <dgm:t>
        <a:bodyPr/>
        <a:lstStyle/>
        <a:p>
          <a:endParaRPr lang="ru-RU"/>
        </a:p>
      </dgm:t>
    </dgm:pt>
    <dgm:pt modelId="{FE67BA65-1433-4A73-A971-5C3ABBC5052A}" type="pres">
      <dgm:prSet presAssocID="{9325E8C5-6506-47DF-BBA8-056877B4981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F575F01-244B-4826-A938-FEEDD708C5D2}" type="pres">
      <dgm:prSet presAssocID="{928A64DA-348C-46E8-8683-201CAFBBA469}" presName="thickLine" presStyleLbl="alignNode1" presStyleIdx="0" presStyleCnt="1" custLinFactNeighborX="-1183" custLinFactNeighborY="-112"/>
      <dgm:spPr>
        <a:ln>
          <a:solidFill>
            <a:schemeClr val="accent1">
              <a:lumMod val="75000"/>
            </a:schemeClr>
          </a:solidFill>
        </a:ln>
      </dgm:spPr>
    </dgm:pt>
    <dgm:pt modelId="{80C80D5C-7DC6-40FD-898A-E6630BD3ADA0}" type="pres">
      <dgm:prSet presAssocID="{928A64DA-348C-46E8-8683-201CAFBBA469}" presName="horz1" presStyleCnt="0"/>
      <dgm:spPr/>
    </dgm:pt>
    <dgm:pt modelId="{BBEC72A8-43F6-4E09-888B-15401DF2F9B8}" type="pres">
      <dgm:prSet presAssocID="{928A64DA-348C-46E8-8683-201CAFBBA469}" presName="tx1" presStyleLbl="revTx" presStyleIdx="0" presStyleCnt="4" custScaleX="531404" custScaleY="94780" custLinFactNeighborX="-5780" custLinFactNeighborY="-97"/>
      <dgm:spPr/>
      <dgm:t>
        <a:bodyPr/>
        <a:lstStyle/>
        <a:p>
          <a:endParaRPr lang="ru-RU"/>
        </a:p>
      </dgm:t>
    </dgm:pt>
    <dgm:pt modelId="{324D26D3-40C9-40F2-B110-7AF55413A09C}" type="pres">
      <dgm:prSet presAssocID="{928A64DA-348C-46E8-8683-201CAFBBA469}" presName="vert1" presStyleCnt="0"/>
      <dgm:spPr/>
    </dgm:pt>
    <dgm:pt modelId="{33D99BDD-6358-4DA6-80D5-E2820D186122}" type="pres">
      <dgm:prSet presAssocID="{FA6B6770-EC86-40B8-AF91-F62EC820E9C3}" presName="vertSpace2a" presStyleCnt="0"/>
      <dgm:spPr/>
    </dgm:pt>
    <dgm:pt modelId="{2538D4AF-10E5-4FFA-BF00-E867FEDFB00D}" type="pres">
      <dgm:prSet presAssocID="{FA6B6770-EC86-40B8-AF91-F62EC820E9C3}" presName="horz2" presStyleCnt="0"/>
      <dgm:spPr/>
    </dgm:pt>
    <dgm:pt modelId="{F8C55C9F-0538-4670-84F4-5CD4538946AF}" type="pres">
      <dgm:prSet presAssocID="{FA6B6770-EC86-40B8-AF91-F62EC820E9C3}" presName="horzSpace2" presStyleCnt="0"/>
      <dgm:spPr/>
    </dgm:pt>
    <dgm:pt modelId="{FF2B6B1D-15FF-4FA6-836A-18A173C9F130}" type="pres">
      <dgm:prSet presAssocID="{FA6B6770-EC86-40B8-AF91-F62EC820E9C3}" presName="tx2" presStyleLbl="revTx" presStyleIdx="1" presStyleCnt="4" custScaleX="96719" custLinFactNeighborX="251" custLinFactNeighborY="1882"/>
      <dgm:spPr/>
      <dgm:t>
        <a:bodyPr/>
        <a:lstStyle/>
        <a:p>
          <a:endParaRPr lang="ru-RU"/>
        </a:p>
      </dgm:t>
    </dgm:pt>
    <dgm:pt modelId="{A7C6BD84-7BAE-4D2C-A2C6-08108DB44B78}" type="pres">
      <dgm:prSet presAssocID="{FA6B6770-EC86-40B8-AF91-F62EC820E9C3}" presName="vert2" presStyleCnt="0"/>
      <dgm:spPr/>
    </dgm:pt>
    <dgm:pt modelId="{825AB8FC-98A3-4CD2-B057-F12CD85BF226}" type="pres">
      <dgm:prSet presAssocID="{FA6B6770-EC86-40B8-AF91-F62EC820E9C3}" presName="thinLine2b" presStyleLbl="callout" presStyleIdx="0" presStyleCnt="3" custLinFactY="300000" custLinFactNeighborX="-5274" custLinFactNeighborY="337859"/>
      <dgm:spPr>
        <a:ln>
          <a:noFill/>
        </a:ln>
      </dgm:spPr>
    </dgm:pt>
    <dgm:pt modelId="{A901B401-365C-4928-93D9-4859C89D964B}" type="pres">
      <dgm:prSet presAssocID="{FA6B6770-EC86-40B8-AF91-F62EC820E9C3}" presName="vertSpace2b" presStyleCnt="0"/>
      <dgm:spPr/>
    </dgm:pt>
    <dgm:pt modelId="{F9C76B22-FCF8-44FE-BE52-3E6666420C28}" type="pres">
      <dgm:prSet presAssocID="{14011BBD-F4E1-4BA8-9699-3CA59B12FC2E}" presName="horz2" presStyleCnt="0"/>
      <dgm:spPr/>
    </dgm:pt>
    <dgm:pt modelId="{17A9876F-EEFC-49E1-99C1-D2FF666C3752}" type="pres">
      <dgm:prSet presAssocID="{14011BBD-F4E1-4BA8-9699-3CA59B12FC2E}" presName="horzSpace2" presStyleCnt="0"/>
      <dgm:spPr/>
    </dgm:pt>
    <dgm:pt modelId="{52750F60-145B-4B3E-9AF9-886F5EF4025E}" type="pres">
      <dgm:prSet presAssocID="{14011BBD-F4E1-4BA8-9699-3CA59B12FC2E}" presName="tx2" presStyleLbl="revTx" presStyleIdx="2" presStyleCnt="4" custFlipVert="1" custScaleY="11140"/>
      <dgm:spPr/>
      <dgm:t>
        <a:bodyPr/>
        <a:lstStyle/>
        <a:p>
          <a:endParaRPr lang="ru-RU"/>
        </a:p>
      </dgm:t>
    </dgm:pt>
    <dgm:pt modelId="{F0A7DE5A-BFC6-4B57-B206-8B10AFDE357D}" type="pres">
      <dgm:prSet presAssocID="{14011BBD-F4E1-4BA8-9699-3CA59B12FC2E}" presName="vert2" presStyleCnt="0"/>
      <dgm:spPr/>
    </dgm:pt>
    <dgm:pt modelId="{34A205B8-426E-4191-A874-30EE7E38F603}" type="pres">
      <dgm:prSet presAssocID="{14011BBD-F4E1-4BA8-9699-3CA59B12FC2E}" presName="thinLine2b" presStyleLbl="callout" presStyleIdx="1" presStyleCnt="3" custLinFactY="51189" custLinFactNeighborX="2513" custLinFactNeighborY="100000"/>
      <dgm:spPr>
        <a:ln>
          <a:noFill/>
        </a:ln>
      </dgm:spPr>
    </dgm:pt>
    <dgm:pt modelId="{D67D6EF3-A804-425C-A145-0C26B8B0FF10}" type="pres">
      <dgm:prSet presAssocID="{14011BBD-F4E1-4BA8-9699-3CA59B12FC2E}" presName="vertSpace2b" presStyleCnt="0"/>
      <dgm:spPr/>
    </dgm:pt>
    <dgm:pt modelId="{1A4C752F-B284-4BA1-934B-65A0EC630BBC}" type="pres">
      <dgm:prSet presAssocID="{32BCA79A-865C-4EAC-9A23-F2ABD2150D59}" presName="horz2" presStyleCnt="0"/>
      <dgm:spPr/>
    </dgm:pt>
    <dgm:pt modelId="{DEF82DB9-BBF5-4983-8979-A7AD0A089560}" type="pres">
      <dgm:prSet presAssocID="{32BCA79A-865C-4EAC-9A23-F2ABD2150D59}" presName="horzSpace2" presStyleCnt="0"/>
      <dgm:spPr/>
    </dgm:pt>
    <dgm:pt modelId="{F63CCA5E-2FBE-4D34-B8D4-D6B1E64BE326}" type="pres">
      <dgm:prSet presAssocID="{32BCA79A-865C-4EAC-9A23-F2ABD2150D59}" presName="tx2" presStyleLbl="revTx" presStyleIdx="3" presStyleCnt="4" custScaleY="17078" custLinFactNeighborX="-2838" custLinFactNeighborY="-12472"/>
      <dgm:spPr/>
      <dgm:t>
        <a:bodyPr/>
        <a:lstStyle/>
        <a:p>
          <a:endParaRPr lang="ru-RU"/>
        </a:p>
      </dgm:t>
    </dgm:pt>
    <dgm:pt modelId="{7358402B-2CE6-4CFE-8A2B-E221F048BA90}" type="pres">
      <dgm:prSet presAssocID="{32BCA79A-865C-4EAC-9A23-F2ABD2150D59}" presName="vert2" presStyleCnt="0"/>
      <dgm:spPr/>
    </dgm:pt>
    <dgm:pt modelId="{3138836A-8694-49B2-A83D-0959DFBF3ECF}" type="pres">
      <dgm:prSet presAssocID="{32BCA79A-865C-4EAC-9A23-F2ABD2150D59}" presName="thinLine2b" presStyleLbl="callout" presStyleIdx="2" presStyleCnt="3" custFlipVert="0" custSzY="45720" custScaleX="103344" custLinFactY="-100000" custLinFactNeighborX="-11819" custLinFactNeighborY="-11554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0D41D6C3-75EF-42F9-A79F-28C1B3497DC5}" type="pres">
      <dgm:prSet presAssocID="{32BCA79A-865C-4EAC-9A23-F2ABD2150D59}" presName="vertSpace2b" presStyleCnt="0"/>
      <dgm:spPr/>
    </dgm:pt>
  </dgm:ptLst>
  <dgm:cxnLst>
    <dgm:cxn modelId="{19AFC920-0420-4241-B144-21BECF5C71D0}" srcId="{928A64DA-348C-46E8-8683-201CAFBBA469}" destId="{FA6B6770-EC86-40B8-AF91-F62EC820E9C3}" srcOrd="0" destOrd="0" parTransId="{9CF1D0F1-DBA0-418A-8161-871C43346521}" sibTransId="{1D6FA81F-1D10-42E3-894D-159B2ED73010}"/>
    <dgm:cxn modelId="{29D911EF-F191-4BF4-AB76-87B09E3296B0}" srcId="{928A64DA-348C-46E8-8683-201CAFBBA469}" destId="{14011BBD-F4E1-4BA8-9699-3CA59B12FC2E}" srcOrd="1" destOrd="0" parTransId="{6E5B0701-FAC4-4F33-8FD7-1D691DC6A0D6}" sibTransId="{077E6401-BBA1-4300-89B3-751E52222490}"/>
    <dgm:cxn modelId="{B063D1C8-6A56-48B5-BFAB-606EAC1411F1}" type="presOf" srcId="{928A64DA-348C-46E8-8683-201CAFBBA469}" destId="{BBEC72A8-43F6-4E09-888B-15401DF2F9B8}" srcOrd="0" destOrd="0" presId="urn:microsoft.com/office/officeart/2008/layout/LinedList"/>
    <dgm:cxn modelId="{9898B8B1-7F98-489D-BCA5-A32A2164CE19}" srcId="{9325E8C5-6506-47DF-BBA8-056877B4981E}" destId="{928A64DA-348C-46E8-8683-201CAFBBA469}" srcOrd="0" destOrd="0" parTransId="{02E02D41-00BF-4477-95D2-5F22E7F6CDE7}" sibTransId="{351A7ADE-AA5D-43A9-B7AB-DC557A5F5BF7}"/>
    <dgm:cxn modelId="{380D4701-FA10-4217-860E-E6E1CB66958D}" srcId="{928A64DA-348C-46E8-8683-201CAFBBA469}" destId="{32BCA79A-865C-4EAC-9A23-F2ABD2150D59}" srcOrd="2" destOrd="0" parTransId="{6936BF71-42AB-4EFD-B85A-E42CFD7B100A}" sibTransId="{C2733EF5-37D8-45F0-90E5-7DB281319628}"/>
    <dgm:cxn modelId="{B02D9BE4-3D68-43D5-835D-B7E1A3F27F21}" type="presOf" srcId="{9325E8C5-6506-47DF-BBA8-056877B4981E}" destId="{FE67BA65-1433-4A73-A971-5C3ABBC5052A}" srcOrd="0" destOrd="0" presId="urn:microsoft.com/office/officeart/2008/layout/LinedList"/>
    <dgm:cxn modelId="{788B8736-A3F1-4A04-A55D-597FE3D42D28}" type="presOf" srcId="{14011BBD-F4E1-4BA8-9699-3CA59B12FC2E}" destId="{52750F60-145B-4B3E-9AF9-886F5EF4025E}" srcOrd="0" destOrd="0" presId="urn:microsoft.com/office/officeart/2008/layout/LinedList"/>
    <dgm:cxn modelId="{69C7CFB6-FC0F-4328-9645-6EBC59C3BF45}" type="presOf" srcId="{32BCA79A-865C-4EAC-9A23-F2ABD2150D59}" destId="{F63CCA5E-2FBE-4D34-B8D4-D6B1E64BE326}" srcOrd="0" destOrd="0" presId="urn:microsoft.com/office/officeart/2008/layout/LinedList"/>
    <dgm:cxn modelId="{53B70112-CF2E-467D-A977-61356AB4BB7B}" type="presOf" srcId="{FA6B6770-EC86-40B8-AF91-F62EC820E9C3}" destId="{FF2B6B1D-15FF-4FA6-836A-18A173C9F130}" srcOrd="0" destOrd="0" presId="urn:microsoft.com/office/officeart/2008/layout/LinedList"/>
    <dgm:cxn modelId="{3620D251-BD3C-4B01-88F1-616D72067A3C}" type="presParOf" srcId="{FE67BA65-1433-4A73-A971-5C3ABBC5052A}" destId="{AF575F01-244B-4826-A938-FEEDD708C5D2}" srcOrd="0" destOrd="0" presId="urn:microsoft.com/office/officeart/2008/layout/LinedList"/>
    <dgm:cxn modelId="{938F6185-1ABA-436B-9D2A-185104421E7E}" type="presParOf" srcId="{FE67BA65-1433-4A73-A971-5C3ABBC5052A}" destId="{80C80D5C-7DC6-40FD-898A-E6630BD3ADA0}" srcOrd="1" destOrd="0" presId="urn:microsoft.com/office/officeart/2008/layout/LinedList"/>
    <dgm:cxn modelId="{0D95F708-AEAE-4A4D-BA62-2D8B3100D328}" type="presParOf" srcId="{80C80D5C-7DC6-40FD-898A-E6630BD3ADA0}" destId="{BBEC72A8-43F6-4E09-888B-15401DF2F9B8}" srcOrd="0" destOrd="0" presId="urn:microsoft.com/office/officeart/2008/layout/LinedList"/>
    <dgm:cxn modelId="{48E07803-3238-4FAD-8195-2CB03D0B9C8B}" type="presParOf" srcId="{80C80D5C-7DC6-40FD-898A-E6630BD3ADA0}" destId="{324D26D3-40C9-40F2-B110-7AF55413A09C}" srcOrd="1" destOrd="0" presId="urn:microsoft.com/office/officeart/2008/layout/LinedList"/>
    <dgm:cxn modelId="{76DE547B-2620-4278-912B-6BE90476616A}" type="presParOf" srcId="{324D26D3-40C9-40F2-B110-7AF55413A09C}" destId="{33D99BDD-6358-4DA6-80D5-E2820D186122}" srcOrd="0" destOrd="0" presId="urn:microsoft.com/office/officeart/2008/layout/LinedList"/>
    <dgm:cxn modelId="{F1C7BB24-A136-4C77-810F-D981A7822357}" type="presParOf" srcId="{324D26D3-40C9-40F2-B110-7AF55413A09C}" destId="{2538D4AF-10E5-4FFA-BF00-E867FEDFB00D}" srcOrd="1" destOrd="0" presId="urn:microsoft.com/office/officeart/2008/layout/LinedList"/>
    <dgm:cxn modelId="{7B7A63E1-2396-4D1B-8711-D51935CD46D5}" type="presParOf" srcId="{2538D4AF-10E5-4FFA-BF00-E867FEDFB00D}" destId="{F8C55C9F-0538-4670-84F4-5CD4538946AF}" srcOrd="0" destOrd="0" presId="urn:microsoft.com/office/officeart/2008/layout/LinedList"/>
    <dgm:cxn modelId="{F22BC45B-B2AC-4664-9317-2453C6909DF3}" type="presParOf" srcId="{2538D4AF-10E5-4FFA-BF00-E867FEDFB00D}" destId="{FF2B6B1D-15FF-4FA6-836A-18A173C9F130}" srcOrd="1" destOrd="0" presId="urn:microsoft.com/office/officeart/2008/layout/LinedList"/>
    <dgm:cxn modelId="{FE0BE7F6-1A9D-4F36-853C-87F761E746F0}" type="presParOf" srcId="{2538D4AF-10E5-4FFA-BF00-E867FEDFB00D}" destId="{A7C6BD84-7BAE-4D2C-A2C6-08108DB44B78}" srcOrd="2" destOrd="0" presId="urn:microsoft.com/office/officeart/2008/layout/LinedList"/>
    <dgm:cxn modelId="{CE6E5685-FA8E-4E7D-92BE-0860018C1F27}" type="presParOf" srcId="{324D26D3-40C9-40F2-B110-7AF55413A09C}" destId="{825AB8FC-98A3-4CD2-B057-F12CD85BF226}" srcOrd="2" destOrd="0" presId="urn:microsoft.com/office/officeart/2008/layout/LinedList"/>
    <dgm:cxn modelId="{694997AB-B0B3-43B5-9FB4-D803D901DBD9}" type="presParOf" srcId="{324D26D3-40C9-40F2-B110-7AF55413A09C}" destId="{A901B401-365C-4928-93D9-4859C89D964B}" srcOrd="3" destOrd="0" presId="urn:microsoft.com/office/officeart/2008/layout/LinedList"/>
    <dgm:cxn modelId="{1B4363A0-866A-4DF3-AC46-EDB538540170}" type="presParOf" srcId="{324D26D3-40C9-40F2-B110-7AF55413A09C}" destId="{F9C76B22-FCF8-44FE-BE52-3E6666420C28}" srcOrd="4" destOrd="0" presId="urn:microsoft.com/office/officeart/2008/layout/LinedList"/>
    <dgm:cxn modelId="{12F28A03-08DB-4D7C-AB76-9F5CB39AD5A7}" type="presParOf" srcId="{F9C76B22-FCF8-44FE-BE52-3E6666420C28}" destId="{17A9876F-EEFC-49E1-99C1-D2FF666C3752}" srcOrd="0" destOrd="0" presId="urn:microsoft.com/office/officeart/2008/layout/LinedList"/>
    <dgm:cxn modelId="{37758C43-B478-49CB-8E39-DDAE5ABF6B33}" type="presParOf" srcId="{F9C76B22-FCF8-44FE-BE52-3E6666420C28}" destId="{52750F60-145B-4B3E-9AF9-886F5EF4025E}" srcOrd="1" destOrd="0" presId="urn:microsoft.com/office/officeart/2008/layout/LinedList"/>
    <dgm:cxn modelId="{7E239F29-2DB4-43B0-A2A1-1EE1370D3FF5}" type="presParOf" srcId="{F9C76B22-FCF8-44FE-BE52-3E6666420C28}" destId="{F0A7DE5A-BFC6-4B57-B206-8B10AFDE357D}" srcOrd="2" destOrd="0" presId="urn:microsoft.com/office/officeart/2008/layout/LinedList"/>
    <dgm:cxn modelId="{6955AF20-0C09-456D-A487-A57BA9426A34}" type="presParOf" srcId="{324D26D3-40C9-40F2-B110-7AF55413A09C}" destId="{34A205B8-426E-4191-A874-30EE7E38F603}" srcOrd="5" destOrd="0" presId="urn:microsoft.com/office/officeart/2008/layout/LinedList"/>
    <dgm:cxn modelId="{F05B10C8-D050-40C0-9B89-F1D6CA64B78F}" type="presParOf" srcId="{324D26D3-40C9-40F2-B110-7AF55413A09C}" destId="{D67D6EF3-A804-425C-A145-0C26B8B0FF10}" srcOrd="6" destOrd="0" presId="urn:microsoft.com/office/officeart/2008/layout/LinedList"/>
    <dgm:cxn modelId="{820A9CE9-2DDF-4A8A-8CA6-BBC2E1916E15}" type="presParOf" srcId="{324D26D3-40C9-40F2-B110-7AF55413A09C}" destId="{1A4C752F-B284-4BA1-934B-65A0EC630BBC}" srcOrd="7" destOrd="0" presId="urn:microsoft.com/office/officeart/2008/layout/LinedList"/>
    <dgm:cxn modelId="{F489E0FA-C910-4EB6-B6A8-125B45BA0618}" type="presParOf" srcId="{1A4C752F-B284-4BA1-934B-65A0EC630BBC}" destId="{DEF82DB9-BBF5-4983-8979-A7AD0A089560}" srcOrd="0" destOrd="0" presId="urn:microsoft.com/office/officeart/2008/layout/LinedList"/>
    <dgm:cxn modelId="{13F39FC7-E55C-4470-A95D-FE76037D72FB}" type="presParOf" srcId="{1A4C752F-B284-4BA1-934B-65A0EC630BBC}" destId="{F63CCA5E-2FBE-4D34-B8D4-D6B1E64BE326}" srcOrd="1" destOrd="0" presId="urn:microsoft.com/office/officeart/2008/layout/LinedList"/>
    <dgm:cxn modelId="{7A772CC2-EF99-409F-9B4F-0DF93B4D68A0}" type="presParOf" srcId="{1A4C752F-B284-4BA1-934B-65A0EC630BBC}" destId="{7358402B-2CE6-4CFE-8A2B-E221F048BA90}" srcOrd="2" destOrd="0" presId="urn:microsoft.com/office/officeart/2008/layout/LinedList"/>
    <dgm:cxn modelId="{714D051E-E81F-4871-971A-8B0D6DD9734F}" type="presParOf" srcId="{324D26D3-40C9-40F2-B110-7AF55413A09C}" destId="{3138836A-8694-49B2-A83D-0959DFBF3ECF}" srcOrd="8" destOrd="0" presId="urn:microsoft.com/office/officeart/2008/layout/LinedList"/>
    <dgm:cxn modelId="{B27E87D1-CA9A-47C1-9C5D-519AFBD4C62A}" type="presParOf" srcId="{324D26D3-40C9-40F2-B110-7AF55413A09C}" destId="{0D41D6C3-75EF-42F9-A79F-28C1B3497DC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8561AB-DE26-463A-94BD-E9BC7ECB206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85A61-4238-43E1-9420-C89BD9AD42D1}">
      <dgm:prSet phldrT="[Текст]" custT="1"/>
      <dgm:spPr>
        <a:solidFill>
          <a:srgbClr val="99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Liberation Serif" pitchFamily="18" charset="0"/>
            </a:rPr>
            <a:t>Молодежная политика </a:t>
          </a:r>
        </a:p>
        <a:p>
          <a:r>
            <a:rPr lang="ru-RU" sz="1600" dirty="0" smtClean="0">
              <a:solidFill>
                <a:schemeClr val="tx1"/>
              </a:solidFill>
              <a:latin typeface="Liberation Serif" pitchFamily="18" charset="0"/>
            </a:rPr>
            <a:t>(МБУ по РМ «ГМЦ),</a:t>
          </a:r>
        </a:p>
        <a:p>
          <a:r>
            <a:rPr lang="ru-RU" sz="1600" dirty="0" smtClean="0">
              <a:solidFill>
                <a:schemeClr val="tx1"/>
              </a:solidFill>
              <a:latin typeface="Liberation Serif" pitchFamily="18" charset="0"/>
            </a:rPr>
            <a:t>1,0%</a:t>
          </a:r>
          <a:endParaRPr lang="ru-RU" sz="1600" dirty="0">
            <a:solidFill>
              <a:schemeClr val="tx1"/>
            </a:solidFill>
            <a:latin typeface="Liberation Serif" pitchFamily="18" charset="0"/>
          </a:endParaRPr>
        </a:p>
      </dgm:t>
    </dgm:pt>
    <dgm:pt modelId="{542CC456-D6AA-435E-9AE9-86DB1EBD75BB}" type="parTrans" cxnId="{2CB19F9E-E382-412A-B622-668C35F7D6E1}">
      <dgm:prSet/>
      <dgm:spPr/>
      <dgm:t>
        <a:bodyPr/>
        <a:lstStyle/>
        <a:p>
          <a:endParaRPr lang="ru-RU"/>
        </a:p>
      </dgm:t>
    </dgm:pt>
    <dgm:pt modelId="{FEBB37D6-4CBB-4AF5-8A89-FEC373D28225}" type="sibTrans" cxnId="{2CB19F9E-E382-412A-B622-668C35F7D6E1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F5D19703-6781-4CAA-B592-BAA13ECB6D9C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Liberation Serif" pitchFamily="18" charset="0"/>
            </a:rPr>
            <a:t>Общее образование</a:t>
          </a:r>
        </a:p>
        <a:p>
          <a:r>
            <a:rPr lang="ru-RU" sz="1600" dirty="0" smtClean="0">
              <a:solidFill>
                <a:schemeClr val="tx1"/>
              </a:solidFill>
              <a:latin typeface="Liberation Serif" pitchFamily="18" charset="0"/>
            </a:rPr>
            <a:t>(13 школ), 59,8%</a:t>
          </a:r>
          <a:endParaRPr lang="ru-RU" sz="1600" dirty="0">
            <a:solidFill>
              <a:schemeClr val="tx1"/>
            </a:solidFill>
            <a:latin typeface="Liberation Serif" pitchFamily="18" charset="0"/>
          </a:endParaRPr>
        </a:p>
      </dgm:t>
    </dgm:pt>
    <dgm:pt modelId="{EAAC5287-1118-48A8-80D0-4D98E6B6B33D}" type="parTrans" cxnId="{FD4B6C79-3BC0-4DA8-9DE2-FACA91C26072}">
      <dgm:prSet/>
      <dgm:spPr/>
      <dgm:t>
        <a:bodyPr/>
        <a:lstStyle/>
        <a:p>
          <a:endParaRPr lang="ru-RU"/>
        </a:p>
      </dgm:t>
    </dgm:pt>
    <dgm:pt modelId="{52DD48A7-3248-438F-A273-531426E97837}" type="sibTrans" cxnId="{FD4B6C79-3BC0-4DA8-9DE2-FACA91C26072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endParaRPr lang="ru-RU"/>
        </a:p>
      </dgm:t>
    </dgm:pt>
    <dgm:pt modelId="{2E4607CF-D7FA-45D4-B41E-EE3E7A278FD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Liberation Serif" pitchFamily="18" charset="0"/>
            </a:rPr>
            <a:t>Дополнительное образование </a:t>
          </a:r>
        </a:p>
        <a:p>
          <a:r>
            <a:rPr lang="ru-RU" sz="1200" b="0" dirty="0" smtClean="0">
              <a:solidFill>
                <a:schemeClr val="tx1"/>
              </a:solidFill>
              <a:latin typeface="Liberation Serif" pitchFamily="18" charset="0"/>
              <a:ea typeface="Cambria" pitchFamily="18" charset="0"/>
            </a:rPr>
            <a:t>(Сухоложская детская школа искусств имени В.А. Бунакова; </a:t>
          </a:r>
          <a:r>
            <a:rPr lang="ru-RU" sz="1200" b="0" dirty="0" smtClean="0">
              <a:solidFill>
                <a:schemeClr val="tx1"/>
              </a:solidFill>
              <a:latin typeface="Liberation Serif" pitchFamily="18" charset="0"/>
              <a:cs typeface="Times New Roman" pitchFamily="18" charset="0"/>
            </a:rPr>
            <a:t>Сухоложская детская музыкальная школа; ЦДО),</a:t>
          </a:r>
          <a:r>
            <a:rPr lang="ru-RU" sz="1200" dirty="0" smtClean="0">
              <a:solidFill>
                <a:schemeClr val="tx1"/>
              </a:solidFill>
              <a:latin typeface="Liberation Serif" pitchFamily="18" charset="0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Liberation Serif" pitchFamily="18" charset="0"/>
            </a:rPr>
            <a:t>4,5%</a:t>
          </a:r>
          <a:endParaRPr lang="ru-RU" sz="1400" dirty="0">
            <a:solidFill>
              <a:schemeClr val="tx1"/>
            </a:solidFill>
            <a:latin typeface="Liberation Serif" pitchFamily="18" charset="0"/>
          </a:endParaRPr>
        </a:p>
      </dgm:t>
    </dgm:pt>
    <dgm:pt modelId="{7B48DB88-B447-4843-9E07-F9C873873B9C}" type="parTrans" cxnId="{0EB4D45B-53F4-4098-B973-72C037470459}">
      <dgm:prSet/>
      <dgm:spPr/>
      <dgm:t>
        <a:bodyPr/>
        <a:lstStyle/>
        <a:p>
          <a:endParaRPr lang="ru-RU"/>
        </a:p>
      </dgm:t>
    </dgm:pt>
    <dgm:pt modelId="{00A961E7-3B9A-4DA9-BDF5-2FA57FF438B1}" type="sibTrans" cxnId="{0EB4D45B-53F4-4098-B973-72C037470459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89F6A1B7-2FEB-49E0-942C-93E5666B419E}">
      <dgm:prSet phldrT="[Текст]" custT="1"/>
      <dgm:spPr>
        <a:solidFill>
          <a:srgbClr val="86A2E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Liberation Serif" pitchFamily="18" charset="0"/>
            </a:rPr>
            <a:t>Другие вопросы в области образования, 3,4%</a:t>
          </a:r>
          <a:endParaRPr lang="ru-RU" sz="1600" dirty="0">
            <a:solidFill>
              <a:schemeClr val="tx1"/>
            </a:solidFill>
            <a:latin typeface="Liberation Serif" pitchFamily="18" charset="0"/>
          </a:endParaRPr>
        </a:p>
      </dgm:t>
    </dgm:pt>
    <dgm:pt modelId="{1FF06D5C-84D0-4223-9F33-BFDDCB46692F}" type="parTrans" cxnId="{AED1BEEC-4128-4E87-8DF1-F7BB085485B3}">
      <dgm:prSet/>
      <dgm:spPr/>
      <dgm:t>
        <a:bodyPr/>
        <a:lstStyle/>
        <a:p>
          <a:endParaRPr lang="ru-RU"/>
        </a:p>
      </dgm:t>
    </dgm:pt>
    <dgm:pt modelId="{A3BE0A3A-183A-4B66-8633-C9FE5EC85224}" type="sibTrans" cxnId="{AED1BEEC-4128-4E87-8DF1-F7BB085485B3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16F56CF1-8D42-46CE-B7E2-BD191E4193F5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Liberation Serif" pitchFamily="18" charset="0"/>
            </a:rPr>
            <a:t>Дошкольное образование </a:t>
          </a:r>
        </a:p>
        <a:p>
          <a:r>
            <a:rPr lang="ru-RU" sz="1600" dirty="0" smtClean="0">
              <a:solidFill>
                <a:schemeClr val="tx1"/>
              </a:solidFill>
              <a:latin typeface="Liberation Serif" pitchFamily="18" charset="0"/>
            </a:rPr>
            <a:t>(13 ДОУ), 31,3%</a:t>
          </a:r>
          <a:endParaRPr lang="ru-RU" sz="1600" dirty="0">
            <a:solidFill>
              <a:schemeClr val="tx1"/>
            </a:solidFill>
            <a:latin typeface="Liberation Serif" pitchFamily="18" charset="0"/>
          </a:endParaRPr>
        </a:p>
      </dgm:t>
    </dgm:pt>
    <dgm:pt modelId="{7977C1E3-4D78-4C89-9010-0BBD6A2E0F3A}" type="parTrans" cxnId="{26723A65-9993-4FBF-AF85-D9DE6A5C1B7A}">
      <dgm:prSet/>
      <dgm:spPr/>
      <dgm:t>
        <a:bodyPr/>
        <a:lstStyle/>
        <a:p>
          <a:endParaRPr lang="ru-RU"/>
        </a:p>
      </dgm:t>
    </dgm:pt>
    <dgm:pt modelId="{DBC155A5-DAB7-4FA0-8FAE-2633AAC8D223}" type="sibTrans" cxnId="{26723A65-9993-4FBF-AF85-D9DE6A5C1B7A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F2C39359-53FF-43CD-AC0B-4F1A4A5C2993}" type="pres">
      <dgm:prSet presAssocID="{F88561AB-DE26-463A-94BD-E9BC7ECB20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C27826-B265-4E15-BCBD-F103D4E6998B}" type="pres">
      <dgm:prSet presAssocID="{38B85A61-4238-43E1-9420-C89BD9AD42D1}" presName="node" presStyleLbl="node1" presStyleIdx="0" presStyleCnt="5" custScaleX="156622" custRadScaleRad="100031" custRadScaleInc="-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AD0A5-8CD4-49F4-B84F-459EDB776FE3}" type="pres">
      <dgm:prSet presAssocID="{38B85A61-4238-43E1-9420-C89BD9AD42D1}" presName="spNode" presStyleCnt="0"/>
      <dgm:spPr/>
    </dgm:pt>
    <dgm:pt modelId="{591BAC69-1486-4B5F-969A-2098F5A78792}" type="pres">
      <dgm:prSet presAssocID="{FEBB37D6-4CBB-4AF5-8A89-FEC373D2822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FAA901A-6B2E-4217-9572-0E9D9113B2B6}" type="pres">
      <dgm:prSet presAssocID="{F5D19703-6781-4CAA-B592-BAA13ECB6D9C}" presName="node" presStyleLbl="node1" presStyleIdx="1" presStyleCnt="5" custScaleX="137538" custRadScaleRad="114552" custRadScaleInc="33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D27CC-0DF4-4144-89FE-799A145A0026}" type="pres">
      <dgm:prSet presAssocID="{F5D19703-6781-4CAA-B592-BAA13ECB6D9C}" presName="spNode" presStyleCnt="0"/>
      <dgm:spPr/>
    </dgm:pt>
    <dgm:pt modelId="{8C21E575-1E92-48F8-A1AC-15A97629EA03}" type="pres">
      <dgm:prSet presAssocID="{52DD48A7-3248-438F-A273-531426E9783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7060CDB-F599-4A90-9079-6B44D124FB37}" type="pres">
      <dgm:prSet presAssocID="{2E4607CF-D7FA-45D4-B41E-EE3E7A278FDA}" presName="node" presStyleLbl="node1" presStyleIdx="2" presStyleCnt="5" custScaleX="163919" custScaleY="139744" custRadScaleRad="125602" custRadScaleInc="-58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66B4E-B947-4F2D-82DD-C1F005097DD3}" type="pres">
      <dgm:prSet presAssocID="{2E4607CF-D7FA-45D4-B41E-EE3E7A278FDA}" presName="spNode" presStyleCnt="0"/>
      <dgm:spPr/>
    </dgm:pt>
    <dgm:pt modelId="{20892B42-8818-4217-A23C-C55DE197DA5C}" type="pres">
      <dgm:prSet presAssocID="{00A961E7-3B9A-4DA9-BDF5-2FA57FF438B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4E41C78-DBF5-4C6B-8A88-696EAF9CAE19}" type="pres">
      <dgm:prSet presAssocID="{89F6A1B7-2FEB-49E0-942C-93E5666B419E}" presName="node" presStyleLbl="node1" presStyleIdx="3" presStyleCnt="5" custScaleX="157819" custScaleY="141241" custRadScaleRad="128646" custRadScaleInc="54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E8892-F1E4-443B-9582-DEC936689500}" type="pres">
      <dgm:prSet presAssocID="{89F6A1B7-2FEB-49E0-942C-93E5666B419E}" presName="spNode" presStyleCnt="0"/>
      <dgm:spPr/>
    </dgm:pt>
    <dgm:pt modelId="{1319F15B-9B62-4E6C-8555-1F5DCC71709D}" type="pres">
      <dgm:prSet presAssocID="{A3BE0A3A-183A-4B66-8633-C9FE5EC8522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930D017-4822-4876-8276-456F1B58F011}" type="pres">
      <dgm:prSet presAssocID="{16F56CF1-8D42-46CE-B7E2-BD191E4193F5}" presName="node" presStyleLbl="node1" presStyleIdx="4" presStyleCnt="5" custScaleX="139614" custRadScaleRad="121892" custRadScaleInc="-4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A5C64-FFD7-4E29-AD7C-A32B3DB4B3DF}" type="pres">
      <dgm:prSet presAssocID="{16F56CF1-8D42-46CE-B7E2-BD191E4193F5}" presName="spNode" presStyleCnt="0"/>
      <dgm:spPr/>
    </dgm:pt>
    <dgm:pt modelId="{D14ED266-1C11-4542-B02D-0F0D012D1D85}" type="pres">
      <dgm:prSet presAssocID="{DBC155A5-DAB7-4FA0-8FAE-2633AAC8D22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D4B707F-0E0D-4F1F-99DB-CAD7ECB10BF3}" type="presOf" srcId="{2E4607CF-D7FA-45D4-B41E-EE3E7A278FDA}" destId="{C7060CDB-F599-4A90-9079-6B44D124FB37}" srcOrd="0" destOrd="0" presId="urn:microsoft.com/office/officeart/2005/8/layout/cycle6"/>
    <dgm:cxn modelId="{0EB4D45B-53F4-4098-B973-72C037470459}" srcId="{F88561AB-DE26-463A-94BD-E9BC7ECB206A}" destId="{2E4607CF-D7FA-45D4-B41E-EE3E7A278FDA}" srcOrd="2" destOrd="0" parTransId="{7B48DB88-B447-4843-9E07-F9C873873B9C}" sibTransId="{00A961E7-3B9A-4DA9-BDF5-2FA57FF438B1}"/>
    <dgm:cxn modelId="{AED1BEEC-4128-4E87-8DF1-F7BB085485B3}" srcId="{F88561AB-DE26-463A-94BD-E9BC7ECB206A}" destId="{89F6A1B7-2FEB-49E0-942C-93E5666B419E}" srcOrd="3" destOrd="0" parTransId="{1FF06D5C-84D0-4223-9F33-BFDDCB46692F}" sibTransId="{A3BE0A3A-183A-4B66-8633-C9FE5EC85224}"/>
    <dgm:cxn modelId="{2CB19F9E-E382-412A-B622-668C35F7D6E1}" srcId="{F88561AB-DE26-463A-94BD-E9BC7ECB206A}" destId="{38B85A61-4238-43E1-9420-C89BD9AD42D1}" srcOrd="0" destOrd="0" parTransId="{542CC456-D6AA-435E-9AE9-86DB1EBD75BB}" sibTransId="{FEBB37D6-4CBB-4AF5-8A89-FEC373D28225}"/>
    <dgm:cxn modelId="{A0DAE776-472B-4431-AB9A-F19AF399577C}" type="presOf" srcId="{F88561AB-DE26-463A-94BD-E9BC7ECB206A}" destId="{F2C39359-53FF-43CD-AC0B-4F1A4A5C2993}" srcOrd="0" destOrd="0" presId="urn:microsoft.com/office/officeart/2005/8/layout/cycle6"/>
    <dgm:cxn modelId="{3497CADF-18A5-48CD-A810-3EF05EA03905}" type="presOf" srcId="{FEBB37D6-4CBB-4AF5-8A89-FEC373D28225}" destId="{591BAC69-1486-4B5F-969A-2098F5A78792}" srcOrd="0" destOrd="0" presId="urn:microsoft.com/office/officeart/2005/8/layout/cycle6"/>
    <dgm:cxn modelId="{213619A6-E6AF-4069-943B-80B1D939077B}" type="presOf" srcId="{A3BE0A3A-183A-4B66-8633-C9FE5EC85224}" destId="{1319F15B-9B62-4E6C-8555-1F5DCC71709D}" srcOrd="0" destOrd="0" presId="urn:microsoft.com/office/officeart/2005/8/layout/cycle6"/>
    <dgm:cxn modelId="{26723A65-9993-4FBF-AF85-D9DE6A5C1B7A}" srcId="{F88561AB-DE26-463A-94BD-E9BC7ECB206A}" destId="{16F56CF1-8D42-46CE-B7E2-BD191E4193F5}" srcOrd="4" destOrd="0" parTransId="{7977C1E3-4D78-4C89-9010-0BBD6A2E0F3A}" sibTransId="{DBC155A5-DAB7-4FA0-8FAE-2633AAC8D223}"/>
    <dgm:cxn modelId="{FD4B6C79-3BC0-4DA8-9DE2-FACA91C26072}" srcId="{F88561AB-DE26-463A-94BD-E9BC7ECB206A}" destId="{F5D19703-6781-4CAA-B592-BAA13ECB6D9C}" srcOrd="1" destOrd="0" parTransId="{EAAC5287-1118-48A8-80D0-4D98E6B6B33D}" sibTransId="{52DD48A7-3248-438F-A273-531426E97837}"/>
    <dgm:cxn modelId="{14337243-1D1C-45F8-8AC8-C8E5A78E491B}" type="presOf" srcId="{00A961E7-3B9A-4DA9-BDF5-2FA57FF438B1}" destId="{20892B42-8818-4217-A23C-C55DE197DA5C}" srcOrd="0" destOrd="0" presId="urn:microsoft.com/office/officeart/2005/8/layout/cycle6"/>
    <dgm:cxn modelId="{10502212-E15C-4F58-A8B0-92E8672A9A72}" type="presOf" srcId="{38B85A61-4238-43E1-9420-C89BD9AD42D1}" destId="{7EC27826-B265-4E15-BCBD-F103D4E6998B}" srcOrd="0" destOrd="0" presId="urn:microsoft.com/office/officeart/2005/8/layout/cycle6"/>
    <dgm:cxn modelId="{448816D3-AE2B-4E6E-A042-B7DC892137A6}" type="presOf" srcId="{DBC155A5-DAB7-4FA0-8FAE-2633AAC8D223}" destId="{D14ED266-1C11-4542-B02D-0F0D012D1D85}" srcOrd="0" destOrd="0" presId="urn:microsoft.com/office/officeart/2005/8/layout/cycle6"/>
    <dgm:cxn modelId="{387B8ABA-4A57-48FD-B0BE-88B8CC72B177}" type="presOf" srcId="{89F6A1B7-2FEB-49E0-942C-93E5666B419E}" destId="{84E41C78-DBF5-4C6B-8A88-696EAF9CAE19}" srcOrd="0" destOrd="0" presId="urn:microsoft.com/office/officeart/2005/8/layout/cycle6"/>
    <dgm:cxn modelId="{7228AC31-6630-4DBB-8582-D24E07D94DF5}" type="presOf" srcId="{16F56CF1-8D42-46CE-B7E2-BD191E4193F5}" destId="{A930D017-4822-4876-8276-456F1B58F011}" srcOrd="0" destOrd="0" presId="urn:microsoft.com/office/officeart/2005/8/layout/cycle6"/>
    <dgm:cxn modelId="{3950482D-12CB-4602-9C27-29BB1C736AE1}" type="presOf" srcId="{F5D19703-6781-4CAA-B592-BAA13ECB6D9C}" destId="{6FAA901A-6B2E-4217-9572-0E9D9113B2B6}" srcOrd="0" destOrd="0" presId="urn:microsoft.com/office/officeart/2005/8/layout/cycle6"/>
    <dgm:cxn modelId="{88FAFA69-ADCA-4373-A129-298A9C04334F}" type="presOf" srcId="{52DD48A7-3248-438F-A273-531426E97837}" destId="{8C21E575-1E92-48F8-A1AC-15A97629EA03}" srcOrd="0" destOrd="0" presId="urn:microsoft.com/office/officeart/2005/8/layout/cycle6"/>
    <dgm:cxn modelId="{C08DAFDC-1F05-435F-8C90-E1107877020D}" type="presParOf" srcId="{F2C39359-53FF-43CD-AC0B-4F1A4A5C2993}" destId="{7EC27826-B265-4E15-BCBD-F103D4E6998B}" srcOrd="0" destOrd="0" presId="urn:microsoft.com/office/officeart/2005/8/layout/cycle6"/>
    <dgm:cxn modelId="{84A17343-2B6A-449D-AD38-3288BA43C679}" type="presParOf" srcId="{F2C39359-53FF-43CD-AC0B-4F1A4A5C2993}" destId="{290AD0A5-8CD4-49F4-B84F-459EDB776FE3}" srcOrd="1" destOrd="0" presId="urn:microsoft.com/office/officeart/2005/8/layout/cycle6"/>
    <dgm:cxn modelId="{790CB388-073D-4E1F-A08C-DB1BFF6B1DA1}" type="presParOf" srcId="{F2C39359-53FF-43CD-AC0B-4F1A4A5C2993}" destId="{591BAC69-1486-4B5F-969A-2098F5A78792}" srcOrd="2" destOrd="0" presId="urn:microsoft.com/office/officeart/2005/8/layout/cycle6"/>
    <dgm:cxn modelId="{BC555C14-712B-4B00-8B6C-63906C356C1D}" type="presParOf" srcId="{F2C39359-53FF-43CD-AC0B-4F1A4A5C2993}" destId="{6FAA901A-6B2E-4217-9572-0E9D9113B2B6}" srcOrd="3" destOrd="0" presId="urn:microsoft.com/office/officeart/2005/8/layout/cycle6"/>
    <dgm:cxn modelId="{25459BB4-1457-4D16-8485-8806151754CA}" type="presParOf" srcId="{F2C39359-53FF-43CD-AC0B-4F1A4A5C2993}" destId="{F28D27CC-0DF4-4144-89FE-799A145A0026}" srcOrd="4" destOrd="0" presId="urn:microsoft.com/office/officeart/2005/8/layout/cycle6"/>
    <dgm:cxn modelId="{C905C05C-4524-48F2-9DF6-4683DA40CC57}" type="presParOf" srcId="{F2C39359-53FF-43CD-AC0B-4F1A4A5C2993}" destId="{8C21E575-1E92-48F8-A1AC-15A97629EA03}" srcOrd="5" destOrd="0" presId="urn:microsoft.com/office/officeart/2005/8/layout/cycle6"/>
    <dgm:cxn modelId="{D98E0B1A-5CC5-4384-89AB-FC90AEC5520F}" type="presParOf" srcId="{F2C39359-53FF-43CD-AC0B-4F1A4A5C2993}" destId="{C7060CDB-F599-4A90-9079-6B44D124FB37}" srcOrd="6" destOrd="0" presId="urn:microsoft.com/office/officeart/2005/8/layout/cycle6"/>
    <dgm:cxn modelId="{EE754C8F-3678-4BB7-B829-073195697979}" type="presParOf" srcId="{F2C39359-53FF-43CD-AC0B-4F1A4A5C2993}" destId="{AA066B4E-B947-4F2D-82DD-C1F005097DD3}" srcOrd="7" destOrd="0" presId="urn:microsoft.com/office/officeart/2005/8/layout/cycle6"/>
    <dgm:cxn modelId="{C267CB7F-9D68-4BD4-9BD6-810E659C09E7}" type="presParOf" srcId="{F2C39359-53FF-43CD-AC0B-4F1A4A5C2993}" destId="{20892B42-8818-4217-A23C-C55DE197DA5C}" srcOrd="8" destOrd="0" presId="urn:microsoft.com/office/officeart/2005/8/layout/cycle6"/>
    <dgm:cxn modelId="{7F468F22-C7EB-42B1-9587-C12D0C5E89E0}" type="presParOf" srcId="{F2C39359-53FF-43CD-AC0B-4F1A4A5C2993}" destId="{84E41C78-DBF5-4C6B-8A88-696EAF9CAE19}" srcOrd="9" destOrd="0" presId="urn:microsoft.com/office/officeart/2005/8/layout/cycle6"/>
    <dgm:cxn modelId="{0E81001C-5992-4A25-B498-C5A1DA178F50}" type="presParOf" srcId="{F2C39359-53FF-43CD-AC0B-4F1A4A5C2993}" destId="{390E8892-F1E4-443B-9582-DEC936689500}" srcOrd="10" destOrd="0" presId="urn:microsoft.com/office/officeart/2005/8/layout/cycle6"/>
    <dgm:cxn modelId="{40C3191E-BB7C-4C90-8A48-66F30A833BED}" type="presParOf" srcId="{F2C39359-53FF-43CD-AC0B-4F1A4A5C2993}" destId="{1319F15B-9B62-4E6C-8555-1F5DCC71709D}" srcOrd="11" destOrd="0" presId="urn:microsoft.com/office/officeart/2005/8/layout/cycle6"/>
    <dgm:cxn modelId="{5572544D-EB57-4311-BE8B-68F86832E3F3}" type="presParOf" srcId="{F2C39359-53FF-43CD-AC0B-4F1A4A5C2993}" destId="{A930D017-4822-4876-8276-456F1B58F011}" srcOrd="12" destOrd="0" presId="urn:microsoft.com/office/officeart/2005/8/layout/cycle6"/>
    <dgm:cxn modelId="{74ED35DC-0BBF-4478-9E28-BF0521602BC7}" type="presParOf" srcId="{F2C39359-53FF-43CD-AC0B-4F1A4A5C2993}" destId="{F14A5C64-FFD7-4E29-AD7C-A32B3DB4B3DF}" srcOrd="13" destOrd="0" presId="urn:microsoft.com/office/officeart/2005/8/layout/cycle6"/>
    <dgm:cxn modelId="{98D9983C-C0BF-4B76-982A-83396F81DCC3}" type="presParOf" srcId="{F2C39359-53FF-43CD-AC0B-4F1A4A5C2993}" destId="{D14ED266-1C11-4542-B02D-0F0D012D1D85}" srcOrd="14" destOrd="0" presId="urn:microsoft.com/office/officeart/2005/8/layout/cycle6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582C03-34CD-4B1C-A6CF-B8AE4392D5B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80D0C8-EE78-4779-ACB5-32651D89F48E}">
      <dgm:prSet custT="1"/>
      <dgm:spPr/>
      <dgm:t>
        <a:bodyPr anchor="t"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700" dirty="0" smtClean="0">
              <a:latin typeface="Liberation Serif" pitchFamily="18" charset="0"/>
            </a:rPr>
            <a:t>* Дошкольное образование            </a:t>
          </a:r>
          <a:r>
            <a:rPr lang="ru-RU" sz="1700" b="1" dirty="0" smtClean="0">
              <a:solidFill>
                <a:schemeClr val="tx1"/>
              </a:solidFill>
              <a:latin typeface="Liberation Serif" pitchFamily="18" charset="0"/>
            </a:rPr>
            <a:t>– </a:t>
          </a:r>
          <a:r>
            <a:rPr lang="ru-RU" sz="1700" dirty="0" smtClean="0">
              <a:latin typeface="Liberation Serif" pitchFamily="18" charset="0"/>
            </a:rPr>
            <a:t>800 543,5 тыс. руб. (31,3%)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700" dirty="0" smtClean="0">
              <a:latin typeface="Liberation Serif" pitchFamily="18" charset="0"/>
            </a:rPr>
            <a:t>* Общее образование                   – 1 530 385,6 тыс. руб. (59,8%)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700" dirty="0" smtClean="0">
              <a:latin typeface="Liberation Serif" pitchFamily="18" charset="0"/>
            </a:rPr>
            <a:t>* Дополнительное образование       – 115 586,4 тыс. руб. (4,5%)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70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* Молодежная политика                     </a:t>
          </a:r>
          <a:r>
            <a:rPr lang="ru-RU" sz="1700" dirty="0" smtClean="0">
              <a:latin typeface="Liberation Serif" pitchFamily="18" charset="0"/>
            </a:rPr>
            <a:t>–</a:t>
          </a:r>
          <a:r>
            <a:rPr lang="ru-RU" sz="170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 27 012,0 тыс. руб. (1,0%)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70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* </a:t>
          </a:r>
          <a:r>
            <a:rPr lang="ru-RU" sz="155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Другие вопросы в области образования   – 86 300,0 тыс. руб. (3,4%)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70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    </a:t>
          </a:r>
          <a:r>
            <a:rPr lang="ru-RU" sz="1700" b="0" i="1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</a:t>
          </a:r>
          <a:r>
            <a:rPr lang="ru-RU" sz="11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Капитальный</a:t>
          </a:r>
          <a:r>
            <a:rPr lang="ru-RU" sz="1100" i="1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и текущий ремонт, приведение в соответствие                   -  19 300,0 тыс. руб.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i="1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с требованиями   пожарной безопасности и санитарного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i="1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законодательства зданий, сооружений и помещений МОУ,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i="1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антитеррористические мероприятия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100" b="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Liberation Serif" pitchFamily="18" charset="0"/>
            </a:rPr>
            <a:t>- </a:t>
          </a:r>
          <a:r>
            <a:rPr lang="ru-RU" sz="11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Реализация мероприятий по модернизации школьных систем                     - 230 712,1 тыс. руб.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образования (с однолетним циклом выполнения работ)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100" i="1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</a:t>
          </a:r>
          <a:r>
            <a:rPr kumimoji="0" lang="ru-RU" sz="11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Проведение мероприятий по модернизации школьных систем                     - 308 939,0 тыс. руб.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kumimoji="0" lang="ru-RU" sz="11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  образования в муниципальных общеобразовательных учреждениях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kumimoji="0" lang="ru-RU" sz="11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  (за счет средств местного бюджета)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1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Liberation Serif" pitchFamily="18" charset="0"/>
            </a:rPr>
            <a:t>- </a:t>
          </a:r>
          <a:r>
            <a:rPr lang="ru-RU" sz="11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отдыха и оздоровления детей и подростков в</a:t>
          </a:r>
          <a:r>
            <a:rPr lang="ru-RU" sz="1100" i="1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                       - 27 981,7 тыс. руб.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i="1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муниципальном округе Сухой Лог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100" i="1" baseline="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Liberation Serif" pitchFamily="18" charset="0"/>
            </a:rPr>
            <a:t>- </a:t>
          </a:r>
          <a:r>
            <a:rPr kumimoji="0" lang="ru-RU" sz="11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Организация питания детей в общеобразовательных учреждениях             – 63 878,6 тыс. руб.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kumimoji="0" lang="ru-RU" sz="1100" i="1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kumimoji="0" lang="ru-RU" sz="11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- Реализация мероприятий по комплектованию оборудованием                            - 934,0 тыс. руб.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kumimoji="0" lang="ru-RU" sz="11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медицинских пунктов в муниципальных образовательных организациях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kumimoji="0" lang="ru-RU" sz="1100" i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kumimoji="0" lang="ru-RU" sz="1200" i="1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kumimoji="0" lang="ru-RU" sz="1200" i="1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kumimoji="0" lang="ru-RU" sz="1200" i="1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kumimoji="0" lang="ru-RU" sz="1200" i="1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dirty="0" smtClean="0">
            <a:latin typeface="Liberation Serif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2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 smtClean="0">
            <a:latin typeface="Liberation Serif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2400" dirty="0">
            <a:latin typeface="Liberation Serif" pitchFamily="18" charset="0"/>
          </a:endParaRPr>
        </a:p>
      </dgm:t>
    </dgm:pt>
    <dgm:pt modelId="{B39347B6-443B-4E82-89EC-4DDB3FD75DD9}" type="sibTrans" cxnId="{CA2711FD-C213-44CE-B942-9DE06BF0F3DB}">
      <dgm:prSet/>
      <dgm:spPr/>
      <dgm:t>
        <a:bodyPr/>
        <a:lstStyle/>
        <a:p>
          <a:endParaRPr lang="ru-RU"/>
        </a:p>
      </dgm:t>
    </dgm:pt>
    <dgm:pt modelId="{10EA4636-7D70-4D77-A031-603582886E5B}" type="parTrans" cxnId="{CA2711FD-C213-44CE-B942-9DE06BF0F3DB}">
      <dgm:prSet/>
      <dgm:spPr/>
      <dgm:t>
        <a:bodyPr/>
        <a:lstStyle/>
        <a:p>
          <a:endParaRPr lang="ru-RU"/>
        </a:p>
      </dgm:t>
    </dgm:pt>
    <dgm:pt modelId="{BD1EBD43-39E3-4DC2-A9C7-300FFD755ACD}" type="pres">
      <dgm:prSet presAssocID="{97582C03-34CD-4B1C-A6CF-B8AE4392D5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C9FCD-CF37-4236-A7E6-936015A99F7A}" type="pres">
      <dgm:prSet presAssocID="{2480D0C8-EE78-4779-ACB5-32651D89F48E}" presName="circle1" presStyleLbl="node1" presStyleIdx="0" presStyleCnt="1" custScaleY="105911" custLinFactNeighborX="-296" custLinFactNeighborY="0"/>
      <dgm:spPr/>
      <dgm:t>
        <a:bodyPr/>
        <a:lstStyle/>
        <a:p>
          <a:endParaRPr lang="ru-RU"/>
        </a:p>
      </dgm:t>
    </dgm:pt>
    <dgm:pt modelId="{2E308086-63A4-4CE4-A9E3-5AC15A379A07}" type="pres">
      <dgm:prSet presAssocID="{2480D0C8-EE78-4779-ACB5-32651D89F48E}" presName="space" presStyleCnt="0"/>
      <dgm:spPr/>
    </dgm:pt>
    <dgm:pt modelId="{C45551BE-387B-4394-9EE4-4B0CDA904E0D}" type="pres">
      <dgm:prSet presAssocID="{2480D0C8-EE78-4779-ACB5-32651D89F48E}" presName="rect1" presStyleLbl="alignAcc1" presStyleIdx="0" presStyleCnt="1" custScaleX="100000" custScaleY="100000" custLinFactNeighborX="0" custLinFactNeighborY="5714"/>
      <dgm:spPr/>
      <dgm:t>
        <a:bodyPr/>
        <a:lstStyle/>
        <a:p>
          <a:endParaRPr lang="ru-RU"/>
        </a:p>
      </dgm:t>
    </dgm:pt>
    <dgm:pt modelId="{CE46E01E-6500-4619-8662-39ED6F11E5D8}" type="pres">
      <dgm:prSet presAssocID="{2480D0C8-EE78-4779-ACB5-32651D89F48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F0E03-5DAB-48E8-BE10-FB828702A8E6}" type="presOf" srcId="{2480D0C8-EE78-4779-ACB5-32651D89F48E}" destId="{CE46E01E-6500-4619-8662-39ED6F11E5D8}" srcOrd="1" destOrd="0" presId="urn:microsoft.com/office/officeart/2005/8/layout/target3"/>
    <dgm:cxn modelId="{F378E820-2448-41D3-B399-ED6BF5E839E3}" type="presOf" srcId="{97582C03-34CD-4B1C-A6CF-B8AE4392D5B2}" destId="{BD1EBD43-39E3-4DC2-A9C7-300FFD755ACD}" srcOrd="0" destOrd="0" presId="urn:microsoft.com/office/officeart/2005/8/layout/target3"/>
    <dgm:cxn modelId="{5BCEF239-7C7C-4F8E-877C-858F568C9B06}" type="presOf" srcId="{2480D0C8-EE78-4779-ACB5-32651D89F48E}" destId="{C45551BE-387B-4394-9EE4-4B0CDA904E0D}" srcOrd="0" destOrd="0" presId="urn:microsoft.com/office/officeart/2005/8/layout/target3"/>
    <dgm:cxn modelId="{CA2711FD-C213-44CE-B942-9DE06BF0F3DB}" srcId="{97582C03-34CD-4B1C-A6CF-B8AE4392D5B2}" destId="{2480D0C8-EE78-4779-ACB5-32651D89F48E}" srcOrd="0" destOrd="0" parTransId="{10EA4636-7D70-4D77-A031-603582886E5B}" sibTransId="{B39347B6-443B-4E82-89EC-4DDB3FD75DD9}"/>
    <dgm:cxn modelId="{FAFFA986-796E-465F-8CFC-A2D6FAE424AF}" type="presParOf" srcId="{BD1EBD43-39E3-4DC2-A9C7-300FFD755ACD}" destId="{F32C9FCD-CF37-4236-A7E6-936015A99F7A}" srcOrd="0" destOrd="0" presId="urn:microsoft.com/office/officeart/2005/8/layout/target3"/>
    <dgm:cxn modelId="{0D2E4445-E4B7-4512-BA28-7D138E488470}" type="presParOf" srcId="{BD1EBD43-39E3-4DC2-A9C7-300FFD755ACD}" destId="{2E308086-63A4-4CE4-A9E3-5AC15A379A07}" srcOrd="1" destOrd="0" presId="urn:microsoft.com/office/officeart/2005/8/layout/target3"/>
    <dgm:cxn modelId="{1B76A34C-3867-42C3-A1E9-6EE7B8DDD9D5}" type="presParOf" srcId="{BD1EBD43-39E3-4DC2-A9C7-300FFD755ACD}" destId="{C45551BE-387B-4394-9EE4-4B0CDA904E0D}" srcOrd="2" destOrd="0" presId="urn:microsoft.com/office/officeart/2005/8/layout/target3"/>
    <dgm:cxn modelId="{07AC64B3-BB98-4292-B7DE-0F19063155F2}" type="presParOf" srcId="{BD1EBD43-39E3-4DC2-A9C7-300FFD755ACD}" destId="{CE46E01E-6500-4619-8662-39ED6F11E5D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solidFill>
          <a:srgbClr val="90BBD6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44983"/>
          <a:ext cx="1236269" cy="6898232"/>
        </a:xfrm>
        <a:prstGeom prst="round2SameRect">
          <a:avLst/>
        </a:prstGeom>
        <a:solidFill>
          <a:schemeClr val="bg2">
            <a:lumMod val="90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1746348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6350" cap="flat" cmpd="thickThin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муниципального округа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3484420"/>
        <a:ext cx="6837882" cy="11155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C9FCD-CF37-4236-A7E6-936015A99F7A}">
      <dsp:nvSpPr>
        <dsp:cNvPr id="0" name=""/>
        <dsp:cNvSpPr/>
      </dsp:nvSpPr>
      <dsp:spPr>
        <a:xfrm>
          <a:off x="-114163" y="72841"/>
          <a:ext cx="5028870" cy="53261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551BE-387B-4394-9EE4-4B0CDA904E0D}">
      <dsp:nvSpPr>
        <dsp:cNvPr id="0" name=""/>
        <dsp:cNvSpPr/>
      </dsp:nvSpPr>
      <dsp:spPr>
        <a:xfrm>
          <a:off x="2234226" y="138442"/>
          <a:ext cx="6151682" cy="51949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endParaRPr lang="ru-RU" sz="1700" kern="1200" dirty="0" smtClean="0">
            <a:latin typeface="Liberation Serif" pitchFamily="18" charset="0"/>
          </a:endParaRPr>
        </a:p>
        <a:p>
          <a:pPr lvl="0" algn="l" defTabSz="75565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Liberation Serif" pitchFamily="18" charset="0"/>
            </a:rPr>
            <a:t>* Культура                                                 </a:t>
          </a:r>
          <a:r>
            <a:rPr lang="ru-RU" sz="1600" b="1" kern="1200" dirty="0" smtClean="0">
              <a:solidFill>
                <a:schemeClr val="tx1"/>
              </a:solidFill>
              <a:latin typeface="Liberation Serif" pitchFamily="18" charset="0"/>
            </a:rPr>
            <a:t>– </a:t>
          </a:r>
          <a:r>
            <a:rPr lang="ru-RU" sz="1600" kern="1200" dirty="0" smtClean="0">
              <a:latin typeface="Liberation Serif" pitchFamily="18" charset="0"/>
            </a:rPr>
            <a:t>258 838,0 тыс. руб. (85,6%)</a:t>
          </a:r>
        </a:p>
        <a:p>
          <a:pPr lvl="0" algn="l" defTabSz="75565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Liberation Serif" pitchFamily="18" charset="0"/>
            </a:rPr>
            <a:t>* Другие вопросы в области культуры     – 43 543,0 тыс. руб. (14,4%)</a:t>
          </a:r>
        </a:p>
        <a:p>
          <a:pPr lvl="0" algn="ctr" defTabSz="75565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endParaRPr lang="ru-RU" sz="1700" b="0" i="1" kern="1200" dirty="0" smtClean="0">
            <a:solidFill>
              <a:schemeClr val="tx2">
                <a:lumMod val="10000"/>
              </a:schemeClr>
            </a:solidFill>
            <a:latin typeface="Liberation Serif" pitchFamily="18" charset="0"/>
            <a:cs typeface="Times New Roman" pitchFamily="18" charset="0"/>
          </a:endParaRPr>
        </a:p>
        <a:p>
          <a:pPr lvl="0" algn="ctr" defTabSz="75565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7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ru-RU" sz="125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</a:t>
          </a: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деятельности городского музея                                             - 9 786,7 тыс. руб. </a:t>
          </a:r>
          <a:r>
            <a:rPr lang="ru-RU" sz="1200" i="1" kern="1200" dirty="0" smtClean="0">
              <a:solidFill>
                <a:schemeClr val="tx1"/>
              </a:solidFill>
              <a:latin typeface="Liberation Serif" pitchFamily="18" charset="0"/>
            </a:rPr>
            <a:t> 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 smtClean="0">
              <a:solidFill>
                <a:schemeClr val="tx1"/>
              </a:solidFill>
              <a:latin typeface="Liberation Serif" pitchFamily="18" charset="0"/>
            </a:rPr>
            <a:t>- </a:t>
          </a: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библиотечного обслуживания                                               - 32 222,0 тыс. руб.</a:t>
          </a:r>
          <a:endParaRPr lang="ru-RU" sz="1200" i="1" kern="1200" dirty="0" smtClean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</a:t>
          </a: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деятельности домов культуры</a:t>
          </a:r>
          <a:r>
            <a:rPr kumimoji="0" lang="ru-RU" sz="1200" i="1" kern="1200" dirty="0" smtClean="0">
              <a:solidFill>
                <a:schemeClr val="tx1"/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                                         - 125 521,0 тыс. руб. 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 smtClean="0">
              <a:solidFill>
                <a:schemeClr val="tx1"/>
              </a:solidFill>
              <a:latin typeface="Liberation Serif" pitchFamily="18" charset="0"/>
            </a:rPr>
            <a:t>- </a:t>
          </a: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Проведение мероприятий в сфере культуры                                             - 19 300,0 тыс. руб. 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 smtClean="0">
              <a:solidFill>
                <a:schemeClr val="tx1"/>
              </a:solidFill>
              <a:latin typeface="Liberation Serif" pitchFamily="18" charset="0"/>
            </a:rPr>
            <a:t>- З</a:t>
          </a:r>
          <a:r>
            <a:rPr lang="ru-RU" sz="1200" i="1" kern="1200" dirty="0" smtClean="0">
              <a:latin typeface="Liberation Serif" pitchFamily="18" charset="0"/>
            </a:rPr>
            <a:t>авершение   ремонта зрительного зала МАУК «ДК Кристалл»,           - 70 927,9 тыс. руб.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ремонт зданий и помещений муниципальных учреждений культуры, 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приведение в соответствие с требованиями пожарной безопасности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и санитарного законодательства, укрепление и развитие материально – технической 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базы муниципальных учреждений культуры (оснащение   оборудованием, инвентарем 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и музыкальными инструментам) 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i="1" kern="1200" dirty="0" smtClean="0">
              <a:latin typeface="Liberation Serif" pitchFamily="18" charset="0"/>
            </a:rPr>
            <a:t>Участие городской библиотеки в проекте «Модельная     библиотека»     - 250,0 тыс. руб.</a:t>
          </a:r>
          <a:endParaRPr kumimoji="0" lang="ru-RU" sz="12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 </a:t>
          </a:r>
          <a:r>
            <a:rPr lang="ru-RU" sz="1200" i="1" kern="1200" dirty="0" smtClean="0">
              <a:solidFill>
                <a:schemeClr val="tx1"/>
              </a:solidFill>
              <a:latin typeface="Liberation Serif" pitchFamily="18" charset="0"/>
            </a:rPr>
            <a:t>Модернизация муниципальных библиотек в части                                        - 360,0 тыс. руб. 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 smtClean="0">
              <a:solidFill>
                <a:schemeClr val="tx1"/>
              </a:solidFill>
              <a:latin typeface="Liberation Serif" pitchFamily="18" charset="0"/>
            </a:rPr>
            <a:t>    комплектования книжных фондов</a:t>
          </a:r>
          <a:endParaRPr kumimoji="0" lang="ru-RU" sz="12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Реализация в рамках инициативного бюджетирования                                - 470,4 тыс. руб. 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Другие вопросы в области культуры, кинематографии                           - 43 543,0 тыс. руб.</a:t>
          </a:r>
        </a:p>
        <a:p>
          <a:pPr lvl="0" algn="l" defTabSz="75565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kumimoji="0" lang="ru-RU" sz="12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</a:t>
          </a:r>
          <a:endParaRPr lang="ru-RU" sz="1250" i="1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i="1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Liberation Serif" pitchFamily="18" charset="0"/>
          </a:endParaRPr>
        </a:p>
      </dsp:txBody>
      <dsp:txXfrm>
        <a:off x="2234226" y="138442"/>
        <a:ext cx="6151682" cy="51949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C9FCD-CF37-4236-A7E6-936015A99F7A}">
      <dsp:nvSpPr>
        <dsp:cNvPr id="0" name=""/>
        <dsp:cNvSpPr/>
      </dsp:nvSpPr>
      <dsp:spPr>
        <a:xfrm>
          <a:off x="-43507" y="41645"/>
          <a:ext cx="5088576" cy="53893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551BE-387B-4394-9EE4-4B0CDA904E0D}">
      <dsp:nvSpPr>
        <dsp:cNvPr id="0" name=""/>
        <dsp:cNvSpPr/>
      </dsp:nvSpPr>
      <dsp:spPr>
        <a:xfrm>
          <a:off x="2404776" y="108026"/>
          <a:ext cx="5936672" cy="52566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Liberation Serif" pitchFamily="18" charset="0"/>
            </a:rPr>
            <a:t>* </a:t>
          </a:r>
          <a:r>
            <a:rPr lang="ru-RU" sz="1500" kern="1200" dirty="0" smtClean="0">
              <a:latin typeface="Liberation Serif" pitchFamily="18" charset="0"/>
            </a:rPr>
            <a:t>Физическая культура                                </a:t>
          </a:r>
          <a:r>
            <a:rPr lang="ru-RU" sz="1500" b="1" kern="1200" dirty="0" smtClean="0">
              <a:solidFill>
                <a:schemeClr val="tx1"/>
              </a:solidFill>
              <a:latin typeface="Liberation Serif" pitchFamily="18" charset="0"/>
            </a:rPr>
            <a:t>– </a:t>
          </a:r>
          <a:r>
            <a:rPr lang="ru-RU" sz="1500" kern="1200" dirty="0" smtClean="0">
              <a:latin typeface="Liberation Serif" pitchFamily="18" charset="0"/>
            </a:rPr>
            <a:t>82 196,4 тыс. руб. (50,5%)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Массовый спорт                                                – 731,5 тыс. руб. (0,4%)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Спорт высших достижений                       - 77 035,5 тыс. руб. (47,3%)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Другие вопросы в области физкультуры     - 2 748,4 тыс. руб. (1,7%)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   и спорта  </a:t>
          </a:r>
        </a:p>
        <a:p>
          <a:pPr lvl="0" algn="ctr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  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ahoma" pitchFamily="34" charset="0"/>
            </a:rPr>
            <a:t>Проведение физкультурных и спортивных мероприятий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                                  - 3 450,0 тыс. руб. </a:t>
          </a:r>
          <a:endParaRPr lang="ru-RU" sz="1050" b="0" i="1" kern="1200" dirty="0" smtClean="0">
            <a:latin typeface="Liberation Serif" pitchFamily="18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-   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ahoma" pitchFamily="34" charset="0"/>
            </a:rPr>
            <a:t>Организация предоставления услуг в сфере физической                                        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- 63 880,0 тыс. руб. </a:t>
          </a:r>
          <a:endParaRPr kumimoji="0" lang="ru-RU" sz="1050" b="0" i="1" u="none" strike="noStrike" kern="1200" cap="none" normalizeH="0" baseline="0" dirty="0" smtClean="0">
            <a:ln>
              <a:noFill/>
            </a:ln>
            <a:solidFill>
              <a:schemeClr val="bg2">
                <a:lumMod val="10000"/>
              </a:schemeClr>
            </a:solidFill>
            <a:effectLst/>
            <a:latin typeface="Liberation Serif" panose="02020603050405020304" pitchFamily="18" charset="0"/>
            <a:cs typeface="Tahoma" pitchFamily="34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ahoma" pitchFamily="34" charset="0"/>
            </a:rPr>
            <a:t>    культуры и спорта</a:t>
          </a: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  Создание спортивных площадок (оснащение спортивным                                         - 481,8 тыс. руб.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kumimoji="0" lang="ru-RU" sz="1050" b="0" i="1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оборудованием) для занятий уличной гимнастикой                       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  Организация предоставления услуг (выполнения работ)                                        </a:t>
          </a:r>
          <a:r>
            <a:rPr lang="ru-RU" sz="1050" b="0" i="1" u="none" kern="1200" baseline="0" dirty="0" smtClean="0">
              <a:latin typeface="Liberation Serif" pitchFamily="18" charset="0"/>
            </a:rPr>
            <a:t>- 76 260,0 тыс. руб.</a:t>
          </a:r>
          <a:endParaRPr lang="ru-RU" sz="1050" i="1" kern="120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 по дополнительным образовательным программам спортивной подготовки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-   Организация предоставления услуг (выполнения работ) по                                     - 5 130,0 тыс. руб. </a:t>
          </a: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 дополнительным общеразвивающим программам в области физической</a:t>
          </a: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 культуры и спорта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-  Реализация проекта в рамках инициативного бюджетирования                              - 518,4 тыс. руб. </a:t>
          </a: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-  Мероприятия  по поэтапному внедрению  и реализации Всероссийского                  - 138,0 тыс. руб. </a:t>
          </a: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физкультурно-спортивного комплекса  «Готов к труду и оборон»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-  </a:t>
          </a:r>
          <a:r>
            <a:rPr lang="ru-RU" sz="1050" b="0" i="1" u="none" kern="1200" baseline="0" dirty="0" smtClean="0">
              <a:latin typeface="Liberation Serif" pitchFamily="18" charset="0"/>
            </a:rPr>
            <a:t>Поддержка  муниципальных учреждений спортивной направленности                   - 111,8 тыс. руб.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 по адаптивной физической культуре и спорту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-  Государственная поддержка муниципальных организаций, реализующих                - 775,5 тыс. руб.</a:t>
          </a: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b="0" i="1" u="none" kern="1200" baseline="0" dirty="0" smtClean="0">
              <a:latin typeface="Liberation Serif" pitchFamily="18" charset="0"/>
            </a:rPr>
            <a:t>    дополнительные образовательные программы спортивной подготовки</a:t>
          </a:r>
          <a:r>
            <a:rPr lang="ru-RU" sz="1050" i="1" kern="1200" dirty="0" smtClean="0">
              <a:latin typeface="Liberation Serif" pitchFamily="18" charset="0"/>
            </a:rPr>
            <a:t> </a:t>
          </a:r>
        </a:p>
        <a:p>
          <a:pPr lvl="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-  Организация работы спортивных объединений в муниципальных                             - 300,0 тыс. руб.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    учреждениях физической культуры и спорта</a:t>
          </a:r>
          <a:endParaRPr lang="ru-RU" sz="1050" b="0" i="1" u="none" kern="1200" dirty="0" smtClean="0">
            <a:latin typeface="Liberation Serif" pitchFamily="18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050" i="1" kern="1200" dirty="0" smtClean="0">
              <a:latin typeface="Liberation Serif" pitchFamily="18" charset="0"/>
            </a:rPr>
            <a:t> -  </a:t>
          </a:r>
          <a:r>
            <a:rPr lang="ru-RU" sz="1050" b="0" i="1" u="none" kern="1200" baseline="0" dirty="0" smtClean="0">
              <a:latin typeface="Liberation Serif" pitchFamily="18" charset="0"/>
            </a:rPr>
            <a:t>Другие вопросы в области физической культуры и спорта                                   - 11 666,4 тыс. руб. </a:t>
          </a:r>
          <a:endParaRPr lang="ru-RU" sz="1050" i="1" kern="1200" dirty="0" smtClean="0">
            <a:latin typeface="Liberation Serif" pitchFamily="18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endParaRPr lang="ru-RU" sz="1050" i="1" kern="1200" dirty="0" smtClean="0">
            <a:latin typeface="Liberation Serif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Liberation Serif" pitchFamily="18" charset="0"/>
          </a:endParaRPr>
        </a:p>
      </dsp:txBody>
      <dsp:txXfrm>
        <a:off x="2404776" y="108026"/>
        <a:ext cx="5936672" cy="52566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C9FCD-CF37-4236-A7E6-936015A99F7A}">
      <dsp:nvSpPr>
        <dsp:cNvPr id="0" name=""/>
        <dsp:cNvSpPr/>
      </dsp:nvSpPr>
      <dsp:spPr>
        <a:xfrm>
          <a:off x="-43507" y="41645"/>
          <a:ext cx="5088576" cy="53893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551BE-387B-4394-9EE4-4B0CDA904E0D}">
      <dsp:nvSpPr>
        <dsp:cNvPr id="0" name=""/>
        <dsp:cNvSpPr/>
      </dsp:nvSpPr>
      <dsp:spPr>
        <a:xfrm>
          <a:off x="2404776" y="108026"/>
          <a:ext cx="5936672" cy="52566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Liberation Serif" pitchFamily="18" charset="0"/>
            </a:rPr>
            <a:t>* </a:t>
          </a:r>
          <a:r>
            <a:rPr lang="ru-RU" sz="1500" kern="1200" dirty="0" smtClean="0">
              <a:latin typeface="Liberation Serif" pitchFamily="18" charset="0"/>
            </a:rPr>
            <a:t>Пенсионное обеспечение                            –</a:t>
          </a:r>
          <a:r>
            <a:rPr lang="ru-RU" sz="1500" b="1" kern="1200" dirty="0" smtClean="0">
              <a:solidFill>
                <a:schemeClr val="tx1"/>
              </a:solidFill>
              <a:latin typeface="Liberation Serif" pitchFamily="18" charset="0"/>
            </a:rPr>
            <a:t> </a:t>
          </a:r>
          <a:r>
            <a:rPr lang="ru-RU" sz="1500" kern="1200" dirty="0" smtClean="0">
              <a:latin typeface="Liberation Serif" pitchFamily="18" charset="0"/>
            </a:rPr>
            <a:t>15 813,2 тыс. руб. (7,9%)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Социальное обеспечение населения       – 159 454,1 тыс. руб. (79,8%)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Охрана семьи и детства                                  – 9 670,0 тыс. руб. (4,8%)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* Другие вопросы в области социальной      – 14 958,4 тыс. руб. (7,5%)</a:t>
          </a:r>
        </a:p>
        <a:p>
          <a:pPr lvl="0" algn="l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Liberation Serif" pitchFamily="18" charset="0"/>
            </a:rPr>
            <a:t>   политики</a:t>
          </a:r>
        </a:p>
        <a:p>
          <a:pPr lvl="0" algn="ctr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5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  </a:t>
          </a: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Осуществление государственных полномочий по                                         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- 155 764,1 тыс. руб. </a:t>
          </a:r>
          <a:endParaRPr lang="ru-RU" sz="1100" i="1" kern="1200" dirty="0" smtClean="0">
            <a:solidFill>
              <a:schemeClr val="tx1"/>
            </a:solidFill>
            <a:latin typeface="Liberation Serif" panose="02020603050405020304" pitchFamily="18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     предоставлению гражданам субсидий и компенсаций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     расходов на оплату жилого помещения и коммунальных услуг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 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i="1" kern="1200" dirty="0" smtClean="0">
              <a:solidFill>
                <a:schemeClr val="tx1"/>
              </a:solidFill>
              <a:latin typeface="Liberation Serif" pitchFamily="18" charset="0"/>
            </a:rPr>
            <a:t>-   Улучшение жилищных условий граждан, проживающих на                          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- 3 500,0 тыс. руб. </a:t>
          </a:r>
          <a:endParaRPr lang="ru-RU" sz="1100" i="1" kern="1200" dirty="0" smtClean="0">
            <a:solidFill>
              <a:schemeClr val="tx1"/>
            </a:solidFill>
            <a:latin typeface="Liberation Serif" pitchFamily="18" charset="0"/>
          </a:endParaRP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itchFamily="18" charset="0"/>
            </a:rPr>
            <a:t>     сельских территориях, на условиях софинансирования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itchFamily="18" charset="0"/>
            </a:rPr>
            <a:t>     из федерального бюджета</a:t>
          </a: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  <a:cs typeface="Arial" pitchFamily="34" charset="0"/>
            </a:rPr>
            <a:t>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  <a:cs typeface="Arial" pitchFamily="34" charset="0"/>
            </a:rPr>
            <a:t>-   Расходы на проведение мероприятий по приспособлению                                 - 190,0 тыс. руб.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  <a:cs typeface="Arial" pitchFamily="34" charset="0"/>
            </a:rPr>
            <a:t>     жилых помещений и общего имущества в многоквартирных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  <a:cs typeface="Arial" pitchFamily="34" charset="0"/>
            </a:rPr>
            <a:t>     домах с учетом потребностей инвалидов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-    </a:t>
          </a: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Пенсионное обеспечение</a:t>
          </a: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    - 15 813,2 тыс. руб.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kumimoji="0" lang="ru-RU" sz="11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i="1" u="none" kern="1200" baseline="0" dirty="0" smtClean="0">
              <a:solidFill>
                <a:schemeClr val="tx1"/>
              </a:solidFill>
              <a:latin typeface="Liberation Serif" pitchFamily="18" charset="0"/>
            </a:rPr>
            <a:t>- </a:t>
          </a:r>
          <a:r>
            <a:rPr lang="ru-RU" sz="1100" i="1" kern="1200" dirty="0" smtClean="0">
              <a:solidFill>
                <a:schemeClr val="tx1"/>
              </a:solidFill>
              <a:latin typeface="Liberation Serif" pitchFamily="18" charset="0"/>
            </a:rPr>
            <a:t>  Охрана семьи и детства (социальные выплаты молодым семьям               - 9 670,0 тыс. руб.   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itchFamily="18" charset="0"/>
            </a:rPr>
            <a:t>     на приобретение жилья, региональные социальные выплаты молодым семьям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itchFamily="18" charset="0"/>
            </a:rPr>
            <a:t>     на улучшение жилищных условий, организация питания детей, находящихся на  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itchFamily="18" charset="0"/>
            </a:rPr>
            <a:t>     дистанционном обеспечении, инвалидов в общеобразовательных организациях);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  </a:t>
          </a: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Выплаты лицам, которым присвоено почетное звание 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    муниципального  округа Сухой Лог «Почетный гражданин                            - 3 000,0 тыс. руб.</a:t>
          </a:r>
        </a:p>
        <a:p>
          <a:pPr lvl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    муниципального округа Сухой Лог»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-  Другие </a:t>
          </a: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вопросы</a:t>
          </a: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 в области социальной политики                                             - 11 958,4 тыс. руб.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i="1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Liberation Serif" pitchFamily="18" charset="0"/>
          </a:endParaRPr>
        </a:p>
      </dsp:txBody>
      <dsp:txXfrm>
        <a:off x="2404776" y="108026"/>
        <a:ext cx="5936672" cy="5256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E29FD-6889-4A65-B395-ACCB9C763390}">
      <dsp:nvSpPr>
        <dsp:cNvPr id="0" name=""/>
        <dsp:cNvSpPr/>
      </dsp:nvSpPr>
      <dsp:spPr>
        <a:xfrm>
          <a:off x="0" y="278284"/>
          <a:ext cx="4273174" cy="6086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DAC5B-C0EC-4E14-8EB7-DACBC4CE46CE}">
      <dsp:nvSpPr>
        <dsp:cNvPr id="0" name=""/>
        <dsp:cNvSpPr/>
      </dsp:nvSpPr>
      <dsp:spPr>
        <a:xfrm>
          <a:off x="119337" y="72020"/>
          <a:ext cx="3640246" cy="612591"/>
        </a:xfrm>
        <a:prstGeom prst="roundRect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solidFill>
                <a:srgbClr val="002060"/>
              </a:solidFill>
              <a:latin typeface="Liberation Serif" pitchFamily="18" charset="0"/>
            </a:rPr>
            <a:t>Составление проекта бюджета</a:t>
          </a:r>
          <a:endParaRPr lang="ru-RU" sz="1700" b="1" i="0" kern="1200" dirty="0">
            <a:solidFill>
              <a:srgbClr val="002060"/>
            </a:solidFill>
            <a:latin typeface="Liberation Serif" pitchFamily="18" charset="0"/>
          </a:endParaRPr>
        </a:p>
      </dsp:txBody>
      <dsp:txXfrm>
        <a:off x="149241" y="101924"/>
        <a:ext cx="3580438" cy="552783"/>
      </dsp:txXfrm>
    </dsp:sp>
    <dsp:sp modelId="{BCD4D90A-7A25-40E1-85E2-D65529ECC535}">
      <dsp:nvSpPr>
        <dsp:cNvPr id="0" name=""/>
        <dsp:cNvSpPr/>
      </dsp:nvSpPr>
      <dsp:spPr>
        <a:xfrm>
          <a:off x="0" y="1345154"/>
          <a:ext cx="4943856" cy="537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780B2-4475-41F3-A646-AADE97691968}">
      <dsp:nvSpPr>
        <dsp:cNvPr id="0" name=""/>
        <dsp:cNvSpPr/>
      </dsp:nvSpPr>
      <dsp:spPr>
        <a:xfrm>
          <a:off x="76110" y="1049335"/>
          <a:ext cx="4278379" cy="62298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Liberation Serif" pitchFamily="18" charset="0"/>
            </a:rPr>
            <a:t>Рассмотрение и утверждение бюджета</a:t>
          </a:r>
          <a:endParaRPr lang="ru-RU" sz="1700" b="1" kern="1200" dirty="0">
            <a:solidFill>
              <a:srgbClr val="002060"/>
            </a:solidFill>
            <a:latin typeface="Liberation Serif" pitchFamily="18" charset="0"/>
          </a:endParaRPr>
        </a:p>
      </dsp:txBody>
      <dsp:txXfrm>
        <a:off x="106521" y="1079746"/>
        <a:ext cx="4217557" cy="562160"/>
      </dsp:txXfrm>
    </dsp:sp>
    <dsp:sp modelId="{945CCABC-553E-4A8D-A838-27005EE1E2CD}">
      <dsp:nvSpPr>
        <dsp:cNvPr id="0" name=""/>
        <dsp:cNvSpPr/>
      </dsp:nvSpPr>
      <dsp:spPr>
        <a:xfrm>
          <a:off x="22128" y="2388319"/>
          <a:ext cx="5469392" cy="5940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51F1F-3A02-49CE-BBFF-3B0CA9A68CAE}">
      <dsp:nvSpPr>
        <dsp:cNvPr id="0" name=""/>
        <dsp:cNvSpPr/>
      </dsp:nvSpPr>
      <dsp:spPr>
        <a:xfrm>
          <a:off x="124806" y="2185804"/>
          <a:ext cx="4773275" cy="613298"/>
        </a:xfrm>
        <a:prstGeom prst="roundRect">
          <a:avLst/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Liberation Serif" pitchFamily="18" charset="0"/>
            </a:rPr>
            <a:t>Исполнение бюджета</a:t>
          </a:r>
          <a:endParaRPr lang="ru-RU" sz="1800" b="1" kern="1200" dirty="0">
            <a:solidFill>
              <a:schemeClr val="bg1"/>
            </a:solidFill>
            <a:latin typeface="Liberation Serif" pitchFamily="18" charset="0"/>
          </a:endParaRPr>
        </a:p>
      </dsp:txBody>
      <dsp:txXfrm>
        <a:off x="154745" y="2215743"/>
        <a:ext cx="4713397" cy="553420"/>
      </dsp:txXfrm>
    </dsp:sp>
    <dsp:sp modelId="{7A687951-A2EF-4633-86ED-F3B68F7AECB9}">
      <dsp:nvSpPr>
        <dsp:cNvPr id="0" name=""/>
        <dsp:cNvSpPr/>
      </dsp:nvSpPr>
      <dsp:spPr>
        <a:xfrm>
          <a:off x="0" y="3672408"/>
          <a:ext cx="6096000" cy="7298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BFF93-2636-4FEF-AA11-74F25B2ECA0E}">
      <dsp:nvSpPr>
        <dsp:cNvPr id="0" name=""/>
        <dsp:cNvSpPr/>
      </dsp:nvSpPr>
      <dsp:spPr>
        <a:xfrm>
          <a:off x="79030" y="3240361"/>
          <a:ext cx="5386853" cy="9063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Liberation Serif" pitchFamily="18" charset="0"/>
            </a:rPr>
            <a:t>Подготовка, рассмотрение и утверждение годового отчета об исполнении бюджета</a:t>
          </a:r>
          <a:endParaRPr lang="ru-RU" sz="1800" b="1" kern="1200" dirty="0">
            <a:latin typeface="Liberation Serif" pitchFamily="18" charset="0"/>
          </a:endParaRPr>
        </a:p>
      </dsp:txBody>
      <dsp:txXfrm>
        <a:off x="123273" y="3284604"/>
        <a:ext cx="5298367" cy="81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50252"/>
          <a:ext cx="2496909" cy="7980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Liberation Serif" panose="02020603050405020304" pitchFamily="18" charset="0"/>
            </a:rPr>
            <a:t>Администрация муниципального округа, Финансовое управление</a:t>
          </a:r>
          <a:endParaRPr lang="ru-RU" sz="1500" b="1" kern="1200" dirty="0">
            <a:latin typeface="Liberation Serif" panose="02020603050405020304" pitchFamily="18" charset="0"/>
          </a:endParaRPr>
        </a:p>
      </dsp:txBody>
      <dsp:txXfrm>
        <a:off x="38959" y="89211"/>
        <a:ext cx="2418991" cy="720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322A-778E-412E-AD06-CFF69F88E200}">
      <dsp:nvSpPr>
        <dsp:cNvPr id="0" name=""/>
        <dsp:cNvSpPr/>
      </dsp:nvSpPr>
      <dsp:spPr>
        <a:xfrm>
          <a:off x="4577059" y="192056"/>
          <a:ext cx="3487840" cy="135106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643013" y="258010"/>
        <a:ext cx="3355932" cy="1219157"/>
      </dsp:txXfrm>
    </dsp:sp>
    <dsp:sp modelId="{9ACEE274-9A7E-4EF9-AFD8-06C88FDEB18D}">
      <dsp:nvSpPr>
        <dsp:cNvPr id="0" name=""/>
        <dsp:cNvSpPr/>
      </dsp:nvSpPr>
      <dsp:spPr>
        <a:xfrm>
          <a:off x="4589660" y="1800079"/>
          <a:ext cx="3475239" cy="1204681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648468" y="1858887"/>
        <a:ext cx="3357623" cy="1087065"/>
      </dsp:txXfrm>
    </dsp:sp>
    <dsp:sp modelId="{332B9938-3F0A-4D2F-8536-B152D87C9DF2}">
      <dsp:nvSpPr>
        <dsp:cNvPr id="0" name=""/>
        <dsp:cNvSpPr/>
      </dsp:nvSpPr>
      <dsp:spPr>
        <a:xfrm>
          <a:off x="4589834" y="3233681"/>
          <a:ext cx="3475065" cy="1233720"/>
        </a:xfrm>
        <a:prstGeom prst="roundRect">
          <a:avLst/>
        </a:prstGeom>
        <a:solidFill>
          <a:schemeClr val="lt1"/>
        </a:solidFill>
        <a:ln w="127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sp:txBody>
      <dsp:txXfrm>
        <a:off x="4650059" y="3293906"/>
        <a:ext cx="3354615" cy="1113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14465" y="2232258"/>
          <a:ext cx="2331738" cy="2137269"/>
        </a:xfrm>
        <a:prstGeom prst="gear9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Безвозмездные поступления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62,1%</a:t>
          </a:r>
          <a:endParaRPr lang="ru-RU" sz="1400" b="1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6468714" y="2732903"/>
        <a:ext cx="1423240" cy="1098600"/>
      </dsp:txXfrm>
    </dsp:sp>
    <dsp:sp modelId="{116D36B4-4133-478A-B319-62D261878BFC}">
      <dsp:nvSpPr>
        <dsp:cNvPr id="0" name=""/>
        <dsp:cNvSpPr/>
      </dsp:nvSpPr>
      <dsp:spPr>
        <a:xfrm>
          <a:off x="3801927" y="1732745"/>
          <a:ext cx="2381013" cy="2371720"/>
        </a:xfrm>
        <a:prstGeom prst="gear6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anose="02020603050405020304" pitchFamily="18" charset="0"/>
              <a:cs typeface="Times New Roman" pitchFamily="18" charset="0"/>
            </a:rPr>
            <a:t>Налоговые доходы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anose="02020603050405020304" pitchFamily="18" charset="0"/>
              <a:cs typeface="Times New Roman" pitchFamily="18" charset="0"/>
            </a:rPr>
            <a:t>35,6%</a:t>
          </a:r>
          <a:endParaRPr lang="ru-RU" sz="1400" b="1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4400365" y="2333441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663448" y="248566"/>
          <a:ext cx="2187630" cy="2026953"/>
        </a:xfrm>
        <a:prstGeom prst="gear6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Liberation Serif" panose="02020603050405020304" pitchFamily="18" charset="0"/>
              <a:cs typeface="Times New Roman" pitchFamily="18" charset="0"/>
            </a:rPr>
            <a:t>Неналоговые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  доходы 2,3%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6152789" y="683606"/>
        <a:ext cx="1208946" cy="1156873"/>
      </dsp:txXfrm>
    </dsp:sp>
    <dsp:sp modelId="{1CE40516-E506-441F-A0E6-E2386F1B2CC8}">
      <dsp:nvSpPr>
        <dsp:cNvPr id="0" name=""/>
        <dsp:cNvSpPr/>
      </dsp:nvSpPr>
      <dsp:spPr>
        <a:xfrm rot="568910">
          <a:off x="6650908" y="961357"/>
          <a:ext cx="1818286" cy="2111783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 rot="1603435">
          <a:off x="4764949" y="412837"/>
          <a:ext cx="2275606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 rot="391510">
          <a:off x="6017250" y="1561276"/>
          <a:ext cx="2286481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-106571" y="0"/>
          <a:ext cx="8206031" cy="5544616"/>
        </a:xfrm>
        <a:prstGeom prst="triangle">
          <a:avLst/>
        </a:prstGeom>
        <a:solidFill>
          <a:srgbClr val="90BBD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4174449" y="291748"/>
          <a:ext cx="3818438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SLK Cement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sp:txBody>
      <dsp:txXfrm>
        <a:off x="4212934" y="330233"/>
        <a:ext cx="3741468" cy="711405"/>
      </dsp:txXfrm>
    </dsp:sp>
    <dsp:sp modelId="{4AE3E91E-717D-4ACC-877C-C664195EF708}">
      <dsp:nvSpPr>
        <dsp:cNvPr id="0" name=""/>
        <dsp:cNvSpPr/>
      </dsp:nvSpPr>
      <dsp:spPr>
        <a:xfrm>
          <a:off x="4234420" y="3152336"/>
          <a:ext cx="3758467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72905" y="3190821"/>
        <a:ext cx="3681497" cy="711405"/>
      </dsp:txXfrm>
    </dsp:sp>
    <dsp:sp modelId="{BDE2199E-1473-426F-A6A7-CEC986EDBA3A}">
      <dsp:nvSpPr>
        <dsp:cNvPr id="0" name=""/>
        <dsp:cNvSpPr/>
      </dsp:nvSpPr>
      <dsp:spPr>
        <a:xfrm>
          <a:off x="4205926" y="2193309"/>
          <a:ext cx="3769171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sp:txBody>
      <dsp:txXfrm>
        <a:off x="4244411" y="2231794"/>
        <a:ext cx="3692201" cy="711405"/>
      </dsp:txXfrm>
    </dsp:sp>
    <dsp:sp modelId="{ADA2E1D8-3ABE-4687-BCC5-4E41B5382FC5}">
      <dsp:nvSpPr>
        <dsp:cNvPr id="0" name=""/>
        <dsp:cNvSpPr/>
      </dsp:nvSpPr>
      <dsp:spPr>
        <a:xfrm>
          <a:off x="4214309" y="1216725"/>
          <a:ext cx="3778578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«ФОРЭС»</a:t>
          </a:r>
          <a:endParaRPr lang="ru-RU" sz="2000" b="1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52794" y="1255210"/>
        <a:ext cx="3701608" cy="711405"/>
      </dsp:txXfrm>
    </dsp:sp>
    <dsp:sp modelId="{1713BBD1-4BE5-4D83-9072-34D7AB8A4EEC}">
      <dsp:nvSpPr>
        <dsp:cNvPr id="0" name=""/>
        <dsp:cNvSpPr/>
      </dsp:nvSpPr>
      <dsp:spPr>
        <a:xfrm>
          <a:off x="4205926" y="4088437"/>
          <a:ext cx="3769171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44411" y="4126922"/>
        <a:ext cx="3692201" cy="7114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75F01-244B-4826-A938-FEEDD708C5D2}">
      <dsp:nvSpPr>
        <dsp:cNvPr id="0" name=""/>
        <dsp:cNvSpPr/>
      </dsp:nvSpPr>
      <dsp:spPr>
        <a:xfrm>
          <a:off x="0" y="2393"/>
          <a:ext cx="7296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C72A8-43F6-4E09-888B-15401DF2F9B8}">
      <dsp:nvSpPr>
        <dsp:cNvPr id="0" name=""/>
        <dsp:cNvSpPr/>
      </dsp:nvSpPr>
      <dsp:spPr>
        <a:xfrm>
          <a:off x="0" y="3063"/>
          <a:ext cx="4096991" cy="431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bg1"/>
            </a:solidFill>
            <a:latin typeface="Liberation Serif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bg1"/>
            </a:solidFill>
            <a:latin typeface="Liberation Serif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bg1"/>
            </a:solidFill>
            <a:latin typeface="Liberation Serif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1.   Общегосударственные вопросы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2.   Национальная оборона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3.   Нац. безопасность и правоохранительная деятельность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4.   Национальная экономика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5.   Жилищно – коммунальное хозяйство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6.   Охрана окружающей среды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7.   Образование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8.   Культура и кинематография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9.   Социальная политика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10. Физическая культура и спорт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11. Средства массовой информации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12. Условно утвержденные расходы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                                                                     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ИТОГО:</a:t>
          </a:r>
          <a:endParaRPr lang="ru-RU" sz="1200" kern="1200" dirty="0">
            <a:solidFill>
              <a:schemeClr val="bg1"/>
            </a:solidFill>
            <a:latin typeface="Liberation Serif" pitchFamily="18" charset="0"/>
          </a:endParaRPr>
        </a:p>
      </dsp:txBody>
      <dsp:txXfrm>
        <a:off x="0" y="3063"/>
        <a:ext cx="4096991" cy="4310437"/>
      </dsp:txXfrm>
    </dsp:sp>
    <dsp:sp modelId="{FF2B6B1D-15FF-4FA6-836A-18A173C9F130}">
      <dsp:nvSpPr>
        <dsp:cNvPr id="0" name=""/>
        <dsp:cNvSpPr/>
      </dsp:nvSpPr>
      <dsp:spPr>
        <a:xfrm>
          <a:off x="4162409" y="216027"/>
          <a:ext cx="2926790" cy="3030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Liberation Serif" pitchFamily="18" charset="0"/>
            </a:rPr>
            <a:t>   2026 год          2027 год           2028 год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bg1"/>
            </a:solidFill>
            <a:latin typeface="Liberation Serif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299 498,9        217 550,1          226 170,1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    6 542,2            7 285,7              9 247,5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  25 300,0          19 351,7            44 171,9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118 380,4        104 990,6            95 826,4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395 849,8        233 261,7          282 208,9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    4 100,0            4 499,0              4 723,3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2 559 827,5     2 217 411,4       2 154 537,4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302 381,0        212 083,0          224 009,7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199 895,7        209 958,3          217 504,2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162 711,8        170 000,0          175 000,0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    2 900,0            1 300,0              1 500,0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Liberation Serif" pitchFamily="18" charset="0"/>
            </a:rPr>
            <a:t>                             41 300,0            85 400,0</a:t>
          </a:r>
          <a:endParaRPr lang="ru-RU" sz="1200" kern="1200" dirty="0">
            <a:solidFill>
              <a:schemeClr val="bg1"/>
            </a:solidFill>
            <a:latin typeface="Liberation Serif" pitchFamily="18" charset="0"/>
          </a:endParaRPr>
        </a:p>
      </dsp:txBody>
      <dsp:txXfrm>
        <a:off x="4162409" y="216027"/>
        <a:ext cx="2926790" cy="3030407"/>
      </dsp:txXfrm>
    </dsp:sp>
    <dsp:sp modelId="{825AB8FC-98A3-4CD2-B057-F12CD85BF226}">
      <dsp:nvSpPr>
        <dsp:cNvPr id="0" name=""/>
        <dsp:cNvSpPr/>
      </dsp:nvSpPr>
      <dsp:spPr>
        <a:xfrm>
          <a:off x="3934346" y="3809328"/>
          <a:ext cx="3083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50F60-145B-4B3E-9AF9-886F5EF4025E}">
      <dsp:nvSpPr>
        <dsp:cNvPr id="0" name=""/>
        <dsp:cNvSpPr/>
      </dsp:nvSpPr>
      <dsp:spPr>
        <a:xfrm flipV="1">
          <a:off x="4154814" y="3340923"/>
          <a:ext cx="3026076" cy="33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4154814" y="3340923"/>
        <a:ext cx="3026076" cy="337587"/>
      </dsp:txXfrm>
    </dsp:sp>
    <dsp:sp modelId="{34A205B8-426E-4191-A874-30EE7E38F603}">
      <dsp:nvSpPr>
        <dsp:cNvPr id="0" name=""/>
        <dsp:cNvSpPr/>
      </dsp:nvSpPr>
      <dsp:spPr>
        <a:xfrm>
          <a:off x="4174489" y="3848459"/>
          <a:ext cx="3083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CCA5E-2FBE-4D34-B8D4-D6B1E64BE326}">
      <dsp:nvSpPr>
        <dsp:cNvPr id="0" name=""/>
        <dsp:cNvSpPr/>
      </dsp:nvSpPr>
      <dsp:spPr>
        <a:xfrm>
          <a:off x="4068934" y="3452079"/>
          <a:ext cx="3026076" cy="51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Liberation Serif" pitchFamily="18" charset="0"/>
            </a:rPr>
            <a:t>  4 077 387,4    3 438 991,4    3 520 299,2</a:t>
          </a:r>
          <a:endParaRPr lang="ru-RU" sz="1300" b="1" kern="1200" dirty="0">
            <a:solidFill>
              <a:schemeClr val="bg1"/>
            </a:solidFill>
            <a:latin typeface="Liberation Serif" pitchFamily="18" charset="0"/>
          </a:endParaRPr>
        </a:p>
      </dsp:txBody>
      <dsp:txXfrm>
        <a:off x="4068934" y="3452079"/>
        <a:ext cx="3026076" cy="517533"/>
      </dsp:txXfrm>
    </dsp:sp>
    <dsp:sp modelId="{3138836A-8694-49B2-A83D-0959DFBF3ECF}">
      <dsp:nvSpPr>
        <dsp:cNvPr id="0" name=""/>
        <dsp:cNvSpPr/>
      </dsp:nvSpPr>
      <dsp:spPr>
        <a:xfrm>
          <a:off x="3732505" y="4136491"/>
          <a:ext cx="3187025" cy="4572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27826-B265-4E15-BCBD-F103D4E6998B}">
      <dsp:nvSpPr>
        <dsp:cNvPr id="0" name=""/>
        <dsp:cNvSpPr/>
      </dsp:nvSpPr>
      <dsp:spPr>
        <a:xfrm>
          <a:off x="2736306" y="-73500"/>
          <a:ext cx="2593507" cy="1076336"/>
        </a:xfrm>
        <a:prstGeom prst="roundRect">
          <a:avLst/>
        </a:prstGeom>
        <a:solidFill>
          <a:srgbClr val="99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itchFamily="18" charset="0"/>
            </a:rPr>
            <a:t>Молодежная политика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itchFamily="18" charset="0"/>
            </a:rPr>
            <a:t>(МБУ по РМ «ГМЦ),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itchFamily="18" charset="0"/>
            </a:rPr>
            <a:t>1,0%</a:t>
          </a:r>
          <a:endParaRPr lang="ru-RU" sz="1600" kern="1200" dirty="0">
            <a:solidFill>
              <a:schemeClr val="tx1"/>
            </a:solidFill>
            <a:latin typeface="Liberation Serif" pitchFamily="18" charset="0"/>
          </a:endParaRPr>
        </a:p>
      </dsp:txBody>
      <dsp:txXfrm>
        <a:off x="2788848" y="-20958"/>
        <a:ext cx="2488423" cy="971252"/>
      </dsp:txXfrm>
    </dsp:sp>
    <dsp:sp modelId="{591BAC69-1486-4B5F-969A-2098F5A78792}">
      <dsp:nvSpPr>
        <dsp:cNvPr id="0" name=""/>
        <dsp:cNvSpPr/>
      </dsp:nvSpPr>
      <dsp:spPr>
        <a:xfrm>
          <a:off x="2406628" y="749878"/>
          <a:ext cx="4299879" cy="4299879"/>
        </a:xfrm>
        <a:custGeom>
          <a:avLst/>
          <a:gdLst/>
          <a:ahLst/>
          <a:cxnLst/>
          <a:rect l="0" t="0" r="0" b="0"/>
          <a:pathLst>
            <a:path>
              <a:moveTo>
                <a:pt x="2934739" y="148357"/>
              </a:moveTo>
              <a:arcTo wR="2149939" hR="2149939" stAng="17484578" swAng="1970917"/>
            </a:path>
          </a:pathLst>
        </a:custGeom>
        <a:noFill/>
        <a:ln w="55000" cap="flat" cmpd="thickThin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6FAA901A-6B2E-4217-9572-0E9D9113B2B6}">
      <dsp:nvSpPr>
        <dsp:cNvPr id="0" name=""/>
        <dsp:cNvSpPr/>
      </dsp:nvSpPr>
      <dsp:spPr>
        <a:xfrm>
          <a:off x="5328601" y="1654049"/>
          <a:ext cx="2277495" cy="1076336"/>
        </a:xfrm>
        <a:prstGeom prst="roundRect">
          <a:avLst/>
        </a:prstGeom>
        <a:solidFill>
          <a:srgbClr val="9999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itchFamily="18" charset="0"/>
            </a:rPr>
            <a:t>Общее образование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itchFamily="18" charset="0"/>
            </a:rPr>
            <a:t>(13 школ), 59,8%</a:t>
          </a:r>
          <a:endParaRPr lang="ru-RU" sz="1600" kern="1200" dirty="0">
            <a:solidFill>
              <a:schemeClr val="tx1"/>
            </a:solidFill>
            <a:latin typeface="Liberation Serif" pitchFamily="18" charset="0"/>
          </a:endParaRPr>
        </a:p>
      </dsp:txBody>
      <dsp:txXfrm>
        <a:off x="5381143" y="1706591"/>
        <a:ext cx="2172411" cy="971252"/>
      </dsp:txXfrm>
    </dsp:sp>
    <dsp:sp modelId="{8C21E575-1E92-48F8-A1AC-15A97629EA03}">
      <dsp:nvSpPr>
        <dsp:cNvPr id="0" name=""/>
        <dsp:cNvSpPr/>
      </dsp:nvSpPr>
      <dsp:spPr>
        <a:xfrm>
          <a:off x="2277225" y="1146979"/>
          <a:ext cx="4299879" cy="4299879"/>
        </a:xfrm>
        <a:custGeom>
          <a:avLst/>
          <a:gdLst/>
          <a:ahLst/>
          <a:cxnLst/>
          <a:rect l="0" t="0" r="0" b="0"/>
          <a:pathLst>
            <a:path>
              <a:moveTo>
                <a:pt x="4226167" y="1591799"/>
              </a:moveTo>
              <a:arcTo wR="2149939" hR="2149939" stAng="20697194" swAng="1372327"/>
            </a:path>
          </a:pathLst>
        </a:custGeom>
        <a:noFill/>
        <a:ln w="55000" cap="flat" cmpd="thickThin" algn="ctr">
          <a:solidFill>
            <a:schemeClr val="accent5"/>
          </a:solidFill>
          <a:prstDash val="solid"/>
          <a:headEnd type="none" w="med" len="med"/>
          <a:tailEnd type="none" w="med" len="me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C7060CDB-F599-4A90-9079-6B44D124FB37}">
      <dsp:nvSpPr>
        <dsp:cNvPr id="0" name=""/>
        <dsp:cNvSpPr/>
      </dsp:nvSpPr>
      <dsp:spPr>
        <a:xfrm>
          <a:off x="4752522" y="3598254"/>
          <a:ext cx="2714339" cy="15041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Liberation Serif" pitchFamily="18" charset="0"/>
            </a:rPr>
            <a:t>Дополнительное образование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Liberation Serif" pitchFamily="18" charset="0"/>
              <a:ea typeface="Cambria" pitchFamily="18" charset="0"/>
            </a:rPr>
            <a:t>(Сухоложская детская школа искусств имени В.А. Бунакова; </a:t>
          </a:r>
          <a:r>
            <a:rPr lang="ru-RU" sz="1200" b="0" kern="1200" dirty="0" smtClean="0">
              <a:solidFill>
                <a:schemeClr val="tx1"/>
              </a:solidFill>
              <a:latin typeface="Liberation Serif" pitchFamily="18" charset="0"/>
              <a:cs typeface="Times New Roman" pitchFamily="18" charset="0"/>
            </a:rPr>
            <a:t>Сухоложская детская музыкальная школа; ЦДО),</a:t>
          </a:r>
          <a:r>
            <a:rPr lang="ru-RU" sz="1200" kern="1200" dirty="0" smtClean="0">
              <a:solidFill>
                <a:schemeClr val="tx1"/>
              </a:solidFill>
              <a:latin typeface="Liberation Serif" pitchFamily="18" charset="0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Liberation Serif" pitchFamily="18" charset="0"/>
            </a:rPr>
            <a:t>4,5%</a:t>
          </a:r>
          <a:endParaRPr lang="ru-RU" sz="1400" kern="1200" dirty="0">
            <a:solidFill>
              <a:schemeClr val="tx1"/>
            </a:solidFill>
            <a:latin typeface="Liberation Serif" pitchFamily="18" charset="0"/>
          </a:endParaRPr>
        </a:p>
      </dsp:txBody>
      <dsp:txXfrm>
        <a:off x="4825947" y="3671679"/>
        <a:ext cx="2567489" cy="1357266"/>
      </dsp:txXfrm>
    </dsp:sp>
    <dsp:sp modelId="{20892B42-8818-4217-A23C-C55DE197DA5C}">
      <dsp:nvSpPr>
        <dsp:cNvPr id="0" name=""/>
        <dsp:cNvSpPr/>
      </dsp:nvSpPr>
      <dsp:spPr>
        <a:xfrm>
          <a:off x="1874196" y="1086037"/>
          <a:ext cx="4299879" cy="4299879"/>
        </a:xfrm>
        <a:custGeom>
          <a:avLst/>
          <a:gdLst/>
          <a:ahLst/>
          <a:cxnLst/>
          <a:rect l="0" t="0" r="0" b="0"/>
          <a:pathLst>
            <a:path>
              <a:moveTo>
                <a:pt x="3198692" y="4026734"/>
              </a:moveTo>
              <a:arcTo wR="2149939" hR="2149939" stAng="3648212" swAng="3465551"/>
            </a:path>
          </a:pathLst>
        </a:custGeom>
        <a:noFill/>
        <a:ln w="55000" cap="flat" cmpd="thickThin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84E41C78-DBF5-4C6B-8A88-696EAF9CAE19}">
      <dsp:nvSpPr>
        <dsp:cNvPr id="0" name=""/>
        <dsp:cNvSpPr/>
      </dsp:nvSpPr>
      <dsp:spPr>
        <a:xfrm>
          <a:off x="648070" y="3593831"/>
          <a:ext cx="2613329" cy="1520228"/>
        </a:xfrm>
        <a:prstGeom prst="roundRect">
          <a:avLst/>
        </a:prstGeom>
        <a:solidFill>
          <a:srgbClr val="86A2E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itchFamily="18" charset="0"/>
            </a:rPr>
            <a:t>Другие вопросы в области образования, 3,4%</a:t>
          </a:r>
          <a:endParaRPr lang="ru-RU" sz="1600" kern="1200" dirty="0">
            <a:solidFill>
              <a:schemeClr val="tx1"/>
            </a:solidFill>
            <a:latin typeface="Liberation Serif" pitchFamily="18" charset="0"/>
          </a:endParaRPr>
        </a:p>
      </dsp:txBody>
      <dsp:txXfrm>
        <a:off x="722281" y="3668042"/>
        <a:ext cx="2464907" cy="1371806"/>
      </dsp:txXfrm>
    </dsp:sp>
    <dsp:sp modelId="{1319F15B-9B62-4E6C-8555-1F5DCC71709D}">
      <dsp:nvSpPr>
        <dsp:cNvPr id="0" name=""/>
        <dsp:cNvSpPr/>
      </dsp:nvSpPr>
      <dsp:spPr>
        <a:xfrm>
          <a:off x="1419413" y="834966"/>
          <a:ext cx="4299879" cy="4299879"/>
        </a:xfrm>
        <a:custGeom>
          <a:avLst/>
          <a:gdLst/>
          <a:ahLst/>
          <a:cxnLst/>
          <a:rect l="0" t="0" r="0" b="0"/>
          <a:pathLst>
            <a:path>
              <a:moveTo>
                <a:pt x="85796" y="2751231"/>
              </a:moveTo>
              <a:arcTo wR="2149939" hR="2149939" stAng="9825539" swAng="1253928"/>
            </a:path>
          </a:pathLst>
        </a:custGeom>
        <a:noFill/>
        <a:ln w="55000" cap="flat" cmpd="thickThin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A930D017-4822-4876-8276-456F1B58F011}">
      <dsp:nvSpPr>
        <dsp:cNvPr id="0" name=""/>
        <dsp:cNvSpPr/>
      </dsp:nvSpPr>
      <dsp:spPr>
        <a:xfrm>
          <a:off x="288030" y="1726058"/>
          <a:ext cx="2311872" cy="1076336"/>
        </a:xfrm>
        <a:prstGeom prst="roundRect">
          <a:avLst/>
        </a:prstGeom>
        <a:solidFill>
          <a:srgbClr val="99FF99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itchFamily="18" charset="0"/>
            </a:rPr>
            <a:t>Дошкольное образование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itchFamily="18" charset="0"/>
            </a:rPr>
            <a:t>(13 ДОУ), 31,3%</a:t>
          </a:r>
          <a:endParaRPr lang="ru-RU" sz="1600" kern="1200" dirty="0">
            <a:solidFill>
              <a:schemeClr val="tx1"/>
            </a:solidFill>
            <a:latin typeface="Liberation Serif" pitchFamily="18" charset="0"/>
          </a:endParaRPr>
        </a:p>
      </dsp:txBody>
      <dsp:txXfrm>
        <a:off x="340572" y="1778600"/>
        <a:ext cx="2206788" cy="971252"/>
      </dsp:txXfrm>
    </dsp:sp>
    <dsp:sp modelId="{D14ED266-1C11-4542-B02D-0F0D012D1D85}">
      <dsp:nvSpPr>
        <dsp:cNvPr id="0" name=""/>
        <dsp:cNvSpPr/>
      </dsp:nvSpPr>
      <dsp:spPr>
        <a:xfrm>
          <a:off x="1177126" y="823058"/>
          <a:ext cx="4299879" cy="4299879"/>
        </a:xfrm>
        <a:custGeom>
          <a:avLst/>
          <a:gdLst/>
          <a:ahLst/>
          <a:cxnLst/>
          <a:rect l="0" t="0" r="0" b="0"/>
          <a:pathLst>
            <a:path>
              <a:moveTo>
                <a:pt x="406827" y="891449"/>
              </a:moveTo>
              <a:arcTo wR="2149939" hR="2149939" stAng="12949709" swAng="2270632"/>
            </a:path>
          </a:pathLst>
        </a:custGeom>
        <a:noFill/>
        <a:ln w="55000" cap="flat" cmpd="thickThin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C9FCD-CF37-4236-A7E6-936015A99F7A}">
      <dsp:nvSpPr>
        <dsp:cNvPr id="0" name=""/>
        <dsp:cNvSpPr/>
      </dsp:nvSpPr>
      <dsp:spPr>
        <a:xfrm>
          <a:off x="-14920" y="-148973"/>
          <a:ext cx="5040560" cy="53385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551BE-387B-4394-9EE4-4B0CDA904E0D}">
      <dsp:nvSpPr>
        <dsp:cNvPr id="0" name=""/>
        <dsp:cNvSpPr/>
      </dsp:nvSpPr>
      <dsp:spPr>
        <a:xfrm>
          <a:off x="2520280" y="0"/>
          <a:ext cx="6048673" cy="50405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Liberation Serif" pitchFamily="18" charset="0"/>
            </a:rPr>
            <a:t>* Дошкольное образование            </a:t>
          </a:r>
          <a:r>
            <a:rPr lang="ru-RU" sz="1700" b="1" kern="1200" dirty="0" smtClean="0">
              <a:solidFill>
                <a:schemeClr val="tx1"/>
              </a:solidFill>
              <a:latin typeface="Liberation Serif" pitchFamily="18" charset="0"/>
            </a:rPr>
            <a:t>– </a:t>
          </a:r>
          <a:r>
            <a:rPr lang="ru-RU" sz="1700" kern="1200" dirty="0" smtClean="0">
              <a:latin typeface="Liberation Serif" pitchFamily="18" charset="0"/>
            </a:rPr>
            <a:t>800 543,5 тыс. руб. (31,3%)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Liberation Serif" pitchFamily="18" charset="0"/>
            </a:rPr>
            <a:t>* Общее образование                   – 1 530 385,6 тыс. руб. (59,8%)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Liberation Serif" pitchFamily="18" charset="0"/>
            </a:rPr>
            <a:t>* Дополнительное образование       – 115 586,4 тыс. руб. (4,5%)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* Молодежная политика                     </a:t>
          </a:r>
          <a:r>
            <a:rPr lang="ru-RU" sz="1700" kern="1200" dirty="0" smtClean="0">
              <a:latin typeface="Liberation Serif" pitchFamily="18" charset="0"/>
            </a:rPr>
            <a:t>–</a:t>
          </a:r>
          <a:r>
            <a:rPr lang="ru-RU" sz="170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 27 012,0 тыс. руб. (1,0%)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* </a:t>
          </a:r>
          <a:r>
            <a:rPr lang="ru-RU" sz="155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Другие вопросы в области образования   – 86 300,0 тыс. руб. (3,4%)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    </a:t>
          </a:r>
          <a:r>
            <a:rPr lang="ru-RU" sz="1700" b="0" i="1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В том числе: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>
              <a:solidFill>
                <a:schemeClr val="tx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rPr>
            <a:t>- </a:t>
          </a:r>
          <a:r>
            <a:rPr lang="ru-RU" sz="11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Капитальный</a:t>
          </a:r>
          <a:r>
            <a:rPr lang="ru-RU" sz="1100" i="1" kern="1200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и текущий ремонт, приведение в соответствие                   -  19 300,0 тыс. руб.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с требованиями   пожарной безопасности и санитарного 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законодательства зданий, сооружений и помещений МОУ, 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антитеррористические мероприятия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b="0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Liberation Serif" pitchFamily="18" charset="0"/>
            </a:rPr>
            <a:t>- </a:t>
          </a:r>
          <a:r>
            <a:rPr lang="ru-RU" sz="11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Реализация мероприятий по модернизации школьных систем                     - 230 712,1 тыс. руб.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образования (с однолетним циклом выполнения работ)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i="1" kern="120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</a:t>
          </a:r>
          <a:r>
            <a:rPr kumimoji="0" lang="ru-RU" sz="11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Проведение мероприятий по модернизации школьных систем                     - 308 939,0 тыс. руб.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1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  образования в муниципальных общеобразовательных учреждениях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1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  (за счет средств местного бюджета)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Liberation Serif" pitchFamily="18" charset="0"/>
            </a:rPr>
            <a:t>- </a:t>
          </a:r>
          <a:r>
            <a:rPr lang="ru-RU" sz="11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Организация отдыха и оздоровления детей и подростков в</a:t>
          </a:r>
          <a:r>
            <a:rPr lang="ru-RU" sz="1100" i="1" kern="1200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                       - 27 981,7 тыс. руб.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baseline="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 муниципальном округе Сухой Лог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i="1" kern="1200" baseline="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Liberation Serif" pitchFamily="18" charset="0"/>
            </a:rPr>
            <a:t>- </a:t>
          </a:r>
          <a:r>
            <a:rPr kumimoji="0" lang="ru-RU" sz="11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Организация питания детей в общеобразовательных учреждениях             – 63 878,6 тыс. руб.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kumimoji="0" lang="ru-RU" sz="1100" i="1" kern="120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1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- Реализация мероприятий по комплектованию оборудованием                            - 934,0 тыс. руб.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1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медицинских пунктов в муниципальных образовательных организациях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100" i="1" kern="1200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kumimoji="0" lang="ru-RU" sz="1200" i="1" kern="120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kumimoji="0" lang="ru-RU" sz="1200" i="1" kern="120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kumimoji="0" lang="ru-RU" sz="1200" i="1" kern="120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kumimoji="0" lang="ru-RU" sz="1200" i="1" kern="1200" dirty="0" smtClean="0">
            <a:solidFill>
              <a:schemeClr val="tx2">
                <a:lumMod val="10000"/>
              </a:schemeClr>
            </a:solidFill>
            <a:latin typeface="Liberation Serif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itchFamily="18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Liberation Serif" pitchFamily="18" charset="0"/>
          </a:endParaRPr>
        </a:p>
      </dsp:txBody>
      <dsp:txXfrm>
        <a:off x="2520280" y="0"/>
        <a:ext cx="6048673" cy="504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0.47194</cdr:x>
      <cdr:y>0.13514</cdr:y>
    </cdr:from>
    <cdr:to>
      <cdr:x>0.53319</cdr:x>
      <cdr:y>0.17568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883846" y="720080"/>
          <a:ext cx="50405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0.49657</cdr:x>
      <cdr:y>0.12162</cdr:y>
    </cdr:from>
    <cdr:to>
      <cdr:x>0.53319</cdr:x>
      <cdr:y>0.13514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4086550" y="648072"/>
          <a:ext cx="301352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0.55462</cdr:x>
      <cdr:y>0.39027</cdr:y>
    </cdr:from>
    <cdr:to>
      <cdr:x>0.57983</cdr:x>
      <cdr:y>0.40421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4752528" y="2016224"/>
          <a:ext cx="216024" cy="7200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0.54622</cdr:x>
      <cdr:y>0.34845</cdr:y>
    </cdr:from>
    <cdr:to>
      <cdr:x>0.57143</cdr:x>
      <cdr:y>0.37076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4680520" y="1800200"/>
          <a:ext cx="216024" cy="11522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0.57289</cdr:x>
      <cdr:y>0.37633</cdr:y>
    </cdr:from>
    <cdr:to>
      <cdr:x>0.65534</cdr:x>
      <cdr:y>0.43208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909051" y="1944216"/>
          <a:ext cx="706510" cy="288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Liberation Serif" pitchFamily="18" charset="0"/>
            </a:rPr>
            <a:t>0,8</a:t>
          </a:r>
          <a:r>
            <a:rPr lang="ru-RU" sz="1800" dirty="0" smtClean="0"/>
            <a:t>%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0.40249</cdr:x>
      <cdr:y>0.00448</cdr:y>
    </cdr:from>
    <cdr:to>
      <cdr:x>0.46788</cdr:x>
      <cdr:y>0.75887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46041" y="18395"/>
          <a:ext cx="576064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7,3%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0,6%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2,9%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9,7%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62,8%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7,4%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4,9%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4,0%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0,1%</a:t>
          </a:r>
          <a:endParaRPr lang="ru-RU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0.28079</cdr:x>
      <cdr:y>0.2</cdr:y>
    </cdr:from>
    <cdr:to>
      <cdr:x>0.63299</cdr:x>
      <cdr:y>0.725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17310" y="576064"/>
          <a:ext cx="2781261" cy="1512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-  Образование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Социальная политика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Культура и кинематография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Физическая культура и спорт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0.01824</cdr:x>
      <cdr:y>0.325</cdr:y>
    </cdr:from>
    <cdr:to>
      <cdr:x>0.4338</cdr:x>
      <cdr:y>0.675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4016" y="936104"/>
          <a:ext cx="3281607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3 224,8 млн. руб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. </a:t>
          </a:r>
        </a:p>
        <a:p xmlns:a="http://schemas.openxmlformats.org/drawingml/2006/main"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будет направлено </a:t>
          </a:r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на      финансирование </a:t>
          </a:r>
        </a:p>
        <a:p xmlns:a="http://schemas.openxmlformats.org/drawingml/2006/main"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социальной сферы</a:t>
          </a:r>
        </a:p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0.23708</cdr:x>
      <cdr:y>0.2</cdr:y>
    </cdr:from>
    <cdr:to>
      <cdr:x>0.28268</cdr:x>
      <cdr:y>0.85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>
          <a:off x="1872208" y="576064"/>
          <a:ext cx="360040" cy="1872208"/>
        </a:xfrm>
        <a:prstGeom xmlns:a="http://schemas.openxmlformats.org/drawingml/2006/main" prst="leftBrace">
          <a:avLst>
            <a:gd name="adj1" fmla="val 79367"/>
            <a:gd name="adj2" fmla="val 48982"/>
          </a:avLst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0.62152</cdr:x>
      <cdr:y>0</cdr:y>
    </cdr:from>
    <cdr:to>
      <cdr:x>1</cdr:x>
      <cdr:y>0.28427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236257" y="0"/>
          <a:ext cx="3188679" cy="1494300"/>
        </a:xfrm>
        <a:prstGeom xmlns:a="http://schemas.openxmlformats.org/drawingml/2006/main" prst="wedgeRoundRectCallout">
          <a:avLst>
            <a:gd name="adj1" fmla="val -67157"/>
            <a:gd name="adj2" fmla="val 48169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Жилищное хозяйство – 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104 343,4 тыс. руб. (26,4%), в том числе: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Мероприятия по сносу аварийного жилищного фонда – 5 838,4 тыс. руб.;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Переселение </a:t>
          </a:r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граждан из аварийного жилфонда (по ул. Милицейская, 7)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– 95 945,0 тыс. руб.;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Капитальный ремонт общего имущества в многоквартирных домах – 2 560,0 тыс. руб.</a:t>
          </a:r>
        </a:p>
        <a:p xmlns:a="http://schemas.openxmlformats.org/drawingml/2006/main">
          <a:pPr algn="l"/>
          <a:endParaRPr lang="ru-RU" sz="100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0.05988</cdr:x>
      <cdr:y>0.0274</cdr:y>
    </cdr:from>
    <cdr:to>
      <cdr:x>0.37612</cdr:x>
      <cdr:y>0.20548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504462" y="144016"/>
          <a:ext cx="2664295" cy="936097"/>
        </a:xfrm>
        <a:prstGeom xmlns:a="http://schemas.openxmlformats.org/drawingml/2006/main" prst="wedgeRoundRectCallout">
          <a:avLst>
            <a:gd name="adj1" fmla="val 71900"/>
            <a:gd name="adj2" fmla="val 77539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Другие вопросы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46 199,4 тыс. руб.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(11,7%)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0.57988</cdr:x>
      <cdr:y>0.67123</cdr:y>
    </cdr:from>
    <cdr:to>
      <cdr:x>0.98985</cdr:x>
      <cdr:y>0.9863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4885448" y="3528392"/>
          <a:ext cx="3453971" cy="1656192"/>
        </a:xfrm>
        <a:prstGeom xmlns:a="http://schemas.openxmlformats.org/drawingml/2006/main" prst="wedgeRoundRectCallout">
          <a:avLst>
            <a:gd name="adj1" fmla="val -46806"/>
            <a:gd name="adj2" fmla="val -79833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Коммунальное </a:t>
          </a:r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хозяйство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180 861,6 тыс. руб. (45,6%), в том числе: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Реконструкция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, модернизация объектов и сетей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коммунального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хозяйства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;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Модернизация систем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коммунальной инфраструктуры (замена водопроводных сетей по ул. Белинского, ул. Победы- ул. Кирова)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 – 91 127,4 тыс. руб.; 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Модернизация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ЖКХ с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применением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энергосберегающих технологий,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мероприятия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по энергосбережению и повышению энергетической эффективности </a:t>
          </a:r>
          <a:endParaRPr lang="ru-RU" sz="90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0.01563</cdr:x>
      <cdr:y>0.65753</cdr:y>
    </cdr:from>
    <cdr:to>
      <cdr:x>0.45158</cdr:x>
      <cdr:y>0.9726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131657" y="3456384"/>
          <a:ext cx="3672851" cy="1656192"/>
        </a:xfrm>
        <a:prstGeom xmlns:a="http://schemas.openxmlformats.org/drawingml/2006/main" prst="wedgeRoundRectCallout">
          <a:avLst>
            <a:gd name="adj1" fmla="val -2066"/>
            <a:gd name="adj2" fmla="val -139974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b="1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Благоустройство – </a:t>
          </a:r>
        </a:p>
        <a:p xmlns:a="http://schemas.openxmlformats.org/drawingml/2006/main">
          <a:pPr algn="ctr"/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64 445,4 тыс. руб.  (16,3%), в том числе: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Организация 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благоустройства на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территории муниципального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округа Сухой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Лог (уличное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освещение, озеленение территории, содержание мест захоронения, содержание площадей, скверов и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памятников; мероприятия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в сфере обращения с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ТКО);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Комплексное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благоустройство сквера у автовокзала по ул. Артиллеристов, г. Сухой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Лог – 14 891,5 тыс. руб.; 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Комплексное развитие территории Центральной площади, площади Героев, ул. Октябрьская, части ул. Фучика и прилегающих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пространств – 13 000,0 тыс. руб.</a:t>
          </a:r>
        </a:p>
        <a:p xmlns:a="http://schemas.openxmlformats.org/drawingml/2006/main">
          <a:pPr algn="l"/>
          <a:endParaRPr lang="ru-RU" sz="900" dirty="0" smtClean="0">
            <a:solidFill>
              <a:schemeClr val="tx1"/>
            </a:solidFill>
            <a:latin typeface="Liberation Serif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0.12906</cdr:x>
      <cdr:y>0.28846</cdr:y>
    </cdr:from>
    <cdr:to>
      <cdr:x>0.25057</cdr:x>
      <cdr:y>0.38462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64807" y="1080119"/>
          <a:ext cx="720080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0.76913</cdr:x>
      <cdr:y>0.26923</cdr:y>
    </cdr:from>
    <cdr:to>
      <cdr:x>0.87849</cdr:x>
      <cdr:y>0.34615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4557962" y="1008111"/>
          <a:ext cx="648072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0.81774</cdr:x>
      <cdr:y>0.26923</cdr:y>
    </cdr:from>
    <cdr:to>
      <cdr:x>0.93925</cdr:x>
      <cdr:y>0.26923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4845994" y="1008111"/>
          <a:ext cx="720109" cy="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0.07653</cdr:x>
      <cdr:y>0.28846</cdr:y>
    </cdr:from>
    <cdr:to>
      <cdr:x>0.21019</cdr:x>
      <cdr:y>0.28846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453526" y="1080114"/>
          <a:ext cx="792068" cy="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0.65519</cdr:x>
      <cdr:y>0.14419</cdr:y>
    </cdr:from>
    <cdr:to>
      <cdr:x>0.96588</cdr:x>
      <cdr:y>0.8855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flipH="1">
          <a:off x="5772357" y="826340"/>
          <a:ext cx="2737251" cy="4248472"/>
        </a:xfrm>
        <a:prstGeom xmlns:a="http://schemas.openxmlformats.org/drawingml/2006/main" prst="rightArrow">
          <a:avLst>
            <a:gd name="adj1" fmla="val 77636"/>
            <a:gd name="adj2" fmla="val 50000"/>
          </a:avLst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Объем расходов бюджета на 2026 год - 4 077,4 млн. рублей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В бюджете 2026 года на реализацию 16 муниципальных программ предусмотрено – </a:t>
          </a: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4025,2 млн. рублей.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98,7% расходов бюджета в рамках муниципальных программ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6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14.01.2026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A6C424-D79D-49F7-9E10-8E3DD0490E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060A9D-C242-45B8-86DB-E9AE31512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D5E0CB-8524-459D-8410-F00104AF27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24C9D6-6ED0-4052-B6B6-BBF997A9F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334BC2-D8B2-48E8-AD50-8B1F032F2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0EF4B3-421E-4C36-8357-6A650F0612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ED0105-0020-44A5-9309-7FB64B4E0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676F88-ACEF-4833-8AD5-C6A1B5CD44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C9F38B-A780-459E-96CC-EA2D90CF81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13FAC-1AAD-4E31-BD44-9978B3C701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687F61-09D0-4B32-BAB9-D4E5F37B0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6A05DC-CD9F-472A-8F3F-7C4FA97D54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3.wmf"/><Relationship Id="rId4" Type="http://schemas.openxmlformats.org/officeDocument/2006/relationships/diagramData" Target="../diagrams/data5.xml"/><Relationship Id="rId9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7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5.wmf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chart" Target="../charts/chart17.xml"/><Relationship Id="rId4" Type="http://schemas.microsoft.com/office/2007/relationships/hdphoto" Target="../media/hdphoto3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52" name="Picture 48" descr="https://fototerra.ru/photo/Russia/Suhoj-Log/image2815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7341" y="3882582"/>
            <a:ext cx="8578785" cy="27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12278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52" descr="http://www.goslog.ru/upload/iblock/956/pobeditel-industrialnyy-peyzazh-_-027l2910161903_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1551" y="1845382"/>
            <a:ext cx="1628930" cy="2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330789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ДЛЯ ГРАЖДАН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221088"/>
            <a:ext cx="8208912" cy="18499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 решению Думы муниципального округа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FF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«Об утверждении бюджета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FF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округа Сухой Лог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FF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2026 год и плановый период 2027-2028 годов»</a:t>
            </a:r>
            <a:endParaRPr lang="ru-RU" sz="2400" b="1" dirty="0">
              <a:solidFill>
                <a:srgbClr val="FFFF0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https://img-fotki.yandex.ru/get/3705/mari6639.a/0_12f25_b328ad12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6"/>
            <a:ext cx="3178185" cy="2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2841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87236"/>
            <a:ext cx="40916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 - Составление проекта бюджета</a:t>
            </a:r>
            <a:r>
              <a:rPr lang="ru-RU" sz="1400" b="1" dirty="0">
                <a:solidFill>
                  <a:srgbClr val="002060"/>
                </a:solidFill>
                <a:latin typeface="Liberation Serif" pitchFamily="18" charset="0"/>
              </a:rPr>
              <a:t> </a:t>
            </a:r>
            <a:endParaRPr lang="ru-RU" sz="1400" b="1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15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ноября. 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Начальный </a:t>
            </a:r>
            <a:r>
              <a:rPr lang="ru-RU" sz="1400" dirty="0">
                <a:latin typeface="Liberation Serif" pitchFamily="18" charset="0"/>
              </a:rPr>
              <a:t>этап бюджетного процесса. На этом этапе составляется прогноз социально-экономического развития города, определяются основные характеристики бюджета на текущий финансовый год и плановый период, налоговая, бюджетная и долговая политика на предстоящий год, основные методы и направления покрытия дефицита бюджета, распределение бюджетных ассигнований.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34770"/>
            <a:ext cx="9130680" cy="59735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80580"/>
            <a:ext cx="40324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II – Рассмотрение и утверждение бюджета </a:t>
            </a:r>
            <a:endParaRPr lang="ru-RU" sz="1400" b="1" u="sng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15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ноября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декабря.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400" dirty="0">
                <a:latin typeface="Liberation Serif" pitchFamily="18" charset="0"/>
              </a:rPr>
              <a:t>Следующий этап бюджетного процесса. Подготовленные проекты бюджетов рассматриваются представительным органом </a:t>
            </a:r>
            <a:r>
              <a:rPr lang="ru-RU" sz="1400" dirty="0" smtClean="0">
                <a:latin typeface="Liberation Serif" pitchFamily="18" charset="0"/>
              </a:rPr>
              <a:t>муниципального округа Сухой Лог. </a:t>
            </a:r>
            <a:r>
              <a:rPr lang="ru-RU" sz="1400" dirty="0">
                <a:latin typeface="Liberation Serif" pitchFamily="18" charset="0"/>
              </a:rPr>
              <a:t>По итогам рассмотрения проекта решения о бюджете муниципального образования Дума </a:t>
            </a:r>
            <a:r>
              <a:rPr lang="ru-RU" sz="1400" dirty="0" smtClean="0">
                <a:latin typeface="Liberation Serif" pitchFamily="18" charset="0"/>
              </a:rPr>
              <a:t>муниципального округа Сухой Лог принимает </a:t>
            </a:r>
            <a:r>
              <a:rPr lang="ru-RU" sz="1400" dirty="0">
                <a:latin typeface="Liberation Serif" pitchFamily="18" charset="0"/>
              </a:rPr>
              <a:t>решение о принятии проекта решения.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7" y="784316"/>
            <a:ext cx="4104454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III – Исполнение бюджета </a:t>
            </a:r>
            <a:r>
              <a:rPr lang="ru-RU" sz="1400" b="1" u="sng" dirty="0" smtClean="0">
                <a:solidFill>
                  <a:srgbClr val="002060"/>
                </a:solidFill>
                <a:latin typeface="Liberation Serif" pitchFamily="18" charset="0"/>
              </a:rPr>
              <a:t> </a:t>
            </a: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декабря. </a:t>
            </a:r>
          </a:p>
          <a:p>
            <a:pPr algn="just"/>
            <a:r>
              <a:rPr lang="ru-RU" sz="1350" dirty="0" smtClean="0">
                <a:latin typeface="Liberation Serif" pitchFamily="18" charset="0"/>
              </a:rPr>
              <a:t>Исполнение </a:t>
            </a:r>
            <a:r>
              <a:rPr lang="ru-RU" sz="1350" dirty="0">
                <a:latin typeface="Liberation Serif" pitchFamily="18" charset="0"/>
              </a:rPr>
              <a:t>городского бюджета обеспечивается администрацией </a:t>
            </a:r>
            <a:r>
              <a:rPr lang="ru-RU" sz="1350" dirty="0" smtClean="0">
                <a:latin typeface="Liberation Serif" pitchFamily="18" charset="0"/>
              </a:rPr>
              <a:t>муниципального округа Сухой Лог. </a:t>
            </a:r>
            <a:r>
              <a:rPr lang="ru-RU" sz="1350" dirty="0">
                <a:latin typeface="Liberation Serif" pitchFamily="18" charset="0"/>
              </a:rPr>
              <a:t>Исполнение бюджета организуется на основе сводной бюджетной росписи и кассового плана. Бюджет </a:t>
            </a:r>
            <a:r>
              <a:rPr lang="ru-RU" sz="1350" dirty="0" smtClean="0">
                <a:latin typeface="Liberation Serif" pitchFamily="18" charset="0"/>
              </a:rPr>
              <a:t>исполняется </a:t>
            </a:r>
            <a:r>
              <a:rPr lang="ru-RU" sz="1350" dirty="0">
                <a:latin typeface="Liberation Serif" pitchFamily="18" charset="0"/>
              </a:rPr>
              <a:t>по доходам, расходам и источникам финансирования дефицита бюджета на основе принципов единства кассы, подведомственности расходов, адресности и целевого характера бюджетных средств.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356992"/>
            <a:ext cx="41764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IV – Подготовка, рассмотрение и утверждение отчета об исполнении </a:t>
            </a:r>
            <a:r>
              <a:rPr lang="ru-RU" sz="1400" b="1" u="sng" dirty="0" smtClean="0">
                <a:solidFill>
                  <a:srgbClr val="002060"/>
                </a:solidFill>
                <a:latin typeface="Liberation Serif" pitchFamily="18" charset="0"/>
              </a:rPr>
              <a:t>бюджета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марта.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350" dirty="0">
                <a:latin typeface="Liberation Serif" pitchFamily="18" charset="0"/>
              </a:rPr>
              <a:t>На данном этапе проводится подготовка и составление участниками бюджетного процесса отчетности об исполнении бюджета. По итогам текущего финансового года составляется бюджетная отчетность об исполнении бюджетов, направляемая для проверки в </a:t>
            </a:r>
            <a:r>
              <a:rPr lang="ru-RU" sz="1350" dirty="0" smtClean="0">
                <a:latin typeface="Liberation Serif" pitchFamily="18" charset="0"/>
              </a:rPr>
              <a:t>Счетную палату муниципального округа Сухой Лог, </a:t>
            </a:r>
            <a:r>
              <a:rPr lang="ru-RU" sz="1350" dirty="0">
                <a:latin typeface="Liberation Serif" pitchFamily="18" charset="0"/>
              </a:rPr>
              <a:t>а затем на рассмотрение и утверждение в Думу </a:t>
            </a:r>
            <a:r>
              <a:rPr lang="ru-RU" sz="1350" dirty="0" smtClean="0">
                <a:latin typeface="Liberation Serif" pitchFamily="18" charset="0"/>
              </a:rPr>
              <a:t>муниципального округа Сухой Лог.</a:t>
            </a:r>
            <a:endParaRPr lang="ru-RU" sz="1350" dirty="0">
              <a:latin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7580" y="6489247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20727" y="6381328"/>
            <a:ext cx="645731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154645" y="133397"/>
            <a:ext cx="5590570" cy="400099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  <a:endParaRPr lang="ru-RU" alt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499992" y="704132"/>
            <a:ext cx="0" cy="5605188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528" y="3339017"/>
            <a:ext cx="8654516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5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avatars.mds.yandex.net/i?id=40d51e97059a54cea22278f53cc0182ea6082b5d-449219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62" y="1052736"/>
            <a:ext cx="1093676" cy="10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517232"/>
            <a:ext cx="7776863" cy="8309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Liberation Serif" pitchFamily="18" charset="0"/>
              </a:rPr>
              <a:t>БЮДЖЕТ - форма </a:t>
            </a:r>
            <a:r>
              <a:rPr lang="ru-RU" sz="1600" dirty="0">
                <a:latin typeface="Liberation Serif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5389" y="2349646"/>
            <a:ext cx="2174566" cy="2523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592217" y="2780928"/>
            <a:ext cx="2438576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66521" y="2780928"/>
            <a:ext cx="2376264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137" y="4808504"/>
            <a:ext cx="8501119" cy="61554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      ДЕФИЦИТ       (превышение расходов бюджета над его доходами) </a:t>
            </a:r>
          </a:p>
          <a:p>
            <a:pPr>
              <a:defRPr/>
            </a:pP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РАСХОДЫ          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ПРОФИЦИТ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(превышение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бюджета над его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расходами) </a:t>
            </a:r>
            <a:endParaRPr lang="ru-RU" sz="1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01" y="12451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Минус 1"/>
          <p:cNvSpPr/>
          <p:nvPr/>
        </p:nvSpPr>
        <p:spPr>
          <a:xfrm>
            <a:off x="503364" y="5056356"/>
            <a:ext cx="241298" cy="98007"/>
          </a:xfrm>
          <a:prstGeom prst="mathMinus">
            <a:avLst/>
          </a:prstGeom>
          <a:solidFill>
            <a:schemeClr val="bg2">
              <a:lumMod val="1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1901947" y="4972259"/>
            <a:ext cx="360040" cy="288032"/>
          </a:xfrm>
          <a:prstGeom prst="mathEqual">
            <a:avLst>
              <a:gd name="adj1" fmla="val 23520"/>
              <a:gd name="adj2" fmla="val 0"/>
            </a:avLst>
          </a:prstGeom>
          <a:solidFill>
            <a:schemeClr val="bg2">
              <a:lumMod val="1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tx1"/>
                </a:solidFill>
              </a:ln>
              <a:solidFill>
                <a:srgbClr val="F7E9F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301" y="764704"/>
            <a:ext cx="8790743" cy="1470404"/>
          </a:xfrm>
          <a:prstGeom prst="roundRect">
            <a:avLst/>
          </a:prstGeom>
          <a:noFill/>
          <a:ln>
            <a:solidFill>
              <a:srgbClr val="90B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      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Государственные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бюджеты появились в средние века. Слово «Бюджет»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происходит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от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латинского «bulga» - «кожаный мешок, ранец». К нам же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понятие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«бюджет» пришло </a:t>
            </a:r>
            <a:endParaRPr lang="ru-RU" sz="16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из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Англии. Представляя в английском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парламенте содержание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доходов и расходов, </a:t>
            </a:r>
            <a:endParaRPr lang="ru-RU" sz="16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канцлер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казначейства (министр финансов)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открывал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мешок с деньгами и документами («bulget»).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Эта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процедура и называлась «открытие бюджета»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-13320" y="15340"/>
            <a:ext cx="9144000" cy="569381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02760" y="679971"/>
            <a:ext cx="6329676" cy="6338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>
                <a:latin typeface="Liberation Serif" panose="02020603050405020304" pitchFamily="18" charset="0"/>
              </a:rPr>
              <a:t>Бюджетный процесс </a:t>
            </a:r>
            <a:r>
              <a:rPr lang="ru-RU" b="1" i="1" dirty="0" smtClean="0">
                <a:latin typeface="Liberation Serif" panose="02020603050405020304" pitchFamily="18" charset="0"/>
              </a:rPr>
              <a:t>– </a:t>
            </a:r>
          </a:p>
          <a:p>
            <a:pPr algn="ctr"/>
            <a:r>
              <a:rPr lang="ru-RU" b="1" i="1" dirty="0" smtClean="0">
                <a:latin typeface="Liberation Serif" panose="02020603050405020304" pitchFamily="18" charset="0"/>
              </a:rPr>
              <a:t>ежегодное </a:t>
            </a:r>
            <a:r>
              <a:rPr lang="ru-RU" b="1" i="1" dirty="0">
                <a:latin typeface="Liberation Serif" panose="02020603050405020304" pitchFamily="18" charset="0"/>
              </a:rPr>
              <a:t>формирование и исполнение бюджета</a:t>
            </a: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159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77529733"/>
              </p:ext>
            </p:extLst>
          </p:nvPr>
        </p:nvGraphicFramePr>
        <p:xfrm>
          <a:off x="1619672" y="1500175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19672" y="2709855"/>
            <a:ext cx="2520279" cy="714379"/>
            <a:chOff x="0" y="31995"/>
            <a:chExt cx="2520279" cy="71437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1995"/>
              <a:ext cx="2520279" cy="714379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4873" y="66868"/>
              <a:ext cx="2450533" cy="64463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1626357" y="4074173"/>
            <a:ext cx="2520279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1589499" y="5614552"/>
            <a:ext cx="2520279" cy="543779"/>
            <a:chOff x="0" y="10205"/>
            <a:chExt cx="2520279" cy="5510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0205"/>
              <a:ext cx="2520279" cy="551091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902" y="37107"/>
              <a:ext cx="2466475" cy="497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4221192" y="1646823"/>
            <a:ext cx="587317" cy="690386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56333" y="2709855"/>
            <a:ext cx="529984" cy="714379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74688" y="4125252"/>
            <a:ext cx="529984" cy="716353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235252" y="5568067"/>
            <a:ext cx="547733" cy="598404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4375" y="1595360"/>
            <a:ext cx="3000396" cy="642943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Составление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424103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Рассмотрение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0502" y="3138482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27823" y="3861047"/>
            <a:ext cx="3000396" cy="56864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Исполнение бюджета в текущем году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4375" y="4610675"/>
            <a:ext cx="3000396" cy="83454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2040" y="5622693"/>
            <a:ext cx="3000396" cy="68662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013567" y="3451271"/>
            <a:ext cx="357191" cy="694099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7989050" y="2744728"/>
            <a:ext cx="357191" cy="679506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989051" y="1916832"/>
            <a:ext cx="357191" cy="793023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7992433" y="4180458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7992433" y="5085944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54545" y="4145007"/>
            <a:ext cx="24373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Администрация городского округа, Финансовое управление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699792" y="6453336"/>
            <a:ext cx="626493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491880" y="6486787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12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2" name="Picture 18" descr="https://avatars.dzeninfra.ru/get-zen_doc/3502204/pub_5eea42357021972fe737255f_5eea4351702c4a7f9ab8a78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1" y="1681667"/>
            <a:ext cx="2247889" cy="16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0872" y="981772"/>
            <a:ext cx="813690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31169" y="1019407"/>
            <a:ext cx="739840" cy="52973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13" idx="0"/>
          </p:cNvCxnSpPr>
          <p:nvPr/>
        </p:nvCxnSpPr>
        <p:spPr>
          <a:xfrm flipH="1">
            <a:off x="4480925" y="1019407"/>
            <a:ext cx="6888" cy="117868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28144" y="984286"/>
            <a:ext cx="576064" cy="57606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56845" y="2198090"/>
            <a:ext cx="3048159" cy="7740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публично-правовых образований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487813" y="2972176"/>
            <a:ext cx="0" cy="8323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90210" y="2985706"/>
            <a:ext cx="933270" cy="731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2985706"/>
            <a:ext cx="936104" cy="731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6" y="3861048"/>
            <a:ext cx="2538349" cy="1339088"/>
          </a:xfrm>
          <a:prstGeom prst="rect">
            <a:avLst/>
          </a:prstGeom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22663" y="5281708"/>
            <a:ext cx="2433427" cy="96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Российской Федерации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11648" y="5279296"/>
            <a:ext cx="2952327" cy="95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(Областной бюджет  Свердловской области)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67206" y="5315188"/>
            <a:ext cx="2552049" cy="934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образований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(местные бюджеты – бюджет муниципального округа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 Лог)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3" y="3821024"/>
            <a:ext cx="2402483" cy="1348652"/>
          </a:xfrm>
          <a:prstGeom prst="rect">
            <a:avLst/>
          </a:prstGeom>
          <a:ln w="127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27" y="3856266"/>
            <a:ext cx="2342060" cy="1334306"/>
          </a:xfrm>
          <a:prstGeom prst="rect">
            <a:avLst/>
          </a:prstGeom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371009" y="67640"/>
            <a:ext cx="6048672" cy="559792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Какие бывают БЮДЖЕТЫ?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4735" y="116704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8068" name="Picture 4" descr="https://image1.slideserve.com/2943746/slide1-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0"/>
          <a:stretch/>
        </p:blipFill>
        <p:spPr bwMode="auto">
          <a:xfrm>
            <a:off x="6444208" y="1681667"/>
            <a:ext cx="2418228" cy="16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72201" y="1617911"/>
            <a:ext cx="2467582" cy="59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организаций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AutoShape 12" descr="https://phonoteka.org/uploads/posts/2021-05/1620986295_2-phonoteka_org-p-semeinii-byudzhet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2664" y="1626493"/>
            <a:ext cx="2315871" cy="468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семьи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38535" y="6381328"/>
            <a:ext cx="6439509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381" y="125527"/>
            <a:ext cx="6153210" cy="4926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ГРАЖДАНИН, его участие в бюджетном процессе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272" y="2154989"/>
            <a:ext cx="2298227" cy="15396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Помогает формировать доходную часть бюджета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0037" y="2365580"/>
            <a:ext cx="2895972" cy="25202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Формирует расходную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часть бюджета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Получает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социальные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гарантии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(образование, ЖКХ, культура, физическая культура и спорт, социальные льготы и другие направления социальных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гарантий населению)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57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92701" y="91008"/>
            <a:ext cx="1838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1002" y="1537778"/>
            <a:ext cx="2590379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налогоплательщик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0037" y="1516141"/>
            <a:ext cx="2880320" cy="83099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получатель социальных гарантий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01821" y="6425364"/>
            <a:ext cx="6390255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0633" y="76470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Бюджетный процесс -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проекта бюджета, утверждению и исполнению бюджета, контролю за его исполнением.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68146" y="2564904"/>
            <a:ext cx="2923930" cy="33085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        Публичные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слушания организуются и проводятся с целью выявления мнения населения по проекту бюджета городского округа на очередной финансовый год и плановый период, а также исполнению бюджета за соответствующий год. Жителей </a:t>
            </a:r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муниципального округа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заблаговременно оповещают о времени и месте проведения публичных слушаний.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 Результат публичных слушаний - это протокол, в котором отражаются выраженные позиции жителей </a:t>
            </a:r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муниципального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округа и рекомендации. Протокол о результатах публичных слушаний подлежит опубликованию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11756" y="1516141"/>
            <a:ext cx="2880320" cy="95410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участник в осуществлении местного самоуправления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(публичные слушания)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4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152406"/>
            <a:ext cx="6221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бюджета </a:t>
            </a:r>
            <a:endParaRPr lang="en-US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 2024-2028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45480903"/>
              </p:ext>
            </p:extLst>
          </p:nvPr>
        </p:nvGraphicFramePr>
        <p:xfrm>
          <a:off x="1043608" y="3345959"/>
          <a:ext cx="78488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996209"/>
              </p:ext>
            </p:extLst>
          </p:nvPr>
        </p:nvGraphicFramePr>
        <p:xfrm>
          <a:off x="1331640" y="980728"/>
          <a:ext cx="7416824" cy="1937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91186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(план)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9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3 519,7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3 840,8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3 921,3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3 439,0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3 520,3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3 508,0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3 941,8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4 077,4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3 439,0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3 520,3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Дефицит «-»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Профицит «+»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-101,0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-156,1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987824" y="6528496"/>
            <a:ext cx="593338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20604" y="652849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0604" y="3082299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Доходы и расходы бюджета на одного жителя в рублях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196" y="1916953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г.                   2027 г.                  2028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07520" y="224034"/>
            <a:ext cx="7872412" cy="154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сведения о бюджете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Лог на 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2026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год и плановый период  2027 и 2028 годов.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(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тысяч рублей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89248049"/>
              </p:ext>
            </p:extLst>
          </p:nvPr>
        </p:nvGraphicFramePr>
        <p:xfrm>
          <a:off x="815032" y="1860928"/>
          <a:ext cx="8064900" cy="477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02035" y="2348880"/>
            <a:ext cx="1443547" cy="916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3 921,3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042" y="2345959"/>
            <a:ext cx="1440161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3 439,0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348880"/>
            <a:ext cx="141511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3 520,3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646" y="3789040"/>
            <a:ext cx="1443548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4 077,4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39042" y="3789040"/>
            <a:ext cx="1440160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3 439,0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71" y="3789040"/>
            <a:ext cx="1415113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3 520,3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4179" y="5288906"/>
            <a:ext cx="1443548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-156,1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5616" y="5287466"/>
            <a:ext cx="1440160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4" y="5301208"/>
            <a:ext cx="1415110" cy="916623"/>
          </a:xfrm>
          <a:prstGeom prst="roundRect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15636" y="32361"/>
            <a:ext cx="5960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Liberation Serif" pitchFamily="18" charset="0"/>
              </a:rPr>
              <a:t>ДОХОДЫ БЮДЖЕТА </a:t>
            </a:r>
            <a:r>
              <a:rPr lang="ru-RU" sz="1500" dirty="0">
                <a:latin typeface="Liberation Serif" pitchFamily="18" charset="0"/>
              </a:rPr>
              <a:t>– поступающие в бюджет денежные средства, </a:t>
            </a:r>
            <a:endParaRPr lang="ru-RU" sz="1500" dirty="0" smtClean="0">
              <a:latin typeface="Liberation Serif" pitchFamily="18" charset="0"/>
            </a:endParaRPr>
          </a:p>
          <a:p>
            <a:pPr algn="ctr"/>
            <a:r>
              <a:rPr lang="ru-RU" sz="1500" dirty="0" smtClean="0">
                <a:latin typeface="Liberation Serif" pitchFamily="18" charset="0"/>
              </a:rPr>
              <a:t>за </a:t>
            </a:r>
            <a:r>
              <a:rPr lang="ru-RU" sz="1500" dirty="0">
                <a:latin typeface="Liberation Serif" pitchFamily="18" charset="0"/>
              </a:rPr>
              <a:t>исключением источников финансирования дефицита </a:t>
            </a:r>
            <a:r>
              <a:rPr lang="ru-RU" sz="1500" dirty="0" smtClean="0">
                <a:latin typeface="Liberation Serif" pitchFamily="18" charset="0"/>
              </a:rPr>
              <a:t>бюджета</a:t>
            </a:r>
            <a:endParaRPr lang="ru-RU" sz="1500" dirty="0">
              <a:latin typeface="Liberation Serif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194973"/>
              </p:ext>
            </p:extLst>
          </p:nvPr>
        </p:nvGraphicFramePr>
        <p:xfrm>
          <a:off x="421182" y="1052736"/>
          <a:ext cx="8399661" cy="46334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99887"/>
                <a:gridCol w="2799887"/>
                <a:gridCol w="2799887"/>
              </a:tblGrid>
              <a:tr h="758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itchFamily="18" charset="0"/>
                        </a:rPr>
                        <a:t>Налоговые</a:t>
                      </a:r>
                      <a:r>
                        <a:rPr lang="ru-RU" baseline="0" dirty="0" smtClean="0">
                          <a:latin typeface="Liberation Serif" pitchFamily="18" charset="0"/>
                        </a:rPr>
                        <a:t> доходы</a:t>
                      </a:r>
                      <a:endParaRPr lang="ru-RU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itchFamily="18" charset="0"/>
                        </a:rPr>
                        <a:t>Неналоговые</a:t>
                      </a:r>
                      <a:r>
                        <a:rPr lang="ru-RU" baseline="0" dirty="0" smtClean="0">
                          <a:latin typeface="Liberation Serif" pitchFamily="18" charset="0"/>
                        </a:rPr>
                        <a:t> доходы</a:t>
                      </a:r>
                      <a:endParaRPr lang="ru-RU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7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аренды земли и имущества, находящиеся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Дотации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551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Акцизы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оказания платных услуг казенными учреждениями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Субсидии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288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Налоги на совокупный доход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продажи земли и имущества, находящегося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Субвенции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184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имущество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Штрафы, санкции, возмещение ущерба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межбюджетные трансферты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54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Земельный налог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неналоговые доходы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Прочие безвозмездные поступления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79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Государственная пошлина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19872" y="6455996"/>
            <a:ext cx="55581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17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411760" y="6381328"/>
            <a:ext cx="656628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Безвозмездные поступления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67907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Межбюджетные трансферты – денежные средства,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Liberation Serif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направляемые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из одного уровня бюджетной системы в другой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835288"/>
              </p:ext>
            </p:extLst>
          </p:nvPr>
        </p:nvGraphicFramePr>
        <p:xfrm>
          <a:off x="323528" y="1412775"/>
          <a:ext cx="4705794" cy="44012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73481"/>
                <a:gridCol w="2132313"/>
              </a:tblGrid>
              <a:tr h="926095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Дотации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(лат.«Dotatio» -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 дар, пожертвование) 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Безвозмездная помощь государства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1898625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Субвенции (лат.«Subvenirе» - приходит на помощь)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6485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Субсидии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 «</a:t>
                      </a:r>
                      <a:r>
                        <a:rPr lang="en-US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Subsidium»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-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</a:t>
                      </a:r>
                      <a:r>
                        <a:rPr lang="ru-RU" sz="16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поддержка)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148064" y="1412776"/>
            <a:ext cx="3672408" cy="44012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chemeClr val="bg1"/>
                </a:solidFill>
                <a:latin typeface="Liberation Serif" pitchFamily="18" charset="0"/>
              </a:rPr>
              <a:t>Межбюджетные трансферты направлены на</a:t>
            </a:r>
            <a:r>
              <a:rPr lang="ru-RU" sz="1400" u="sng" dirty="0" smtClean="0">
                <a:solidFill>
                  <a:schemeClr val="bg1"/>
                </a:solidFill>
                <a:latin typeface="Liberation Serif" pitchFamily="18" charset="0"/>
              </a:rPr>
              <a:t>:</a:t>
            </a:r>
          </a:p>
          <a:p>
            <a:endParaRPr lang="ru-RU" sz="1400" dirty="0" smtClean="0">
              <a:solidFill>
                <a:schemeClr val="bg1"/>
              </a:solidFill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Liberation Serif" pitchFamily="18" charset="0"/>
              </a:rPr>
              <a:t>стимулирование </a:t>
            </a:r>
            <a:r>
              <a:rPr lang="ru-RU" sz="1400" dirty="0">
                <a:solidFill>
                  <a:schemeClr val="bg1"/>
                </a:solidFill>
                <a:latin typeface="Liberation Serif" pitchFamily="18" charset="0"/>
              </a:rPr>
              <a:t>экономического роста; </a:t>
            </a:r>
            <a:endParaRPr lang="ru-RU" sz="1400" dirty="0" smtClean="0">
              <a:solidFill>
                <a:schemeClr val="bg1"/>
              </a:solidFill>
              <a:latin typeface="Liberation Serif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Liberation Serif" pitchFamily="18" charset="0"/>
              </a:rPr>
              <a:t>выравнивание </a:t>
            </a:r>
            <a:r>
              <a:rPr lang="ru-RU" sz="1400" dirty="0">
                <a:solidFill>
                  <a:schemeClr val="bg1"/>
                </a:solidFill>
                <a:latin typeface="Liberation Serif" pitchFamily="18" charset="0"/>
              </a:rPr>
              <a:t>бюджетной обеспеченности территорий и обеспечение равномерного доступа к гарантированному набору государственных услуг на всей территории; </a:t>
            </a:r>
            <a:endParaRPr lang="ru-RU" sz="1400" dirty="0" smtClean="0">
              <a:solidFill>
                <a:schemeClr val="bg1"/>
              </a:solidFill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solidFill>
                <a:schemeClr val="bg1"/>
              </a:solidFill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Liberation Serif" pitchFamily="18" charset="0"/>
              </a:rPr>
              <a:t>компенсацию </a:t>
            </a:r>
            <a:r>
              <a:rPr lang="ru-RU" sz="1400" dirty="0">
                <a:solidFill>
                  <a:schemeClr val="bg1"/>
                </a:solidFill>
                <a:latin typeface="Liberation Serif" pitchFamily="18" charset="0"/>
              </a:rPr>
              <a:t>нижестоящим бюджетам затрат </a:t>
            </a:r>
            <a:r>
              <a:rPr lang="ru-RU" sz="1400" dirty="0" smtClean="0">
                <a:solidFill>
                  <a:schemeClr val="bg1"/>
                </a:solidFill>
                <a:latin typeface="Liberation Serif" pitchFamily="18" charset="0"/>
              </a:rPr>
              <a:t>на финансирование </a:t>
            </a:r>
            <a:r>
              <a:rPr lang="ru-RU" sz="1400" dirty="0">
                <a:solidFill>
                  <a:schemeClr val="bg1"/>
                </a:solidFill>
                <a:latin typeface="Liberation Serif" pitchFamily="18" charset="0"/>
              </a:rPr>
              <a:t>мероприятий общенационального значения, стоимость которых превышает доходные возможности данных бюджетов; </a:t>
            </a:r>
            <a:endParaRPr lang="ru-RU" sz="1400" dirty="0" smtClean="0">
              <a:solidFill>
                <a:schemeClr val="bg1"/>
              </a:solidFill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solidFill>
                <a:schemeClr val="bg1"/>
              </a:solidFill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Liberation Serif" pitchFamily="18" charset="0"/>
              </a:rPr>
              <a:t>поощрение </a:t>
            </a:r>
            <a:r>
              <a:rPr lang="ru-RU" sz="1400" dirty="0">
                <a:solidFill>
                  <a:schemeClr val="bg1"/>
                </a:solidFill>
                <a:latin typeface="Liberation Serif" pitchFamily="18" charset="0"/>
              </a:rPr>
              <a:t>реализации экономических и социальных </a:t>
            </a:r>
            <a:r>
              <a:rPr lang="ru-RU" sz="1400" dirty="0" smtClean="0">
                <a:solidFill>
                  <a:schemeClr val="bg1"/>
                </a:solidFill>
                <a:latin typeface="Liberation Serif" pitchFamily="18" charset="0"/>
              </a:rPr>
              <a:t>реформ нижестоящими </a:t>
            </a:r>
            <a:r>
              <a:rPr lang="ru-RU" sz="1400" dirty="0">
                <a:solidFill>
                  <a:schemeClr val="bg1"/>
                </a:solidFill>
                <a:latin typeface="Liberation Serif" pitchFamily="18" charset="0"/>
              </a:rPr>
              <a:t>органами власти на своей </a:t>
            </a:r>
            <a:r>
              <a:rPr lang="ru-RU" sz="1400" dirty="0" smtClean="0">
                <a:solidFill>
                  <a:schemeClr val="bg1"/>
                </a:solidFill>
                <a:latin typeface="Liberation Serif" pitchFamily="18" charset="0"/>
              </a:rPr>
              <a:t>территории.</a:t>
            </a:r>
            <a:endParaRPr lang="ru-RU" sz="1400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609224"/>
              </p:ext>
            </p:extLst>
          </p:nvPr>
        </p:nvGraphicFramePr>
        <p:xfrm>
          <a:off x="285721" y="1052736"/>
          <a:ext cx="85347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98628" y="371635"/>
            <a:ext cx="7045372" cy="4427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Доля доходов в бюджете на 2026 год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8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67963"/>
              </p:ext>
            </p:extLst>
          </p:nvPr>
        </p:nvGraphicFramePr>
        <p:xfrm>
          <a:off x="395536" y="1196752"/>
          <a:ext cx="3600400" cy="4320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6104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u="sng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Доходы бюджета 2026 год</a:t>
                      </a:r>
                    </a:p>
                    <a:p>
                      <a:pPr lvl="1" algn="ctr"/>
                      <a:endParaRPr lang="ru-RU" u="sng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lvl="1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ВСЕГО: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 3 921 318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1 396 749</a:t>
                      </a:r>
                      <a:endParaRPr lang="ru-RU" sz="15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91 332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2 433 237</a:t>
                      </a:r>
                      <a:endParaRPr lang="ru-RU" sz="155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1" algn="ctr"/>
                      <a:endParaRPr lang="ru-RU" sz="155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98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9240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Страница 19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5781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827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40890"/>
            <a:ext cx="9144000" cy="61318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010736"/>
              </p:ext>
            </p:extLst>
          </p:nvPr>
        </p:nvGraphicFramePr>
        <p:xfrm>
          <a:off x="492818" y="1052736"/>
          <a:ext cx="7404099" cy="4780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9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01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277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Вводная часть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Основные  социально – экономические показатели  муниципального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100" dirty="0" smtClean="0"/>
                        <a:t>Нормативно правовая база формирования бюджета</a:t>
                      </a:r>
                      <a:endParaRPr lang="ru-RU" alt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Основные задачи и приоритетные направления бюджетной  политики муниципального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altLang="ru-RU" sz="1100" dirty="0" smtClean="0">
                          <a:effectLst/>
                        </a:rPr>
                        <a:t>Основные этапы составления проекта бюджета муниципального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9,10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Основные понятия (Глоссарий)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Бюджетный процесс 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dirty="0" smtClean="0"/>
                        <a:t>Динамика доходов и расходов местного бюджета муниципального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42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+mj-lt"/>
                          <a:cs typeface="Times New Roman" panose="02020603050405020304" pitchFamily="18" charset="0"/>
                        </a:rPr>
                        <a:t>Разделы</a:t>
                      </a:r>
                      <a:r>
                        <a:rPr lang="ru-RU" sz="1100" b="0" baseline="0" dirty="0" smtClean="0">
                          <a:latin typeface="+mj-lt"/>
                          <a:cs typeface="Times New Roman" panose="02020603050405020304" pitchFamily="18" charset="0"/>
                        </a:rPr>
                        <a:t> классификации расходов бюджета</a:t>
                      </a:r>
                      <a:endParaRPr lang="ru-RU" sz="11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+mj-lt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42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+mj-lt"/>
                          <a:cs typeface="Times New Roman" panose="02020603050405020304" pitchFamily="18" charset="0"/>
                        </a:rPr>
                        <a:t>Распределение расходов бюджета по отраслям</a:t>
                      </a:r>
                      <a:endParaRPr lang="ru-RU" sz="11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+mj-lt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Непрограммная деятельность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Информация о расходах бюджета в разрезе муниципальных программ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45,46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Объем расходов бюджета муниципального округа Сухой Лог в расчете на одного жителя в 2026 г.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48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Контактная информация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7200" y="752806"/>
            <a:ext cx="762000" cy="51964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Оглавление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57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19241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6417941"/>
            <a:ext cx="584620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Страница 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99792" y="6381328"/>
            <a:ext cx="627825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848073"/>
              </p:ext>
            </p:extLst>
          </p:nvPr>
        </p:nvGraphicFramePr>
        <p:xfrm>
          <a:off x="443880" y="1088407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62690"/>
            <a:ext cx="6552728" cy="773807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2026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53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91880" y="6453336"/>
            <a:ext cx="54006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Страница 20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615685"/>
              </p:ext>
            </p:extLst>
          </p:nvPr>
        </p:nvGraphicFramePr>
        <p:xfrm>
          <a:off x="383029" y="908720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432" y="89076"/>
            <a:ext cx="6804248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96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2235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75856" y="6453336"/>
            <a:ext cx="57021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Страница 21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051720" y="65311"/>
            <a:ext cx="6840760" cy="7780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на 2026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743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75856" y="6453336"/>
            <a:ext cx="56166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Страница 22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258437"/>
              </p:ext>
            </p:extLst>
          </p:nvPr>
        </p:nvGraphicFramePr>
        <p:xfrm>
          <a:off x="251520" y="872810"/>
          <a:ext cx="8493968" cy="510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79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13320" y="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43808" y="129928"/>
            <a:ext cx="4392488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Доходы бюджета</a:t>
            </a:r>
            <a:endParaRPr lang="ru-RU" sz="25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80" y="1952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34483" y="782619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97420243"/>
              </p:ext>
            </p:extLst>
          </p:nvPr>
        </p:nvGraphicFramePr>
        <p:xfrm>
          <a:off x="229072" y="1173374"/>
          <a:ext cx="8748972" cy="143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636912"/>
            <a:ext cx="84142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2028 годы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Лог, уровня собираемости, налоговых вычетов, льгот, и нормативов отчислений в бюджет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860" y="3465323"/>
            <a:ext cx="8239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Изменение норматива отчислений от НДФЛ в бюджет муниципального округа и динамика поступлений НДФЛ в бюджет муниципального округа Сухой Лог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16216913"/>
              </p:ext>
            </p:extLst>
          </p:nvPr>
        </p:nvGraphicFramePr>
        <p:xfrm>
          <a:off x="411578" y="3970998"/>
          <a:ext cx="8630244" cy="241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45660" y="8567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871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03848" y="6453336"/>
            <a:ext cx="57741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Страница 23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-2415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332" y="75846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651" y="4437112"/>
            <a:ext cx="8331224" cy="1811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(далее – акцизы на нефтепродукты), 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годы запланировано по данным администратора  дохода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Межрайонной ИФНС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№29 по Свердловской области.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Норматив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отчислений в бюджет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 предусмотрен проектом Закона Свердловской области «Об областном бюджете 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годов» установлен 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год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0,33900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%. 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2027-2028 годы – 0,16950% (в 2025 году 0,33794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%).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66" y="19778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985105" y="197783"/>
            <a:ext cx="4041775" cy="3866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871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69320623"/>
              </p:ext>
            </p:extLst>
          </p:nvPr>
        </p:nvGraphicFramePr>
        <p:xfrm>
          <a:off x="616963" y="998265"/>
          <a:ext cx="8131501" cy="343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6453336"/>
            <a:ext cx="86409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    Страница 24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11444"/>
            <a:ext cx="9144000" cy="641837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332" y="75846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1187" y="4725144"/>
            <a:ext cx="8421939" cy="15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             </a:t>
            </a:r>
            <a:r>
              <a:rPr lang="ru-RU" sz="1400" dirty="0">
                <a:latin typeface="Times New Roman" panose="02020603050405020304" pitchFamily="18" charset="0"/>
              </a:rPr>
              <a:t>Поступление </a:t>
            </a:r>
            <a:r>
              <a:rPr lang="ru-RU" sz="1400" dirty="0" smtClean="0">
                <a:latin typeface="Times New Roman" panose="02020603050405020304" pitchFamily="18" charset="0"/>
              </a:rPr>
              <a:t>налогов на совокупный доход </a:t>
            </a:r>
            <a:r>
              <a:rPr lang="ru-RU" sz="1400" dirty="0">
                <a:latin typeface="Times New Roman" panose="02020603050405020304" pitchFamily="18" charset="0"/>
              </a:rPr>
              <a:t>на 2026 – 2028 годы запланировано по данным администратора  дохода Межрайонной ИФНС </a:t>
            </a:r>
            <a:r>
              <a:rPr lang="ru-RU" sz="1400" dirty="0" smtClean="0">
                <a:latin typeface="Times New Roman" panose="02020603050405020304" pitchFamily="18" charset="0"/>
              </a:rPr>
              <a:t>№ 29 </a:t>
            </a:r>
            <a:r>
              <a:rPr lang="ru-RU" sz="1400" dirty="0">
                <a:latin typeface="Times New Roman" panose="02020603050405020304" pitchFamily="18" charset="0"/>
              </a:rPr>
              <a:t>по Свердловской области</a:t>
            </a:r>
            <a:r>
              <a:rPr lang="ru-RU" sz="1400" dirty="0" smtClean="0"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4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</a:rPr>
              <a:t>            В состав налогов на совокупный доход входят: </a:t>
            </a:r>
          </a:p>
          <a:p>
            <a:pPr marL="450000" indent="-285750" algn="just">
              <a:lnSpc>
                <a:spcPct val="114000"/>
              </a:lnSpc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</a:rPr>
              <a:t>налоги, взимаемые в связи с применением упрощенной  системы налогообложения; </a:t>
            </a:r>
          </a:p>
          <a:p>
            <a:pPr marL="450000" indent="-285750" algn="just">
              <a:lnSpc>
                <a:spcPct val="114000"/>
              </a:lnSpc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</a:rPr>
              <a:t>единый сельскохозяйственный налог; </a:t>
            </a:r>
          </a:p>
          <a:p>
            <a:pPr marL="450000" indent="-285750" algn="just">
              <a:lnSpc>
                <a:spcPct val="114000"/>
              </a:lnSpc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</a:rPr>
              <a:t>налог, взимаемый в связи с применением патентной системы налогообложения.</a:t>
            </a:r>
            <a:endParaRPr lang="ru-RU" sz="14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66" y="19778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555776" y="197783"/>
            <a:ext cx="6192687" cy="3866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</a:t>
            </a:r>
            <a:endParaRPr lang="ru-RU" sz="35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871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94013542"/>
              </p:ext>
            </p:extLst>
          </p:nvPr>
        </p:nvGraphicFramePr>
        <p:xfrm>
          <a:off x="375665" y="920164"/>
          <a:ext cx="8513818" cy="401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6453336"/>
            <a:ext cx="86409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    Страница 25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0"/>
            <a:ext cx="9144000" cy="7671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632831" y="200541"/>
            <a:ext cx="6128768" cy="46650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на имущество физических лиц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sz="25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5085184"/>
            <a:ext cx="8541761" cy="129614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Поступления налога на 2026-2028 годы, рассчитаны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исходя из данных о кадастровой стоимости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имущества, признаваемого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объектом налогообложения, налоговых льгот и налоговых ставок, установленных Налоговым кодексом Российской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Федерации,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решением Думы городского округа от 14.11.2019 № 219-РД «Об установлении налога на имущество физических лиц на территории городского округа Сухой Лог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76557751"/>
              </p:ext>
            </p:extLst>
          </p:nvPr>
        </p:nvGraphicFramePr>
        <p:xfrm>
          <a:off x="396304" y="836712"/>
          <a:ext cx="84969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53650" y="98072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8249" y="5229200"/>
            <a:ext cx="5904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</a:t>
            </a:r>
            <a:endParaRPr lang="ru-RU" sz="13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06" y="1744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84530" y="15811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5956" y="6453336"/>
            <a:ext cx="87265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      Страница 26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817" y="27125"/>
            <a:ext cx="9144000" cy="806773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63055"/>
            <a:ext cx="5184576" cy="286520"/>
          </a:xfrm>
          <a:ln>
            <a:solidFill>
              <a:srgbClr val="CCFFFF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>Земельный налог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87068" y="2511177"/>
            <a:ext cx="8405412" cy="1296144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       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Размер поступления земельного налога 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2028 годах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Межрайонной ИФНС №29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Свердловской области исходя 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 утверждении Положения о земельном налоге на территории городского округа Сухой Лог».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28159671"/>
              </p:ext>
            </p:extLst>
          </p:nvPr>
        </p:nvGraphicFramePr>
        <p:xfrm>
          <a:off x="251520" y="4153476"/>
          <a:ext cx="8640960" cy="1903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29716048"/>
              </p:ext>
            </p:extLst>
          </p:nvPr>
        </p:nvGraphicFramePr>
        <p:xfrm>
          <a:off x="165956" y="899122"/>
          <a:ext cx="8719646" cy="166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84368" y="91936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43608" y="3865444"/>
            <a:ext cx="6840760" cy="2880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                Госпошлина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2108" y="5858108"/>
            <a:ext cx="8277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Расчет государственной пошлины на 2026 – 2028 годы выполнен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соответствии со </a:t>
            </a: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статьей </a:t>
            </a:r>
            <a:r>
              <a:rPr lang="ru-RU" sz="140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61.6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Бюджетного кодекса Российской Федерации, по нормативу 100%.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554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783363" y="38073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9122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  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6453336"/>
            <a:ext cx="87129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Страница 27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5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137220"/>
              </p:ext>
            </p:extLst>
          </p:nvPr>
        </p:nvGraphicFramePr>
        <p:xfrm>
          <a:off x="264477" y="1210815"/>
          <a:ext cx="8543678" cy="477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713" y="798711"/>
            <a:ext cx="6768752" cy="41210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Динамика поступления доходов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956376" y="1210815"/>
            <a:ext cx="861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4867" y="10847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28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623956"/>
              </p:ext>
            </p:extLst>
          </p:nvPr>
        </p:nvGraphicFramePr>
        <p:xfrm>
          <a:off x="389860" y="764704"/>
          <a:ext cx="8502619" cy="509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4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09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50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5046"/>
              </a:tblGrid>
              <a:tr h="57158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 за 2024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Ожидаемое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2027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2028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Налоговые,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1 021 037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1 222 381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1 396 749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1 214 782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1 345 093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81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774 826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956 723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1 139 433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1 070 858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1 194 996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3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Акцизы по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подакцизным товарам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70 038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75 371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82 110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43 412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46 245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9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119 557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129 260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112 861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34 117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35 572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имущество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42 674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36 946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37 512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40 564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41 412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21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Государственная пошлина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13 942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24 081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24 834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25 831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26 867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Неналоговые, из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них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75 755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94 917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91 332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80 273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83 793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81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использования имущества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49 684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60 414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67 453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60 037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62 775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14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продажи имущества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 земельных участков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16 803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16 525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19 765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15 952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16 727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402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2 422 871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2 860 607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2 433 237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2 143 936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2 091 413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711 617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869 524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594 395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354 328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277 185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279 984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592 912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407 208</a:t>
                      </a:r>
                      <a:endParaRPr lang="ru-RU" sz="1200" b="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265 735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194 421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1 289 102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1 313 942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1 431 634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1 523 873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1 619 807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Иные межбюджетные трансферты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153 504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99 385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80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 доходов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3 519 663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4 177 905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3 921 318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3 438 991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3 520 299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67744" y="93860"/>
            <a:ext cx="6120681" cy="432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Структура поступлений доходов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8244408" y="318591"/>
            <a:ext cx="764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79" y="1040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8775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67012" y="6429577"/>
            <a:ext cx="70254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47864" y="6447683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29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0605" y="1268760"/>
            <a:ext cx="8424935" cy="504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200" dirty="0">
                <a:effectLst/>
                <a:latin typeface="Times New Roman"/>
                <a:ea typeface="Times New Roman"/>
              </a:rPr>
              <a:t>Бюджет – это план доходов и расходов.  Каждый житель городского округа Сухой Лог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Муниципальное образование расходует поступившие  доходы для выполнения своих функций и предоставление 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государства и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Liberation Serif"/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56028" cy="561525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                                              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муниципального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Лог!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                                         Бюджет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план доходов и расходов. 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Каждый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житель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образование расходует поступившие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доходы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для выполнения своих функций и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предоставления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(общественных) услуг: образование, культура, спорт, благоустройство города и др.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Граждане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и как налогоплательщики, и как потребители общественных услуг, должны быть уверены в том, что передаваемые ими в распоряжение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Проект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Лог,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прогнозе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социально-экономического развития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округа, муниципальных программах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Уважаемые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2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7558" y="5661248"/>
            <a:ext cx="60521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		  		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Р.Р. Мингалимов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6522"/>
            <a:ext cx="6962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4" descr="https://glava.goslog.ru/upload/resize_cache/main/de1/6elkmdob1i43a586fvkhb38lur3pqa4t/300_300_1/Glav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889823" cy="13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524" y="0"/>
            <a:ext cx="9144000" cy="8367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757085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339752" y="151519"/>
            <a:ext cx="6696744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5 предприятий, формирующих треть налоговых доходов бюджета муниципального округа Сухой Лог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0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868053232"/>
              </p:ext>
            </p:extLst>
          </p:nvPr>
        </p:nvGraphicFramePr>
        <p:xfrm>
          <a:off x="582080" y="980728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204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8601" y="12047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2946" name="Picture 2" descr="SLK C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2" y="1350928"/>
            <a:ext cx="638217" cy="6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https://www.foresltd.com/wp-content/uploads/2021/02/fores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84" y="2450821"/>
            <a:ext cx="1408237" cy="2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Сухоложский огнеупорный заво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87" y="3296636"/>
            <a:ext cx="634151" cy="6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ООО &amp;quot;Староцементный завод&amp;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4221087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https://sl.ugmk.com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18" descr="https://sl.ugmk.com/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20" descr="https://sl.ugmk.com/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2" descr="https://sl.ugmk.com/logo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24" descr="https://sl.ugmk.com/logo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2970" name="Picture 26" descr="Меди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5157191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627784" y="6381328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987824" y="101364"/>
            <a:ext cx="3816424" cy="47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РАСХОДЫ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БЮДЖЕТА</a:t>
            </a:r>
            <a:endParaRPr lang="ru-RU" sz="700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8601" y="9320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муниципальный округа Сухой Лог               Страница 31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394" y="1411036"/>
            <a:ext cx="2135374" cy="166428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РАСХОДНОЕ ОБЯЗАТЕЛЬСТВО –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обязанность выплатить денежные средства из соответствующего бюджета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20137" y="1424381"/>
            <a:ext cx="2256774" cy="163759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ОБЯЗАТЕЛЬСТВА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расходные обязательства, подлежащие исполнению в соответствующем финансовом году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68205" y="1410485"/>
            <a:ext cx="2871947" cy="162659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АССИГНОВАНИЯ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8601" y="669276"/>
            <a:ext cx="7823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2026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- это программный бюджет, направлен на повышение эффективности расходования бюджетных средств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667974" y="3272874"/>
            <a:ext cx="3672408" cy="710067"/>
          </a:xfrm>
          <a:prstGeom prst="roundRect">
            <a:avLst>
              <a:gd name="adj" fmla="val 0"/>
            </a:avLst>
          </a:prstGeom>
          <a:solidFill>
            <a:srgbClr val="90BBD6"/>
          </a:solidFill>
          <a:ln>
            <a:noFill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dirty="0">
                <a:latin typeface="Liberation Serif" panose="02020603050405020304" pitchFamily="18" charset="0"/>
                <a:ea typeface="Batang" panose="02030600000101010101" pitchFamily="18" charset="-127"/>
              </a:rPr>
              <a:t>Расходы бюджета распределены по: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46739" y="4869555"/>
            <a:ext cx="2241396" cy="1023938"/>
          </a:xfrm>
          <a:prstGeom prst="roundRect">
            <a:avLst>
              <a:gd name="adj" fmla="val 1783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626443" y="4903575"/>
            <a:ext cx="2111706" cy="989918"/>
          </a:xfrm>
          <a:prstGeom prst="roundRect">
            <a:avLst>
              <a:gd name="adj" fmla="val 1272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Liberation Serif" panose="020206030504050203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0" y="4886549"/>
            <a:ext cx="2016224" cy="1023969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48259" y="4493471"/>
            <a:ext cx="546052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8524" y="3982942"/>
            <a:ext cx="0" cy="5105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67437" y="4483898"/>
            <a:ext cx="0" cy="3665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05582" y="4493471"/>
            <a:ext cx="3206" cy="35694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-10666" y="56442"/>
            <a:ext cx="9144000" cy="59531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17677" y="2837921"/>
            <a:ext cx="1387641" cy="776657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663895" y="5214000"/>
            <a:ext cx="1080119" cy="6732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массовой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89135" y="4573520"/>
            <a:ext cx="1688909" cy="5361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17553" y="1967152"/>
            <a:ext cx="1490623" cy="69015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83082" y="2141759"/>
            <a:ext cx="1384046" cy="53772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65" y="13142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2663896" y="224880"/>
            <a:ext cx="6300591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67615" y="2988456"/>
            <a:ext cx="1638632" cy="777046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8806" y="4240069"/>
            <a:ext cx="1282375" cy="435890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40961" y="10175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676465" y="6379757"/>
            <a:ext cx="6301579" cy="157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410718" y="6400207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32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pic>
        <p:nvPicPr>
          <p:cNvPr id="89090" name="Picture 2" descr="https://avatars.mds.yandex.net/i?id=e67da6c7d94f8122ee344fc30cbb111a681d84a7-5869770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7" y="771545"/>
            <a:ext cx="2495089" cy="130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195736" y="831252"/>
            <a:ext cx="1779222" cy="61515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Общегосударственные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9092" name="Picture 4" descr="https://avatars.mds.yandex.net/i?id=ef9876bd7eb5651317324b90caac3f1c0c50fc05-12926369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73" y="1654016"/>
            <a:ext cx="1740317" cy="13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https://avatars.mds.yandex.net/i?id=4b729b248ba2aa482fcb38856e441af379aa26fb-3418703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1" y="2845851"/>
            <a:ext cx="1611067" cy="9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https://avatars.mds.yandex.net/i?id=2896178427fe8965ee3b134d6766a482b3d89d9f-4600590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6" y="4675959"/>
            <a:ext cx="2357659" cy="11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6" name="Picture 18" descr="https://avatars.mds.yandex.net/i?id=39f01b0105b7aa4502eeccdb19fb2cdf28d520ac-9729437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22" y="3867718"/>
            <a:ext cx="1454699" cy="19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8" name="Picture 20" descr="https://avatars.mds.yandex.net/i?id=0695ffbd8fda43acd5e33ec127e8ad229d3c710a-1634429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08" y="2245405"/>
            <a:ext cx="1476774" cy="14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12" name="Picture 24" descr="https://avatars.mds.yandex.net/i?id=13f58e043283559ba683ce9c829f3eda1347d745-4010643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24" y="811350"/>
            <a:ext cx="1694812" cy="12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14" name="Picture 26" descr="https://avatars.mds.yandex.net/i?id=8ae9755ebe6d59f9ca61a54d601872f355a8a1a3-4893143-images-thumbs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51" y="878644"/>
            <a:ext cx="2009975" cy="126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16" name="Picture 28" descr="https://avatars.mds.yandex.net/i?id=39b04d94bc6cf5e1ecf9c9ebd6d754a9e67081c2-4825721-images-thumbs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63" y="5013175"/>
            <a:ext cx="2219848" cy="12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18" name="Picture 30" descr="https://avatars.mds.yandex.net/i?id=b866d9a1cff01c85ab087936754d936837146144-5283885-images-thumbs&amp;n=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42" y="2840437"/>
            <a:ext cx="1427109" cy="15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358676" y="5281284"/>
            <a:ext cx="1308085" cy="715386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9120" name="Picture 32" descr="https://avatars.mds.yandex.net/i?id=635d050a54b1ee6cf773e22f05485ffecdc013e7-4217546-images-thumbs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15" y="4097619"/>
            <a:ext cx="1543443" cy="115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442208" y="854248"/>
            <a:ext cx="1230898" cy="51908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19140" y="2738516"/>
            <a:ext cx="1167528" cy="4905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-5011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418537" y="16264"/>
            <a:ext cx="6624737" cy="6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Структура расходов бюджета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                           в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процентном соотношении на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2026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</a:t>
            </a:r>
            <a:r>
              <a:rPr lang="ru-RU" sz="1700" b="1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           </a:t>
            </a:r>
            <a:endParaRPr lang="ru-RU" sz="1700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17092066"/>
              </p:ext>
            </p:extLst>
          </p:nvPr>
        </p:nvGraphicFramePr>
        <p:xfrm>
          <a:off x="185060" y="648072"/>
          <a:ext cx="881025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1938189"/>
            <a:ext cx="13819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4 077,4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млн.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06973020"/>
              </p:ext>
            </p:extLst>
          </p:nvPr>
        </p:nvGraphicFramePr>
        <p:xfrm>
          <a:off x="1043608" y="3736911"/>
          <a:ext cx="789682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33428" y="6473215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33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67744" y="312104"/>
            <a:ext cx="6624737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РАСПРЕДЕЛЕНИЕ РАСХОДОВ БЮДЖЕТА ПО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ОТРАСЛЯМ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2026 году и плановом периоде 2027-2028 гг. </a:t>
            </a:r>
            <a:endParaRPr lang="ru-RU" sz="15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16107" y="1124744"/>
            <a:ext cx="793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0871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96221777"/>
              </p:ext>
            </p:extLst>
          </p:nvPr>
        </p:nvGraphicFramePr>
        <p:xfrm>
          <a:off x="1525719" y="1412776"/>
          <a:ext cx="729647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5425538" y="1916832"/>
            <a:ext cx="338437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24752" y="5204756"/>
            <a:ext cx="726225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136351"/>
            <a:ext cx="6480720" cy="430887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2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5023641"/>
              </p:ext>
            </p:extLst>
          </p:nvPr>
        </p:nvGraphicFramePr>
        <p:xfrm>
          <a:off x="827584" y="910857"/>
          <a:ext cx="80648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707904" y="2145860"/>
            <a:ext cx="2160239" cy="22322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ОБРАЗОВАНИЕ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– 2 559 827,5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тыс. руб.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35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64558" y="200504"/>
            <a:ext cx="6480720" cy="353943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Направления расходов на образование в 2026 году, тыс. руб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.</a:t>
            </a:r>
            <a:endParaRPr lang="ru-RU" sz="17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48598912"/>
              </p:ext>
            </p:extLst>
          </p:nvPr>
        </p:nvGraphicFramePr>
        <p:xfrm>
          <a:off x="433410" y="1052736"/>
          <a:ext cx="856895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187624" y="1916832"/>
            <a:ext cx="1344924" cy="33123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Liberation Serif" pitchFamily="18" charset="0"/>
              </a:rPr>
              <a:t>Образование - 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Liberation Serif" pitchFamily="18" charset="0"/>
              </a:rPr>
              <a:t>2 559 827,5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sz="24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36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9394" y="0"/>
            <a:ext cx="907911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                              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Оказание </a:t>
            </a:r>
            <a:r>
              <a:rPr lang="ru-RU" sz="21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услуг в сфере культуры осуществляют:</a:t>
            </a:r>
            <a:endParaRPr lang="ru-RU" sz="2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73" y="15820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3" y="836712"/>
            <a:ext cx="2756889" cy="1722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8" y="2668582"/>
            <a:ext cx="2713157" cy="1824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62141" y="852976"/>
            <a:ext cx="3556484" cy="5560252"/>
          </a:xfrm>
          <a:prstGeom prst="roundRect">
            <a:avLst>
              <a:gd name="adj" fmla="val 109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Дома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культуры:</a:t>
            </a:r>
          </a:p>
          <a:p>
            <a:pPr algn="ctr"/>
            <a:endParaRPr lang="ru-RU" sz="15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МАУК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«Дворец культуры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«Кристалл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«Культурно-социальное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объединение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«Гармония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МБУК «Курьинский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центр досуга и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народного творчества»;</a:t>
            </a: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«Культурно-досуговое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объединение» (в том числе 9 сельских клубов и домов культуры)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5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24" y="2668583"/>
            <a:ext cx="3043662" cy="193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3" name="Волна 2"/>
          <p:cNvSpPr/>
          <p:nvPr/>
        </p:nvSpPr>
        <p:spPr>
          <a:xfrm rot="20039399">
            <a:off x="3055536" y="1190656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Городской музей</a:t>
            </a:r>
          </a:p>
        </p:txBody>
      </p:sp>
      <p:sp>
        <p:nvSpPr>
          <p:cNvPr id="15" name="Волна 14"/>
          <p:cNvSpPr/>
          <p:nvPr/>
        </p:nvSpPr>
        <p:spPr>
          <a:xfrm rot="20039399">
            <a:off x="3055429" y="3058043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Библиотека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Волна 15"/>
          <p:cNvSpPr/>
          <p:nvPr/>
        </p:nvSpPr>
        <p:spPr>
          <a:xfrm rot="20039399">
            <a:off x="3072057" y="4940531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МБУК «Дивий Лад»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77022" y="6534391"/>
            <a:ext cx="53285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Страница 37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943161" y="6521025"/>
            <a:ext cx="596060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0" name="Picture 2" descr="C:\Users\Пользователь\Downloads\IMG_85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3" y="4612528"/>
            <a:ext cx="2756890" cy="1943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1103" y="6021288"/>
            <a:ext cx="1011367" cy="39200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2124" y="4793627"/>
            <a:ext cx="454834" cy="3780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19873" y="4793627"/>
            <a:ext cx="360040" cy="32403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0797" y="6021288"/>
            <a:ext cx="1366301" cy="44125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5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65478" y="242476"/>
            <a:ext cx="6480720" cy="353943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культуру в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2026 году, тыс. руб.</a:t>
            </a:r>
            <a:endParaRPr lang="ru-RU" sz="17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57634670"/>
              </p:ext>
            </p:extLst>
          </p:nvPr>
        </p:nvGraphicFramePr>
        <p:xfrm>
          <a:off x="583039" y="908720"/>
          <a:ext cx="838145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308996" y="1844824"/>
            <a:ext cx="1368152" cy="360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Liberation Serif" pitchFamily="18" charset="0"/>
              </a:rPr>
              <a:t>КУЛЬТУРА, КИНЕМАТОГРАФИЯ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Liberation Serif" pitchFamily="18" charset="0"/>
              </a:rPr>
              <a:t>- 302 381,0 </a:t>
            </a:r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sz="24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38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-7032" y="-30534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6" y="11723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338552" y="20687"/>
            <a:ext cx="8547497" cy="204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Book Antiqua" pitchFamily="18" charset="0"/>
              </a:rPr>
              <a:t>      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округа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Сухой Лог осуществляют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свою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деятельность: </a:t>
            </a:r>
          </a:p>
          <a:p>
            <a:pPr>
              <a:lnSpc>
                <a:spcPct val="90000"/>
              </a:lnSpc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МКУ «Центр развития физической культуры и спорта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Спортивный комплекс «Здоровье»;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ДО СШ;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Ледовая арена «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Литейщик – Сухой Лог»</a:t>
            </a:r>
            <a:endParaRPr lang="ru-RU" sz="14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042" y="3391337"/>
            <a:ext cx="2689238" cy="356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3042" y="2246574"/>
            <a:ext cx="2689239" cy="4141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Плавательный бассейн</a:t>
            </a:r>
          </a:p>
        </p:txBody>
      </p:sp>
      <p:pic>
        <p:nvPicPr>
          <p:cNvPr id="80902" name="Picture 6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25" y="2550299"/>
            <a:ext cx="2628292" cy="18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https://tavriya.ks.ua/uploads/posts/2016-05/medium/1464123721_tenisn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01" y="4597857"/>
            <a:ext cx="2693815" cy="16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http://ufasch3.ru/_nw/1/407624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31" y="4507958"/>
            <a:ext cx="2604038" cy="173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16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8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0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0920" name="Picture 24" descr="https://ic.pics.livejournal.com/vsegda_tvoj/13094403/17581963/17581963_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5" y="4498979"/>
            <a:ext cx="2754973" cy="17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70174" y="3933056"/>
            <a:ext cx="2722105" cy="4197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Стадион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6018" name="Picture 2" descr="https://sukhoylog-media.ru/wp-content/uploads/2021/04/img_09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05" y="697281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483768" y="6381328"/>
            <a:ext cx="641578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3042" y="2825757"/>
            <a:ext cx="2689239" cy="3776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Ледовая арена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7042" name="Picture 2" descr="https://avatars.mds.yandex.net/i?id=a7ff60a8aecc756002daa588910db6387a2a5f913332b0cf-8495915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05" y="2660689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11283" r="27558" b="10999"/>
          <a:stretch/>
        </p:blipFill>
        <p:spPr bwMode="auto">
          <a:xfrm>
            <a:off x="251520" y="332656"/>
            <a:ext cx="7848902" cy="584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3356992"/>
            <a:ext cx="7704856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расположен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юге Свердловской области в 110 км от областного центра –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Екатеринбурга, граничит на севере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Артемовский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Ирбит,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востоке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Камышлов,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юге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Богданович,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западе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 городом Асбест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Рефтинский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Город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приобрел статус города в феврале 1943 года.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 января 1965 года город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получил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статус города областного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подчинения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 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Общая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площадь в границах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 составляет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168 451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га. 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    Население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на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01.01.2026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– </a:t>
            </a:r>
            <a:r>
              <a:rPr lang="ru-RU" sz="1600" b="1" dirty="0" smtClean="0">
                <a:latin typeface="Liberation Serif" panose="02020603050405020304" pitchFamily="18" charset="0"/>
              </a:rPr>
              <a:t>46, 3  </a:t>
            </a:r>
            <a:r>
              <a:rPr lang="ru-RU" sz="1600" b="1" dirty="0">
                <a:latin typeface="Liberation Serif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человек.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r>
              <a:rPr lang="ru-RU" sz="1600" b="1" i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070040"/>
            <a:ext cx="48245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Важнейшие отрасли экономики:</a:t>
            </a:r>
            <a:r>
              <a:rPr lang="ru-RU" sz="17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17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производство строительных материалов: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цемента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, шифера, асбестоцементных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труб;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производство огнеупорных материалов,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вторичных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цветных металлов; </a:t>
            </a: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сельское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хозяйство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</p:txBody>
      </p:sp>
      <p:pic>
        <p:nvPicPr>
          <p:cNvPr id="83975" name="Picture 7" descr="https://otvet.ya.guru/media/im/pU/TU/pUTUqW9ZUiisFbpqxy2XeQVLyVTAoZ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3316"/>
            <a:ext cx="2771800" cy="19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4767" y="2940738"/>
            <a:ext cx="40684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Муниципальный округ Сухой Лог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12962" y="1901034"/>
            <a:ext cx="1250036" cy="150031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7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Муниципальный округ</a:t>
            </a:r>
            <a:endParaRPr lang="ru-RU" sz="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2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3" r="25201"/>
          <a:stretch/>
        </p:blipFill>
        <p:spPr bwMode="auto">
          <a:xfrm>
            <a:off x="8140476" y="566840"/>
            <a:ext cx="780949" cy="11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1" y="43148"/>
            <a:ext cx="9142859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6436" y="84226"/>
            <a:ext cx="6480720" cy="55399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физическую культуру и спорт </a:t>
            </a:r>
          </a:p>
          <a:p>
            <a:pPr lvl="0" algn="ctr">
              <a:buClr>
                <a:schemeClr val="hlink"/>
              </a:buClr>
              <a:buSzPct val="65000"/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в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2026 году, тыс. руб.</a:t>
            </a:r>
            <a:endParaRPr lang="ru-RU" sz="15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07878471"/>
              </p:ext>
            </p:extLst>
          </p:nvPr>
        </p:nvGraphicFramePr>
        <p:xfrm>
          <a:off x="583038" y="908720"/>
          <a:ext cx="8480961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308996" y="1844824"/>
            <a:ext cx="1368152" cy="360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Liberation Serif" pitchFamily="18" charset="0"/>
              </a:rPr>
              <a:t>ФИЗИЧЕСКАЯ КУЛЬТУРА И СПОРТ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Liberation Serif" pitchFamily="18" charset="0"/>
              </a:rPr>
              <a:t>- 162 711,8 </a:t>
            </a:r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sz="24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40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 Константинов\AppData\Local\Microsoft\Windows\Temporary Internet Files\Content.IE5\AEE5ACOG\ko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1" y="603531"/>
            <a:ext cx="8856984" cy="6081398"/>
          </a:xfrm>
          <a:prstGeom prst="rect">
            <a:avLst/>
          </a:prstGeom>
          <a:noFill/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5"/>
          <p:cNvSpPr txBox="1">
            <a:spLocks/>
          </p:cNvSpPr>
          <p:nvPr/>
        </p:nvSpPr>
        <p:spPr>
          <a:xfrm>
            <a:off x="2578511" y="119973"/>
            <a:ext cx="5904657" cy="49442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Направление расходов на жилищно-коммунальное хозяйство в 2026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60323784"/>
              </p:ext>
            </p:extLst>
          </p:nvPr>
        </p:nvGraphicFramePr>
        <p:xfrm>
          <a:off x="610428" y="1052736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3851920" y="2547036"/>
            <a:ext cx="2592288" cy="15121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395 849,8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31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52767" y="6468905"/>
            <a:ext cx="53792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Страница 41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2021" y="6420883"/>
            <a:ext cx="835999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5839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69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15840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59720" y="144512"/>
            <a:ext cx="6372200" cy="4453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на дорожное хозяйство  (дорожный фонд)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6549" y="646505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42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27784" y="6453336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99592" y="2852936"/>
            <a:ext cx="3130729" cy="302433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дорожного фонда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114 194,0 тыс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Акцизы на нефтепродукты,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подлежащие зачислению  в бюджет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rPr>
              <a:t>82 110,0 тыс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Иные поступления – </a:t>
            </a:r>
            <a:endParaRPr lang="ru-RU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32 084,0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  <a:r>
              <a:rPr lang="ru-RU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16956" y="2852936"/>
            <a:ext cx="4665953" cy="337719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114 194,0 тыс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содержанию и текущему ремонту автомобильных дорог общего пользования, мостов и иных транспортных инженерных сооружений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52 116,0 тыс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itchFamily="18" charset="0"/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58 836,2 тыс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itchFamily="18" charset="0"/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Разработка проектно-сметной и рабочей документации, подготовительная организация работ для проведения проектно-сметной и рабочей документации на ремонт автомобильных дорог муниципального округа Сухой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–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3 241,8 тыс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32808" y="3284984"/>
            <a:ext cx="266429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17784" y="3293083"/>
            <a:ext cx="266429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87443386"/>
              </p:ext>
            </p:extLst>
          </p:nvPr>
        </p:nvGraphicFramePr>
        <p:xfrm>
          <a:off x="497957" y="836713"/>
          <a:ext cx="8148085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19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1" y="43148"/>
            <a:ext cx="9142859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6436" y="84226"/>
            <a:ext cx="6480720" cy="55399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социальную политику </a:t>
            </a:r>
          </a:p>
          <a:p>
            <a:pPr lvl="0" algn="ctr">
              <a:buClr>
                <a:schemeClr val="hlink"/>
              </a:buClr>
              <a:buSzPct val="65000"/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в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2026 году, тыс. руб.</a:t>
            </a:r>
            <a:endParaRPr lang="ru-RU" sz="15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7936056"/>
              </p:ext>
            </p:extLst>
          </p:nvPr>
        </p:nvGraphicFramePr>
        <p:xfrm>
          <a:off x="583038" y="908720"/>
          <a:ext cx="8480961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308996" y="1844824"/>
            <a:ext cx="1368152" cy="360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Liberation Serif" pitchFamily="18" charset="0"/>
              </a:rPr>
              <a:t>СОЦИАЛЬНАЯ ПОЛИТИКА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Liberation Serif" pitchFamily="18" charset="0"/>
              </a:rPr>
              <a:t>- 199 895,7 </a:t>
            </a:r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sz="24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43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86100" y="0"/>
            <a:ext cx="6057900" cy="7048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Структура бюджета муниципального округа по программному принципу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102" y="854274"/>
            <a:ext cx="6313168" cy="4144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муниципального округа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4 077 387,4 тыс. 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8220" y="1510306"/>
            <a:ext cx="8322549" cy="432048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Программные и непрограммные расходы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100" y="2212323"/>
            <a:ext cx="6642187" cy="568605"/>
          </a:xfrm>
          <a:prstGeom prst="rect">
            <a:avLst/>
          </a:prstGeom>
          <a:solidFill>
            <a:srgbClr val="90BB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Муниципальные программы муниципального округа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(16 программ)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4 025 232,4 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(98,7%)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269" y="2996951"/>
            <a:ext cx="1985203" cy="2736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Непрограммные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52 155,0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(1,3%)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706712" y="1942354"/>
            <a:ext cx="393680" cy="1013426"/>
          </a:xfrm>
          <a:prstGeom prst="downArrow">
            <a:avLst>
              <a:gd name="adj1" fmla="val 42138"/>
              <a:gd name="adj2" fmla="val 50000"/>
            </a:avLst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3557526" y="1939330"/>
            <a:ext cx="294393" cy="272993"/>
          </a:xfrm>
          <a:prstGeom prst="downArrow">
            <a:avLst>
              <a:gd name="adj1" fmla="val 42138"/>
              <a:gd name="adj2" fmla="val 50000"/>
            </a:avLst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28953498"/>
              </p:ext>
            </p:extLst>
          </p:nvPr>
        </p:nvGraphicFramePr>
        <p:xfrm>
          <a:off x="662110" y="2564905"/>
          <a:ext cx="592611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Стрелка вниз 30"/>
          <p:cNvSpPr/>
          <p:nvPr/>
        </p:nvSpPr>
        <p:spPr>
          <a:xfrm>
            <a:off x="3557527" y="1268760"/>
            <a:ext cx="294392" cy="241546"/>
          </a:xfrm>
          <a:prstGeom prst="downArrow">
            <a:avLst>
              <a:gd name="adj1" fmla="val 42138"/>
              <a:gd name="adj2" fmla="val 50000"/>
            </a:avLst>
          </a:prstGeom>
          <a:solidFill>
            <a:srgbClr val="99CC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7802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06700" y="57150"/>
            <a:ext cx="6337300" cy="68421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Информация о расходах бюджета в разрезе</a:t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муниципальных программ</a:t>
            </a:r>
            <a:r>
              <a:rPr lang="ru-RU" sz="23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</a:t>
            </a:r>
            <a:r>
              <a:rPr lang="ru-RU" sz="1400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</a:t>
            </a:r>
            <a:endParaRPr lang="ru-RU" sz="1400" dirty="0">
              <a:solidFill>
                <a:srgbClr val="003192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77913"/>
              </p:ext>
            </p:extLst>
          </p:nvPr>
        </p:nvGraphicFramePr>
        <p:xfrm>
          <a:off x="593353" y="1124744"/>
          <a:ext cx="8286810" cy="518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2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92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17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2027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2028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системы образования в муниципальном округе Сухой Лог»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2 448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2 127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2 056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физической культуры и спорта в муниципальном округе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культуры  и искусства в муниципальном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муниципальном округе Сухой Лог»                  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«Молодежь Свердловской области на территории муниципального округа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«Управление муниципальными финансами муниципального округа Сухой Лог» (1 подпрограмма)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субъектов малого и среднего предпринимательства в муниципальном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2 448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2 127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2 056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«Поддержка социально ориентированных некоммерческих организаций в муниципальном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муниципального округа» (5 подпрограмм)</a:t>
                      </a:r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66471" y="781263"/>
            <a:ext cx="1080120" cy="267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27784" y="6425700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45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791535"/>
              </p:ext>
            </p:extLst>
          </p:nvPr>
        </p:nvGraphicFramePr>
        <p:xfrm>
          <a:off x="629179" y="704514"/>
          <a:ext cx="8280921" cy="4979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53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08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08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08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2026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2027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2028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1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«Управление и распоряжение муниципальной собственностью муниципального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796,7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«Обеспечение безопасности жизнедеятельности населения муниципального округа Сухой Лог»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(5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351,7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«Реализация основных направлений государственной политики в строительном комплексе муниципального округа Сухой Лог»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«Экология и природопользование на территории муниципального округа Сухой Лог»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723,3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муниципального округа Сухой Лог» (4 подпрограммы)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76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«Формирование современной городской среды в муниципальном округе Сухой Лог до 2030 года»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310,8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7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Муниципальная программа «Развитие туризма на территории муниципального округа Сухой Лог»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0,0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757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  ИТОГО: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4 077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387,4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3 397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691,4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3 434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899,2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789738" y="146050"/>
            <a:ext cx="2354262" cy="342900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продолжение таблицы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35696" y="6237312"/>
            <a:ext cx="707034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361420" y="6439263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46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2000" b="1" i="0" u="none" strike="noStrike" kern="1200" baseline="0">
                <a:solidFill>
                  <a:srgbClr val="464646">
                    <a:lumMod val="10000"/>
                  </a:srgbClr>
                </a:solidFill>
                <a:latin typeface="Liberation Serif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Структура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расходов бюджета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в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разрезе муниципальных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программ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51942898"/>
              </p:ext>
            </p:extLst>
          </p:nvPr>
        </p:nvGraphicFramePr>
        <p:xfrm>
          <a:off x="167793" y="658444"/>
          <a:ext cx="8810251" cy="573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16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0" y="15838"/>
            <a:ext cx="9144000" cy="74886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365353" y="58491"/>
            <a:ext cx="6768752" cy="5040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в расчете на одного жителя муниципального округа Сухой Лог в 2026 году </a:t>
            </a:r>
            <a:b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endParaRPr lang="ru-RU" sz="1400" dirty="0">
              <a:solidFill>
                <a:schemeClr val="tx1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819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60092" y="924869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7640" y="91678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88 203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1360" y="443711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6 541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рубль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3364" y="935188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7 350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5920" y="1772816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4 324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7640" y="3554141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8 563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591" y="2661345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55 373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30004" y="1799556"/>
            <a:ext cx="5080173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социальную политику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3196" y="447134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культуру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65822" y="354402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жилищно-коммунальное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хозяйство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0092" y="2661345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образование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16943" y="2661345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4 614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  <a:p>
            <a:pPr algn="ctr"/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87556" y="3569371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714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81520" y="4437112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545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87556" y="1799556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360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4155" y="5323284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3 520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03061" y="5323284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293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5822" y="5316016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физическую культуру и спорт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87420" y="6433864"/>
            <a:ext cx="632461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 rotWithShape="1">
          <a:blip r:embed="rId3"/>
          <a:srcRect l="2336" t="6748" b="3349"/>
          <a:stretch/>
        </p:blipFill>
        <p:spPr bwMode="auto">
          <a:xfrm>
            <a:off x="757047" y="836712"/>
            <a:ext cx="7911193" cy="541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899262" y="128836"/>
            <a:ext cx="7626762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Благодарим за внимание!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87420" y="6433864"/>
            <a:ext cx="632461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11170" y="109017"/>
            <a:ext cx="6618766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58812287"/>
              </p:ext>
            </p:extLst>
          </p:nvPr>
        </p:nvGraphicFramePr>
        <p:xfrm>
          <a:off x="899592" y="908720"/>
          <a:ext cx="7916044" cy="55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7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9241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1170" y="6381328"/>
            <a:ext cx="64668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13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13255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764704"/>
            <a:ext cx="4176464" cy="41764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86390"/>
            <a:ext cx="4827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827228"/>
              </p:ext>
            </p:extLst>
          </p:nvPr>
        </p:nvGraphicFramePr>
        <p:xfrm>
          <a:off x="5004048" y="2492896"/>
          <a:ext cx="3528392" cy="345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2304256"/>
              </a:tblGrid>
              <a:tr h="6185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Начальник  Финансового управления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Чащина Наталья Геннадьевна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Адрес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ул. Кирова, д.7-А, </a:t>
                      </a:r>
                    </a:p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г. Сухой Лог, 624800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5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Телефон, факс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(34373) 4-39-70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5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Адрес электронной почты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Liberation Serif" pitchFamily="18" charset="0"/>
                        </a:rPr>
                        <a:t>Fu_slog@mail.ru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97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Режим работы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Понедельник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-четверг</a:t>
                      </a:r>
                    </a:p>
                    <a:p>
                      <a:r>
                        <a:rPr lang="ru-RU" sz="1100" baseline="0" dirty="0" smtClean="0">
                          <a:latin typeface="Liberation Serif" pitchFamily="18" charset="0"/>
                        </a:rPr>
                        <a:t>с 8-30 до 17- 45, </a:t>
                      </a:r>
                    </a:p>
                    <a:p>
                      <a:r>
                        <a:rPr lang="ru-RU" sz="1100" baseline="0" dirty="0" smtClean="0">
                          <a:latin typeface="Liberation Serif" pitchFamily="18" charset="0"/>
                        </a:rPr>
                        <a:t>Пятница</a:t>
                      </a:r>
                      <a:r>
                        <a:rPr lang="en-US" sz="1100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с 8-30 до 16-30,</a:t>
                      </a:r>
                    </a:p>
                    <a:p>
                      <a:r>
                        <a:rPr lang="ru-RU" sz="1100" baseline="0" dirty="0" smtClean="0">
                          <a:latin typeface="Liberation Serif" pitchFamily="18" charset="0"/>
                        </a:rPr>
                        <a:t>Перерыв на обед</a:t>
                      </a:r>
                      <a:r>
                        <a:rPr lang="en-US" sz="1100" baseline="0" dirty="0" smtClean="0">
                          <a:latin typeface="Liberation Serif" pitchFamily="18" charset="0"/>
                        </a:rPr>
                        <a:t>  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с 1</a:t>
                      </a:r>
                      <a:r>
                        <a:rPr lang="en-US" sz="1100" baseline="0" dirty="0" smtClean="0">
                          <a:latin typeface="Liberation Serif" pitchFamily="18" charset="0"/>
                        </a:rPr>
                        <a:t>3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-00 до 1</a:t>
                      </a:r>
                      <a:r>
                        <a:rPr lang="en-US" sz="1100" baseline="0" dirty="0" smtClean="0">
                          <a:latin typeface="Liberation Serif" pitchFamily="18" charset="0"/>
                        </a:rPr>
                        <a:t>4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-00,</a:t>
                      </a:r>
                    </a:p>
                    <a:p>
                      <a:r>
                        <a:rPr lang="ru-RU" sz="1100" baseline="0" dirty="0" smtClean="0">
                          <a:latin typeface="Liberation Serif" pitchFamily="18" charset="0"/>
                        </a:rPr>
                        <a:t>Выходные дни: суббота, воскресенье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2587420" y="6433864"/>
            <a:ext cx="632461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50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058920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51720" y="135135"/>
            <a:ext cx="6912768" cy="10216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Нормативно правовая база </a:t>
            </a:r>
            <a:b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формирования бюджета</a:t>
            </a:r>
          </a:p>
        </p:txBody>
      </p:sp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0308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651" y="86766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Страница 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2727" y="2076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  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задачи и приоритетные направления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             бюджетной 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политики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Лог</a:t>
            </a:r>
            <a:r>
              <a:rPr lang="ru-RU" dirty="0">
                <a:solidFill>
                  <a:srgbClr val="003192"/>
                </a:solidFill>
                <a:latin typeface="Liberation Serif" panose="02020603050405020304" pitchFamily="18" charset="0"/>
              </a:rPr>
              <a:t/>
            </a:r>
            <a:br>
              <a:rPr lang="ru-RU" dirty="0">
                <a:solidFill>
                  <a:srgbClr val="003192"/>
                </a:solidFill>
                <a:latin typeface="Liberation Serif" panose="02020603050405020304" pitchFamily="18" charset="0"/>
              </a:rPr>
            </a:br>
            <a:endParaRPr lang="ru-RU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145926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485887" y="836712"/>
            <a:ext cx="8406593" cy="5400600"/>
          </a:xfrm>
          <a:prstGeom prst="foldedCorner">
            <a:avLst>
              <a:gd name="adj" fmla="val 27073"/>
            </a:avLst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None/>
              <a:defRPr/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ОСНОВНАЯ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 БЮДЖЕТНОЙ ПОЛИТИКИ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Основными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Главным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Важное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Будет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Кроме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того, в целях обеспечения прозрачности и открытости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финансов,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доступности и понятности информации о бюджете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будет продолжено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регулярное размещение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«Бюджета для граждан» на сайте Администрации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75856" y="6453336"/>
            <a:ext cx="56166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Страница 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804" y="15340"/>
            <a:ext cx="90917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7308" y="89122"/>
            <a:ext cx="6171200" cy="1311118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Составление проекта бюджета 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округа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76773" y="1091823"/>
            <a:ext cx="8572500" cy="1689105"/>
          </a:xfrm>
          <a:prstGeom prst="wav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Прогнозе социально – экономического развития </a:t>
            </a:r>
            <a:endParaRPr lang="ru-RU" sz="2500" b="1" i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50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76773" y="2564904"/>
            <a:ext cx="8572500" cy="1714500"/>
          </a:xfrm>
          <a:prstGeom prst="wav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Основных направлениях бюджетной и налоговой политики </a:t>
            </a:r>
            <a:r>
              <a:rPr lang="ru-RU" sz="2500" b="1" i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sz="2500" b="1" i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3980" y="4272013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Муниципальных программах</a:t>
            </a:r>
            <a:endParaRPr lang="ru-RU" sz="25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62570" y="6381328"/>
            <a:ext cx="65154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Дуга 37"/>
          <p:cNvSpPr/>
          <p:nvPr/>
        </p:nvSpPr>
        <p:spPr>
          <a:xfrm rot="2888254">
            <a:off x="7592482" y="2539220"/>
            <a:ext cx="1071856" cy="1946152"/>
          </a:xfrm>
          <a:prstGeom prst="arc">
            <a:avLst>
              <a:gd name="adj1" fmla="val 17434989"/>
              <a:gd name="adj2" fmla="val 196855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Дуга 35"/>
          <p:cNvSpPr/>
          <p:nvPr/>
        </p:nvSpPr>
        <p:spPr>
          <a:xfrm rot="9655021">
            <a:off x="6119656" y="1937256"/>
            <a:ext cx="1372613" cy="2101669"/>
          </a:xfrm>
          <a:prstGeom prst="arc">
            <a:avLst>
              <a:gd name="adj1" fmla="val 17232086"/>
              <a:gd name="adj2" fmla="val 360954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Дуга 34"/>
          <p:cNvSpPr/>
          <p:nvPr/>
        </p:nvSpPr>
        <p:spPr>
          <a:xfrm rot="15962191">
            <a:off x="6744764" y="1054884"/>
            <a:ext cx="1247397" cy="2101669"/>
          </a:xfrm>
          <a:prstGeom prst="arc">
            <a:avLst>
              <a:gd name="adj1" fmla="val 17089157"/>
              <a:gd name="adj2" fmla="val 466827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Дуга 33"/>
          <p:cNvSpPr/>
          <p:nvPr/>
        </p:nvSpPr>
        <p:spPr>
          <a:xfrm rot="1941111">
            <a:off x="7307728" y="2082750"/>
            <a:ext cx="1372613" cy="2101669"/>
          </a:xfrm>
          <a:prstGeom prst="arc">
            <a:avLst>
              <a:gd name="adj1" fmla="val 17008193"/>
              <a:gd name="adj2" fmla="val 362097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42456" y="284023"/>
            <a:ext cx="6350024" cy="400099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  <a:endParaRPr lang="ru-RU" alt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20727" y="6381328"/>
            <a:ext cx="645731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0426561"/>
              </p:ext>
            </p:extLst>
          </p:nvPr>
        </p:nvGraphicFramePr>
        <p:xfrm>
          <a:off x="204192" y="1340768"/>
          <a:ext cx="6096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4079455" y="1199759"/>
            <a:ext cx="864096" cy="850946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5241025" y="3263430"/>
            <a:ext cx="864096" cy="857133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III</a:t>
            </a:r>
            <a:endParaRPr lang="ru-RU" sz="3200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4669485" y="2172948"/>
            <a:ext cx="864096" cy="81514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5826026" y="4581128"/>
            <a:ext cx="864096" cy="864096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IV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6" name="Выгнутая влево стрелка 5"/>
          <p:cNvSpPr/>
          <p:nvPr/>
        </p:nvSpPr>
        <p:spPr>
          <a:xfrm rot="10800000" flipH="1">
            <a:off x="6449387" y="1665390"/>
            <a:ext cx="737610" cy="2123200"/>
          </a:xfrm>
          <a:prstGeom prst="curvedRightArrow">
            <a:avLst>
              <a:gd name="adj1" fmla="val 22706"/>
              <a:gd name="adj2" fmla="val 53416"/>
              <a:gd name="adj3" fmla="val 26127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668344" y="1770625"/>
            <a:ext cx="720080" cy="2162430"/>
          </a:xfrm>
          <a:prstGeom prst="curvedLeftArrow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43353">
            <a:off x="7201723" y="1046391"/>
            <a:ext cx="333477" cy="123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январь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750297">
            <a:off x="7915050" y="1201379"/>
            <a:ext cx="297834" cy="1089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февраль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3455921">
            <a:off x="8310672" y="1749685"/>
            <a:ext cx="297834" cy="894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март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6469727">
            <a:off x="8280555" y="2775092"/>
            <a:ext cx="297834" cy="801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май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5671687">
            <a:off x="8365778" y="2229723"/>
            <a:ext cx="297834" cy="902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апрель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8072559">
            <a:off x="8143400" y="3191678"/>
            <a:ext cx="297834" cy="1000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июнь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484319">
            <a:off x="7408992" y="3433838"/>
            <a:ext cx="301869" cy="1168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июль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2069302" flipH="1">
            <a:off x="7081938" y="3481284"/>
            <a:ext cx="286149" cy="881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август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3508775">
            <a:off x="6498572" y="2891191"/>
            <a:ext cx="368079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сентябрь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5566119">
            <a:off x="6414944" y="2278591"/>
            <a:ext cx="297834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октябрь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7176265">
            <a:off x="6352014" y="1830079"/>
            <a:ext cx="297834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ноябрь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8492516">
            <a:off x="6573494" y="1472928"/>
            <a:ext cx="267328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декабрь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41" name="Дуга 40"/>
          <p:cNvSpPr/>
          <p:nvPr/>
        </p:nvSpPr>
        <p:spPr>
          <a:xfrm rot="17192352">
            <a:off x="7126511" y="817588"/>
            <a:ext cx="1071856" cy="1946152"/>
          </a:xfrm>
          <a:prstGeom prst="arc">
            <a:avLst>
              <a:gd name="adj1" fmla="val 17143426"/>
              <a:gd name="adj2" fmla="val 19554867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Дуга 41"/>
          <p:cNvSpPr/>
          <p:nvPr/>
        </p:nvSpPr>
        <p:spPr>
          <a:xfrm rot="9818103">
            <a:off x="5975538" y="2212245"/>
            <a:ext cx="1103030" cy="1946152"/>
          </a:xfrm>
          <a:prstGeom prst="arc">
            <a:avLst>
              <a:gd name="adj1" fmla="val 16738819"/>
              <a:gd name="adj2" fmla="val 1907633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Дуга 38"/>
          <p:cNvSpPr/>
          <p:nvPr/>
        </p:nvSpPr>
        <p:spPr>
          <a:xfrm rot="12872744">
            <a:off x="6023338" y="1197540"/>
            <a:ext cx="1203837" cy="2101669"/>
          </a:xfrm>
          <a:prstGeom prst="arc">
            <a:avLst>
              <a:gd name="adj1" fmla="val 17386697"/>
              <a:gd name="adj2" fmla="val 3416414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Дуга 36"/>
          <p:cNvSpPr/>
          <p:nvPr/>
        </p:nvSpPr>
        <p:spPr>
          <a:xfrm rot="18608217">
            <a:off x="7316470" y="1068519"/>
            <a:ext cx="1372613" cy="2101669"/>
          </a:xfrm>
          <a:prstGeom prst="arc">
            <a:avLst>
              <a:gd name="adj1" fmla="val 18262026"/>
              <a:gd name="adj2" fmla="val 4163688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Дуга 39"/>
          <p:cNvSpPr/>
          <p:nvPr/>
        </p:nvSpPr>
        <p:spPr>
          <a:xfrm rot="4921331">
            <a:off x="7000907" y="2713444"/>
            <a:ext cx="1203837" cy="2101669"/>
          </a:xfrm>
          <a:prstGeom prst="arc">
            <a:avLst>
              <a:gd name="adj1" fmla="val 17638667"/>
              <a:gd name="adj2" fmla="val 3421687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2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43473</TotalTime>
  <Words>6398</Words>
  <Application>Microsoft Office PowerPoint</Application>
  <PresentationFormat>Экран (4:3)</PresentationFormat>
  <Paragraphs>1223</Paragraphs>
  <Slides>50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доходов в бюджете на 2026 год </vt:lpstr>
      <vt:lpstr>Структура и доля налоговых доходов бюджета на 2026 год</vt:lpstr>
      <vt:lpstr>Структура и доля неналоговых  доходов бюджета на 2026 год</vt:lpstr>
      <vt:lpstr>Структура и доля безвозмездных поступлений на 2026 год</vt:lpstr>
      <vt:lpstr>Презентация PowerPoint</vt:lpstr>
      <vt:lpstr>Презентация PowerPoint</vt:lpstr>
      <vt:lpstr>Презентация PowerPoint</vt:lpstr>
      <vt:lpstr> Налог на имущество физических лиц </vt:lpstr>
      <vt:lpstr> Земельный налог </vt:lpstr>
      <vt:lpstr> Динамика поступления доходов   </vt:lpstr>
      <vt:lpstr>Структура поступлений доходов</vt:lpstr>
      <vt:lpstr>5 предприятий, формирующих треть налоговых доходов бюджета муниципального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бюджета муниципального округа по программному принципу</vt:lpstr>
      <vt:lpstr>Информация о расходах бюджета в разрезе    муниципальных программ                                                               </vt:lpstr>
      <vt:lpstr>продолжение таблицы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Пользователь</cp:lastModifiedBy>
  <cp:revision>3204</cp:revision>
  <cp:lastPrinted>2022-12-16T03:49:38Z</cp:lastPrinted>
  <dcterms:created xsi:type="dcterms:W3CDTF">2014-02-20T03:04:54Z</dcterms:created>
  <dcterms:modified xsi:type="dcterms:W3CDTF">2026-01-14T09:45:56Z</dcterms:modified>
</cp:coreProperties>
</file>