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activeX/activeX2.xml" ContentType="application/vnd.ms-office.activeX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activeX/activeX3.xml" ContentType="application/vnd.ms-office.activeX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activeX/activeX4.xml" ContentType="application/vnd.ms-office.activeX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activeX/activeX1.xml" ContentType="application/vnd.ms-office.activeX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66"/>
  </p:notesMasterIdLst>
  <p:handoutMasterIdLst>
    <p:handoutMasterId r:id="rId67"/>
  </p:handoutMasterIdLst>
  <p:sldIdLst>
    <p:sldId id="488" r:id="rId2"/>
    <p:sldId id="390" r:id="rId3"/>
    <p:sldId id="478" r:id="rId4"/>
    <p:sldId id="490" r:id="rId5"/>
    <p:sldId id="392" r:id="rId6"/>
    <p:sldId id="473" r:id="rId7"/>
    <p:sldId id="394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509" r:id="rId17"/>
    <p:sldId id="510" r:id="rId18"/>
    <p:sldId id="480" r:id="rId19"/>
    <p:sldId id="493" r:id="rId20"/>
    <p:sldId id="494" r:id="rId21"/>
    <p:sldId id="495" r:id="rId22"/>
    <p:sldId id="496" r:id="rId23"/>
    <p:sldId id="497" r:id="rId24"/>
    <p:sldId id="498" r:id="rId25"/>
    <p:sldId id="508" r:id="rId26"/>
    <p:sldId id="500" r:id="rId27"/>
    <p:sldId id="501" r:id="rId28"/>
    <p:sldId id="502" r:id="rId29"/>
    <p:sldId id="503" r:id="rId30"/>
    <p:sldId id="504" r:id="rId31"/>
    <p:sldId id="419" r:id="rId32"/>
    <p:sldId id="420" r:id="rId33"/>
    <p:sldId id="423" r:id="rId34"/>
    <p:sldId id="507" r:id="rId35"/>
    <p:sldId id="425" r:id="rId36"/>
    <p:sldId id="489" r:id="rId37"/>
    <p:sldId id="426" r:id="rId38"/>
    <p:sldId id="427" r:id="rId39"/>
    <p:sldId id="428" r:id="rId40"/>
    <p:sldId id="429" r:id="rId41"/>
    <p:sldId id="482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8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50" r:id="rId60"/>
    <p:sldId id="454" r:id="rId61"/>
    <p:sldId id="485" r:id="rId62"/>
    <p:sldId id="486" r:id="rId63"/>
    <p:sldId id="457" r:id="rId64"/>
    <p:sldId id="458" r:id="rId6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66CCFF"/>
    <a:srgbClr val="FF3399"/>
    <a:srgbClr val="003192"/>
    <a:srgbClr val="F7E9F1"/>
    <a:srgbClr val="CCCC00"/>
    <a:srgbClr val="CC00FF"/>
    <a:srgbClr val="D60093"/>
    <a:srgbClr val="C0C0C0"/>
    <a:srgbClr val="FBEC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875" autoAdjust="0"/>
    <p:restoredTop sz="67200" autoAdjust="0"/>
  </p:normalViewPr>
  <p:slideViewPr>
    <p:cSldViewPr>
      <p:cViewPr>
        <p:scale>
          <a:sx n="100" d="100"/>
          <a:sy n="100" d="100"/>
        </p:scale>
        <p:origin x="-802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302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4811135"/>
  <ax:ocxPr ax:name="Caption" ax:value="Label1"/>
  <ax:ocxPr ax:name="Size" ax:value="17017;11302"/>
  <ax:ocxPr ax:name="FontName" ax:value="Arial"/>
  <ax:ocxPr ax:name="FontHeight" ax:value="285"/>
  <ax:ocxPr ax:name="FontCharSet" ax:value="204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4811135"/>
  <ax:ocxPr ax:name="Caption" ax:value="Label1"/>
  <ax:ocxPr ax:name="Size" ax:value="16933;11302"/>
  <ax:ocxPr ax:name="FontName" ax:value="Arial"/>
  <ax:ocxPr ax:name="FontHeight" ax:value="285"/>
  <ax:ocxPr ax:name="FontCharSet" ax:value="204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302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839142504323513"/>
          <c:y val="0"/>
          <c:w val="0.58471614871732436"/>
          <c:h val="0.9856579427682635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(факт)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567694980050669E-2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964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257810959236619E-2"/>
                  <c:y val="-2.3054809451092217E-3"/>
                </c:manualLayout>
              </c:layout>
              <c:showVal val="1"/>
            </c:dLbl>
            <c:dLbl>
              <c:idx val="2"/>
              <c:layout>
                <c:manualLayout>
                  <c:x val="2.1548837340924411E-2"/>
                  <c:y val="-9.2219237804368609E-3"/>
                </c:manualLayout>
              </c:layout>
              <c:showVal val="1"/>
            </c:dLbl>
            <c:dLbl>
              <c:idx val="3"/>
              <c:layout>
                <c:manualLayout>
                  <c:x val="3.3114560735470366E-2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237,2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4083316898523971E-2"/>
                  <c:y val="-2.3054809451092217E-3"/>
                </c:manualLayout>
              </c:layout>
              <c:showVal val="1"/>
            </c:dLbl>
            <c:dLbl>
              <c:idx val="5"/>
              <c:layout>
                <c:manualLayout>
                  <c:x val="2.1866150092337739E-2"/>
                  <c:y val="-2.305480945109221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Индекс потребит.цен, %</c:v>
                </c:pt>
                <c:pt idx="2">
                  <c:v>Уровень безработицы, %</c:v>
                </c:pt>
                <c:pt idx="3">
                  <c:v>Среднемесячная ЗП, руб.</c:v>
                </c:pt>
                <c:pt idx="4">
                  <c:v>Прожиточ. минимум, руб.</c:v>
                </c:pt>
                <c:pt idx="5">
                  <c:v>Прогноз объемов жилищного строительства, м2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0">
                  <c:v>47964</c:v>
                </c:pt>
                <c:pt idx="1">
                  <c:v>103.4</c:v>
                </c:pt>
                <c:pt idx="2">
                  <c:v>0.67000000000000104</c:v>
                </c:pt>
                <c:pt idx="3">
                  <c:v>38237.199999999997</c:v>
                </c:pt>
                <c:pt idx="4">
                  <c:v>10422</c:v>
                </c:pt>
                <c:pt idx="5">
                  <c:v>17460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(оценка)</c:v>
                </c:pt>
              </c:strCache>
            </c:strRef>
          </c:tx>
          <c:spPr>
            <a:solidFill>
              <a:srgbClr val="003192"/>
            </a:solidFill>
          </c:spPr>
          <c:dLbls>
            <c:dLbl>
              <c:idx val="0"/>
              <c:layout>
                <c:manualLayout>
                  <c:x val="1.9567576459790476E-2"/>
                  <c:y val="-9.221923780436860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257810959236619E-2"/>
                  <c:y val="-6.9164428353276821E-3"/>
                </c:manualLayout>
              </c:layout>
              <c:showVal val="1"/>
            </c:dLbl>
            <c:dLbl>
              <c:idx val="2"/>
              <c:layout>
                <c:manualLayout>
                  <c:x val="2.1548837340924411E-2"/>
                  <c:y val="-1.3832885670655354E-2"/>
                </c:manualLayout>
              </c:layout>
              <c:showVal val="1"/>
            </c:dLbl>
            <c:dLbl>
              <c:idx val="3"/>
              <c:layout>
                <c:manualLayout>
                  <c:x val="3.9135389960101345E-2"/>
                  <c:y val="-6.91644283532768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778,4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9567694980050669E-2"/>
                  <c:y val="-6.9164428353276821E-3"/>
                </c:manualLayout>
              </c:layout>
              <c:showVal val="1"/>
            </c:dLbl>
            <c:dLbl>
              <c:idx val="5"/>
              <c:layout>
                <c:manualLayout>
                  <c:x val="4.5156219184732324E-2"/>
                  <c:y val="-6.916442835327682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Индекс потребит.цен, %</c:v>
                </c:pt>
                <c:pt idx="2">
                  <c:v>Уровень безработицы, %</c:v>
                </c:pt>
                <c:pt idx="3">
                  <c:v>Среднемесячная ЗП, руб.</c:v>
                </c:pt>
                <c:pt idx="4">
                  <c:v>Прожиточ. минимум, руб.</c:v>
                </c:pt>
                <c:pt idx="5">
                  <c:v>Прогноз объемов жилищного строительства, м2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0">
                  <c:v>47868</c:v>
                </c:pt>
                <c:pt idx="1">
                  <c:v>104</c:v>
                </c:pt>
                <c:pt idx="2">
                  <c:v>3.5</c:v>
                </c:pt>
                <c:pt idx="3">
                  <c:v>37778.400000000001</c:v>
                </c:pt>
                <c:pt idx="4">
                  <c:v>10838.9</c:v>
                </c:pt>
                <c:pt idx="5">
                  <c:v>15000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 (прогноз)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2.1072783765948195E-2"/>
                  <c:y val="-1.383288567065535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257810959236619E-2"/>
                  <c:y val="-1.1527404725546121E-2"/>
                </c:manualLayout>
              </c:layout>
              <c:showVal val="1"/>
            </c:dLbl>
            <c:dLbl>
              <c:idx val="2"/>
              <c:layout>
                <c:manualLayout>
                  <c:x val="2.1548837340924411E-2"/>
                  <c:y val="-1.8443847560873777E-2"/>
                </c:manualLayout>
              </c:layout>
              <c:showVal val="1"/>
            </c:dLbl>
            <c:dLbl>
              <c:idx val="3"/>
              <c:layout>
                <c:manualLayout>
                  <c:x val="1.5369361475559319E-2"/>
                  <c:y val="-9.22228684830228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649,5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3546865755419718E-2"/>
                  <c:y val="-1.1527404725546121E-2"/>
                </c:manualLayout>
              </c:layout>
              <c:showVal val="1"/>
            </c:dLbl>
            <c:dLbl>
              <c:idx val="5"/>
              <c:layout>
                <c:manualLayout>
                  <c:x val="1.4340125730264794E-2"/>
                  <c:y val="-1.15274047255461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Индекс потребит.цен, %</c:v>
                </c:pt>
                <c:pt idx="2">
                  <c:v>Уровень безработицы, %</c:v>
                </c:pt>
                <c:pt idx="3">
                  <c:v>Среднемесячная ЗП, руб.</c:v>
                </c:pt>
                <c:pt idx="4">
                  <c:v>Прожиточ. минимум, руб.</c:v>
                </c:pt>
                <c:pt idx="5">
                  <c:v>Прогноз объемов жилищного строительства, м2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 formatCode="0">
                  <c:v>47772</c:v>
                </c:pt>
                <c:pt idx="1">
                  <c:v>104</c:v>
                </c:pt>
                <c:pt idx="2">
                  <c:v>2</c:v>
                </c:pt>
                <c:pt idx="3">
                  <c:v>40649.5</c:v>
                </c:pt>
                <c:pt idx="4">
                  <c:v>11272.4</c:v>
                </c:pt>
                <c:pt idx="5">
                  <c:v>18115</c:v>
                </c:pt>
              </c:numCache>
            </c:numRef>
          </c:val>
        </c:ser>
        <c:shape val="box"/>
        <c:axId val="108237568"/>
        <c:axId val="108239104"/>
        <c:axId val="0"/>
      </c:bar3DChart>
      <c:catAx>
        <c:axId val="108237568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 b="1">
                <a:latin typeface="Liberation Serif" panose="02020603050405020304" pitchFamily="18" charset="0"/>
              </a:defRPr>
            </a:pPr>
            <a:endParaRPr lang="ru-RU"/>
          </a:p>
        </c:txPr>
        <c:crossAx val="108239104"/>
        <c:crosses val="autoZero"/>
        <c:auto val="1"/>
        <c:lblAlgn val="ctr"/>
        <c:lblOffset val="100"/>
      </c:catAx>
      <c:valAx>
        <c:axId val="108239104"/>
        <c:scaling>
          <c:orientation val="minMax"/>
        </c:scaling>
        <c:delete val="1"/>
        <c:axPos val="b"/>
        <c:numFmt formatCode="0" sourceLinked="1"/>
        <c:tickLblPos val="nextTo"/>
        <c:crossAx val="10823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57672337940171"/>
          <c:y val="4.3598925516212493E-2"/>
          <c:w val="0.28142327662059868"/>
          <c:h val="0.17795165616518799"/>
        </c:manualLayout>
      </c:layout>
      <c:txPr>
        <a:bodyPr/>
        <a:lstStyle/>
        <a:p>
          <a:pPr>
            <a:defRPr sz="16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5.8288224744402824E-2"/>
          <c:y val="6.0841288014796074E-2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03043826129498E-2"/>
                  <c:y val="-3.195744684969451E-2"/>
                </c:manualLayout>
              </c:layout>
              <c:showVal val="1"/>
            </c:dLbl>
            <c:dLbl>
              <c:idx val="3"/>
              <c:layout>
                <c:manualLayout>
                  <c:x val="2.6677708079121058E-2"/>
                  <c:y val="-1.22913257114209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76,5 %</c:v>
                </c:pt>
                <c:pt idx="1">
                  <c:v>Доходы от продажи имущества 16,5 %</c:v>
                </c:pt>
                <c:pt idx="2">
                  <c:v>Штрафы 1, 7%</c:v>
                </c:pt>
                <c:pt idx="3">
                  <c:v>Платежи при пользовании природными ресурсами 4,9%</c:v>
                </c:pt>
                <c:pt idx="4">
                  <c:v>Доходы от оказания платных услуг 0,4 %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76.5</c:v>
                </c:pt>
                <c:pt idx="1">
                  <c:v>16.5</c:v>
                </c:pt>
                <c:pt idx="2">
                  <c:v>1.7</c:v>
                </c:pt>
                <c:pt idx="3">
                  <c:v>4.9000000000000004</c:v>
                </c:pt>
                <c:pt idx="4">
                  <c:v>0.4</c:v>
                </c:pt>
              </c:numCache>
            </c:numRef>
          </c:val>
        </c:ser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5500903727783877"/>
          <c:y val="1.4415886199744678E-2"/>
          <c:w val="0.33017001378931815"/>
          <c:h val="0.97608456432089463"/>
        </c:manualLayout>
      </c:layout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60"/>
      <c:depthPercent val="100"/>
      <c:rAngAx val="1"/>
    </c:view3D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5034859140460821E-2"/>
                  <c:y val="0.275738561728435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61E-2"/>
                  <c:y val="0.2400399138657797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81E-2"/>
                  <c:y val="0.20230595293333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48E-2"/>
                  <c:y val="0.1867439565538471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25E-2"/>
                  <c:y val="0.3319892560957282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11E-2"/>
                  <c:y val="0.2074932850598303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2019г. факт</c:v>
                </c:pt>
                <c:pt idx="1">
                  <c:v>2020г.  ожидаемое</c:v>
                </c:pt>
                <c:pt idx="2">
                  <c:v>2021г.  прогноз</c:v>
                </c:pt>
                <c:pt idx="3">
                  <c:v>2022г.  прогноз</c:v>
                </c:pt>
                <c:pt idx="4">
                  <c:v>2023г.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347991</c:v>
                </c:pt>
                <c:pt idx="1">
                  <c:v>390619</c:v>
                </c:pt>
                <c:pt idx="2">
                  <c:v>406543</c:v>
                </c:pt>
                <c:pt idx="3">
                  <c:v>485087</c:v>
                </c:pt>
                <c:pt idx="4">
                  <c:v>523731</c:v>
                </c:pt>
              </c:numCache>
            </c:numRef>
          </c:val>
        </c:ser>
        <c:gapWidth val="26"/>
        <c:gapDepth val="38"/>
        <c:shape val="cylinder"/>
        <c:axId val="57841920"/>
        <c:axId val="57896960"/>
        <c:axId val="0"/>
      </c:bar3DChart>
      <c:catAx>
        <c:axId val="57841920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57896960"/>
        <c:crosses val="autoZero"/>
        <c:auto val="1"/>
        <c:lblAlgn val="ctr"/>
        <c:lblOffset val="15"/>
      </c:catAx>
      <c:valAx>
        <c:axId val="57896960"/>
        <c:scaling>
          <c:orientation val="minMax"/>
        </c:scaling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84192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1100485499191302E-2"/>
          <c:y val="8.8773645579182853E-2"/>
          <c:w val="0.79669416406909965"/>
          <c:h val="0.623826440853299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3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92328542405135E-2"/>
                  <c:y val="0.107841176270790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69246406803816E-2"/>
                  <c:y val="9.58588233518134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42876503661886E-2"/>
                  <c:y val="0.1138323527302781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919794368060589E-2"/>
                  <c:y val="8.98676468923249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3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71E-2"/>
                  <c:y val="0.1018499998113013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347.99099999999959</c:v>
                </c:pt>
                <c:pt idx="1">
                  <c:v>390.61900000000031</c:v>
                </c:pt>
                <c:pt idx="2" formatCode="0.000">
                  <c:v>406.54300000000001</c:v>
                </c:pt>
                <c:pt idx="3" formatCode="0.000">
                  <c:v>485.08699999999959</c:v>
                </c:pt>
                <c:pt idx="4" formatCode="0.000">
                  <c:v>523.73099999999999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58E-2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61E-3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47</c:v>
                </c:pt>
                <c:pt idx="2">
                  <c:v>46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marker val="1"/>
        <c:axId val="57676544"/>
        <c:axId val="57677696"/>
      </c:lineChart>
      <c:catAx>
        <c:axId val="57676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677696"/>
        <c:crosses val="autoZero"/>
        <c:auto val="1"/>
        <c:lblAlgn val="ctr"/>
        <c:lblOffset val="100"/>
      </c:catAx>
      <c:valAx>
        <c:axId val="57677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67654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256"/>
          <c:y val="2.9621840875758356E-3"/>
          <c:w val="0.14850435126557754"/>
          <c:h val="0.97967021811157684"/>
        </c:manualLayout>
      </c:layout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60"/>
      <c:depthPercent val="100"/>
      <c:rAngAx val="1"/>
    </c:view3D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dLbls>
            <c:dLbl>
              <c:idx val="0"/>
              <c:layout>
                <c:manualLayout>
                  <c:x val="6.0667694173340532E-3"/>
                  <c:y val="0.1667406084084966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38878166081E-2"/>
                  <c:y val="0.1897331891469371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81E-2"/>
                  <c:y val="0.20230595293333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080390314468E-2"/>
                  <c:y val="0.245435087733197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25E-2"/>
                  <c:y val="0.3319892560957282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11E-2"/>
                  <c:y val="0.2074932850598303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2019г. факт</c:v>
                </c:pt>
                <c:pt idx="1">
                  <c:v>2020г. ожидаемое</c:v>
                </c:pt>
                <c:pt idx="2">
                  <c:v>2021г. прогноз</c:v>
                </c:pt>
                <c:pt idx="3">
                  <c:v>2022г. прогноз</c:v>
                </c:pt>
                <c:pt idx="4">
                  <c:v>2023г.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17572</c:v>
                </c:pt>
                <c:pt idx="1">
                  <c:v>17225</c:v>
                </c:pt>
                <c:pt idx="2">
                  <c:v>18117</c:v>
                </c:pt>
                <c:pt idx="3">
                  <c:v>18117</c:v>
                </c:pt>
                <c:pt idx="4">
                  <c:v>18117</c:v>
                </c:pt>
              </c:numCache>
            </c:numRef>
          </c:val>
        </c:ser>
        <c:gapWidth val="26"/>
        <c:gapDepth val="38"/>
        <c:shape val="cylinder"/>
        <c:axId val="58014720"/>
        <c:axId val="58028800"/>
        <c:axId val="0"/>
      </c:bar3DChart>
      <c:catAx>
        <c:axId val="58014720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58028800"/>
        <c:crosses val="autoZero"/>
        <c:auto val="1"/>
        <c:lblAlgn val="ctr"/>
        <c:lblOffset val="15"/>
      </c:catAx>
      <c:valAx>
        <c:axId val="58028800"/>
        <c:scaling>
          <c:orientation val="minMax"/>
        </c:scaling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5801472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depthPercent val="110"/>
      <c:rAngAx val="1"/>
    </c:view3D>
    <c:plotArea>
      <c:layout>
        <c:manualLayout>
          <c:layoutTarget val="inner"/>
          <c:xMode val="edge"/>
          <c:yMode val="edge"/>
          <c:x val="9.9310989083942675E-2"/>
          <c:y val="3.4090096666773297E-2"/>
          <c:w val="0.89035941901158056"/>
          <c:h val="0.7602136468963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dLbls>
            <c:dLbl>
              <c:idx val="0"/>
              <c:layout>
                <c:manualLayout>
                  <c:x val="1.5693751114488726E-2"/>
                  <c:y val="0.2001398591564603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51862304748582E-2"/>
                  <c:y val="0.300752158452498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26991 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60774853214261E-2"/>
                  <c:y val="0.218074175211306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14000405183742E-2"/>
                  <c:y val="0.2249412086566938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66975844311058E-2"/>
                  <c:y val="0.226760518672528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 факт</c:v>
                </c:pt>
                <c:pt idx="1">
                  <c:v>2020 г ожидаемое</c:v>
                </c:pt>
                <c:pt idx="2">
                  <c:v>2021 г прогноз</c:v>
                </c:pt>
                <c:pt idx="3">
                  <c:v>2022 г прогноз</c:v>
                </c:pt>
                <c:pt idx="4">
                  <c:v>2023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25973</c:v>
                </c:pt>
                <c:pt idx="1">
                  <c:v>26991</c:v>
                </c:pt>
                <c:pt idx="2">
                  <c:v>26259</c:v>
                </c:pt>
                <c:pt idx="3">
                  <c:v>26259</c:v>
                </c:pt>
                <c:pt idx="4">
                  <c:v>26259</c:v>
                </c:pt>
              </c:numCache>
            </c:numRef>
          </c:val>
        </c:ser>
        <c:gapWidth val="22"/>
        <c:gapDepth val="14"/>
        <c:shape val="cylinder"/>
        <c:axId val="59266176"/>
        <c:axId val="59267712"/>
        <c:axId val="0"/>
      </c:bar3DChart>
      <c:catAx>
        <c:axId val="59266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59267712"/>
        <c:crosses val="autoZero"/>
        <c:auto val="1"/>
        <c:lblAlgn val="ctr"/>
        <c:lblOffset val="100"/>
      </c:catAx>
      <c:valAx>
        <c:axId val="59267712"/>
        <c:scaling>
          <c:orientation val="minMax"/>
        </c:scaling>
        <c:axPos val="l"/>
        <c:majorGridlines/>
        <c:numFmt formatCode="_-* #,##0_р_._-;\-* #,##0_р_._-;_-* &quot;-&quot;??_р_._-;_-@_-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59266176"/>
        <c:crosses val="autoZero"/>
        <c:crossBetween val="between"/>
      </c:valAx>
    </c:plotArea>
    <c:plotVisOnly val="1"/>
    <c:dispBlanksAs val="gap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rotX val="30"/>
      <c:rotY val="110"/>
      <c:depthPercent val="20"/>
      <c:rAngAx val="1"/>
    </c:view3D>
    <c:plotArea>
      <c:layout>
        <c:manualLayout>
          <c:layoutTarget val="inner"/>
          <c:xMode val="edge"/>
          <c:yMode val="edge"/>
          <c:x val="8.6344631175434283E-2"/>
          <c:y val="9.0595947464658155E-2"/>
          <c:w val="0.90624489435814415"/>
          <c:h val="0.658821677765652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dLbl>
              <c:idx val="0"/>
              <c:layout>
                <c:manualLayout>
                  <c:x val="6.4511972992730131E-3"/>
                  <c:y val="0.1936211880597143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223E-3"/>
                  <c:y val="0.170248637427412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7004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718833294900065E-3"/>
                  <c:y val="0.1864286321127720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90043E-3"/>
                  <c:y val="0.19665516467669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 факт</c:v>
                </c:pt>
                <c:pt idx="1">
                  <c:v>2020 г ожидаемое</c:v>
                </c:pt>
                <c:pt idx="2">
                  <c:v>2021 г прогноз</c:v>
                </c:pt>
                <c:pt idx="3">
                  <c:v>2022 г прогноз</c:v>
                </c:pt>
                <c:pt idx="4">
                  <c:v>2023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6726</c:v>
                </c:pt>
                <c:pt idx="1">
                  <c:v>7004</c:v>
                </c:pt>
                <c:pt idx="2">
                  <c:v>7263</c:v>
                </c:pt>
                <c:pt idx="3">
                  <c:v>7611</c:v>
                </c:pt>
                <c:pt idx="4">
                  <c:v>7977</c:v>
                </c:pt>
              </c:numCache>
            </c:numRef>
          </c:val>
        </c:ser>
        <c:gapWidth val="16"/>
        <c:gapDepth val="0"/>
        <c:shape val="cylinder"/>
        <c:axId val="59398016"/>
        <c:axId val="59399552"/>
        <c:axId val="0"/>
      </c:bar3DChart>
      <c:catAx>
        <c:axId val="59398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59399552"/>
        <c:crosses val="autoZero"/>
        <c:auto val="1"/>
        <c:lblAlgn val="ctr"/>
        <c:lblOffset val="100"/>
      </c:catAx>
      <c:valAx>
        <c:axId val="59399552"/>
        <c:scaling>
          <c:orientation val="minMax"/>
        </c:scaling>
        <c:axPos val="l"/>
        <c:majorGridlines/>
        <c:numFmt formatCode="_-* #,##0_р_._-;\-* #,##0_р_._-;_-* &quot;-&quot;??_р_._-;_-@_-" sourceLinked="1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59398016"/>
        <c:crosses val="autoZero"/>
        <c:crossBetween val="between"/>
        <c:majorUnit val="2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spPr>
        <a:ln w="6350">
          <a:solidFill>
            <a:schemeClr val="bg1"/>
          </a:solidFill>
        </a:ln>
      </c:spPr>
    </c:sideWall>
    <c:backWall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601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dLbls>
            <c:dLbl>
              <c:idx val="0"/>
              <c:layout>
                <c:manualLayout>
                  <c:x val="1.2239433188957817E-2"/>
                  <c:y val="3.065112646509985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288E-2"/>
                  <c:y val="-3.065112646509985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73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558816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29220634817087E-2"/>
                  <c:y val="2.45209011720798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9929148619727E-2"/>
                  <c:y val="1.22604505860399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78E-3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68E-2"/>
                  <c:y val="-2.495202138879415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491282</c:v>
                </c:pt>
                <c:pt idx="1">
                  <c:v>524324</c:v>
                </c:pt>
                <c:pt idx="2">
                  <c:v>558816</c:v>
                </c:pt>
                <c:pt idx="3">
                  <c:v>639951</c:v>
                </c:pt>
                <c:pt idx="4">
                  <c:v>685688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207436626254422E-2"/>
                  <c:y val="-9.1232147045390048E-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80839955913921E-2"/>
                  <c:y val="-2.495286017602984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0732061024422E-2"/>
                  <c:y val="-5.03609166882692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07436626254422E-2"/>
                  <c:y val="-4.94485952178153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48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67E-2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84563</c:v>
                </c:pt>
                <c:pt idx="1">
                  <c:v>64589</c:v>
                </c:pt>
                <c:pt idx="2">
                  <c:v>64032</c:v>
                </c:pt>
                <c:pt idx="3">
                  <c:v>66553</c:v>
                </c:pt>
                <c:pt idx="4">
                  <c:v>68663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2.4026567666337949E-2"/>
                  <c:y val="1.77624939821501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1219258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9929148619727E-2"/>
                  <c:y val="-9.19533793952997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1200000"/>
                <a:lstStyle/>
                <a:p>
                  <a:pPr>
                    <a:defRPr sz="1400" baseline="0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06357677359496E-2"/>
                  <c:y val="5.5020892740312802E-3"/>
                </c:manualLayout>
              </c:layout>
              <c:tx>
                <c:rich>
                  <a:bodyPr rot="-1200000"/>
                  <a:lstStyle/>
                  <a:p>
                    <a:pPr>
                      <a:defRPr sz="1400" baseline="0">
                        <a:solidFill>
                          <a:srgbClr val="7030A0"/>
                        </a:solidFill>
                      </a:defRPr>
                    </a:pPr>
                    <a:r>
                      <a:rPr lang="ru-RU" sz="1400" dirty="0" smtClean="0"/>
                      <a:t>1303644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777E-3"/>
                </c:manualLayout>
              </c:layout>
              <c:tx>
                <c:rich>
                  <a:bodyPr rot="-1200000"/>
                  <a:lstStyle/>
                  <a:p>
                    <a:pPr>
                      <a:defRPr sz="1400" baseline="0">
                        <a:solidFill>
                          <a:srgbClr val="7030A0"/>
                        </a:solidFill>
                      </a:defRPr>
                    </a:pPr>
                    <a:r>
                      <a:rPr lang="ru-RU" sz="1400" dirty="0" smtClean="0"/>
                      <a:t>1179322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59149783436723E-2"/>
                  <c:y val="-3.0651126465099853E-3"/>
                </c:manualLayout>
              </c:layout>
              <c:tx>
                <c:rich>
                  <a:bodyPr rot="-1200000"/>
                  <a:lstStyle/>
                  <a:p>
                    <a:pPr>
                      <a:defRPr sz="1400" baseline="0">
                        <a:solidFill>
                          <a:srgbClr val="7030A0"/>
                        </a:solidFill>
                      </a:defRPr>
                    </a:pPr>
                    <a:r>
                      <a:rPr lang="ru-RU" sz="1400" dirty="0" smtClean="0"/>
                      <a:t>1162573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191E-2"/>
                  <c:y val="9.195096592077475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78E-3"/>
                  <c:y val="-7.485606416638253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28E-2"/>
                  <c:y val="-4.99040427775882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1219258</c:v>
                </c:pt>
                <c:pt idx="1">
                  <c:v>1299593</c:v>
                </c:pt>
                <c:pt idx="2">
                  <c:v>1303644</c:v>
                </c:pt>
                <c:pt idx="3">
                  <c:v>1179322</c:v>
                </c:pt>
                <c:pt idx="4">
                  <c:v>1162573</c:v>
                </c:pt>
              </c:numCache>
            </c:numRef>
          </c:val>
        </c:ser>
        <c:gapWidth val="33"/>
        <c:gapDepth val="49"/>
        <c:shape val="cylinder"/>
        <c:axId val="59445632"/>
        <c:axId val="59447168"/>
        <c:axId val="0"/>
      </c:bar3DChart>
      <c:catAx>
        <c:axId val="594456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59447168"/>
        <c:crosses val="autoZero"/>
        <c:auto val="1"/>
        <c:lblAlgn val="ctr"/>
        <c:lblOffset val="100"/>
      </c:catAx>
      <c:valAx>
        <c:axId val="59447168"/>
        <c:scaling>
          <c:orientation val="minMax"/>
        </c:scaling>
        <c:delete val="1"/>
        <c:axPos val="l"/>
        <c:numFmt formatCode="General" sourceLinked="1"/>
        <c:tickLblPos val="nextTo"/>
        <c:crossAx val="59445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555"/>
          <c:h val="8.5072804872515451E-2"/>
        </c:manualLayout>
      </c:layout>
    </c:legend>
    <c:plotVisOnly val="1"/>
    <c:dispBlanksAs val="gap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1">
            <a:lumMod val="50000"/>
          </a:schemeClr>
        </a:solidFill>
      </c:spPr>
    </c:sideWall>
    <c:backWall>
      <c:spPr>
        <a:solidFill>
          <a:schemeClr val="accent1">
            <a:lumMod val="50000"/>
          </a:schemeClr>
        </a:solidFill>
      </c:spPr>
    </c:backWall>
    <c:plotArea>
      <c:layout>
        <c:manualLayout>
          <c:layoutTarget val="inner"/>
          <c:xMode val="edge"/>
          <c:yMode val="edge"/>
          <c:x val="3.4190992904332154E-2"/>
          <c:y val="1.5561996379487261E-2"/>
          <c:w val="0.9629359353159137"/>
          <c:h val="0.860443610840625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  <a:ln w="28575">
              <a:noFill/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4.6009386156294829E-3"/>
                  <c:y val="0.19375781407699624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214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377,7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9.2018772312590005E-3"/>
                  <c:y val="-2.2356670855037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568,8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269169641678679E-2"/>
                  <c:y val="-1.98725963155893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557,0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4840745394486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060,0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Соц.политика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1214377.7</c:v>
                </c:pt>
                <c:pt idx="1">
                  <c:v>146568.79999999999</c:v>
                </c:pt>
                <c:pt idx="2">
                  <c:v>127557</c:v>
                </c:pt>
                <c:pt idx="3">
                  <c:v>118060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  <a:ln w="28575">
              <a:noFill/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4.6009386156294968E-3"/>
                  <c:y val="0.206178186774239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69169641678679E-2"/>
                  <c:y val="-2.2356670855037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263,8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345848208393255E-3"/>
                  <c:y val="-1.7388521776140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663,3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009386156294968E-3"/>
                  <c:y val="-2.2356670855037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811,2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Соц.политика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1183798.7</c:v>
                </c:pt>
                <c:pt idx="1">
                  <c:v>146263.79999999999</c:v>
                </c:pt>
                <c:pt idx="2">
                  <c:v>132663.29999999999</c:v>
                </c:pt>
                <c:pt idx="3">
                  <c:v>122811.2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7E9F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rgbClr val="F7E9F1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2.8116522291048895E-17"/>
                  <c:y val="0.233503006708174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466,2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004693078147478E-2"/>
                  <c:y val="-1.9872596315589377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150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896,2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1.8403754462518022E-2"/>
                  <c:y val="-1.73885217761406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131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182,0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1.2269169641678793E-2"/>
                  <c:y val="-3.477704355228140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125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899,2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Соц.политика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1184466.2</c:v>
                </c:pt>
                <c:pt idx="1">
                  <c:v>150896.20000000001</c:v>
                </c:pt>
                <c:pt idx="2">
                  <c:v>131182</c:v>
                </c:pt>
                <c:pt idx="3">
                  <c:v>125899.2</c:v>
                </c:pt>
              </c:numCache>
            </c:numRef>
          </c:val>
        </c:ser>
        <c:dLbls>
          <c:showVal val="1"/>
        </c:dLbls>
        <c:shape val="box"/>
        <c:axId val="135364992"/>
        <c:axId val="135366528"/>
        <c:axId val="0"/>
      </c:bar3DChart>
      <c:catAx>
        <c:axId val="13536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5366528"/>
        <c:crosses val="autoZero"/>
        <c:auto val="1"/>
        <c:lblAlgn val="ctr"/>
        <c:lblOffset val="100"/>
      </c:catAx>
      <c:valAx>
        <c:axId val="135366528"/>
        <c:scaling>
          <c:orientation val="minMax"/>
        </c:scaling>
        <c:delete val="1"/>
        <c:axPos val="l"/>
        <c:numFmt formatCode="0.0" sourceLinked="1"/>
        <c:tickLblPos val="nextTo"/>
        <c:crossAx val="1353649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672804793767463"/>
          <c:y val="0.12860621120344987"/>
          <c:w val="0.13594686773291731"/>
          <c:h val="0.22465931015489671"/>
        </c:manualLayout>
      </c:layout>
      <c:txPr>
        <a:bodyPr/>
        <a:lstStyle/>
        <a:p>
          <a:pPr>
            <a:defRPr sz="110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0.20655863062262372"/>
          <c:y val="1.6033572027350503E-2"/>
          <c:w val="0.6174103778258877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1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1889698.4</c:v>
                </c:pt>
                <c:pt idx="1">
                  <c:v>41410.800000000003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2">
                    <a:lumMod val="1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0999008118217267E-2"/>
          <c:y val="0.77351190776782386"/>
          <c:w val="0.88249140986336849"/>
          <c:h val="0.1195976120498396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320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2021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3352521016183398"/>
          <c:y val="0"/>
        </c:manualLayout>
      </c:layout>
    </c:title>
    <c:view3D>
      <c:rAngAx val="1"/>
    </c:view3D>
    <c:sideWall>
      <c:spPr>
        <a:solidFill>
          <a:schemeClr val="accent5">
            <a:lumMod val="75000"/>
          </a:schemeClr>
        </a:solidFill>
      </c:spPr>
    </c:sideWall>
    <c:backWall>
      <c:spPr>
        <a:solidFill>
          <a:schemeClr val="accent5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32653408880494839"/>
          <c:y val="9.1751557519250126E-2"/>
          <c:w val="0.67346586744219128"/>
          <c:h val="0.9004131307347604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66CCFF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1757952820057031E-2"/>
                  <c:y val="-4.5222895461757744E-3"/>
                </c:manualLayout>
              </c:layout>
              <c:showVal val="1"/>
            </c:dLbl>
            <c:dLbl>
              <c:idx val="1"/>
              <c:layout>
                <c:manualLayout>
                  <c:x val="1.175795282005703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0288208717549902E-2"/>
                  <c:y val="-4.522289546175774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500,0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02882087175499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885,0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1.0288208717549902E-2"/>
                  <c:y val="-2.26114477308789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079,6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1.4697441025071278E-3"/>
                  <c:y val="2.26114477308789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425,0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8.818464615042796E-3"/>
                  <c:y val="-2.26114477308789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700,0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5.8789764100285174E-3"/>
                  <c:y val="2.26114477308789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644,4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7.3487205125356515E-3"/>
                  <c:y val="-2.26114477308789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706,2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5.8789764100285174E-3"/>
                  <c:y val="2.26114477308789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520,0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118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060,0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156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366,4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174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481,0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214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141,7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910,7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"Экология и природопользование на территории городского округа Сухой Лог"</c:v>
                </c:pt>
                <c:pt idx="4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5">
                  <c:v>МП "Управление и распоряжение муниципальной собственностью городского округа Сухой Лог"</c:v>
                </c:pt>
                <c:pt idx="6">
                  <c:v>МП "Молодежь Свердловской области на территории городского округа Сухой Лог"</c:v>
                </c:pt>
                <c:pt idx="7">
                  <c:v>МП "Обеспечение безопасности жизнедеятельности населения городского округа Сухой Лог"</c:v>
                </c:pt>
                <c:pt idx="8">
                  <c:v>МП "Управление муниципальными финансами городского округа Сухой Лог"</c:v>
                </c:pt>
                <c:pt idx="9">
                  <c:v>МП "Формирование современной городской среды в городском округе Сухой Лог до 2022 года"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578.5</c:v>
                </c:pt>
                <c:pt idx="1">
                  <c:v>700</c:v>
                </c:pt>
                <c:pt idx="2">
                  <c:v>1500</c:v>
                </c:pt>
                <c:pt idx="3">
                  <c:v>1885</c:v>
                </c:pt>
                <c:pt idx="4">
                  <c:v>3079.6</c:v>
                </c:pt>
                <c:pt idx="5">
                  <c:v>4425</c:v>
                </c:pt>
                <c:pt idx="6">
                  <c:v>5700</c:v>
                </c:pt>
                <c:pt idx="7">
                  <c:v>11644.4</c:v>
                </c:pt>
                <c:pt idx="8">
                  <c:v>13706.2</c:v>
                </c:pt>
                <c:pt idx="9">
                  <c:v>16520</c:v>
                </c:pt>
                <c:pt idx="10">
                  <c:v>118060</c:v>
                </c:pt>
                <c:pt idx="11">
                  <c:v>156366.39999999979</c:v>
                </c:pt>
                <c:pt idx="12">
                  <c:v>174481</c:v>
                </c:pt>
                <c:pt idx="13">
                  <c:v>214141.7</c:v>
                </c:pt>
                <c:pt idx="14">
                  <c:v>1166910.7</c:v>
                </c:pt>
              </c:numCache>
            </c:numRef>
          </c:val>
        </c:ser>
        <c:dLbls>
          <c:showVal val="1"/>
        </c:dLbls>
        <c:shape val="cylinder"/>
        <c:axId val="136210304"/>
        <c:axId val="136211840"/>
        <c:axId val="0"/>
      </c:bar3DChart>
      <c:catAx>
        <c:axId val="1362103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211840"/>
        <c:crosses val="autoZero"/>
        <c:auto val="1"/>
        <c:lblAlgn val="l"/>
        <c:lblOffset val="100"/>
      </c:catAx>
      <c:valAx>
        <c:axId val="136211840"/>
        <c:scaling>
          <c:orientation val="minMax"/>
        </c:scaling>
        <c:delete val="1"/>
        <c:axPos val="b"/>
        <c:numFmt formatCode="0.0" sourceLinked="1"/>
        <c:tickLblPos val="nextTo"/>
        <c:crossAx val="13621030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>
        <c:manualLayout>
          <c:layoutTarget val="inner"/>
          <c:xMode val="edge"/>
          <c:yMode val="edge"/>
          <c:x val="2.8405608189128448E-2"/>
          <c:y val="4.8506011769836523E-2"/>
          <c:w val="0.82031546303284308"/>
          <c:h val="0.8213915286361217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9151061759421381E-2"/>
                  <c:y val="3.22404061240294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110092173666578E-2"/>
                  <c:y val="3.220075715492896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507967505526255E-2"/>
                  <c:y val="4.556206717772108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9150942040922655E-2"/>
                  <c:y val="4.556206717772108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306924230641041E-2"/>
                  <c:y val="4.0217543168604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9288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3.991115450773669E-2"/>
                  <c:y val="4.556206717772108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1431579441364746E-2"/>
                  <c:y val="4.2889805173162474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3829454773224431E-2"/>
                  <c:y val="5.0906591186837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3829454773224341E-2"/>
                  <c:y val="4.556206717772108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1420.4</c:v>
                </c:pt>
                <c:pt idx="1">
                  <c:v>2945.7</c:v>
                </c:pt>
                <c:pt idx="2">
                  <c:v>4924.3</c:v>
                </c:pt>
                <c:pt idx="3">
                  <c:v>6978.2</c:v>
                </c:pt>
                <c:pt idx="4">
                  <c:v>9288</c:v>
                </c:pt>
                <c:pt idx="5">
                  <c:v>11438.9</c:v>
                </c:pt>
                <c:pt idx="6">
                  <c:v>13716.4</c:v>
                </c:pt>
                <c:pt idx="7">
                  <c:v>15859.7</c:v>
                </c:pt>
                <c:pt idx="8">
                  <c:v>17927.7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9150942040922676E-2"/>
                  <c:y val="-4.488203632432218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9793916576319174E-2"/>
                  <c:y val="-5.014679131837756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739604124445951E-2"/>
                  <c:y val="-4.48820363243222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8691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5.6255722544238392E-2"/>
                  <c:y val="-5.01467913183775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10886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layout>
                <c:manualLayout>
                  <c:x val="-6.2717528512157714E-2"/>
                  <c:y val="-5.5411546312432954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6.1197103578529546E-2"/>
                  <c:y val="-4.751441382134998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1420.5</c:v>
                </c:pt>
                <c:pt idx="1">
                  <c:v>3023.3</c:v>
                </c:pt>
                <c:pt idx="2">
                  <c:v>4972.4000000000005</c:v>
                </c:pt>
                <c:pt idx="3">
                  <c:v>6718.4</c:v>
                </c:pt>
                <c:pt idx="4">
                  <c:v>8691</c:v>
                </c:pt>
                <c:pt idx="5">
                  <c:v>10886</c:v>
                </c:pt>
                <c:pt idx="6">
                  <c:v>13109.3</c:v>
                </c:pt>
                <c:pt idx="7">
                  <c:v>15337.6</c:v>
                </c:pt>
                <c:pt idx="8">
                  <c:v>17638.8</c:v>
                </c:pt>
              </c:numCache>
            </c:numRef>
          </c:val>
        </c:ser>
        <c:dLbls>
          <c:showVal val="1"/>
        </c:dLbls>
        <c:marker val="1"/>
        <c:axId val="108813696"/>
        <c:axId val="108823680"/>
      </c:lineChart>
      <c:catAx>
        <c:axId val="108813696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823680"/>
        <c:crosses val="autoZero"/>
        <c:auto val="1"/>
        <c:lblAlgn val="ctr"/>
        <c:lblOffset val="100"/>
      </c:catAx>
      <c:valAx>
        <c:axId val="1088236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881369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6514249853464564"/>
          <c:y val="0.14050947075532269"/>
          <c:w val="0.13309344938684994"/>
          <c:h val="0.31517663045731237"/>
        </c:manualLayout>
      </c:layout>
      <c:txPr>
        <a:bodyPr/>
        <a:lstStyle/>
        <a:p>
          <a:pPr>
            <a:defRPr sz="15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0592091195749574E-2"/>
          <c:y val="2.913287412509721E-2"/>
          <c:w val="0.91176631926540352"/>
          <c:h val="0.737527717157753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FF3399"/>
              </a:solidFill>
            </c:spPr>
          </c:dPt>
          <c:dPt>
            <c:idx val="4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0582159007632385E-2"/>
                  <c:y val="-5.7870410939505769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</a:t>
                    </a:r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058</a:t>
                    </a:r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149,5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164318015264739E-2"/>
                  <c:y val="-4.8967270794966294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</a:t>
                    </a:r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10</a:t>
                    </a:r>
                    <a:r>
                      <a:rPr lang="ru-RU" sz="1500" dirty="0" smtClean="0"/>
                      <a:t>1 533,8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8184658396936455E-3"/>
                  <c:y val="-4.8967270794966294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</a:t>
                    </a:r>
                    <a:r>
                      <a:rPr lang="ru-RU" sz="1500" dirty="0" smtClean="0"/>
                      <a:t> 166 910,7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5.291079503816183E-3"/>
                  <c:y val="-5.3418840867235952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</a:t>
                    </a:r>
                    <a:r>
                      <a:rPr lang="ru-RU" sz="1500" dirty="0" smtClean="0"/>
                      <a:t> 130 063,2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2345852175571072E-2"/>
                  <c:y val="-4.4515700722696651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1</a:t>
                    </a:r>
                    <a:r>
                      <a:rPr lang="ru-RU" sz="1500" dirty="0" smtClean="0"/>
                      <a:t> 126 137,4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5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2019 год</c:v>
                </c:pt>
                <c:pt idx="1">
                  <c:v>план 2020 год</c:v>
                </c:pt>
                <c:pt idx="2">
                  <c:v>план 2021 год</c:v>
                </c:pt>
                <c:pt idx="3">
                  <c:v>план 2022 год </c:v>
                </c:pt>
                <c:pt idx="4">
                  <c:v>план 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1058149.5</c:v>
                </c:pt>
                <c:pt idx="1">
                  <c:v>1101533.8</c:v>
                </c:pt>
                <c:pt idx="2" formatCode="0.0">
                  <c:v>1166910.7</c:v>
                </c:pt>
                <c:pt idx="3" formatCode="0.0">
                  <c:v>1130063.2</c:v>
                </c:pt>
                <c:pt idx="4" formatCode="0.0">
                  <c:v>1126137.4000000004</c:v>
                </c:pt>
              </c:numCache>
            </c:numRef>
          </c:val>
        </c:ser>
        <c:dLbls>
          <c:showVal val="1"/>
        </c:dLbls>
        <c:shape val="cylinder"/>
        <c:axId val="135774208"/>
        <c:axId val="135775744"/>
        <c:axId val="0"/>
      </c:bar3DChart>
      <c:catAx>
        <c:axId val="1357742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775744"/>
        <c:crosses val="autoZero"/>
        <c:auto val="1"/>
        <c:lblAlgn val="ctr"/>
        <c:lblOffset val="100"/>
      </c:catAx>
      <c:valAx>
        <c:axId val="135775744"/>
        <c:scaling>
          <c:orientation val="minMax"/>
        </c:scaling>
        <c:delete val="1"/>
        <c:axPos val="l"/>
        <c:numFmt formatCode="General" sourceLinked="1"/>
        <c:tickLblPos val="nextTo"/>
        <c:crossAx val="135774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7667376297528513E-2"/>
          <c:y val="2.5672954856029353E-2"/>
          <c:w val="0.95074371115922063"/>
          <c:h val="0.786415166045394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3833688148764288E-2"/>
                  <c:y val="-0.23105659370426376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168</a:t>
                    </a:r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689,4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066950519011427E-2"/>
                  <c:y val="-0.22249894208558729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164</a:t>
                    </a:r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654,0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889125432509563E-2"/>
                  <c:y val="-0.31663310989102805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174</a:t>
                    </a:r>
                    <a:r>
                      <a:rPr lang="ru-RU" sz="1500" dirty="0" smtClean="0"/>
                      <a:t> 48</a:t>
                    </a:r>
                    <a:r>
                      <a:rPr lang="en-US" sz="1500" dirty="0" smtClean="0"/>
                      <a:t>1,0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122387802756655E-2"/>
                  <c:y val="-0.3850943228404398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180</a:t>
                    </a:r>
                    <a:r>
                      <a:rPr lang="ru-RU" sz="1500" dirty="0" smtClean="0"/>
                      <a:t> 4</a:t>
                    </a:r>
                    <a:r>
                      <a:rPr lang="en-US" sz="1500" dirty="0" smtClean="0"/>
                      <a:t>63,3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9066950519011427E-2"/>
                  <c:y val="-0.42360375512448395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183</a:t>
                    </a:r>
                    <a:r>
                      <a:rPr lang="ru-RU" sz="1500" dirty="0" smtClean="0"/>
                      <a:t> 5</a:t>
                    </a:r>
                    <a:r>
                      <a:rPr lang="en-US" sz="1500" dirty="0" smtClean="0"/>
                      <a:t>41,3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5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2019 год </c:v>
                </c:pt>
                <c:pt idx="1">
                  <c:v>план 2020 год</c:v>
                </c:pt>
                <c:pt idx="2">
                  <c:v>план 2021 год </c:v>
                </c:pt>
                <c:pt idx="3">
                  <c:v>план 2022 год</c:v>
                </c:pt>
                <c:pt idx="4">
                  <c:v>план 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168689.4</c:v>
                </c:pt>
                <c:pt idx="1">
                  <c:v>164654</c:v>
                </c:pt>
                <c:pt idx="2">
                  <c:v>174481</c:v>
                </c:pt>
                <c:pt idx="3" formatCode="General">
                  <c:v>180463.3</c:v>
                </c:pt>
                <c:pt idx="4" formatCode="General">
                  <c:v>183541.3</c:v>
                </c:pt>
              </c:numCache>
            </c:numRef>
          </c:val>
        </c:ser>
        <c:shape val="cylinder"/>
        <c:axId val="149675392"/>
        <c:axId val="149677184"/>
        <c:axId val="0"/>
      </c:bar3DChart>
      <c:catAx>
        <c:axId val="149675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149677184"/>
        <c:crosses val="autoZero"/>
        <c:auto val="1"/>
        <c:lblAlgn val="ctr"/>
        <c:lblOffset val="100"/>
      </c:catAx>
      <c:valAx>
        <c:axId val="149677184"/>
        <c:scaling>
          <c:orientation val="minMax"/>
        </c:scaling>
        <c:delete val="1"/>
        <c:axPos val="l"/>
        <c:numFmt formatCode="General" sourceLinked="1"/>
        <c:tickLblPos val="nextTo"/>
        <c:crossAx val="149675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0072736047894504E-2"/>
          <c:y val="0"/>
          <c:w val="0.92700017447025551"/>
          <c:h val="0.776713467022183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6212969381463285E-2"/>
                  <c:y val="-0.322889663494180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42613347819065E-2"/>
                  <c:y val="-0.39984369020726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115 658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439844824213925E-2"/>
                  <c:y val="-0.40803645273981931"/>
                </c:manualLayout>
              </c:layout>
              <c:showVal val="1"/>
            </c:dLbl>
            <c:dLbl>
              <c:idx val="3"/>
              <c:layout>
                <c:manualLayout>
                  <c:x val="1.2500000000000001E-2"/>
                  <c:y val="-0.4147186134029514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83333333333341E-2"/>
                  <c:y val="-0.4180443914640119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г.</c:v>
                </c:pt>
                <c:pt idx="1">
                  <c:v>План 2020 г.</c:v>
                </c:pt>
                <c:pt idx="2">
                  <c:v>План 2021 г.</c:v>
                </c:pt>
                <c:pt idx="3">
                  <c:v>План 2022 г.</c:v>
                </c:pt>
                <c:pt idx="4">
                  <c:v>План 2023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83419.600000000006</c:v>
                </c:pt>
                <c:pt idx="1">
                  <c:v>119700</c:v>
                </c:pt>
                <c:pt idx="2">
                  <c:v>118060</c:v>
                </c:pt>
                <c:pt idx="3">
                  <c:v>122811.2</c:v>
                </c:pt>
                <c:pt idx="4">
                  <c:v>125899.2</c:v>
                </c:pt>
              </c:numCache>
            </c:numRef>
          </c:val>
        </c:ser>
        <c:shape val="cylinder"/>
        <c:axId val="149820928"/>
        <c:axId val="149822464"/>
        <c:axId val="0"/>
      </c:bar3DChart>
      <c:catAx>
        <c:axId val="1498209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822464"/>
        <c:crosses val="autoZero"/>
        <c:auto val="1"/>
        <c:lblAlgn val="ctr"/>
        <c:lblOffset val="100"/>
      </c:catAx>
      <c:valAx>
        <c:axId val="149822464"/>
        <c:scaling>
          <c:orientation val="minMax"/>
        </c:scaling>
        <c:delete val="1"/>
        <c:axPos val="l"/>
        <c:numFmt formatCode="#,##0.0" sourceLinked="1"/>
        <c:tickLblPos val="nextTo"/>
        <c:crossAx val="149820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9335911819435531E-2"/>
          <c:y val="0"/>
          <c:w val="0.94066408818056479"/>
          <c:h val="0.783345912813405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Pt>
            <c:idx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2.0552439873998973E-2"/>
                  <c:y val="-5.916219499507508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382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696,3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701626582666002E-2"/>
                  <c:y val="-7.230934943842498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344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889,3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1381099684997449E-3"/>
                  <c:y val="-6.573577221674999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156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366,5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414329905499237E-2"/>
                  <c:y val="-6.573577221674999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150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107,4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5690549842498724E-2"/>
                  <c:y val="-5.91621949950751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154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048,4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2019 год</c:v>
                </c:pt>
                <c:pt idx="1">
                  <c:v>план 2020 год</c:v>
                </c:pt>
                <c:pt idx="2">
                  <c:v>план 2021 год</c:v>
                </c:pt>
                <c:pt idx="3">
                  <c:v>план 2022 год </c:v>
                </c:pt>
                <c:pt idx="4">
                  <c:v>план 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382696.3</c:v>
                </c:pt>
                <c:pt idx="1">
                  <c:v>344889.3</c:v>
                </c:pt>
                <c:pt idx="2">
                  <c:v>156366.5</c:v>
                </c:pt>
                <c:pt idx="3" formatCode="0.0">
                  <c:v>150107.4</c:v>
                </c:pt>
                <c:pt idx="4" formatCode="0.0">
                  <c:v>154048.4</c:v>
                </c:pt>
              </c:numCache>
            </c:numRef>
          </c:val>
        </c:ser>
        <c:dLbls>
          <c:showVal val="1"/>
        </c:dLbls>
        <c:shape val="cylinder"/>
        <c:axId val="151117824"/>
        <c:axId val="151119360"/>
        <c:axId val="0"/>
      </c:bar3DChart>
      <c:catAx>
        <c:axId val="1511178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1119360"/>
        <c:crosses val="autoZero"/>
        <c:auto val="1"/>
        <c:lblAlgn val="ctr"/>
        <c:lblOffset val="100"/>
      </c:catAx>
      <c:valAx>
        <c:axId val="151119360"/>
        <c:scaling>
          <c:orientation val="minMax"/>
        </c:scaling>
        <c:delete val="1"/>
        <c:axPos val="l"/>
        <c:numFmt formatCode="General" sourceLinked="1"/>
        <c:tickLblPos val="nextTo"/>
        <c:crossAx val="151117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969424574857332"/>
          <c:y val="0.25691943105864073"/>
          <c:w val="0.78564930266544486"/>
          <c:h val="0.69575303395429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explosion val="32"/>
          </c:dPt>
          <c:dPt>
            <c:idx val="1"/>
            <c:explosion val="11"/>
          </c:dPt>
          <c:dPt>
            <c:idx val="2"/>
            <c:explosion val="19"/>
          </c:dPt>
          <c:dPt>
            <c:idx val="3"/>
            <c:explosion val="30"/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2810</c:v>
                </c:pt>
                <c:pt idx="1">
                  <c:v>44520</c:v>
                </c:pt>
                <c:pt idx="2">
                  <c:v>71169.8</c:v>
                </c:pt>
                <c:pt idx="3">
                  <c:v>9051.6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Уровень долговой нагрузки, %</a:t>
            </a:r>
          </a:p>
        </c:rich>
      </c:tx>
      <c:layout>
        <c:manualLayout>
          <c:xMode val="edge"/>
          <c:yMode val="edge"/>
          <c:x val="0.2796055852551223"/>
          <c:y val="7.6205206809942388E-2"/>
        </c:manualLayout>
      </c:layout>
    </c:title>
    <c:view3D>
      <c:rAngAx val="1"/>
    </c:view3D>
    <c:sideWall>
      <c:spPr>
        <a:solidFill>
          <a:schemeClr val="bg2"/>
        </a:solidFill>
      </c:spPr>
    </c:sideWall>
    <c:backWall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0010328419252851"/>
          <c:y val="0.19978103467982788"/>
          <c:w val="0.87743169779629004"/>
          <c:h val="0.691109429173493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dPt>
            <c:idx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7.7461967502669192E-3"/>
                  <c:y val="-0.37973447936296767"/>
                </c:manualLayout>
              </c:layout>
              <c:showVal val="1"/>
            </c:dLbl>
            <c:dLbl>
              <c:idx val="1"/>
              <c:layout>
                <c:manualLayout>
                  <c:x val="1.2269116990767505E-2"/>
                  <c:y val="-8.6638755945804211E-2"/>
                </c:manualLayout>
              </c:layout>
              <c:showVal val="1"/>
            </c:dLbl>
            <c:dLbl>
              <c:idx val="2"/>
              <c:layout>
                <c:manualLayout>
                  <c:x val="1.2113178573378906E-2"/>
                  <c:y val="-8.6206283868736522E-2"/>
                </c:manualLayout>
              </c:layout>
              <c:showVal val="1"/>
            </c:dLbl>
            <c:dLbl>
              <c:idx val="3"/>
              <c:layout>
                <c:manualLayout>
                  <c:x val="1.5180516665756545E-2"/>
                  <c:y val="-8.6130633310570998E-2"/>
                </c:manualLayout>
              </c:layout>
              <c:showVal val="1"/>
            </c:dLbl>
            <c:dLbl>
              <c:idx val="4"/>
              <c:layout>
                <c:manualLayout>
                  <c:x val="1.6714126867259569E-2"/>
                  <c:y val="-8.511731881233385E-2"/>
                </c:manualLayout>
              </c:layout>
              <c:showVal val="1"/>
            </c:dLbl>
            <c:dLbl>
              <c:idx val="5"/>
              <c:layout>
                <c:manualLayout>
                  <c:x val="1.2269116990767505E-2"/>
                  <c:y val="-8.511731881233385E-2"/>
                </c:manualLayout>
              </c:layout>
              <c:showVal val="1"/>
            </c:dLbl>
            <c:dLbl>
              <c:idx val="6"/>
              <c:layout>
                <c:manualLayout>
                  <c:x val="1.0462585136491545E-2"/>
                  <c:y val="-7.5905771369988426E-2"/>
                </c:manualLayout>
              </c:layout>
              <c:showVal val="1"/>
            </c:dLbl>
            <c:dLbl>
              <c:idx val="7"/>
              <c:layout>
                <c:manualLayout>
                  <c:x val="1.6441205214486668E-2"/>
                  <c:y val="-7.8138294057341198E-2"/>
                </c:manualLayout>
              </c:layout>
              <c:showVal val="1"/>
            </c:dLbl>
            <c:dLbl>
              <c:idx val="8"/>
              <c:layout>
                <c:manualLayout>
                  <c:x val="1.6441205214486564E-2"/>
                  <c:y val="-8.037081674469366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 01.01.2018г.</c:v>
                </c:pt>
                <c:pt idx="1">
                  <c:v>на 01.01.2019г.</c:v>
                </c:pt>
                <c:pt idx="2">
                  <c:v>на 01.01.2020г.</c:v>
                </c:pt>
                <c:pt idx="3">
                  <c:v>на 01.01.2021г.</c:v>
                </c:pt>
                <c:pt idx="4">
                  <c:v>на 01.01.2022г.</c:v>
                </c:pt>
                <c:pt idx="5">
                  <c:v>на 01.01.2023г.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cylinder"/>
        <c:axId val="152237952"/>
        <c:axId val="152239488"/>
        <c:axId val="0"/>
      </c:bar3DChart>
      <c:catAx>
        <c:axId val="152237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152239488"/>
        <c:crosses val="autoZero"/>
        <c:auto val="1"/>
        <c:lblAlgn val="ctr"/>
        <c:lblOffset val="100"/>
      </c:catAx>
      <c:valAx>
        <c:axId val="152239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52237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CCCC00"/>
            </a:solidFill>
          </c:spPr>
          <c:dLbls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1771.4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9.0401271312366641E-3"/>
                  <c:y val="-7.5560276475249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771,4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0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1"/>
              <c:layout>
                <c:manualLayout>
                  <c:x val="2.41070056832978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898,0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shape val="cylinder"/>
        <c:axId val="152383488"/>
        <c:axId val="152385024"/>
        <c:axId val="0"/>
      </c:bar3DChart>
      <c:catAx>
        <c:axId val="1523834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385024"/>
        <c:crosses val="autoZero"/>
        <c:auto val="1"/>
        <c:lblAlgn val="ctr"/>
        <c:lblOffset val="100"/>
      </c:catAx>
      <c:valAx>
        <c:axId val="152385024"/>
        <c:scaling>
          <c:orientation val="minMax"/>
        </c:scaling>
        <c:delete val="1"/>
        <c:axPos val="b"/>
        <c:numFmt formatCode="General" sourceLinked="1"/>
        <c:tickLblPos val="nextTo"/>
        <c:crossAx val="15238348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0"/>
        <c:delete val="1"/>
      </c:legendEntry>
      <c:layout>
        <c:manualLayout>
          <c:xMode val="edge"/>
          <c:yMode val="edge"/>
          <c:x val="0.3125034920269808"/>
          <c:y val="0.10742310683428344"/>
          <c:w val="0.65151949132059206"/>
          <c:h val="0.28798268467260996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1038227895313336E-2"/>
          <c:y val="5.6716116049703502E-2"/>
          <c:w val="0.7451078178274636"/>
          <c:h val="0.77035403806520864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 w="38100">
              <a:solidFill>
                <a:srgbClr val="003192"/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1.1810443680860844E-2"/>
                  <c:y val="3.7757932999619825E-2"/>
                </c:manualLayout>
              </c:layout>
              <c:showVal val="1"/>
            </c:dLbl>
            <c:dLbl>
              <c:idx val="1"/>
              <c:layout>
                <c:manualLayout>
                  <c:x val="7.0862662085165225E-3"/>
                  <c:y val="6.0114603854657875E-2"/>
                </c:manualLayout>
              </c:layout>
              <c:showVal val="1"/>
            </c:dLbl>
            <c:dLbl>
              <c:idx val="2"/>
              <c:layout>
                <c:manualLayout>
                  <c:x val="-2.5982976097893885E-2"/>
                  <c:y val="4.52101566179657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321.2</c:v>
                </c:pt>
                <c:pt idx="1">
                  <c:v>751.5</c:v>
                </c:pt>
                <c:pt idx="2">
                  <c:v>1018.9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ln w="38100">
              <a:solidFill>
                <a:srgbClr val="D60093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D60093"/>
                </a:solidFill>
              </a:ln>
            </c:spPr>
          </c:marker>
          <c:dLbls>
            <c:dLbl>
              <c:idx val="0"/>
              <c:layout>
                <c:manualLayout>
                  <c:x val="-4.802913763550079E-2"/>
                  <c:y val="-7.7503125630798489E-2"/>
                </c:manualLayout>
              </c:layout>
              <c:showVal val="1"/>
            </c:dLbl>
            <c:dLbl>
              <c:idx val="1"/>
              <c:layout>
                <c:manualLayout>
                  <c:x val="-5.2753315107845235E-2"/>
                  <c:y val="-6.508275293355513E-2"/>
                </c:manualLayout>
              </c:layout>
              <c:showVal val="1"/>
            </c:dLbl>
            <c:dLbl>
              <c:idx val="2"/>
              <c:layout>
                <c:manualLayout>
                  <c:x val="-5.1178589283730376E-2"/>
                  <c:y val="-5.017830569686301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335.1</c:v>
                </c:pt>
                <c:pt idx="1">
                  <c:v>727.8</c:v>
                </c:pt>
                <c:pt idx="2">
                  <c:v>1040.5</c:v>
                </c:pt>
              </c:numCache>
            </c:numRef>
          </c:val>
        </c:ser>
        <c:marker val="1"/>
        <c:axId val="108797952"/>
        <c:axId val="108798720"/>
      </c:lineChart>
      <c:catAx>
        <c:axId val="108797952"/>
        <c:scaling>
          <c:orientation val="minMax"/>
        </c:scaling>
        <c:axPos val="b"/>
        <c:min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798720"/>
        <c:crosses val="autoZero"/>
        <c:auto val="1"/>
        <c:lblAlgn val="ctr"/>
        <c:lblOffset val="100"/>
      </c:catAx>
      <c:valAx>
        <c:axId val="1087987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8797952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077652830241091"/>
          <c:y val="0.23982898613769082"/>
          <c:w val="0.18908526532766229"/>
          <c:h val="0.23715753022747091"/>
        </c:manualLayout>
      </c:layout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1">
        <a:lumMod val="20000"/>
        <a:lumOff val="80000"/>
      </a:schemeClr>
    </a:solidFill>
    <a:ln>
      <a:solidFill>
        <a:schemeClr val="bg2">
          <a:lumMod val="2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"/>
      <c:hPercent val="118"/>
      <c:rotY val="44"/>
      <c:depthPercent val="100"/>
      <c:rAngAx val="1"/>
    </c:view3D>
    <c:floor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spPr>
        <a:solidFill>
          <a:schemeClr val="bg2">
            <a:lumMod val="75000"/>
          </a:schemeClr>
        </a:solidFill>
        <a:ln w="12700">
          <a:noFill/>
          <a:prstDash val="solid"/>
        </a:ln>
      </c:spPr>
    </c:sideWall>
    <c:backWall>
      <c:spPr>
        <a:solidFill>
          <a:schemeClr val="bg2">
            <a:lumMod val="75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981494794188271"/>
          <c:y val="7.0692775225871723E-2"/>
          <c:w val="0.58350412992766887"/>
          <c:h val="0.78562409918956677"/>
        </c:manualLayout>
      </c:layout>
      <c:bar3DChart>
        <c:barDir val="bar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92D050"/>
            </a:solidFill>
            <a:ln w="172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449763550026164E-2"/>
                  <c:y val="2.344322236136470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848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550</c:v>
                </c:pt>
                <c:pt idx="1">
                  <c:v>324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5213245110840506E-2"/>
                  <c:y val="-7.03296670840914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213245110840506E-2"/>
                  <c:y val="-1.172161118068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650</c:v>
                </c:pt>
                <c:pt idx="1">
                  <c:v>506</c:v>
                </c:pt>
              </c:numCache>
            </c:numRef>
          </c:val>
        </c:ser>
        <c:gapWidth val="60"/>
        <c:gapDepth val="0"/>
        <c:shape val="box"/>
        <c:axId val="100031872"/>
        <c:axId val="52847744"/>
        <c:axId val="0"/>
      </c:bar3DChart>
      <c:catAx>
        <c:axId val="100031872"/>
        <c:scaling>
          <c:orientation val="minMax"/>
        </c:scaling>
        <c:axPos val="l"/>
        <c:numFmt formatCode="General" sourceLinked="1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2847744"/>
        <c:crosses val="autoZero"/>
        <c:auto val="1"/>
        <c:lblAlgn val="ctr"/>
        <c:lblOffset val="100"/>
        <c:tickLblSkip val="1"/>
        <c:tickMarkSkip val="1"/>
      </c:catAx>
      <c:valAx>
        <c:axId val="52847744"/>
        <c:scaling>
          <c:orientation val="minMax"/>
        </c:scaling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031872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125"/>
          <c:w val="0.17087948631426594"/>
          <c:h val="0.25210010662051369"/>
        </c:manualLayout>
      </c:layout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chemeClr val="bg2"/>
    </a:solidFill>
    <a:ln w="0">
      <a:solidFill>
        <a:schemeClr val="bg2">
          <a:lumMod val="25000"/>
        </a:schemeClr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046621525483713E-2"/>
          <c:y val="5.5430349008840314E-2"/>
          <c:w val="0.6668980006120192"/>
          <c:h val="0.9147547097941498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Lbls>
            <c:dLbl>
              <c:idx val="0"/>
              <c:layout>
                <c:manualLayout>
                  <c:x val="7.7354952763533137E-4"/>
                  <c:y val="1.511736791150188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8.5090448039886572E-3"/>
                  <c:y val="5.039122637167299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7.7354952763533137E-4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1926.5</c:v>
                </c:pt>
                <c:pt idx="1">
                  <c:v>1885.8</c:v>
                </c:pt>
                <c:pt idx="2">
                  <c:v>1916.9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2234.9</c:v>
                </c:pt>
                <c:pt idx="1">
                  <c:v>2012.7</c:v>
                </c:pt>
                <c:pt idx="2" formatCode="0.0">
                  <c:v>2047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3089861360433675E-3"/>
                  <c:y val="-2.015649054866919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7973685185076923E-3"/>
                  <c:y val="-2.51956131858364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6349411468895475E-4"/>
                  <c:y val="-1.007824527433459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2057.6</c:v>
                </c:pt>
                <c:pt idx="1">
                  <c:v>2035.4</c:v>
                </c:pt>
                <c:pt idx="2">
                  <c:v>1958.5</c:v>
                </c:pt>
              </c:numCache>
            </c:numRef>
          </c:val>
        </c:ser>
        <c:dLbls>
          <c:showVal val="1"/>
        </c:dLbls>
        <c:axId val="53862400"/>
        <c:axId val="53864704"/>
      </c:barChart>
      <c:catAx>
        <c:axId val="53862400"/>
        <c:scaling>
          <c:orientation val="minMax"/>
        </c:scaling>
        <c:axPos val="l"/>
        <c:majorGridlines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3864704"/>
        <c:crosses val="autoZero"/>
        <c:auto val="1"/>
        <c:lblAlgn val="ctr"/>
        <c:lblOffset val="100"/>
      </c:catAx>
      <c:valAx>
        <c:axId val="53864704"/>
        <c:scaling>
          <c:orientation val="minMax"/>
        </c:scaling>
        <c:delete val="1"/>
        <c:axPos val="b"/>
        <c:majorGridlines/>
        <c:numFmt formatCode="0.0" sourceLinked="1"/>
        <c:tickLblPos val="nextTo"/>
        <c:crossAx val="53862400"/>
        <c:crosses val="autoZero"/>
        <c:crossBetween val="between"/>
      </c:valAx>
      <c:spPr>
        <a:ln w="9525"/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9632867734460183E-2"/>
          <c:y val="4.9745185007933589E-2"/>
          <c:w val="0.68390237859510261"/>
          <c:h val="0.8104405778275348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dLbls>
            <c:dLbl>
              <c:idx val="0"/>
              <c:layout>
                <c:manualLayout>
                  <c:x val="3.901975493381758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3411852960290571E-3"/>
                  <c:y val="1.356686863852736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7.0235558880871688E-3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1931.1</c:v>
                </c:pt>
                <c:pt idx="1">
                  <c:v>1885.8</c:v>
                </c:pt>
                <c:pt idx="2">
                  <c:v>1916.9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2255.4</c:v>
                </c:pt>
                <c:pt idx="1">
                  <c:v>2012.7</c:v>
                </c:pt>
                <c:pt idx="2" formatCode="0.0">
                  <c:v>2047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2.0764654468087597E-3"/>
                  <c:y val="-4.52228954617577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3187305638607097E-3"/>
                  <c:y val="-1.808915818470308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4218292362795494E-4"/>
                  <c:y val="-4.5222895461757675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2082.6</c:v>
                </c:pt>
                <c:pt idx="1">
                  <c:v>2013.7</c:v>
                </c:pt>
                <c:pt idx="2" formatCode="0.0">
                  <c:v>1925.5</c:v>
                </c:pt>
              </c:numCache>
            </c:numRef>
          </c:val>
        </c:ser>
        <c:dLbls>
          <c:showVal val="1"/>
        </c:dLbls>
        <c:axId val="56002816"/>
        <c:axId val="56066048"/>
      </c:barChart>
      <c:catAx>
        <c:axId val="56002816"/>
        <c:scaling>
          <c:orientation val="minMax"/>
        </c:scaling>
        <c:axPos val="l"/>
        <c:majorGridlines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066048"/>
        <c:crosses val="autoZero"/>
        <c:auto val="1"/>
        <c:lblAlgn val="ctr"/>
        <c:lblOffset val="100"/>
      </c:catAx>
      <c:valAx>
        <c:axId val="56066048"/>
        <c:scaling>
          <c:orientation val="minMax"/>
        </c:scaling>
        <c:delete val="1"/>
        <c:axPos val="b"/>
        <c:majorGridlines/>
        <c:numFmt formatCode="0.0" sourceLinked="1"/>
        <c:tickLblPos val="nextTo"/>
        <c:crossAx val="560028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924557402147698E-3"/>
          <c:y val="0"/>
          <c:w val="0.99290756982957851"/>
          <c:h val="0.70115442179865251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CC00FF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17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Лист1!$A$2:$A$8</c:f>
              <c:strCache>
                <c:ptCount val="7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2021 год (прогноз)</c:v>
                </c:pt>
                <c:pt idx="5">
                  <c:v>2022 год (прогноз)</c:v>
                </c:pt>
                <c:pt idx="6">
                  <c:v>2023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1611718.9</c:v>
                </c:pt>
                <c:pt idx="1">
                  <c:v>1739084.4</c:v>
                </c:pt>
                <c:pt idx="2">
                  <c:v>1795103.2</c:v>
                </c:pt>
                <c:pt idx="3">
                  <c:v>1928708.1</c:v>
                </c:pt>
                <c:pt idx="4">
                  <c:v>1926492</c:v>
                </c:pt>
                <c:pt idx="5">
                  <c:v>1885826.5</c:v>
                </c:pt>
                <c:pt idx="6">
                  <c:v>1916924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3192"/>
              </a:solidFill>
              <a:ln>
                <a:solidFill>
                  <a:srgbClr val="0070C0"/>
                </a:solidFill>
              </a:ln>
            </c:spPr>
          </c:marker>
          <c:dLbls>
            <c:txPr>
              <a:bodyPr/>
              <a:lstStyle/>
              <a:p>
                <a:pPr>
                  <a:defRPr sz="1700" b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2021 год (прогноз)</c:v>
                </c:pt>
                <c:pt idx="5">
                  <c:v>2022 год (прогноз)</c:v>
                </c:pt>
                <c:pt idx="6">
                  <c:v>2023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1575403.2</c:v>
                </c:pt>
                <c:pt idx="1">
                  <c:v>1684022.5</c:v>
                </c:pt>
                <c:pt idx="2">
                  <c:v>1892582.6</c:v>
                </c:pt>
                <c:pt idx="3">
                  <c:v>1977667.3</c:v>
                </c:pt>
                <c:pt idx="4">
                  <c:v>1931109.2</c:v>
                </c:pt>
                <c:pt idx="5">
                  <c:v>1885826.5</c:v>
                </c:pt>
                <c:pt idx="6">
                  <c:v>1916924</c:v>
                </c:pt>
              </c:numCache>
            </c:numRef>
          </c:val>
        </c:ser>
        <c:dLbls>
          <c:showVal val="1"/>
        </c:dLbls>
        <c:marker val="1"/>
        <c:axId val="56084736"/>
        <c:axId val="129941504"/>
      </c:lineChart>
      <c:catAx>
        <c:axId val="56084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941504"/>
        <c:crosses val="autoZero"/>
        <c:auto val="1"/>
        <c:lblAlgn val="ctr"/>
        <c:lblOffset val="100"/>
      </c:catAx>
      <c:valAx>
        <c:axId val="129941504"/>
        <c:scaling>
          <c:orientation val="minMax"/>
        </c:scaling>
        <c:delete val="1"/>
        <c:axPos val="l"/>
        <c:majorGridlines/>
        <c:numFmt formatCode="0.0" sourceLinked="1"/>
        <c:tickLblPos val="nextTo"/>
        <c:crossAx val="56084736"/>
        <c:crosses val="autoZero"/>
        <c:crossBetween val="between"/>
        <c:dispUnits>
          <c:builtInUnit val="thousands"/>
        </c:dispUnits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36580554554496525"/>
          <c:y val="0.89019097593144858"/>
          <c:w val="0.28325856686594425"/>
          <c:h val="0.1098089827491046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727429850148881E-3"/>
          <c:y val="5.7250870716379861E-2"/>
          <c:w val="0.98350752287791632"/>
          <c:h val="0.80062345658419543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ln>
              <a:solidFill>
                <a:srgbClr val="CC00FF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CC00FF"/>
                </a:solidFill>
              </a:ln>
            </c:spPr>
          </c:marker>
          <c:dLbls>
            <c:dLbl>
              <c:idx val="2"/>
              <c:layout>
                <c:manualLayout>
                  <c:x val="1.5403554946421113E-3"/>
                  <c:y val="0.15652595039309131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Лист1!$A$2:$A$8</c:f>
              <c:strCache>
                <c:ptCount val="7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2021 год (прогноз)</c:v>
                </c:pt>
                <c:pt idx="5">
                  <c:v>2022 год (прогноз)</c:v>
                </c:pt>
                <c:pt idx="6">
                  <c:v>2023 год (прогноз)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36315.699999999997</c:v>
                </c:pt>
                <c:pt idx="1">
                  <c:v>55061.9</c:v>
                </c:pt>
                <c:pt idx="2">
                  <c:v>-97479.4</c:v>
                </c:pt>
                <c:pt idx="3" formatCode="0.0">
                  <c:v>-48959.199999999997</c:v>
                </c:pt>
                <c:pt idx="4" formatCode="0.0">
                  <c:v>-4617.2</c:v>
                </c:pt>
                <c:pt idx="5" formatCode="0.0">
                  <c:v>0</c:v>
                </c:pt>
                <c:pt idx="6" formatCode="0.0">
                  <c:v>0</c:v>
                </c:pt>
              </c:numCache>
            </c:numRef>
          </c:val>
        </c:ser>
        <c:dLbls>
          <c:showVal val="1"/>
        </c:dLbls>
        <c:marker val="1"/>
        <c:axId val="56368128"/>
        <c:axId val="56369920"/>
      </c:lineChart>
      <c:catAx>
        <c:axId val="56368128"/>
        <c:scaling>
          <c:orientation val="minMax"/>
        </c:scaling>
        <c:delete val="1"/>
        <c:axPos val="b"/>
        <c:tickLblPos val="nextTo"/>
        <c:crossAx val="56369920"/>
        <c:crosses val="autoZero"/>
        <c:auto val="1"/>
        <c:lblAlgn val="ctr"/>
        <c:lblOffset val="100"/>
      </c:catAx>
      <c:valAx>
        <c:axId val="563699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6368128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autoTitleDeleted val="1"/>
    <c:view3D>
      <c:rotX val="60"/>
      <c:rotY val="170"/>
      <c:perspective val="30"/>
    </c:view3D>
    <c:plotArea>
      <c:layout>
        <c:manualLayout>
          <c:layoutTarget val="inner"/>
          <c:xMode val="edge"/>
          <c:yMode val="edge"/>
          <c:x val="5.2577038981238514E-2"/>
          <c:y val="5.5077411645967973E-2"/>
          <c:w val="0.60383141343443381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7"/>
          </c:dPt>
          <c:dLbls>
            <c:dLbl>
              <c:idx val="0"/>
              <c:layout>
                <c:manualLayout>
                  <c:x val="0.10311290949742394"/>
                  <c:y val="0.12866440678220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72,8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77170214834284E-2"/>
                  <c:y val="1.1630654332449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- 72,8%</c:v>
                </c:pt>
                <c:pt idx="1">
                  <c:v>Налоги на совокупный доход - 9,4%</c:v>
                </c:pt>
                <c:pt idx="2">
                  <c:v>Земельный налог - 4,7%</c:v>
                </c:pt>
                <c:pt idx="3">
                  <c:v>Акцизы - 8,6%</c:v>
                </c:pt>
                <c:pt idx="4">
                  <c:v>Налог на имущество физических лиц - 3,2%</c:v>
                </c:pt>
                <c:pt idx="5">
                  <c:v>Госпошлина - 1,3%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72.8</c:v>
                </c:pt>
                <c:pt idx="1">
                  <c:v>9.4</c:v>
                </c:pt>
                <c:pt idx="2">
                  <c:v>4.7</c:v>
                </c:pt>
                <c:pt idx="3">
                  <c:v>8.6</c:v>
                </c:pt>
                <c:pt idx="4">
                  <c:v>3.2</c:v>
                </c:pt>
                <c:pt idx="5">
                  <c:v>1.3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97302420530856"/>
          <c:y val="1.2454136562554716E-2"/>
          <c:w val="0.33576771653543308"/>
          <c:h val="0.95949736055929269"/>
        </c:manualLayout>
      </c:layout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600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77330" custLinFactNeighborY="-1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837" custScaleY="25874" custLinFactNeighborX="78219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68%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3%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29%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0073" custLinFactNeighborY="-57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5C3E299F-ABBA-4DA7-A828-2AAD2D5F69F5}" type="presOf" srcId="{7AC41891-BAB6-4E1F-9952-CBB37B91357C}" destId="{05A085AC-B20D-4167-975E-CE661752DD84}" srcOrd="2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D679F2DD-518E-4418-8963-236640966783}" type="presOf" srcId="{EE386FD4-5179-401B-8E2D-E3317B373ADF}" destId="{A1B8C3FE-8657-4B56-922A-2CA5FF36A113}" srcOrd="1" destOrd="0" presId="urn:microsoft.com/office/officeart/2005/8/layout/gear1"/>
    <dgm:cxn modelId="{1CB73338-DB2F-4B03-BEEA-5F113F389747}" type="presOf" srcId="{8AEEEAE4-7D85-4EDD-B6D7-DDAD499AB136}" destId="{D1CD935C-95A4-4259-B0C9-720292667C8E}" srcOrd="1" destOrd="0" presId="urn:microsoft.com/office/officeart/2005/8/layout/gear1"/>
    <dgm:cxn modelId="{0B99FFB5-8B3C-4077-8753-DFAEC4E5037C}" type="presOf" srcId="{7AC41891-BAB6-4E1F-9952-CBB37B91357C}" destId="{116D36B4-4133-478A-B319-62D261878BFC}" srcOrd="0" destOrd="0" presId="urn:microsoft.com/office/officeart/2005/8/layout/gear1"/>
    <dgm:cxn modelId="{2F0DA3B1-B082-4EE0-ADA7-DD18D568E9A4}" type="presOf" srcId="{27246D93-DAB6-40D7-9229-AD92B4707905}" destId="{1CE40516-E506-441F-A0E6-E2386F1B2CC8}" srcOrd="0" destOrd="0" presId="urn:microsoft.com/office/officeart/2005/8/layout/gear1"/>
    <dgm:cxn modelId="{D571D53E-4271-45F4-A7E3-71A5019CF08A}" type="presOf" srcId="{7AC41891-BAB6-4E1F-9952-CBB37B91357C}" destId="{35B7AA94-81BA-4359-AD52-558E136648F2}" srcOrd="1" destOrd="0" presId="urn:microsoft.com/office/officeart/2005/8/layout/gear1"/>
    <dgm:cxn modelId="{3BF77491-E0DE-4456-A8B7-4FC2853AE346}" type="presOf" srcId="{9F22AAF9-6E68-4DDE-B3DC-6120131E8F55}" destId="{0188DD12-686F-4326-B31E-54D90616AB67}" srcOrd="0" destOrd="0" presId="urn:microsoft.com/office/officeart/2005/8/layout/gear1"/>
    <dgm:cxn modelId="{DEAF5D09-F588-4842-990D-08D48925896B}" type="presOf" srcId="{8AEEEAE4-7D85-4EDD-B6D7-DDAD499AB136}" destId="{E295EF1D-61E2-49EF-AD6F-2E93A6CDECB0}" srcOrd="2" destOrd="0" presId="urn:microsoft.com/office/officeart/2005/8/layout/gear1"/>
    <dgm:cxn modelId="{51F6C47E-907E-49D2-8459-89FBFDC811A6}" type="presOf" srcId="{8AEEEAE4-7D85-4EDD-B6D7-DDAD499AB136}" destId="{7E8461A0-D54E-40A5-B0A1-709BB2578D82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21E398F8-DFD0-4694-9DE1-F4A4EA53BA8A}" type="presOf" srcId="{8AEEEAE4-7D85-4EDD-B6D7-DDAD499AB136}" destId="{D5CF429C-2BF3-496E-B6B5-82C9BED843B3}" srcOrd="3" destOrd="0" presId="urn:microsoft.com/office/officeart/2005/8/layout/gear1"/>
    <dgm:cxn modelId="{3C51D1EB-34C1-4587-A65C-111EECEA6FDE}" type="presOf" srcId="{EE386FD4-5179-401B-8E2D-E3317B373ADF}" destId="{D2400F43-4CDF-4C4D-BA6B-615E6938D7A2}" srcOrd="2" destOrd="0" presId="urn:microsoft.com/office/officeart/2005/8/layout/gear1"/>
    <dgm:cxn modelId="{4B016911-7933-4DCB-8592-02F36800CD9F}" type="presOf" srcId="{399E324D-E7B5-430C-AA59-CE5DCB169057}" destId="{011600C5-DA6A-4E1E-8111-9A9C214B2103}" srcOrd="0" destOrd="0" presId="urn:microsoft.com/office/officeart/2005/8/layout/gear1"/>
    <dgm:cxn modelId="{53E9732C-9FE9-46B3-A26C-A6E5E60AC010}" type="presOf" srcId="{EE386FD4-5179-401B-8E2D-E3317B373ADF}" destId="{E6543DCC-46B9-43BC-91AC-1F2549E97DE6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E9DF0AC0-07E4-44F3-BF3C-55210D7902CA}" type="presOf" srcId="{767923F7-49F0-4467-9F14-8ADE8DE67953}" destId="{043DD38F-3D51-432C-97B0-38AE5F452A95}" srcOrd="0" destOrd="0" presId="urn:microsoft.com/office/officeart/2005/8/layout/gear1"/>
    <dgm:cxn modelId="{4CC4985C-23A3-4597-B1A8-39F8C85B6E11}" type="presParOf" srcId="{043DD38F-3D51-432C-97B0-38AE5F452A95}" destId="{E6543DCC-46B9-43BC-91AC-1F2549E97DE6}" srcOrd="0" destOrd="0" presId="urn:microsoft.com/office/officeart/2005/8/layout/gear1"/>
    <dgm:cxn modelId="{597C9332-458B-4662-9153-89DCB1C70629}" type="presParOf" srcId="{043DD38F-3D51-432C-97B0-38AE5F452A95}" destId="{A1B8C3FE-8657-4B56-922A-2CA5FF36A113}" srcOrd="1" destOrd="0" presId="urn:microsoft.com/office/officeart/2005/8/layout/gear1"/>
    <dgm:cxn modelId="{87AABFD6-3B66-40AD-BCB1-AA5885B11AD8}" type="presParOf" srcId="{043DD38F-3D51-432C-97B0-38AE5F452A95}" destId="{D2400F43-4CDF-4C4D-BA6B-615E6938D7A2}" srcOrd="2" destOrd="0" presId="urn:microsoft.com/office/officeart/2005/8/layout/gear1"/>
    <dgm:cxn modelId="{2BC594B3-CE56-478E-BC49-BDB7DB4B212D}" type="presParOf" srcId="{043DD38F-3D51-432C-97B0-38AE5F452A95}" destId="{116D36B4-4133-478A-B319-62D261878BFC}" srcOrd="3" destOrd="0" presId="urn:microsoft.com/office/officeart/2005/8/layout/gear1"/>
    <dgm:cxn modelId="{EF7A192D-C14F-48E5-8CD1-9F656833D11F}" type="presParOf" srcId="{043DD38F-3D51-432C-97B0-38AE5F452A95}" destId="{35B7AA94-81BA-4359-AD52-558E136648F2}" srcOrd="4" destOrd="0" presId="urn:microsoft.com/office/officeart/2005/8/layout/gear1"/>
    <dgm:cxn modelId="{78078B97-CBA4-4270-8B31-A8BD51B4E8D2}" type="presParOf" srcId="{043DD38F-3D51-432C-97B0-38AE5F452A95}" destId="{05A085AC-B20D-4167-975E-CE661752DD84}" srcOrd="5" destOrd="0" presId="urn:microsoft.com/office/officeart/2005/8/layout/gear1"/>
    <dgm:cxn modelId="{C6CC4B27-58A9-4C2E-8BE3-BD884116B7CF}" type="presParOf" srcId="{043DD38F-3D51-432C-97B0-38AE5F452A95}" destId="{7E8461A0-D54E-40A5-B0A1-709BB2578D82}" srcOrd="6" destOrd="0" presId="urn:microsoft.com/office/officeart/2005/8/layout/gear1"/>
    <dgm:cxn modelId="{3B5A1D01-525C-48CB-9ED7-55AE0155A00C}" type="presParOf" srcId="{043DD38F-3D51-432C-97B0-38AE5F452A95}" destId="{D1CD935C-95A4-4259-B0C9-720292667C8E}" srcOrd="7" destOrd="0" presId="urn:microsoft.com/office/officeart/2005/8/layout/gear1"/>
    <dgm:cxn modelId="{F1FBE1EF-93E0-4451-8820-B7FBB47D3529}" type="presParOf" srcId="{043DD38F-3D51-432C-97B0-38AE5F452A95}" destId="{E295EF1D-61E2-49EF-AD6F-2E93A6CDECB0}" srcOrd="8" destOrd="0" presId="urn:microsoft.com/office/officeart/2005/8/layout/gear1"/>
    <dgm:cxn modelId="{03D1900D-C6AC-4028-917B-A0CF527C503C}" type="presParOf" srcId="{043DD38F-3D51-432C-97B0-38AE5F452A95}" destId="{D5CF429C-2BF3-496E-B6B5-82C9BED843B3}" srcOrd="9" destOrd="0" presId="urn:microsoft.com/office/officeart/2005/8/layout/gear1"/>
    <dgm:cxn modelId="{17BE0609-FD0A-48CB-A99B-9F9EB8AF3CD3}" type="presParOf" srcId="{043DD38F-3D51-432C-97B0-38AE5F452A95}" destId="{1CE40516-E506-441F-A0E6-E2386F1B2CC8}" srcOrd="10" destOrd="0" presId="urn:microsoft.com/office/officeart/2005/8/layout/gear1"/>
    <dgm:cxn modelId="{A4037866-4484-46B5-A3AB-4C784E7F2B33}" type="presParOf" srcId="{043DD38F-3D51-432C-97B0-38AE5F452A95}" destId="{011600C5-DA6A-4E1E-8111-9A9C214B2103}" srcOrd="11" destOrd="0" presId="urn:microsoft.com/office/officeart/2005/8/layout/gear1"/>
    <dgm:cxn modelId="{AC306304-61A4-4386-B566-EBB5EE47A05C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000" dirty="0" smtClean="0"/>
            <a:t>Субсидии</a:t>
          </a:r>
          <a:r>
            <a:rPr lang="ru-RU" sz="2400" dirty="0" smtClean="0"/>
            <a:t> 5,7%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400" dirty="0" smtClean="0"/>
            <a:t>Дотации 31,2%</a:t>
          </a:r>
          <a:endParaRPr lang="ru-RU" sz="24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59%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229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BDCF50F8-E6A4-4494-8DEF-ABD5330E707F}" type="presOf" srcId="{9B6C6E6D-B369-4338-8EAC-FB503E1A4998}" destId="{155DB040-ACF5-402A-8535-CBB03EA20E34}" srcOrd="1" destOrd="0" presId="urn:microsoft.com/office/officeart/2005/8/layout/pyramid1"/>
    <dgm:cxn modelId="{07EE2A36-2313-43B6-B9EC-96D9D61177F7}" type="presOf" srcId="{D0CCC160-AA76-4C02-B228-232A8134752B}" destId="{E73B2CBA-82A7-4B9B-8A2A-22FEAD10CFC7}" srcOrd="0" destOrd="0" presId="urn:microsoft.com/office/officeart/2005/8/layout/pyramid1"/>
    <dgm:cxn modelId="{16A4FFFE-AB21-423A-AEDC-F9602C9EABC0}" type="presOf" srcId="{4F7AFB3C-63BE-429B-AAC0-394808C51064}" destId="{E32AAE2B-BA9C-47A1-90C4-AC183CA34834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936648D9-861B-4D59-B19D-2C9190C6E93B}" type="presOf" srcId="{D0CCC160-AA76-4C02-B228-232A8134752B}" destId="{5A5B2524-D50E-4EE0-8AEC-22C1BF1229D9}" srcOrd="1" destOrd="0" presId="urn:microsoft.com/office/officeart/2005/8/layout/pyramid1"/>
    <dgm:cxn modelId="{A5BAA845-3A0A-4A07-89F8-7550AFFE08F0}" type="presOf" srcId="{3172827C-24EB-4AC3-89EC-2532A9335677}" destId="{866AAC33-1799-4DEE-AB41-A8EEBD1B9A1D}" srcOrd="1" destOrd="0" presId="urn:microsoft.com/office/officeart/2005/8/layout/pyramid1"/>
    <dgm:cxn modelId="{338D6E73-E7F0-4DE1-9D7B-D0180D698A90}" type="presOf" srcId="{9B6C6E6D-B369-4338-8EAC-FB503E1A4998}" destId="{CDDFD935-C1C6-47FB-A5DD-D8BC97653986}" srcOrd="0" destOrd="0" presId="urn:microsoft.com/office/officeart/2005/8/layout/pyramid1"/>
    <dgm:cxn modelId="{7F4C8B13-AB02-4E97-A363-FD848A1879CA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F0776A41-633A-4941-B343-2459AA010D3D}" type="presParOf" srcId="{E32AAE2B-BA9C-47A1-90C4-AC183CA34834}" destId="{79540120-2BF0-4D87-8CD4-F49969E66CB1}" srcOrd="0" destOrd="0" presId="urn:microsoft.com/office/officeart/2005/8/layout/pyramid1"/>
    <dgm:cxn modelId="{6B4B59F8-33F3-4929-9C88-075276FF2B18}" type="presParOf" srcId="{79540120-2BF0-4D87-8CD4-F49969E66CB1}" destId="{CDDFD935-C1C6-47FB-A5DD-D8BC97653986}" srcOrd="0" destOrd="0" presId="urn:microsoft.com/office/officeart/2005/8/layout/pyramid1"/>
    <dgm:cxn modelId="{0DC52D4A-AA0B-4BC7-82BA-5DCFA0E799A7}" type="presParOf" srcId="{79540120-2BF0-4D87-8CD4-F49969E66CB1}" destId="{155DB040-ACF5-402A-8535-CBB03EA20E34}" srcOrd="1" destOrd="0" presId="urn:microsoft.com/office/officeart/2005/8/layout/pyramid1"/>
    <dgm:cxn modelId="{1FB5A220-1A76-4923-A6FA-232BDCBFCB6C}" type="presParOf" srcId="{E32AAE2B-BA9C-47A1-90C4-AC183CA34834}" destId="{42D90105-1C56-4743-90C7-D6B75C9CE9F4}" srcOrd="1" destOrd="0" presId="urn:microsoft.com/office/officeart/2005/8/layout/pyramid1"/>
    <dgm:cxn modelId="{70A7ED23-B915-4736-ADCC-9240D69BC386}" type="presParOf" srcId="{42D90105-1C56-4743-90C7-D6B75C9CE9F4}" destId="{3D510292-E4A4-42E0-9231-4CC3CE6CC39B}" srcOrd="0" destOrd="0" presId="urn:microsoft.com/office/officeart/2005/8/layout/pyramid1"/>
    <dgm:cxn modelId="{CB08245D-8DBB-4FDC-A813-4345332BD62F}" type="presParOf" srcId="{42D90105-1C56-4743-90C7-D6B75C9CE9F4}" destId="{866AAC33-1799-4DEE-AB41-A8EEBD1B9A1D}" srcOrd="1" destOrd="0" presId="urn:microsoft.com/office/officeart/2005/8/layout/pyramid1"/>
    <dgm:cxn modelId="{CA77E42F-A70D-4237-B3A7-C114861E8233}" type="presParOf" srcId="{E32AAE2B-BA9C-47A1-90C4-AC183CA34834}" destId="{C529B639-E1B1-4553-B975-1589BE6C135D}" srcOrd="2" destOrd="0" presId="urn:microsoft.com/office/officeart/2005/8/layout/pyramid1"/>
    <dgm:cxn modelId="{A1A7026E-B362-4DFD-993D-51B0F59BBE51}" type="presParOf" srcId="{C529B639-E1B1-4553-B975-1589BE6C135D}" destId="{E73B2CBA-82A7-4B9B-8A2A-22FEAD10CFC7}" srcOrd="0" destOrd="0" presId="urn:microsoft.com/office/officeart/2005/8/layout/pyramid1"/>
    <dgm:cxn modelId="{FE6092B9-D517-4F16-A630-D3D4E39177F8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algn="ctr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X="94447" custScaleY="106156" custLinFactNeighborX="16266" custLinFactNeighborY="-495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061" custLinFactNeighborY="-2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 custLinFactNeighborX="56279" custLinFactNeighborY="380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 custScaleX="98550" custScaleY="97288" custLinFactNeighborX="6077" custLinFactNeighborY="-2747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5EAB2FF-62E5-486E-931B-206E0880052C}" type="pres">
      <dgm:prSet presAssocID="{F0835112-9D06-4EE4-957B-9088B1BC37B3}" presName="ParentText" presStyleLbl="revTx" presStyleIdx="1" presStyleCnt="3" custScaleX="93501" custLinFactNeighborX="6196" custLinFactNeighborY="-15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 custLinFactNeighborX="16478" custLinFactNeighborY="-6002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 custLinFactNeighborX="-817" custLinFactNeighborY="-2677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5874D9-CB26-4CF1-BF65-66A655C7CCD9}" type="pres">
      <dgm:prSet presAssocID="{671571D6-61D6-431A-A020-ADBD6C6E56CE}" presName="ParentText" presStyleLbl="revTx" presStyleIdx="2" presStyleCnt="3" custScaleX="94575" custScaleY="137186" custLinFactNeighborX="219" custLinFactNeighborY="4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Бюджетный кодекс Российской Федерации</a:t>
          </a:r>
          <a:endParaRPr lang="ru-RU" sz="20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55000" cap="flat" cmpd="thickThin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Налоговый кодекс Российской Федерации</a:t>
          </a:r>
          <a:endParaRPr lang="ru-RU" sz="20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Нормативно правовые документы Свердловской области, решения Думы городского округа</a:t>
          </a:r>
          <a:endParaRPr lang="ru-RU" sz="20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6622"/>
          <a:ext cx="2496908" cy="7858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kern="1200" dirty="0">
            <a:latin typeface="Liberation Serif" panose="02020603050405020304" pitchFamily="18" charset="0"/>
          </a:endParaRPr>
        </a:p>
      </dsp:txBody>
      <dsp:txXfrm>
        <a:off x="38360" y="94982"/>
        <a:ext cx="2420188" cy="7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73675"/>
          <a:ext cx="3487840" cy="1351065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39629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10227" y="1765724"/>
          <a:ext cx="3534787" cy="1241444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4570829" y="1826326"/>
        <a:ext cx="3413583" cy="1120240"/>
      </dsp:txXfrm>
    </dsp:sp>
    <dsp:sp modelId="{332B9938-3F0A-4D2F-8536-B152D87C9DF2}">
      <dsp:nvSpPr>
        <dsp:cNvPr id="0" name=""/>
        <dsp:cNvSpPr/>
      </dsp:nvSpPr>
      <dsp:spPr>
        <a:xfrm>
          <a:off x="4536038" y="3266224"/>
          <a:ext cx="3479304" cy="1233720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596263" y="3326449"/>
        <a:ext cx="3358854" cy="111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Безвозмездные поступления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68%</a:t>
          </a:r>
          <a:endParaRPr lang="ru-RU" sz="11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Налоговые доходы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29%</a:t>
          </a:r>
          <a:endParaRPr lang="ru-RU" sz="11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Неналоговые доходы       3%</a:t>
          </a:r>
          <a:endParaRPr lang="ru-RU" sz="11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136199" y="57605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592299" y="0"/>
          <a:ext cx="2616290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Субсидии</a:t>
          </a:r>
          <a:r>
            <a:rPr lang="ru-RU" sz="2400" kern="1200" dirty="0" smtClean="0"/>
            <a:t> 5,7%</a:t>
          </a:r>
          <a:endParaRPr lang="ru-RU" sz="2400" kern="1200" dirty="0"/>
        </a:p>
      </dsp:txBody>
      <dsp:txXfrm>
        <a:off x="2592299" y="0"/>
        <a:ext cx="2616290" cy="1728191"/>
      </dsp:txXfrm>
    </dsp:sp>
    <dsp:sp modelId="{3D510292-E4A4-42E0-9231-4CC3CE6CC39B}">
      <dsp:nvSpPr>
        <dsp:cNvPr id="0" name=""/>
        <dsp:cNvSpPr/>
      </dsp:nvSpPr>
      <dsp:spPr>
        <a:xfrm>
          <a:off x="1296162" y="1656178"/>
          <a:ext cx="523258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Дотации 31,2%</a:t>
          </a:r>
          <a:endParaRPr lang="ru-RU" sz="2400" kern="1200" dirty="0"/>
        </a:p>
      </dsp:txBody>
      <dsp:txXfrm>
        <a:off x="2211864" y="1656178"/>
        <a:ext cx="3401177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84887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Субвенции</a:t>
          </a:r>
          <a:r>
            <a:rPr lang="ru-RU" sz="3500" kern="1200" dirty="0" smtClean="0"/>
            <a:t> 59%</a:t>
          </a:r>
          <a:endParaRPr lang="ru-RU" sz="3500" kern="1200" dirty="0"/>
        </a:p>
      </dsp:txBody>
      <dsp:txXfrm>
        <a:off x="1373552" y="3387256"/>
        <a:ext cx="5101766" cy="1728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838254" y="1684016"/>
          <a:ext cx="1682714" cy="249115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794060" y="2520280"/>
          <a:ext cx="2135374" cy="188029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94060" y="2520280"/>
        <a:ext cx="2135374" cy="1880297"/>
      </dsp:txXfrm>
    </dsp:sp>
    <dsp:sp modelId="{B8B60EF9-00CC-4650-93D6-19E62B565F64}">
      <dsp:nvSpPr>
        <dsp:cNvPr id="0" name=""/>
        <dsp:cNvSpPr/>
      </dsp:nvSpPr>
      <dsp:spPr>
        <a:xfrm>
          <a:off x="2378238" y="1512168"/>
          <a:ext cx="449295" cy="449295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535801" y="551501"/>
          <a:ext cx="1542144" cy="25993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314342" y="1440160"/>
          <a:ext cx="2226505" cy="20873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14342" y="1440160"/>
        <a:ext cx="2226505" cy="2087317"/>
      </dsp:txXfrm>
    </dsp:sp>
    <dsp:sp modelId="{5909EC9D-7A05-47CF-8B7E-C86D0FD8DA89}">
      <dsp:nvSpPr>
        <dsp:cNvPr id="0" name=""/>
        <dsp:cNvSpPr/>
      </dsp:nvSpPr>
      <dsp:spPr>
        <a:xfrm>
          <a:off x="5095424" y="504058"/>
          <a:ext cx="449295" cy="449295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193490" y="-565877"/>
          <a:ext cx="1585133" cy="26376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020248" y="357325"/>
          <a:ext cx="2252080" cy="28635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020248" y="357325"/>
        <a:ext cx="2252080" cy="286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0.83273</cdr:x>
      <cdr:y>0.02857</cdr:y>
    </cdr:from>
    <cdr:to>
      <cdr:x>1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784" y="72008"/>
          <a:ext cx="1373128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accent1">
                <a:lumMod val="50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0.87903</cdr:y>
    </cdr:from>
    <cdr:to>
      <cdr:x>0.99496</cdr:x>
      <cdr:y>0.98436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611560" y="2266047"/>
          <a:ext cx="8203296" cy="271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05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2017 год (факт)      2018 год (план)        2019 год (факт)        2020 год (план)       2021 год (прогноз)      2022 год (прогноз)        2023 (прогноз)  </a:t>
          </a:r>
          <a:endParaRPr lang="ru-RU" sz="1050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0.75676</cdr:x>
      <cdr:y>0.06061</cdr:y>
    </cdr:from>
    <cdr:to>
      <cdr:x>0.98917</cdr:x>
      <cdr:y>0.19697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048672" y="288032"/>
          <a:ext cx="1857627" cy="648055"/>
        </a:xfrm>
        <a:prstGeom xmlns:a="http://schemas.openxmlformats.org/drawingml/2006/main" prst="wedgeRoundRectCallout">
          <a:avLst>
            <a:gd name="adj1" fmla="val -47675"/>
            <a:gd name="adj2" fmla="val 100713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41 410,7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(2,1%)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0.03604</cdr:x>
      <cdr:y>0.06061</cdr:y>
    </cdr:from>
    <cdr:to>
      <cdr:x>0.27928</cdr:x>
      <cdr:y>0.19697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88032" y="288032"/>
          <a:ext cx="1944216" cy="648055"/>
        </a:xfrm>
        <a:prstGeom xmlns:a="http://schemas.openxmlformats.org/drawingml/2006/main" prst="wedgeRoundRectCallout">
          <a:avLst>
            <a:gd name="adj1" fmla="val 44950"/>
            <a:gd name="adj2" fmla="val 99243"/>
            <a:gd name="adj3" fmla="val 16667"/>
          </a:avLst>
        </a:prstGeom>
        <a:solidFill xmlns:a="http://schemas.openxmlformats.org/drawingml/2006/main">
          <a:srgbClr val="66CCFF"/>
        </a:solidFill>
        <a:ln xmlns:a="http://schemas.openxmlformats.org/drawingml/2006/main">
          <a:solidFill>
            <a:srgbClr val="FF7C8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1 889 698,5 тыс. руб. (97,9%)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0.67911</cdr:x>
      <cdr:y>0.04454</cdr:y>
    </cdr:from>
    <cdr:to>
      <cdr:x>0.93968</cdr:x>
      <cdr:y>0.28915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21458" y="222869"/>
          <a:ext cx="2195302" cy="1224136"/>
        </a:xfrm>
        <a:prstGeom xmlns:a="http://schemas.openxmlformats.org/drawingml/2006/main" prst="wedgeRoundRectCallout">
          <a:avLst>
            <a:gd name="adj1" fmla="val -96476"/>
            <a:gd name="adj2" fmla="val 59516"/>
            <a:gd name="adj3" fmla="val 16667"/>
          </a:avLst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 – 2 810,0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(2,2%)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0.05934</cdr:x>
      <cdr:y>0.04454</cdr:y>
    </cdr:from>
    <cdr:to>
      <cdr:x>0.31624</cdr:x>
      <cdr:y>0.27857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499936" y="222869"/>
          <a:ext cx="2164366" cy="1171194"/>
        </a:xfrm>
        <a:prstGeom xmlns:a="http://schemas.openxmlformats.org/drawingml/2006/main" prst="wedgeRoundRectCallout">
          <a:avLst>
            <a:gd name="adj1" fmla="val 86914"/>
            <a:gd name="adj2" fmla="val 52976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9 051,6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(7,1%)</a:t>
          </a:r>
          <a:endParaRPr lang="ru-RU" sz="15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0.70891</cdr:x>
      <cdr:y>0.77838</cdr:y>
    </cdr:from>
    <cdr:to>
      <cdr:x>0.97387</cdr:x>
      <cdr:y>0.99421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972544" y="3895277"/>
          <a:ext cx="2232248" cy="1080120"/>
        </a:xfrm>
        <a:prstGeom xmlns:a="http://schemas.openxmlformats.org/drawingml/2006/main" prst="wedgeRoundRectCallout">
          <a:avLst>
            <a:gd name="adj1" fmla="val -39802"/>
            <a:gd name="adj2" fmla="val -93127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44 520,0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(34,9%)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0.02515</cdr:x>
      <cdr:y>0.77054</cdr:y>
    </cdr:from>
    <cdr:to>
      <cdr:x>0.26447</cdr:x>
      <cdr:y>0.99421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11904" y="3856056"/>
          <a:ext cx="2016224" cy="1119341"/>
        </a:xfrm>
        <a:prstGeom xmlns:a="http://schemas.openxmlformats.org/drawingml/2006/main" prst="wedgeRoundRectCallout">
          <a:avLst>
            <a:gd name="adj1" fmla="val 49766"/>
            <a:gd name="adj2" fmla="val -83034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71 169,8 тыс. руб.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(55,8%)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688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16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06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459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461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531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7725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619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4.wmf"/><Relationship Id="rId4" Type="http://schemas.openxmlformats.org/officeDocument/2006/relationships/oleObject" Target="../embeddings/_____Microsoft_Office_Excel_97-2003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_____Microsoft_Office_Excel_97-20034.xls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chart" Target="../charts/chart24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0130" y="4365104"/>
            <a:ext cx="8064896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2021 год и плановый период 2022-2023 годов»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ontrols>
      <p:control spid="72726" name="SapphireHiddenControl" r:id="rId2" imgW="6095880" imgH="4069080"/>
    </p:controls>
    <p:extLst>
      <p:ext uri="{BB962C8B-B14F-4D97-AF65-F5344CB8AC3E}">
        <p14:creationId xmlns:p14="http://schemas.microsoft.com/office/powerpoint/2010/main" xmlns="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4103" y="427423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6468" y="476672"/>
            <a:ext cx="8072495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4995" y="1356383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6342" y="3465004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5936" y="5044779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6" y="2120438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06" y="395286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2" y="5514855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363" y="764704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133772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1658187" y="3677448"/>
            <a:ext cx="1493837" cy="85876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Liberation Serif" panose="02020603050405020304" pitchFamily="18" charset="0"/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5861961" y="3662344"/>
            <a:ext cx="1587500" cy="883714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9350" y="5548316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981772"/>
            <a:ext cx="8136904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39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2" y="1595471"/>
            <a:ext cx="1655851" cy="48340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976" y="2186862"/>
            <a:ext cx="2952326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5948" y="1595471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19" y="2170228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948" y="2189947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4" y="5502450"/>
            <a:ext cx="2433427" cy="96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517232"/>
            <a:ext cx="2952327" cy="95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519190"/>
            <a:ext cx="2552049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33056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53705" y="260648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xmlns="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5" y="548680"/>
            <a:ext cx="70045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sz="2000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sz="2000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56523685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60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9671" y="4474197"/>
            <a:ext cx="2520279" cy="857250"/>
            <a:chOff x="0" y="0"/>
            <a:chExt cx="2520279" cy="8572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2027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47" y="41847"/>
              <a:ext cx="2436585" cy="773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Администрация городского округа, Финансовое управление</a:t>
              </a:r>
              <a:endParaRPr lang="ru-RU" sz="160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05364" y="5584228"/>
            <a:ext cx="2520279" cy="551091"/>
            <a:chOff x="0" y="10205"/>
            <a:chExt cx="2520279" cy="5510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400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63088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6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375" y="5502584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034853" y="4180458"/>
            <a:ext cx="357191" cy="860435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034852" y="5072366"/>
            <a:ext cx="357191" cy="860435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775" y="473796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tx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9356" y="1052736"/>
            <a:ext cx="842493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28800"/>
            <a:ext cx="4752528" cy="859929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как налогоплательщик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365104"/>
            <a:ext cx="5472608" cy="115212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  <a:endParaRPr lang="ru-RU" sz="1500" b="1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500" dirty="0">
                <a:solidFill>
                  <a:srgbClr val="003192"/>
                </a:solidFill>
                <a:latin typeface="Liberation Serif" panose="02020603050405020304" pitchFamily="18" charset="0"/>
              </a:rPr>
              <a:t>как </a:t>
            </a:r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получатель социальных гарантий</a:t>
            </a:r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441357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Расходная часть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бюджета - </a:t>
            </a:r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получает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социальные гарантии </a:t>
            </a:r>
            <a:endParaRPr lang="ru-RU" sz="16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7265" y="116632"/>
            <a:ext cx="8784976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плановый период 2022-2023 годы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888633673"/>
              </p:ext>
            </p:extLst>
          </p:nvPr>
        </p:nvGraphicFramePr>
        <p:xfrm>
          <a:off x="611560" y="1135063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810529240"/>
              </p:ext>
            </p:extLst>
          </p:nvPr>
        </p:nvGraphicFramePr>
        <p:xfrm>
          <a:off x="755576" y="3717032"/>
          <a:ext cx="81369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095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55777"/>
            <a:ext cx="822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2017-2023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48806049"/>
              </p:ext>
            </p:extLst>
          </p:nvPr>
        </p:nvGraphicFramePr>
        <p:xfrm>
          <a:off x="591032" y="480242"/>
          <a:ext cx="81358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5860" y="3356134"/>
            <a:ext cx="8001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(профицит) местного бюджета,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248197042"/>
              </p:ext>
            </p:extLst>
          </p:nvPr>
        </p:nvGraphicFramePr>
        <p:xfrm>
          <a:off x="596310" y="3694688"/>
          <a:ext cx="8244850" cy="27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479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                   2022 г.                  2023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69646" y="408858"/>
            <a:ext cx="7872412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2021 год и плановый период  2022 и 2023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69648657"/>
              </p:ext>
            </p:extLst>
          </p:nvPr>
        </p:nvGraphicFramePr>
        <p:xfrm>
          <a:off x="673402" y="1916953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97953" y="2380288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1 926 492,0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3354" y="2382511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1 885 826,5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69" y="2348880"/>
            <a:ext cx="148711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1 916 924,0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1841" y="3871808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1 931 109,2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871808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1 885 826,5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67" y="3861047"/>
            <a:ext cx="1487119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1 916 924,0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415" y="5335303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- 4 617,2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972" y="533530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335305"/>
            <a:ext cx="1487119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751266"/>
            <a:ext cx="2376264" cy="248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73739" name="SapphireHiddenControl" r:id="rId2" imgW="6126480" imgH="4069080"/>
    </p:controls>
    <p:extLst>
      <p:ext uri="{BB962C8B-B14F-4D97-AF65-F5344CB8AC3E}">
        <p14:creationId xmlns:p14="http://schemas.microsoft.com/office/powerpoint/2010/main" xmlns="" val="27252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4293"/>
            <a:ext cx="8516664" cy="6455068"/>
          </a:xfrm>
        </p:spPr>
        <p:txBody>
          <a:bodyPr>
            <a:normAutofit fontScale="25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59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городского округа Сухой Лог!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«Бюджет для граждан»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это документ, содержащий основные  положения сформированного  проекта решения думы городского округа «Об утверждении бюджета городского округа Сухой Лог на 2021 год и плановый период 2022 и 2023 годов» в доступной и понятной для граждан форме. Представленная информация предназначена для широкого круга пользователей и будет интересна и полезна разным категориям населения, проявляющим активный интерес к процессу формирования бюджета городского округа.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Мы в очередной раз разрабатываем финансовый документ, способный в доступной форме объяснить, как формируется бюджет городского округа Сухой Лог.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Уважаемые жители городского округа,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Специалистами 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2021 год и плановый период 2022 и 2023 годов, 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      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6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6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32656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64096" cy="122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62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4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59" y="3259716"/>
            <a:ext cx="2930869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74763" name="SapphireHiddenControl" r:id="rId2" imgW="6095880" imgH="4069080"/>
    </p:controls>
    <p:extLst>
      <p:ext uri="{BB962C8B-B14F-4D97-AF65-F5344CB8AC3E}">
        <p14:creationId xmlns:p14="http://schemas.microsoft.com/office/powerpoint/2010/main" xmlns="" val="1085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Доля доходов в бюджете на 2021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385338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81415"/>
              </p:ext>
            </p:extLst>
          </p:nvPr>
        </p:nvGraphicFramePr>
        <p:xfrm>
          <a:off x="395536" y="1196752"/>
          <a:ext cx="3744416" cy="4500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21985"/>
                <a:gridCol w="1722431"/>
              </a:tblGrid>
              <a:tr h="111612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 бюджета 2021 год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2000" baseline="0" dirty="0" smtClean="0">
                          <a:latin typeface="Liberation Serif" panose="02020603050405020304" pitchFamily="18" charset="0"/>
                        </a:rPr>
                        <a:t>1 926 492  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558 816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64 032</a:t>
                      </a:r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lvl="1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1 303 644</a:t>
                      </a:r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p:control spid="75787" name="SapphireHiddenControl" r:id="rId2" imgW="6095880" imgH="4069080"/>
    </p:controls>
    <p:extLst>
      <p:ext uri="{BB962C8B-B14F-4D97-AF65-F5344CB8AC3E}">
        <p14:creationId xmlns:p14="http://schemas.microsoft.com/office/powerpoint/2010/main" xmlns="" val="16586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536" y="277243"/>
            <a:ext cx="8229600" cy="919509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2276471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30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0361928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03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8980680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5579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71799" y="260648"/>
            <a:ext cx="4032449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3200" smtClean="0">
                <a:solidFill>
                  <a:srgbClr val="7030A0"/>
                </a:solidFill>
                <a:effectLst/>
                <a:latin typeface="Cambria" pitchFamily="18" charset="0"/>
              </a:rPr>
              <a:t>Доходы бюджета</a:t>
            </a:r>
            <a:endParaRPr lang="ru-RU" sz="3200" dirty="0">
              <a:effectLst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705992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199003154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2878" y="2780928"/>
            <a:ext cx="813690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годы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64120118"/>
              </p:ext>
            </p:extLst>
          </p:nvPr>
        </p:nvGraphicFramePr>
        <p:xfrm>
          <a:off x="444974" y="4293095"/>
          <a:ext cx="8344808" cy="204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059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6176" y="3573016"/>
            <a:ext cx="8424935" cy="432048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4892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1769" y="260648"/>
            <a:ext cx="6552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548166"/>
              </p:ext>
            </p:extLst>
          </p:nvPr>
        </p:nvGraphicFramePr>
        <p:xfrm>
          <a:off x="469900" y="1412776"/>
          <a:ext cx="8674100" cy="1419225"/>
        </p:xfrm>
        <a:graphic>
          <a:graphicData uri="http://schemas.openxmlformats.org/presentationml/2006/ole">
            <p:oleObj spid="_x0000_s76883" name="Лист" r:id="rId4" imgW="5191057" imgH="542925" progId="Excel.Shee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3496" y="4221088"/>
            <a:ext cx="842493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Сухой Лог, предусмотрены проектом Закона Свердловской области «Об областном бюджете на 2021 год и на плановый период 2022 и 2023 годов», на 2021 год – 0,33354%, на 2022 год – 0,33354%, на 2023 год – 0,33354% (в 2020 году – 0,33060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ru-RU" sz="1400" b="1" dirty="0">
              <a:solidFill>
                <a:srgbClr val="0557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2866139"/>
              </p:ext>
            </p:extLst>
          </p:nvPr>
        </p:nvGraphicFramePr>
        <p:xfrm>
          <a:off x="312738" y="1308100"/>
          <a:ext cx="8674100" cy="1544638"/>
        </p:xfrm>
        <a:graphic>
          <a:graphicData uri="http://schemas.openxmlformats.org/presentationml/2006/ole">
            <p:oleObj spid="_x0000_s76884" name="Лист" r:id="rId6" imgW="5191057" imgH="590640" progId="Excel.Sheet.8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7436577"/>
              </p:ext>
            </p:extLst>
          </p:nvPr>
        </p:nvGraphicFramePr>
        <p:xfrm>
          <a:off x="375665" y="980728"/>
          <a:ext cx="8424936" cy="2448272"/>
        </p:xfrm>
        <a:graphic>
          <a:graphicData uri="http://schemas.openxmlformats.org/presentationml/2006/ole">
            <p:oleObj spid="_x0000_s76885" name="Лист" r:id="rId7" imgW="5191057" imgH="59064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913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95104" y="365056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96944" cy="103947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2021-2023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</a:t>
            </a:r>
            <a:r>
              <a:rPr lang="ru-RU" sz="1300" dirty="0" smtClean="0">
                <a:latin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736181343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24321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356992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769502"/>
              </p:ext>
            </p:extLst>
          </p:nvPr>
        </p:nvGraphicFramePr>
        <p:xfrm>
          <a:off x="491121" y="3861048"/>
          <a:ext cx="8270875" cy="1408807"/>
        </p:xfrm>
        <a:graphic>
          <a:graphicData uri="http://schemas.openxmlformats.org/presentationml/2006/ole">
            <p:oleObj spid="_x0000_s77853" name="Лист" r:id="rId5" imgW="5019743" imgH="1038135" progId="Excel.Shee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9062" y="5531460"/>
            <a:ext cx="84749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Прогноз поступлений единого налога на вмененный доход для отдельных видов деятельности на 2021 – 2023 годы рассчитан исходя из прогноза главных администраторов доходов бюджета. Принято во внимание изменение законодательства, с 01.01.2021 года отменяется единый налог на вмененный доход для отдельных видов деятельности.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33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2" y="463836"/>
            <a:ext cx="8352928" cy="242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9532" y="2348880"/>
            <a:ext cx="8496944" cy="1152128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2021 – 2023 годы определен МИФНС №19 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10206148"/>
              </p:ext>
            </p:extLst>
          </p:nvPr>
        </p:nvGraphicFramePr>
        <p:xfrm>
          <a:off x="323528" y="719362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92280" y="39821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915816" y="3663305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144404726"/>
              </p:ext>
            </p:extLst>
          </p:nvPr>
        </p:nvGraphicFramePr>
        <p:xfrm>
          <a:off x="374077" y="3951337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9752" y="5877272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Расчет государственной пошлины на 2021 – 2023 годы выполнен на основе оценки поступлений за 2020 год, с учетом коэффициентов роста.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228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4608"/>
            <a:ext cx="5976664" cy="562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296395"/>
              </p:ext>
            </p:extLst>
          </p:nvPr>
        </p:nvGraphicFramePr>
        <p:xfrm>
          <a:off x="331913" y="1087239"/>
          <a:ext cx="8619500" cy="479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19092" y="932334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8785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44669"/>
              </p:ext>
            </p:extLst>
          </p:nvPr>
        </p:nvGraphicFramePr>
        <p:xfrm>
          <a:off x="755576" y="1188317"/>
          <a:ext cx="7162800" cy="461694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350000"/>
                <a:gridCol w="812800"/>
              </a:tblGrid>
              <a:tr h="36587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Вводная часть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</a:tr>
              <a:tr h="4830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Liberation Serif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altLang="ru-RU" sz="1200" b="1" dirty="0" smtClean="0">
                          <a:effectLst/>
                          <a:latin typeface="Liberation Serif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Основные понятия (Глоссарий)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Бюджетный процесс </a:t>
                      </a:r>
                      <a:endParaRPr lang="ru-RU" sz="12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бюджета</a:t>
                      </a:r>
                      <a:endParaRPr lang="ru-RU" sz="12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Расходы бюджета</a:t>
                      </a:r>
                      <a:endParaRPr lang="ru-RU" sz="12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903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Непрограммная деятельность</a:t>
                      </a:r>
                      <a:endParaRPr lang="ru-RU" sz="12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Направления расходов на социальную политику в 2020 году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Объем расходов бюджета городского округа Сухой Лог в расчете на одного жителя в 2020 г.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Контактная информация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</a:t>
                      </a:r>
                      <a:endParaRPr lang="ru-RU" sz="12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9436" y="980728"/>
            <a:ext cx="762000" cy="4968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9766708"/>
              </p:ext>
            </p:extLst>
          </p:nvPr>
        </p:nvGraphicFramePr>
        <p:xfrm>
          <a:off x="395536" y="633984"/>
          <a:ext cx="8547492" cy="6042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73091"/>
                <a:gridCol w="1139277"/>
                <a:gridCol w="1251123"/>
                <a:gridCol w="1158982"/>
                <a:gridCol w="1303855"/>
                <a:gridCol w="1521164"/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за 2020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2021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491 282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524 324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558 816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639 951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685 688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347 992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Liberation Serif" panose="02020603050405020304" pitchFamily="18" charset="0"/>
                        </a:rPr>
                        <a:t>390 619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406 543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485 087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523 731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43 129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44 378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47 990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50 751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53 939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49 891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38 107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52 644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52 126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55 665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43 544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44 216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44 376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44 376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44 376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6 726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004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7263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7 611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7 977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84 563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64 589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64 032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66 553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68 663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51 962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46 233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48 961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52 032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53 996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16 252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12 092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10 556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10 600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10 640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219 258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1 299 593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1 303 644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1 179 322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1 162 573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51 137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333 738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406 554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339 490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332 475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457 512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207 458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74</a:t>
                      </a:r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143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700 308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742 606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769 260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784 569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800 261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12 567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26 071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53 687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55 263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29 837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1 795 103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1 888 506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1 926 492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1 885 826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1 916 924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2236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641212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12436261"/>
              </p:ext>
            </p:extLst>
          </p:nvPr>
        </p:nvGraphicFramePr>
        <p:xfrm>
          <a:off x="393560" y="1628800"/>
          <a:ext cx="8331416" cy="47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93414" y="483320"/>
            <a:ext cx="8136904" cy="5681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2021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средств.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7928" y="2852936"/>
            <a:ext cx="3429000" cy="78581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8601" y="4764597"/>
            <a:ext cx="2241396" cy="102393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75412" y="4811586"/>
            <a:ext cx="2016224" cy="102396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84430" y="4809489"/>
            <a:ext cx="2111706" cy="98991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371577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2785" y="4392273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22807" y="4371798"/>
            <a:ext cx="0" cy="4376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708" y="3638749"/>
            <a:ext cx="0" cy="73282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0889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617473" y="188640"/>
            <a:ext cx="764538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467545" y="178396"/>
            <a:ext cx="8475488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2021 году и плановом периоде 2022-2023 гг.                       </a:t>
            </a: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27955964"/>
              </p:ext>
            </p:extLst>
          </p:nvPr>
        </p:nvGraphicFramePr>
        <p:xfrm>
          <a:off x="395534" y="1124744"/>
          <a:ext cx="8547498" cy="51032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57"/>
                <a:gridCol w="2520280"/>
                <a:gridCol w="1080120"/>
                <a:gridCol w="792088"/>
                <a:gridCol w="1008112"/>
                <a:gridCol w="792088"/>
                <a:gridCol w="1008112"/>
                <a:gridCol w="842641"/>
              </a:tblGrid>
              <a:tr h="617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116 621,0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103 319,1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103 204,0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3 056,0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3 056,0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3 056,0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11 644,4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12 869,4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13 136,6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62 287,9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3,2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45 385,6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49 983,3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127 551,4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111 924,4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5,9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111 265,4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1 885,0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4 035,0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4 035,0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1 214 377,7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62,9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1 183 798,7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62,8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1 184 466,2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61,8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127 557,0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132 663,3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131 182,0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146 568,8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7,6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146 263,8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150 896,2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118 060,0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122 811,2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125 899,2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1 500,0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1 800,0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1 800,0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17 900,0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38 000,0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1 931 109,2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1 885 826,5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1 916 924,0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5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4570" y="476672"/>
            <a:ext cx="7777163" cy="707876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Социальная  направленность  формирования  расходов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2021-2023  годы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2601964"/>
              </p:ext>
            </p:extLst>
          </p:nvPr>
        </p:nvGraphicFramePr>
        <p:xfrm>
          <a:off x="708845" y="1340768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1 931 109,2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1 867 926,5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1 878 924,0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1 214 377,7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1 183 798,7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1 184 466,2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127 557,0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132 663,3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131 182,0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146 568,8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146 263,8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150 896,2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118 060,0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122 811,2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125 899,2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1 606 563,5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1 585 537,0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1 592 443,6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83,2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324 545,7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282 389,5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286 480,4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25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526300993"/>
              </p:ext>
            </p:extLst>
          </p:nvPr>
        </p:nvGraphicFramePr>
        <p:xfrm>
          <a:off x="441775" y="1196752"/>
          <a:ext cx="828091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30214"/>
            <a:ext cx="7777163" cy="46165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Социально -значимые расходы на 2021-2023  годы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5060" y="1520788"/>
            <a:ext cx="1095671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/>
              <a:t>тыс. руб.</a:t>
            </a:r>
            <a:endParaRPr lang="ru-RU" sz="1200" b="1" u="sng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807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1052736"/>
            <a:ext cx="8520113" cy="2160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213723941"/>
              </p:ext>
            </p:extLst>
          </p:nvPr>
        </p:nvGraphicFramePr>
        <p:xfrm>
          <a:off x="731930" y="357301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2021 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1 931 109,2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1 889 698,5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(97,9%)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i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Бюджетные расходы</a:t>
                      </a:r>
                      <a:r>
                        <a:rPr lang="ru-RU" sz="1500" b="1" i="0" baseline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i="0" baseline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  городского округа Сухой  Лог, рублей</a:t>
                      </a:r>
                      <a:endParaRPr kumimoji="0" lang="ru-RU" sz="15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39 556,6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2021 году</a:t>
            </a:r>
            <a:endParaRPr lang="ru-RU" sz="2800" b="1" dirty="0"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29242942"/>
              </p:ext>
            </p:extLst>
          </p:nvPr>
        </p:nvGraphicFramePr>
        <p:xfrm>
          <a:off x="611560" y="170080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6794"/>
            <a:ext cx="8305800" cy="84795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3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</a:b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тыс. руб.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550905"/>
              </p:ext>
            </p:extLst>
          </p:nvPr>
        </p:nvGraphicFramePr>
        <p:xfrm>
          <a:off x="449601" y="1196752"/>
          <a:ext cx="8286810" cy="51948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2405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2021</a:t>
                      </a:r>
                      <a:endParaRPr lang="ru-RU" sz="1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2022</a:t>
                      </a:r>
                      <a:endParaRPr lang="ru-RU" sz="1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1 166 910,7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1 130</a:t>
                      </a: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063,2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1 126 137,4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118 060,0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122 811,2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125 899,2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174 481,0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180 463,3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183 541,3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156</a:t>
                      </a: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366,4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150 107,4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154 048,4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5 700,0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5 725,5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5 759,5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13 706,2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13 706,2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13 706,2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700,0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990,0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990,0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214 141,7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220 630,7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225 148,0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9836" y="260648"/>
            <a:ext cx="830580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02913317"/>
              </p:ext>
            </p:extLst>
          </p:nvPr>
        </p:nvGraphicFramePr>
        <p:xfrm>
          <a:off x="827584" y="1016732"/>
          <a:ext cx="7632848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2406670"/>
              </p:ext>
            </p:extLst>
          </p:nvPr>
        </p:nvGraphicFramePr>
        <p:xfrm>
          <a:off x="539552" y="1196752"/>
          <a:ext cx="8280921" cy="47525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4635"/>
                <a:gridCol w="4653859"/>
                <a:gridCol w="1070809"/>
                <a:gridCol w="1070809"/>
                <a:gridCol w="1070809"/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2021</a:t>
                      </a:r>
                      <a:endParaRPr lang="ru-RU" sz="1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2022</a:t>
                      </a:r>
                      <a:endParaRPr lang="ru-RU" sz="1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6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4 425,0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5 510,0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5 510,0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11 644,4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12 869,4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13 136,6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atin typeface="Liberation Serif" panose="02020603050405020304" pitchFamily="18" charset="0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4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1 885,0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4 035,0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4 035,0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1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2024 года»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16 520,0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1 889 698,5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1 853 070,0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1 864 069,8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551" y="260648"/>
            <a:ext cx="7416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442543398"/>
              </p:ext>
            </p:extLst>
          </p:nvPr>
        </p:nvGraphicFramePr>
        <p:xfrm>
          <a:off x="251520" y="908720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35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Прямоугольник 26"/>
          <p:cNvSpPr/>
          <p:nvPr/>
        </p:nvSpPr>
        <p:spPr>
          <a:xfrm>
            <a:off x="6906445" y="3113854"/>
            <a:ext cx="1800200" cy="313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2021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5536" y="1130407"/>
            <a:ext cx="5976664" cy="5184575"/>
          </a:xfrm>
          <a:prstGeom prst="triangle">
            <a:avLst>
              <a:gd name="adj" fmla="val 48088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556792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3" y="2645439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8128" y="3890689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207" y="4947138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27105" y="411312"/>
            <a:ext cx="5999608" cy="792088"/>
          </a:xfrm>
        </p:spPr>
        <p:txBody>
          <a:bodyPr anchor="t"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наиболее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финансовоёмких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630" y="162880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1 166 910,7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7623" y="2805883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214 141,7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7623" y="396269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174 481,0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7623" y="512715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156 366,4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3131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2798" y="645461"/>
            <a:ext cx="79882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СУХОЙ ЛОГ»</a:t>
            </a:r>
            <a:endParaRPr lang="ru-RU" sz="15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b="1" i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«Дошкольное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Лог»;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«Развитие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«Развитие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4)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«Развитие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Лог»;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fontAlgn="b"/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5)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"Обеспечение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Лог»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67241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40334458"/>
              </p:ext>
            </p:extLst>
          </p:nvPr>
        </p:nvGraphicFramePr>
        <p:xfrm>
          <a:off x="868211" y="4077072"/>
          <a:ext cx="783352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5608331"/>
              </p:ext>
            </p:extLst>
          </p:nvPr>
        </p:nvGraphicFramePr>
        <p:xfrm>
          <a:off x="445450" y="1124744"/>
          <a:ext cx="8375022" cy="51403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2019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2020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2022г.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80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16,4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18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1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1 214 377,7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60" y="1592565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577" y="4632447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(495 006,4 тыс. руб. – 40,8%)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5167" y="867594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(593 707,5 тыс. руб. – 48,9%)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163" y="3486216"/>
            <a:ext cx="2552023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(64 232,6 тыс. руб. – 5,3%)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5602" y="773756"/>
            <a:ext cx="2464861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(31 388,0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6829" y="4234541"/>
            <a:ext cx="1312000" cy="553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6829" y="4940773"/>
            <a:ext cx="2320777" cy="64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907" y="5790030"/>
            <a:ext cx="2328699" cy="679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303931">
            <a:off x="3103049" y="1612146"/>
            <a:ext cx="549079" cy="989353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2" y="3431090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462325" y="1577742"/>
            <a:ext cx="549225" cy="1033091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3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89404" y="6032301"/>
            <a:ext cx="5877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15319" y="5264808"/>
            <a:ext cx="5618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02337" y="4532556"/>
            <a:ext cx="5634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3089405" y="4256245"/>
            <a:ext cx="25914" cy="1792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69" y="26064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21110" y="3579432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(30 043,2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10" y="4770278"/>
            <a:ext cx="2548355" cy="188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57309" y="1613148"/>
            <a:ext cx="418617" cy="637705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/>
          <p:nvPr/>
        </p:nvCxnSpPr>
        <p:spPr>
          <a:xfrm flipV="1">
            <a:off x="2905505" y="4261686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857" y="764704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2021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949990"/>
              </p:ext>
            </p:extLst>
          </p:nvPr>
        </p:nvGraphicFramePr>
        <p:xfrm>
          <a:off x="642910" y="1214423"/>
          <a:ext cx="7946799" cy="494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69472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1 214 377,7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495 006,4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593 707,5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30 043,2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93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31 388,0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79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0574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11 557,7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46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реализацию программ цифрового и гуманитарного профилей и др.)</a:t>
                      </a:r>
                      <a:endParaRPr kumimoji="0" lang="ru-RU" sz="1200" i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24 343,2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64 697,4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1285860"/>
            <a:ext cx="80181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6215082"/>
            <a:ext cx="80181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47185" y="314337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28357" y="3466538"/>
            <a:ext cx="496855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644753189"/>
              </p:ext>
            </p:extLst>
          </p:nvPr>
        </p:nvGraphicFramePr>
        <p:xfrm>
          <a:off x="683568" y="3573016"/>
          <a:ext cx="813690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8438132"/>
              </p:ext>
            </p:extLst>
          </p:nvPr>
        </p:nvGraphicFramePr>
        <p:xfrm>
          <a:off x="500034" y="1500174"/>
          <a:ext cx="8375022" cy="4352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6692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2019г.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2020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2022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85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394,9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396,5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396,5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396,5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396,5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27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68,1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67,1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67,1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67,1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67,1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22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44,0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42,3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42,3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42,3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42,3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27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527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85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9,6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85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74,4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0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488832" cy="520643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Liberation Serif" panose="02020603050405020304" pitchFamily="18" charset="0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16" y="4993107"/>
            <a:ext cx="2714645" cy="174826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04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19849495">
            <a:off x="2902073" y="5195071"/>
            <a:ext cx="2347681" cy="755482"/>
          </a:xfrm>
          <a:prstGeom prst="roundRect">
            <a:avLst>
              <a:gd name="adj" fmla="val 148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Камерный хор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9827040">
            <a:off x="2852672" y="3324136"/>
            <a:ext cx="2402623" cy="789646"/>
          </a:xfrm>
          <a:prstGeom prst="roundRect">
            <a:avLst>
              <a:gd name="adj" fmla="val 200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Библиотека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9944906">
            <a:off x="2893086" y="1517118"/>
            <a:ext cx="2327246" cy="770902"/>
          </a:xfrm>
          <a:prstGeom prst="roundRect">
            <a:avLst>
              <a:gd name="adj" fmla="val 2335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Городской музей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514888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МБУК «</a:t>
            </a:r>
            <a:r>
              <a:rPr lang="ru-RU" sz="1500" dirty="0" err="1" smtClean="0">
                <a:solidFill>
                  <a:schemeClr val="bg1"/>
                </a:solidFill>
                <a:latin typeface="Liberation Serif" panose="02020603050405020304" pitchFamily="18" charset="0"/>
              </a:rPr>
              <a:t>Курьинский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259632" y="404664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Лог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70193349"/>
              </p:ext>
            </p:extLst>
          </p:nvPr>
        </p:nvGraphicFramePr>
        <p:xfrm>
          <a:off x="348806" y="1319039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264946008"/>
              </p:ext>
            </p:extLst>
          </p:nvPr>
        </p:nvGraphicFramePr>
        <p:xfrm>
          <a:off x="876319" y="1484785"/>
          <a:ext cx="7643867" cy="4464809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49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127 557,0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17 856,0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ремонт, проведение ремонтных работ в зданиях и помещениях, в которых размещаются муниципальные учреждения культуры,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9 765,0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21 803,0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09099" y="908720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2021 году, тыс. руб.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1986" y="6021288"/>
            <a:ext cx="784887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9098" y="2118123"/>
            <a:ext cx="7674647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0" y="2331457"/>
            <a:ext cx="6438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«Развитие 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сфере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0100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24173"/>
            <a:ext cx="4968552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971052398"/>
              </p:ext>
            </p:extLst>
          </p:nvPr>
        </p:nvGraphicFramePr>
        <p:xfrm>
          <a:off x="1408272" y="4005064"/>
          <a:ext cx="747978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9330784"/>
              </p:ext>
            </p:extLst>
          </p:nvPr>
        </p:nvGraphicFramePr>
        <p:xfrm>
          <a:off x="445450" y="1142983"/>
          <a:ext cx="8375022" cy="45005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0526"/>
                <a:gridCol w="864096"/>
                <a:gridCol w="792088"/>
                <a:gridCol w="936104"/>
                <a:gridCol w="936104"/>
                <a:gridCol w="936104"/>
              </a:tblGrid>
              <a:tr h="6628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Факт</a:t>
                      </a:r>
                    </a:p>
                    <a:p>
                      <a:pPr algn="ctr"/>
                      <a:r>
                        <a:rPr lang="ru-RU" sz="1300" dirty="0" smtClean="0"/>
                        <a:t> 2019 г.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План</a:t>
                      </a:r>
                      <a:r>
                        <a:rPr lang="ru-RU" sz="13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2020 г.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2021г.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2022 г.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Прогноз 2023 г.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1399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44,7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40,0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41,0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42,0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01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473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370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370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370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370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1399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8,0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8,0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8,0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8,0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8,0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52939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 испытаний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 городского округа Сухой Лог, принявшего участие в выполнении нормативов  испытаний 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 – спортивного комплекса «Готов к труду и обороне» (ГТО)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34,2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34,2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34,2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34,2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34,2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01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</a:t>
                      </a:r>
                      <a:endParaRPr lang="ru-RU" sz="9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47,1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49,0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49,5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49,5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49,5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82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95536" y="188640"/>
            <a:ext cx="8496944" cy="24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Сухой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Лог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Спортивный комплекс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Здоровье»;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- МБУ 	 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Спортивная школа 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Олимпик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»;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МАУ ДО «ДЮ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Спортивная школа;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Ледовая арена «Литейщик»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5636" y="2714168"/>
            <a:ext cx="2658765" cy="543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1866" y="3501808"/>
            <a:ext cx="2658765" cy="60983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391361"/>
            <a:ext cx="2520280" cy="17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65" y="383488"/>
            <a:ext cx="2528423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91361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18" name="Picture 22" descr="http://pnu.edu.ru/media/filer_public/2e/fb/2efbea19-70ae-4b96-8285-5972b50098a8/pool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112" y="4448076"/>
            <a:ext cx="2664296" cy="17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37112"/>
            <a:ext cx="2520280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07571" y="1942155"/>
            <a:ext cx="2679378" cy="5507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Стадион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4765229"/>
              </p:ext>
            </p:extLst>
          </p:nvPr>
        </p:nvGraphicFramePr>
        <p:xfrm>
          <a:off x="504253" y="1412776"/>
          <a:ext cx="8204395" cy="4609305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605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118 060,0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9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2 260,0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1,9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39 966,7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33,9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68 377,5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57,9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Спорт высших достижений (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Федерации)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0,003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Капитальный ремонт плавательного бассейна в МБУ «СК «Здоровье»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7 400,0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6,26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"Готов к труду и обороне"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51,8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731834" y="548681"/>
            <a:ext cx="79208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  <a:t>2021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23746" y="1851323"/>
            <a:ext cx="8198946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5104" y="6021288"/>
            <a:ext cx="8296231" cy="158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18955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4380102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4703268"/>
            <a:ext cx="4968552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364738754"/>
              </p:ext>
            </p:extLst>
          </p:nvPr>
        </p:nvGraphicFramePr>
        <p:xfrm>
          <a:off x="1691680" y="4733729"/>
          <a:ext cx="7213018" cy="179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80" y="459660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2683423"/>
              </p:ext>
            </p:extLst>
          </p:nvPr>
        </p:nvGraphicFramePr>
        <p:xfrm>
          <a:off x="467544" y="980728"/>
          <a:ext cx="8375022" cy="54565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495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2019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2020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2022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4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80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44,9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44,9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44,9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47,7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47,7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87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1,5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3,5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1,0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843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26,2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25,1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27,4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28,2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28,2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01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339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80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80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 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780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семей, обратившихся за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предоставлением субсидии на оплату жилого помещения и коммунальных услуг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1665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1665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1476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1476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1476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01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многодетных семей, имеющих право на компенсацию расходов по оплате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ЖКУ и обратившихся в уполномоченный орган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392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392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420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442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442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8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9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618464"/>
            <a:ext cx="8856984" cy="6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5"/>
          <p:cNvSpPr txBox="1">
            <a:spLocks/>
          </p:cNvSpPr>
          <p:nvPr/>
        </p:nvSpPr>
        <p:spPr>
          <a:xfrm>
            <a:off x="755577" y="192062"/>
            <a:ext cx="7704856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2021 году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712253960"/>
              </p:ext>
            </p:extLst>
          </p:nvPr>
        </p:nvGraphicFramePr>
        <p:xfrm>
          <a:off x="471664" y="1477939"/>
          <a:ext cx="8424936" cy="50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527884" y="3429000"/>
            <a:ext cx="2088232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127 551,4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</a:rPr>
              <a:t>Расходы на дорожное хозяйство</a:t>
            </a:r>
            <a:br>
              <a:rPr lang="ru-RU" sz="3200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</a:rPr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47 990,0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10 010,0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72605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58 000,0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5056" y="1723463"/>
            <a:ext cx="2169748" cy="14175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3557" y="3349557"/>
            <a:ext cx="2167500" cy="1375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58 000,0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06725" y="4941168"/>
            <a:ext cx="2167500" cy="1297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– сметной  документации на ремонт участка автомобильной дороги по ул. Заводская, г. Сухой Лог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026978" y="1915704"/>
            <a:ext cx="936104" cy="468057"/>
          </a:xfrm>
          <a:prstGeom prst="wedgeRoundRectCallout">
            <a:avLst>
              <a:gd name="adj1" fmla="val -55629"/>
              <a:gd name="adj2" fmla="val 129655"/>
              <a:gd name="adj3" fmla="val 16667"/>
            </a:avLst>
          </a:prstGeom>
          <a:solidFill>
            <a:srgbClr val="FF7C80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21 000,0</a:t>
            </a:r>
            <a:endParaRPr lang="ru-RU" sz="1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011029" y="5231180"/>
            <a:ext cx="936104" cy="468057"/>
          </a:xfrm>
          <a:prstGeom prst="wedgeRoundRectCallout">
            <a:avLst>
              <a:gd name="adj1" fmla="val -55629"/>
              <a:gd name="adj2" fmla="val 129655"/>
              <a:gd name="adj3" fmla="val 16667"/>
            </a:avLst>
          </a:prstGeom>
          <a:solidFill>
            <a:srgbClr val="FF7C80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5 000,0</a:t>
            </a:r>
            <a:endParaRPr lang="ru-RU" sz="1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992384" y="3508756"/>
            <a:ext cx="936104" cy="468057"/>
          </a:xfrm>
          <a:prstGeom prst="wedgeRoundRectCallout">
            <a:avLst>
              <a:gd name="adj1" fmla="val -55629"/>
              <a:gd name="adj2" fmla="val 129655"/>
              <a:gd name="adj3" fmla="val 16667"/>
            </a:avLst>
          </a:prstGeom>
          <a:solidFill>
            <a:srgbClr val="FF7C80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32 000,0</a:t>
            </a:r>
            <a:endParaRPr lang="ru-RU" sz="1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2021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4692819"/>
              </p:ext>
            </p:extLst>
          </p:nvPr>
        </p:nvGraphicFramePr>
        <p:xfrm>
          <a:off x="809728" y="1597746"/>
          <a:ext cx="7848872" cy="403244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146 568,8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120 925,9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3 079,6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9 212,6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(Компенсация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питания, на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ходящихся на дистанционном обучении детей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муниципальных общеобразовательных организациях)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5 367,0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7 753,7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94408"/>
            <a:ext cx="7848871" cy="667455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Объём производства сельскохозяйственной продукции            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50057710"/>
              </p:ext>
            </p:extLst>
          </p:nvPr>
        </p:nvGraphicFramePr>
        <p:xfrm>
          <a:off x="658170" y="1196752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36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689" y="572643"/>
            <a:ext cx="6247642" cy="12144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</a:t>
            </a:r>
            <a:b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</a:t>
            </a:r>
            <a:b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расчете на одного жителя в 2021 г.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657168"/>
              </p:ext>
            </p:extLst>
          </p:nvPr>
        </p:nvGraphicFramePr>
        <p:xfrm>
          <a:off x="1572942" y="1916832"/>
          <a:ext cx="7128792" cy="40284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40841"/>
                <a:gridCol w="5219799"/>
                <a:gridCol w="1368152"/>
              </a:tblGrid>
              <a:tr h="3489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2021 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2 441,2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853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243,7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1 303,9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2 670,0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39,5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85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25 420,3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2 670,1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3 068,1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2 471,3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31,4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57151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40 423,5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31064" y="159370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126" y="102819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6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426822499"/>
              </p:ext>
            </p:extLst>
          </p:nvPr>
        </p:nvGraphicFramePr>
        <p:xfrm>
          <a:off x="393251" y="764704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22685" y="229049"/>
            <a:ext cx="4176465" cy="43234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683125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98292914"/>
              </p:ext>
            </p:extLst>
          </p:nvPr>
        </p:nvGraphicFramePr>
        <p:xfrm>
          <a:off x="395536" y="1412776"/>
          <a:ext cx="85731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332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3419972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4478908"/>
              </p:ext>
            </p:extLst>
          </p:nvPr>
        </p:nvGraphicFramePr>
        <p:xfrm>
          <a:off x="522414" y="1270000"/>
          <a:ext cx="8179320" cy="49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9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61662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		</a:t>
            </a:r>
            <a:endParaRPr lang="ru-RU" sz="5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  <a:defRPr/>
            </a:pPr>
            <a:r>
              <a:rPr lang="ru-RU" sz="5200" dirty="0" smtClean="0"/>
              <a:t>		</a:t>
            </a: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ОСНОВНАЯ 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Основными 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повышение эффективности и результативности имеющихся инструментов программно-целевого управления и </a:t>
            </a:r>
            <a:r>
              <a:rPr lang="ru-RU" sz="6000" dirty="0" err="1" smtClean="0">
                <a:solidFill>
                  <a:srgbClr val="003192"/>
                </a:solidFill>
                <a:latin typeface="Liberation Serif" panose="02020603050405020304" pitchFamily="18" charset="0"/>
              </a:rPr>
              <a:t>бюджетирования</a:t>
            </a: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Важное 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Будет 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Кроме того, в целях обеспечения прозрачности и открытости муниципальных финансов, повышения доступности и понятности информации о бюджете будет продолжено регулярное размещение «Бюджета для граждан» на сайте Администрации городского округа Сухой Лог.</a:t>
            </a:r>
            <a:endParaRPr lang="ru-RU" sz="60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560" y="254596"/>
            <a:ext cx="792088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Основные задачи и приоритетные направления бюджетной  политики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</a:t>
            </a:r>
            <a:r>
              <a:rPr lang="ru-RU" sz="2800" dirty="0">
                <a:latin typeface="Liberation Serif" panose="02020603050405020304" pitchFamily="18" charset="0"/>
              </a:rPr>
              <a:t/>
            </a:r>
            <a:br>
              <a:rPr lang="ru-RU" sz="2800" dirty="0">
                <a:latin typeface="Liberation Serif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25356</TotalTime>
  <Words>5258</Words>
  <Application>Microsoft Office PowerPoint</Application>
  <PresentationFormat>Экран (4:3)</PresentationFormat>
  <Paragraphs>1322</Paragraphs>
  <Slides>64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Открытая</vt:lpstr>
      <vt:lpstr>Лист</vt:lpstr>
      <vt:lpstr>Слайд 1</vt:lpstr>
      <vt:lpstr>Слайд 2</vt:lpstr>
      <vt:lpstr>Слайд 3</vt:lpstr>
      <vt:lpstr>Слайд 4</vt:lpstr>
      <vt:lpstr>Слайд 5</vt:lpstr>
      <vt:lpstr>Объём производства сельскохозяйственной продукции                       (в млн. руб.)</vt:lpstr>
      <vt:lpstr>Слайд 7</vt:lpstr>
      <vt:lpstr>Нормативно правовая база  формирования бюджета</vt:lpstr>
      <vt:lpstr>Слайд 9</vt:lpstr>
      <vt:lpstr>Слайд 10</vt:lpstr>
      <vt:lpstr>Слайд 11</vt:lpstr>
      <vt:lpstr>Слайд 12</vt:lpstr>
      <vt:lpstr>Слайд 13</vt:lpstr>
      <vt:lpstr>Слайд 14</vt:lpstr>
      <vt:lpstr>ГРАЖДАНИН, его участие в бюджетном процессе</vt:lpstr>
      <vt:lpstr>Слайд 16</vt:lpstr>
      <vt:lpstr>Слайд 17</vt:lpstr>
      <vt:lpstr>Слайд 18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2021 год </vt:lpstr>
      <vt:lpstr>Структура и доля налоговых доходов бюджета  на 2021 год</vt:lpstr>
      <vt:lpstr>Структура и доля неналоговых  доходов бюджета на 2021 год</vt:lpstr>
      <vt:lpstr>Структура и доля безвозмездных поступлений  на 2021 год</vt:lpstr>
      <vt:lpstr>Слайд 25</vt:lpstr>
      <vt:lpstr>Слайд 26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Структура расходов в разрезе программных и непрограммных расходов в 2021 году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Слайд 41</vt:lpstr>
      <vt:lpstr>       Одними из наиболее финансовоёмких         муниципальных программ являются следующие:</vt:lpstr>
      <vt:lpstr>Слайд 43</vt:lpstr>
      <vt:lpstr>Целевые показатели муниципальной программы</vt:lpstr>
      <vt:lpstr>Слайд 45</vt:lpstr>
      <vt:lpstr>Слайд 46</vt:lpstr>
      <vt:lpstr>Слайд 47</vt:lpstr>
      <vt:lpstr>Целевые показатели муниципальной программы</vt:lpstr>
      <vt:lpstr>Оказание услуг в сфере культуры осуществляют:</vt:lpstr>
      <vt:lpstr>Слайд 50</vt:lpstr>
      <vt:lpstr>Слайд 51</vt:lpstr>
      <vt:lpstr>Целевые показатели муниципальной программы</vt:lpstr>
      <vt:lpstr>Слайд 53</vt:lpstr>
      <vt:lpstr>Направление расходов на физическую культуру  и спорт в 2021 году</vt:lpstr>
      <vt:lpstr>Слайд 55</vt:lpstr>
      <vt:lpstr>Целевые показатели муниципальной программы</vt:lpstr>
      <vt:lpstr>Слайд 57</vt:lpstr>
      <vt:lpstr>Расходы на дорожное хозяйство  (дорожный фонд), тыс. руб.</vt:lpstr>
      <vt:lpstr>Слайд 59</vt:lpstr>
      <vt:lpstr>Объем расходов бюджета  городского округа Сухой Лог  в расчете на одного жителя в 2021 г.</vt:lpstr>
      <vt:lpstr>Слайд 61</vt:lpstr>
      <vt:lpstr>Слайд 62</vt:lpstr>
      <vt:lpstr>Слайд 63</vt:lpstr>
      <vt:lpstr>Слайд 64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administr</cp:lastModifiedBy>
  <cp:revision>2058</cp:revision>
  <cp:lastPrinted>2019-11-26T10:11:29Z</cp:lastPrinted>
  <dcterms:created xsi:type="dcterms:W3CDTF">2014-02-20T03:04:54Z</dcterms:created>
  <dcterms:modified xsi:type="dcterms:W3CDTF">2021-01-11T11:10:44Z</dcterms:modified>
</cp:coreProperties>
</file>