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64"/>
  </p:notesMasterIdLst>
  <p:sldIdLst>
    <p:sldId id="449" r:id="rId2"/>
    <p:sldId id="450" r:id="rId3"/>
    <p:sldId id="451" r:id="rId4"/>
    <p:sldId id="452" r:id="rId5"/>
    <p:sldId id="453" r:id="rId6"/>
    <p:sldId id="454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31" r:id="rId17"/>
    <p:sldId id="527" r:id="rId18"/>
    <p:sldId id="528" r:id="rId19"/>
    <p:sldId id="530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8" r:id="rId28"/>
    <p:sldId id="534" r:id="rId29"/>
    <p:sldId id="479" r:id="rId30"/>
    <p:sldId id="480" r:id="rId31"/>
    <p:sldId id="515" r:id="rId32"/>
    <p:sldId id="482" r:id="rId33"/>
    <p:sldId id="483" r:id="rId34"/>
    <p:sldId id="484" r:id="rId35"/>
    <p:sldId id="485" r:id="rId36"/>
    <p:sldId id="486" r:id="rId37"/>
    <p:sldId id="488" r:id="rId38"/>
    <p:sldId id="489" r:id="rId39"/>
    <p:sldId id="537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FAFB"/>
    <a:srgbClr val="CAE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2" autoAdjust="0"/>
    <p:restoredTop sz="99086" autoAdjust="0"/>
  </p:normalViewPr>
  <p:slideViewPr>
    <p:cSldViewPr>
      <p:cViewPr varScale="1">
        <p:scale>
          <a:sx n="89" d="100"/>
          <a:sy n="89" d="100"/>
        </p:scale>
        <p:origin x="-13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302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"/>
          <c:y val="2.602150812071936E-2"/>
          <c:w val="0.99691358024691268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75,0%</a:t>
                    </a:r>
                    <a:endParaRPr lang="ru-RU" dirty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118725938663729E-2"/>
                  <c:y val="-6.82279746694811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5,1 %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62322543871937E-2"/>
                  <c:y val="-3.292245306077102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7,8 %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541543693212856E-2"/>
                  <c:y val="-3.527385846017111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7,4 %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5642899581206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3,4 %</a:t>
                    </a:r>
                    <a:endParaRPr lang="ru-RU" sz="13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185124358163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Госпошлина 1,3</a:t>
                    </a:r>
                    <a:r>
                      <a: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400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25,0 %</a:t>
                    </a:r>
                    <a:endParaRPr lang="ru-RU" dirty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7.8</c:v>
                </c:pt>
                <c:pt idx="2">
                  <c:v>5.0999999999999996</c:v>
                </c:pt>
                <c:pt idx="3">
                  <c:v>7.4</c:v>
                </c:pt>
                <c:pt idx="4">
                  <c:v>3.4</c:v>
                </c:pt>
                <c:pt idx="5">
                  <c:v>1.3</c:v>
                </c:pt>
                <c:pt idx="6">
                  <c:v>0</c:v>
                </c:pt>
              </c:numCache>
            </c:numRef>
          </c:val>
        </c:ser>
        <c:dLbls>
          <c:showCatName val="1"/>
          <c:showPercent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Всего поступило - 1 291 915,0 тыс. руб. </a:t>
            </a:r>
            <a:endParaRPr lang="ru-RU" sz="20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0.44908828397598033"/>
          <c:y val="0.8679717405136807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935860233985308E-2"/>
          <c:y val="9.1040209096536165E-2"/>
          <c:w val="0.82958414225161392"/>
          <c:h val="0.908959790903463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- 1 291 915,0 тыс. руб.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2"/>
            <c:explosion val="19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explosion val="12"/>
            <c:spPr>
              <a:solidFill>
                <a:srgbClr val="FFFF00"/>
              </a:solidFill>
            </c:spPr>
          </c:dPt>
          <c:dPt>
            <c:idx val="4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explosion val="14"/>
            <c:spPr>
              <a:solidFill>
                <a:srgbClr val="7030A0"/>
              </a:solidFill>
            </c:spPr>
          </c:dPt>
          <c:dPt>
            <c:idx val="6"/>
            <c:explosion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3181341432872824"/>
                  <c:y val="6.957037241172338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Доходы бюджета от возврата остатков субсидий прошлых лет   </a:t>
                    </a:r>
                    <a:r>
                      <a:rPr lang="en-US" sz="1200" b="1" dirty="0" smtClean="0"/>
                      <a:t>71,0</a:t>
                    </a:r>
                    <a:r>
                      <a:rPr lang="ru-RU" sz="1200" b="1" dirty="0" smtClean="0"/>
                      <a:t> тыс. руб. (0,01%)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5693877704737147"/>
                  <c:y val="-5.97455261103744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Прочие безвозмездные поступления  </a:t>
                    </a:r>
                  </a:p>
                  <a:p>
                    <a:r>
                      <a:rPr lang="en-US" sz="1200" b="1" dirty="0" smtClean="0"/>
                      <a:t>1154,0</a:t>
                    </a:r>
                    <a:r>
                      <a:rPr lang="ru-RU" sz="1200" b="1" dirty="0" smtClean="0"/>
                      <a:t> тыс. руб. (0,09%)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2.83982099917334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Возврат остатков МБТ прошлых лет из бюджета </a:t>
                    </a:r>
                    <a:r>
                      <a:rPr lang="en-US" sz="1200" b="1" dirty="0" smtClean="0"/>
                      <a:t>-11503,0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 тыс.</a:t>
                    </a:r>
                    <a:r>
                      <a:rPr lang="ru-RU" sz="1200" b="1" baseline="0" dirty="0" smtClean="0"/>
                      <a:t> руб. (-0,8%)</a:t>
                    </a:r>
                    <a:endParaRPr lang="ru-RU" sz="1200" b="1" dirty="0" smtClean="0"/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24512330550842756"/>
                  <c:y val="-3.63428233803747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Иные межбюджетные трансферты</a:t>
                    </a:r>
                  </a:p>
                  <a:p>
                    <a:r>
                      <a:rPr lang="ru-RU" sz="1200" b="1" dirty="0" smtClean="0"/>
                      <a:t> </a:t>
                    </a:r>
                    <a:r>
                      <a:rPr lang="en-US" sz="1200" b="1" dirty="0" smtClean="0"/>
                      <a:t>26</a:t>
                    </a:r>
                    <a:r>
                      <a:rPr lang="ru-RU" sz="1200" b="1" dirty="0" smtClean="0"/>
                      <a:t> </a:t>
                    </a:r>
                    <a:r>
                      <a:rPr lang="en-US" sz="1200" b="1" dirty="0" smtClean="0"/>
                      <a:t>253,0</a:t>
                    </a:r>
                    <a:r>
                      <a:rPr lang="ru-RU" sz="1200" b="1" dirty="0" smtClean="0"/>
                      <a:t> тыс. руб. (2,0%)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0.17878310131266034"/>
                  <c:y val="5.084932842959726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Субсидии</a:t>
                    </a:r>
                    <a:r>
                      <a:rPr lang="ru-RU" sz="1200" b="1" baseline="0" dirty="0" smtClean="0"/>
                      <a:t>  </a:t>
                    </a:r>
                  </a:p>
                  <a:p>
                    <a:r>
                      <a:rPr lang="ru-RU" sz="1200" b="1" baseline="0" dirty="0" smtClean="0"/>
                      <a:t>191 273,0 тыс. руб. (14,8%)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3.3273139142731794E-3"/>
                  <c:y val="5.710999643618250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Дотации  </a:t>
                    </a:r>
                  </a:p>
                  <a:p>
                    <a:r>
                      <a:rPr lang="en-US" sz="1200" b="1" dirty="0" smtClean="0"/>
                      <a:t>333</a:t>
                    </a:r>
                    <a:r>
                      <a:rPr lang="ru-RU" sz="1200" b="1" dirty="0" smtClean="0"/>
                      <a:t> </a:t>
                    </a:r>
                    <a:r>
                      <a:rPr lang="en-US" sz="1200" b="1" dirty="0" smtClean="0"/>
                      <a:t>738,0</a:t>
                    </a:r>
                    <a:r>
                      <a:rPr lang="ru-RU" sz="1200" b="1" dirty="0" smtClean="0"/>
                      <a:t> тыс. руб. (25,8%)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1060447144290941"/>
                  <c:y val="0.285977784575162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200" b="1" dirty="0" smtClean="0"/>
                      <a:t>Субвенции </a:t>
                    </a:r>
                  </a:p>
                  <a:p>
                    <a:r>
                      <a:rPr lang="en-US" sz="1200" b="1" dirty="0" smtClean="0"/>
                      <a:t>750</a:t>
                    </a:r>
                    <a:r>
                      <a:rPr lang="ru-RU" sz="1200" b="1" dirty="0" smtClean="0"/>
                      <a:t> </a:t>
                    </a:r>
                    <a:r>
                      <a:rPr lang="en-US" sz="1200" b="1" dirty="0" smtClean="0"/>
                      <a:t>929,0</a:t>
                    </a:r>
                    <a:r>
                      <a:rPr lang="ru-RU" sz="1200" b="1" dirty="0" smtClean="0"/>
                      <a:t> тыс. руб. (58,1%)</a:t>
                    </a:r>
                    <a:endParaRPr lang="en-US" sz="1200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(0,01%)</c:v>
                </c:pt>
                <c:pt idx="1">
                  <c:v>Прочие безвозмездные поступления (0,09%)</c:v>
                </c:pt>
                <c:pt idx="2">
                  <c:v>Возврат остатков МБТ прошлых лет из бюджета (-0,8%)</c:v>
                </c:pt>
                <c:pt idx="3">
                  <c:v>Иные межбюджетные трансферты (2,0%)</c:v>
                </c:pt>
                <c:pt idx="4">
                  <c:v>Субсидии (14,8%)</c:v>
                </c:pt>
                <c:pt idx="5">
                  <c:v>Дотации (25,8%)</c:v>
                </c:pt>
                <c:pt idx="6">
                  <c:v>Субвенции (58,1%)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71</c:v>
                </c:pt>
                <c:pt idx="1">
                  <c:v>1154</c:v>
                </c:pt>
                <c:pt idx="2">
                  <c:v>-11503</c:v>
                </c:pt>
                <c:pt idx="3">
                  <c:v>26253</c:v>
                </c:pt>
                <c:pt idx="4">
                  <c:v>191273</c:v>
                </c:pt>
                <c:pt idx="5">
                  <c:v>333738</c:v>
                </c:pt>
                <c:pt idx="6">
                  <c:v>750929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"/>
      <c:rAngAx val="1"/>
    </c:view3D>
    <c:sideWall>
      <c:spPr>
        <a:scene3d>
          <a:camera prst="orthographicFront"/>
          <a:lightRig rig="threePt" dir="t"/>
        </a:scene3d>
        <a:sp3d/>
      </c:spPr>
    </c:sideWall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16E-2"/>
          <c:y val="1.9350442543421102E-2"/>
          <c:w val="0.92596501623276439"/>
          <c:h val="0.949980557715809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1 295 012 тыс. руб.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3.0532153677839957E-3"/>
                  <c:y val="-3.16250046291153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333</a:t>
                    </a:r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738</a:t>
                    </a:r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70735266702982E-2"/>
                  <c:y val="-4.603636632966706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195 870,0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1464413558568E-3"/>
                  <c:y val="-1.791023219642261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749 633,0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32153677840495E-3"/>
                  <c:y val="-3.596507795430138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26 016,0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9679301169926541E-3"/>
                  <c:y val="-3.289134540606593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1 154,0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918873420844012E-2"/>
                  <c:y val="-9.978891234307306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71,0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946550194988855E-3"/>
                  <c:y val="4.7031811280228144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333738</c:v>
                </c:pt>
                <c:pt idx="1">
                  <c:v>195870</c:v>
                </c:pt>
                <c:pt idx="2">
                  <c:v>749633</c:v>
                </c:pt>
                <c:pt idx="3">
                  <c:v>26016</c:v>
                </c:pt>
                <c:pt idx="4">
                  <c:v>1154</c:v>
                </c:pt>
                <c:pt idx="5">
                  <c:v>71</c:v>
                </c:pt>
                <c:pt idx="6">
                  <c:v>-11470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1 291 915 тыс. руб.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3566877691555941E-2"/>
                  <c:y val="1.235608324221286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333</a:t>
                    </a:r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738</a:t>
                    </a:r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7422696913149E-2"/>
                  <c:y val="-1.092471206902937E-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191 273,0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813594158087904E-2"/>
                  <c:y val="2.803151501684999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750 929,0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26 253,0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935860233985308E-2"/>
                  <c:y val="-6.993297041069513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1 154,0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955053958224237E-3"/>
                  <c:y val="-9.979076398918646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71,0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451777486117367E-2"/>
                  <c:y val="4.70336629263415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333738</c:v>
                </c:pt>
                <c:pt idx="1">
                  <c:v>191273</c:v>
                </c:pt>
                <c:pt idx="2">
                  <c:v>750929</c:v>
                </c:pt>
                <c:pt idx="3">
                  <c:v>26253</c:v>
                </c:pt>
                <c:pt idx="4">
                  <c:v>1154</c:v>
                </c:pt>
                <c:pt idx="5">
                  <c:v>71</c:v>
                </c:pt>
                <c:pt idx="6">
                  <c:v>-11503</c:v>
                </c:pt>
              </c:numCache>
            </c:numRef>
          </c:val>
        </c:ser>
        <c:dLbls/>
        <c:gapWidth val="30"/>
        <c:gapDepth val="50"/>
        <c:shape val="cylinder"/>
        <c:axId val="107998592"/>
        <c:axId val="146097280"/>
        <c:axId val="0"/>
      </c:bar3DChart>
      <c:catAx>
        <c:axId val="1079985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b="1">
                <a:latin typeface="Liberation Serif" panose="02020603050405020304" pitchFamily="18" charset="0"/>
              </a:defRPr>
            </a:pPr>
            <a:endParaRPr lang="ru-RU"/>
          </a:p>
        </c:txPr>
        <c:crossAx val="146097280"/>
        <c:crosses val="autoZero"/>
        <c:auto val="1"/>
        <c:lblAlgn val="ctr"/>
        <c:lblOffset val="100"/>
      </c:catAx>
      <c:valAx>
        <c:axId val="146097280"/>
        <c:scaling>
          <c:orientation val="minMax"/>
        </c:scaling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07998592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72"/>
          <c:y val="0.10471314590776463"/>
          <c:w val="0.33042821042483062"/>
          <c:h val="0.14543340213660483"/>
        </c:manualLayout>
      </c:layout>
      <c:txPr>
        <a:bodyPr/>
        <a:lstStyle/>
        <a:p>
          <a:pPr>
            <a:defRPr sz="2000" b="1">
              <a:solidFill>
                <a:srgbClr val="0070C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6814547487119698E-2"/>
          <c:y val="1.3479016445412056E-2"/>
          <c:w val="0.90701261300670755"/>
          <c:h val="0.855223334495460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0802469135802475E-2"/>
                  <c:y val="-2.051771337032247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137,0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0883639545063E-3"/>
                  <c:y val="3.268007995384580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457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511,5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49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700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308,0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75E-2"/>
                  <c:y val="-2.885623465164579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566,8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160493827160542E-3"/>
                  <c:y val="-3.651213822556376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746,5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7.7160493827160542E-3"/>
                  <c:y val="1.65330028521634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32098765432104E-3"/>
                  <c:y val="5.75746926091574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-4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039,9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51137</c:v>
                </c:pt>
                <c:pt idx="1">
                  <c:v>457511.5</c:v>
                </c:pt>
                <c:pt idx="2">
                  <c:v>700308</c:v>
                </c:pt>
                <c:pt idx="3">
                  <c:v>12566.8</c:v>
                </c:pt>
                <c:pt idx="4">
                  <c:v>1746.5</c:v>
                </c:pt>
                <c:pt idx="5">
                  <c:v>27.7</c:v>
                </c:pt>
                <c:pt idx="6">
                  <c:v>-4039.9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333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738,0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148148148148147E-2"/>
                  <c:y val="-1.500189122658116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191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272,9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75308641975263E-2"/>
                  <c:y val="-7.6476906043981472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750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928,9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32098765432104E-3"/>
                  <c:y val="-3.00388672193370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253,1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6.1728395061728392E-3"/>
                  <c:y val="2.110995750217109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1 154,0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32098765430973E-3"/>
                  <c:y val="-2.4341425483709087E-2"/>
                </c:manualLayout>
              </c:layout>
              <c:showVal val="1"/>
            </c:dLbl>
            <c:dLbl>
              <c:idx val="6"/>
              <c:layout>
                <c:manualLayout>
                  <c:x val="1.5432098765432105E-2"/>
                  <c:y val="-5.388073978397731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11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502,7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333738</c:v>
                </c:pt>
                <c:pt idx="1">
                  <c:v>191272.9</c:v>
                </c:pt>
                <c:pt idx="2">
                  <c:v>750928.9</c:v>
                </c:pt>
                <c:pt idx="3">
                  <c:v>26253.1</c:v>
                </c:pt>
                <c:pt idx="4">
                  <c:v>1154.0999999999999</c:v>
                </c:pt>
                <c:pt idx="5">
                  <c:v>71.2</c:v>
                </c:pt>
                <c:pt idx="6">
                  <c:v>-11502.7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/>
        <c:axId val="108082688"/>
        <c:axId val="108084224"/>
      </c:barChart>
      <c:catAx>
        <c:axId val="108082688"/>
        <c:scaling>
          <c:orientation val="minMax"/>
        </c:scaling>
        <c:axPos val="b"/>
        <c:numFmt formatCode="General" sourceLinked="0"/>
        <c:tickLblPos val="low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08084224"/>
        <c:crosses val="autoZero"/>
        <c:lblAlgn val="ctr"/>
        <c:lblOffset val="100"/>
      </c:catAx>
      <c:valAx>
        <c:axId val="108084224"/>
        <c:scaling>
          <c:orientation val="minMax"/>
          <c:max val="800000"/>
          <c:min val="-100000"/>
        </c:scaling>
        <c:axPos val="l"/>
        <c:majorGridlines>
          <c:spPr>
            <a:effectLst/>
          </c:spPr>
        </c:majorGridlines>
        <c:numFmt formatCode="General" sourceLinked="0"/>
        <c:majorTickMark val="none"/>
        <c:tickLblPos val="nextTo"/>
        <c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08082688"/>
        <c:crosses val="autoZero"/>
        <c:crossBetween val="between"/>
        <c:majorUnit val="100000"/>
        <c:minorUnit val="0.1"/>
      </c:valAx>
    </c:plotArea>
    <c:legend>
      <c:legendPos val="r"/>
      <c:layout>
        <c:manualLayout>
          <c:xMode val="edge"/>
          <c:yMode val="edge"/>
          <c:x val="0.75121208807232409"/>
          <c:y val="1.6667234987317262E-2"/>
          <c:w val="0.23644223291533015"/>
          <c:h val="0.12557705077849746"/>
        </c:manualLayout>
      </c:layout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4.6499578511276396E-2"/>
          <c:w val="0.41713747355470981"/>
          <c:h val="0.744293058347052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0735522140052075E-2"/>
                  <c:y val="7.6961145731282349E-2"/>
                </c:manualLayout>
              </c:layout>
              <c:showVal val="1"/>
            </c:dLbl>
            <c:dLbl>
              <c:idx val="1"/>
              <c:layout>
                <c:manualLayout>
                  <c:x val="1.3802821941523911E-2"/>
                  <c:y val="0.11239055060406319"/>
                </c:manualLayout>
              </c:layout>
              <c:showVal val="1"/>
            </c:dLbl>
            <c:dLbl>
              <c:idx val="2"/>
              <c:layout>
                <c:manualLayout>
                  <c:x val="1.0735522140052101E-2"/>
                  <c:y val="9.620143216410302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2346.1</c:v>
                </c:pt>
                <c:pt idx="1">
                  <c:v>1806.1</c:v>
                </c:pt>
                <c:pt idx="2">
                  <c:v>1739.1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0735522140052075E-2"/>
                  <c:y val="6.4134288109402013E-2"/>
                </c:manualLayout>
              </c:layout>
              <c:showVal val="1"/>
            </c:dLbl>
            <c:dLbl>
              <c:idx val="1"/>
              <c:layout>
                <c:manualLayout>
                  <c:x val="1.2269133927155678E-2"/>
                  <c:y val="4.8100812054153889E-2"/>
                </c:manualLayout>
              </c:layout>
              <c:showVal val="1"/>
            </c:dLbl>
            <c:dLbl>
              <c:idx val="2"/>
              <c:layout>
                <c:manualLayout>
                  <c:x val="9.2018761200446334E-3"/>
                  <c:y val="5.4514144892991716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2449</c:v>
                </c:pt>
                <c:pt idx="1">
                  <c:v>1868.5</c:v>
                </c:pt>
                <c:pt idx="2">
                  <c:v>1785.3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8403752240089274E-2"/>
                  <c:y val="-3.2067144054701006E-2"/>
                </c:manualLayout>
              </c:layout>
              <c:showVal val="1"/>
            </c:dLbl>
            <c:dLbl>
              <c:idx val="1"/>
              <c:layout>
                <c:manualLayout>
                  <c:x val="2.6071982340126469E-2"/>
                  <c:y val="-1.6033572027350503E-2"/>
                </c:manualLayout>
              </c:layout>
              <c:showVal val="1"/>
            </c:dLbl>
            <c:dLbl>
              <c:idx val="2"/>
              <c:layout>
                <c:manualLayout>
                  <c:x val="1.9937398260096703E-2"/>
                  <c:y val="-1.2826857621880402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2663.4</c:v>
                </c:pt>
                <c:pt idx="1">
                  <c:v>2039.6</c:v>
                </c:pt>
                <c:pt idx="2">
                  <c:v>1890</c:v>
                </c:pt>
              </c:numCache>
            </c:numRef>
          </c:val>
        </c:ser>
        <c:dLbls>
          <c:showVal val="1"/>
        </c:dLbls>
        <c:shape val="box"/>
        <c:axId val="108765568"/>
        <c:axId val="108767104"/>
        <c:axId val="109029120"/>
      </c:bar3DChart>
      <c:catAx>
        <c:axId val="108765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08767104"/>
        <c:crosses val="autoZero"/>
        <c:auto val="1"/>
        <c:lblAlgn val="ctr"/>
        <c:lblOffset val="100"/>
      </c:catAx>
      <c:valAx>
        <c:axId val="108767104"/>
        <c:scaling>
          <c:orientation val="minMax"/>
        </c:scaling>
        <c:delete val="1"/>
        <c:axPos val="l"/>
        <c:numFmt formatCode="0.0" sourceLinked="1"/>
        <c:tickLblPos val="none"/>
        <c:crossAx val="108765568"/>
        <c:crosses val="autoZero"/>
        <c:crossBetween val="between"/>
      </c:valAx>
      <c:serAx>
        <c:axId val="10902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0876710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84490076501131"/>
          <c:y val="6.4443556303785399E-2"/>
          <c:w val="0.69220256975697902"/>
          <c:h val="0.7564229962935109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1464972994499752E-2"/>
                  <c:y val="0.1426591542964091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89446744591669E-2"/>
                  <c:y val="0.166508502449586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62315656580268E-2"/>
                  <c:y val="0.1522717159947888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2133.1999999999998</c:v>
                </c:pt>
                <c:pt idx="1">
                  <c:v>1792.9</c:v>
                </c:pt>
                <c:pt idx="2">
                  <c:v>1684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1251804291300809E-2"/>
                  <c:y val="6.9509016220481112E-2"/>
                </c:manualLayout>
              </c:layout>
              <c:showVal val="1"/>
            </c:dLbl>
            <c:dLbl>
              <c:idx val="1"/>
              <c:layout>
                <c:manualLayout>
                  <c:x val="2.3875101317101678E-2"/>
                  <c:y val="7.18390475054588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78542113922602E-2"/>
                  <c:y val="7.21670351749573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2590.5</c:v>
                </c:pt>
                <c:pt idx="1">
                  <c:v>1926.8</c:v>
                </c:pt>
                <c:pt idx="2">
                  <c:v>1892.6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6084010715793001E-2"/>
                  <c:y val="-2.54881396906365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60790756740635E-2"/>
                  <c:y val="-2.184701783518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59479438721848E-2"/>
                  <c:y val="-1.05956645993504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2595.4</c:v>
                </c:pt>
                <c:pt idx="1">
                  <c:v>2028.3</c:v>
                </c:pt>
                <c:pt idx="2">
                  <c:v>1911.5</c:v>
                </c:pt>
              </c:numCache>
            </c:numRef>
          </c:val>
        </c:ser>
        <c:dLbls/>
        <c:shape val="box"/>
        <c:axId val="108913792"/>
        <c:axId val="108915328"/>
        <c:axId val="109142016"/>
      </c:bar3DChart>
      <c:catAx>
        <c:axId val="1089137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>
                <a:latin typeface="+mj-lt"/>
              </a:defRPr>
            </a:pPr>
            <a:endParaRPr lang="ru-RU"/>
          </a:p>
        </c:txPr>
        <c:crossAx val="108915328"/>
        <c:crosses val="autoZero"/>
        <c:auto val="1"/>
        <c:lblAlgn val="ctr"/>
        <c:lblOffset val="100"/>
      </c:catAx>
      <c:valAx>
        <c:axId val="108915328"/>
        <c:scaling>
          <c:orientation val="minMax"/>
        </c:scaling>
        <c:delete val="1"/>
        <c:axPos val="l"/>
        <c:numFmt formatCode="#,##0.0" sourceLinked="1"/>
        <c:tickLblPos val="none"/>
        <c:crossAx val="108913792"/>
        <c:crosses val="autoZero"/>
        <c:crossBetween val="between"/>
      </c:valAx>
      <c:serAx>
        <c:axId val="109142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0891532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0"/>
      <c:perspective val="30"/>
    </c:view3D>
    <c:plotArea>
      <c:layout>
        <c:manualLayout>
          <c:layoutTarget val="inner"/>
          <c:xMode val="edge"/>
          <c:yMode val="edge"/>
          <c:x val="0.10729131948302047"/>
          <c:y val="0"/>
          <c:w val="0.80746352257156628"/>
          <c:h val="0.808770852259934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-1 911 471,7 тыс. рублей</c:v>
                </c:pt>
              </c:strCache>
            </c:strRef>
          </c:tx>
          <c:explosion val="27"/>
          <c:dPt>
            <c:idx val="0"/>
            <c:spPr>
              <a:solidFill>
                <a:srgbClr val="00B0F0"/>
              </a:solidFill>
            </c:spPr>
          </c:dPt>
          <c:dPt>
            <c:idx val="1"/>
            <c:explosion val="29"/>
          </c:dPt>
          <c:dPt>
            <c:idx val="2"/>
            <c:explosion val="36"/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explosion val="2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explosion val="34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7030A0"/>
              </a:solidFill>
            </c:spPr>
          </c:dPt>
          <c:dPt>
            <c:idx val="1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5.4380531792763795E-2"/>
                  <c:y val="-0.14098539329026186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40009443395184E-2"/>
                  <c:y val="-0.115734278074095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6978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93878457949169E-2"/>
                  <c:y val="-8.4170384053887642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42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781045161648711"/>
                  <c:y val="-0.1430898185813414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0.12345850461059879"/>
                  <c:y val="8.416541336191595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703357034403578"/>
                  <c:y val="-6.733630724311012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0576429007888017"/>
                  <c:y val="-9.469168206062357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395E-2"/>
                  <c:y val="-0.1367768740875673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5,3%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0,6%</c:v>
                </c:pt>
                <c:pt idx="3">
                  <c:v>Национальная экономика, 3,3%</c:v>
                </c:pt>
                <c:pt idx="4">
                  <c:v>Жилищно-коммунальное хозяйство, 10,4%</c:v>
                </c:pt>
                <c:pt idx="5">
                  <c:v>Охрана окружающей среды, 0,1%</c:v>
                </c:pt>
                <c:pt idx="6">
                  <c:v>Образование,  59,5%</c:v>
                </c:pt>
                <c:pt idx="7">
                  <c:v>Культура и кинематография, 6,4%</c:v>
                </c:pt>
                <c:pt idx="8">
                  <c:v>Социальная политика, 8,4%</c:v>
                </c:pt>
                <c:pt idx="9">
                  <c:v>Физическая культура и спорт, 5,7%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101459.5</c:v>
                </c:pt>
                <c:pt idx="1">
                  <c:v>2687.8</c:v>
                </c:pt>
                <c:pt idx="2">
                  <c:v>11212</c:v>
                </c:pt>
                <c:pt idx="3">
                  <c:v>62801.8</c:v>
                </c:pt>
                <c:pt idx="4">
                  <c:v>199629.4</c:v>
                </c:pt>
                <c:pt idx="5">
                  <c:v>1492</c:v>
                </c:pt>
                <c:pt idx="6">
                  <c:v>1138188.2</c:v>
                </c:pt>
                <c:pt idx="7">
                  <c:v>122524.8</c:v>
                </c:pt>
                <c:pt idx="8">
                  <c:v>161442.9</c:v>
                </c:pt>
                <c:pt idx="9">
                  <c:v>108333.3</c:v>
                </c:pt>
                <c:pt idx="10">
                  <c:v>1700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515905640114073E-2"/>
          <c:y val="0.54808490008163513"/>
          <c:w val="0.58222732196422489"/>
          <c:h val="0.40772564829007368"/>
        </c:manualLayout>
      </c:layout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868784409469236"/>
          <c:y val="6.0605636419629036E-3"/>
          <c:w val="0.64504414766281615"/>
          <c:h val="0.908207593870335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2020 г.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6"/>
              <c:layout>
                <c:manualLayout>
                  <c:x val="-5.5026265515229301E-2"/>
                  <c:y val="4.646432125504897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108028.8</c:v>
                </c:pt>
                <c:pt idx="1">
                  <c:v>2687.8</c:v>
                </c:pt>
                <c:pt idx="2">
                  <c:v>11547</c:v>
                </c:pt>
                <c:pt idx="3">
                  <c:v>66828.3</c:v>
                </c:pt>
                <c:pt idx="4">
                  <c:v>208014.7</c:v>
                </c:pt>
                <c:pt idx="5">
                  <c:v>3974</c:v>
                </c:pt>
                <c:pt idx="6">
                  <c:v>1167748.9000000004</c:v>
                </c:pt>
                <c:pt idx="7">
                  <c:v>124370.8</c:v>
                </c:pt>
                <c:pt idx="8">
                  <c:v>165473.1</c:v>
                </c:pt>
                <c:pt idx="9">
                  <c:v>115658</c:v>
                </c:pt>
                <c:pt idx="10">
                  <c:v>1800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2020 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101459.5</c:v>
                </c:pt>
                <c:pt idx="1">
                  <c:v>2687.8</c:v>
                </c:pt>
                <c:pt idx="2">
                  <c:v>11212</c:v>
                </c:pt>
                <c:pt idx="3">
                  <c:v>62801.8</c:v>
                </c:pt>
                <c:pt idx="4">
                  <c:v>199629.4</c:v>
                </c:pt>
                <c:pt idx="5" formatCode="0.0">
                  <c:v>1492</c:v>
                </c:pt>
                <c:pt idx="6">
                  <c:v>1138188.2</c:v>
                </c:pt>
                <c:pt idx="7">
                  <c:v>122524.8</c:v>
                </c:pt>
                <c:pt idx="8">
                  <c:v>161442.9</c:v>
                </c:pt>
                <c:pt idx="9">
                  <c:v>108333.3</c:v>
                </c:pt>
                <c:pt idx="10">
                  <c:v>1700</c:v>
                </c:pt>
              </c:numCache>
            </c:numRef>
          </c:val>
        </c:ser>
        <c:dLbls>
          <c:showVal val="1"/>
        </c:dLbls>
        <c:axId val="109217664"/>
        <c:axId val="109219200"/>
      </c:barChart>
      <c:catAx>
        <c:axId val="109217664"/>
        <c:scaling>
          <c:orientation val="minMax"/>
        </c:scaling>
        <c:axPos val="l"/>
        <c:numFmt formatCode="General" sourceLinked="0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09219200"/>
        <c:crosses val="autoZero"/>
        <c:auto val="1"/>
        <c:lblAlgn val="ctr"/>
        <c:lblOffset val="100"/>
      </c:catAx>
      <c:valAx>
        <c:axId val="109219200"/>
        <c:scaling>
          <c:orientation val="minMax"/>
        </c:scaling>
        <c:axPos val="b"/>
        <c:numFmt formatCode="#,##0.0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21766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162044075227673"/>
          <c:y val="1.9520423304123881E-2"/>
          <c:w val="0.34887352246755882"/>
          <c:h val="6.810307857544623E-2"/>
        </c:manualLayout>
      </c:layout>
    </c:legend>
    <c:plotVisOnly val="1"/>
    <c:dispBlanksAs val="gap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7106061530503928"/>
          <c:y val="1.1598474153278361E-2"/>
          <c:w val="0.69174281181872388"/>
          <c:h val="0.938580672608194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- 1 892 582,6 тыс. руб.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94983.9</c:v>
                </c:pt>
                <c:pt idx="1">
                  <c:v>2462.6</c:v>
                </c:pt>
                <c:pt idx="2">
                  <c:v>12078.9</c:v>
                </c:pt>
                <c:pt idx="3">
                  <c:v>93383.7</c:v>
                </c:pt>
                <c:pt idx="4">
                  <c:v>216777.8</c:v>
                </c:pt>
                <c:pt idx="5">
                  <c:v>1884.5</c:v>
                </c:pt>
                <c:pt idx="6">
                  <c:v>1143107</c:v>
                </c:pt>
                <c:pt idx="7">
                  <c:v>123844.1</c:v>
                </c:pt>
                <c:pt idx="8">
                  <c:v>153510.9</c:v>
                </c:pt>
                <c:pt idx="9">
                  <c:v>49299.199999999997</c:v>
                </c:pt>
                <c:pt idx="10">
                  <c:v>1250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- 1 911 471,7 тыс. руб.2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101459.5</c:v>
                </c:pt>
                <c:pt idx="1">
                  <c:v>2687.8</c:v>
                </c:pt>
                <c:pt idx="2">
                  <c:v>11212</c:v>
                </c:pt>
                <c:pt idx="3">
                  <c:v>62801.8</c:v>
                </c:pt>
                <c:pt idx="4">
                  <c:v>199629.4</c:v>
                </c:pt>
                <c:pt idx="5">
                  <c:v>1492</c:v>
                </c:pt>
                <c:pt idx="6">
                  <c:v>1138188.2</c:v>
                </c:pt>
                <c:pt idx="7">
                  <c:v>122524.8</c:v>
                </c:pt>
                <c:pt idx="8">
                  <c:v>161442.9</c:v>
                </c:pt>
                <c:pt idx="9">
                  <c:v>108333.3</c:v>
                </c:pt>
                <c:pt idx="10">
                  <c:v>1700</c:v>
                </c:pt>
              </c:numCache>
            </c:numRef>
          </c:val>
        </c:ser>
        <c:dLbls>
          <c:showVal val="1"/>
        </c:dLbls>
        <c:axId val="109315200"/>
        <c:axId val="109316736"/>
      </c:barChart>
      <c:catAx>
        <c:axId val="109315200"/>
        <c:scaling>
          <c:orientation val="minMax"/>
        </c:scaling>
        <c:axPos val="l"/>
        <c:numFmt formatCode="General" sourceLinked="0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9316736"/>
        <c:crosses val="autoZero"/>
        <c:auto val="1"/>
        <c:lblAlgn val="ctr"/>
        <c:lblOffset val="100"/>
      </c:catAx>
      <c:valAx>
        <c:axId val="109316736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093152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1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300" b="1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605"/>
          <c:y val="4.7220024333339716E-2"/>
          <c:w val="0.33179088935473539"/>
          <c:h val="0.13476927863703841"/>
        </c:manualLayout>
      </c:layout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5941163664194401E-2"/>
          <c:y val="0.30596963228335017"/>
          <c:w val="0.92169262337854774"/>
          <c:h val="0.544326433915097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4941112042545243E-2"/>
                  <c:y val="-0.429165277932082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41112042545243E-2"/>
                  <c:y val="-0.429165277932082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41112042545243E-2"/>
                  <c:y val="-0.429165277932082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950728</c:v>
                </c:pt>
                <c:pt idx="1">
                  <c:v>1058149.5</c:v>
                </c:pt>
                <c:pt idx="2">
                  <c:v>1075258</c:v>
                </c:pt>
              </c:numCache>
            </c:numRef>
          </c:val>
        </c:ser>
        <c:dLbls>
          <c:showVal val="1"/>
        </c:dLbls>
        <c:shape val="cylinder"/>
        <c:axId val="112494080"/>
        <c:axId val="112495616"/>
        <c:axId val="0"/>
      </c:bar3DChart>
      <c:catAx>
        <c:axId val="112494080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2495616"/>
        <c:crosses val="autoZero"/>
        <c:auto val="1"/>
        <c:lblAlgn val="ctr"/>
        <c:lblOffset val="100"/>
      </c:catAx>
      <c:valAx>
        <c:axId val="112495616"/>
        <c:scaling>
          <c:orientation val="minMax"/>
        </c:scaling>
        <c:delete val="1"/>
        <c:axPos val="l"/>
        <c:numFmt formatCode="0%" sourceLinked="1"/>
        <c:tickLblPos val="none"/>
        <c:crossAx val="112494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61675084821845"/>
          <c:y val="0.15462193058793419"/>
          <c:w val="0.85943250839725893"/>
          <c:h val="0.587405591162887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3703766379162584E-2"/>
                  <c:y val="-0.322689246444383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000" dirty="0" smtClean="0"/>
                      <a:t>442 </a:t>
                    </a:r>
                    <a:r>
                      <a:rPr lang="en-US" sz="1000" dirty="0" smtClean="0"/>
                      <a:t>981,50</a:t>
                    </a:r>
                    <a:endParaRPr lang="en-US" sz="1000" dirty="0"/>
                  </a:p>
                </c:rich>
              </c:tx>
            </c:dLbl>
            <c:dLbl>
              <c:idx val="1"/>
              <c:layout>
                <c:manualLayout>
                  <c:x val="4.740753275832519E-2"/>
                  <c:y val="-0.30924386117586794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464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740,30</a:t>
                    </a:r>
                    <a:endParaRPr lang="en-US" sz="1000" dirty="0"/>
                  </a:p>
                </c:rich>
              </c:tx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442981.5</c:v>
                </c:pt>
                <c:pt idx="1">
                  <c:v>464740.3</c:v>
                </c:pt>
              </c:numCache>
            </c:numRef>
          </c:val>
        </c:ser>
        <c:dLbls>
          <c:showVal val="1"/>
        </c:dLbls>
        <c:shape val="cylinder"/>
        <c:axId val="112962176"/>
        <c:axId val="112972160"/>
        <c:axId val="0"/>
      </c:bar3DChart>
      <c:catAx>
        <c:axId val="112962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2972160"/>
        <c:crosses val="autoZero"/>
        <c:auto val="1"/>
        <c:lblAlgn val="ctr"/>
        <c:lblOffset val="100"/>
      </c:catAx>
      <c:valAx>
        <c:axId val="112972160"/>
        <c:scaling>
          <c:orientation val="minMax"/>
        </c:scaling>
        <c:delete val="1"/>
        <c:axPos val="l"/>
        <c:numFmt formatCode="#,##0.00" sourceLinked="1"/>
        <c:tickLblPos val="none"/>
        <c:crossAx val="112962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9056094157179437"/>
          <c:y val="0.1553795610011586"/>
          <c:w val="0.73443569622868521"/>
          <c:h val="0.7721407938800456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dLbls>
            <c:dLbl>
              <c:idx val="0"/>
              <c:layout>
                <c:manualLayout>
                  <c:x val="0.12854033167689474"/>
                  <c:y val="9.1081680929767572E-1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385 192</a:t>
                    </a:r>
                    <a:endParaRPr lang="ru-RU" b="1" dirty="0" smtClean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347 991</a:t>
                    </a:r>
                    <a:endParaRPr lang="ru-RU" b="1" dirty="0" smtClean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740136218386287"/>
                  <c:y val="9.936298157794674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398 354</a:t>
                    </a:r>
                    <a:endParaRPr lang="ru-RU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385192</c:v>
                </c:pt>
                <c:pt idx="1">
                  <c:v>347991</c:v>
                </c:pt>
                <c:pt idx="2">
                  <c:v>398354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41</c:v>
                </c:pt>
                <c:pt idx="2">
                  <c:v>47</c:v>
                </c:pt>
              </c:numCache>
            </c:numRef>
          </c:val>
        </c:ser>
        <c:dLbls/>
        <c:gapWidth val="75"/>
        <c:overlap val="100"/>
        <c:axId val="146322944"/>
        <c:axId val="146324480"/>
      </c:barChart>
      <c:catAx>
        <c:axId val="1463229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324480"/>
        <c:crosses val="autoZero"/>
        <c:auto val="1"/>
        <c:lblAlgn val="ctr"/>
        <c:lblOffset val="100"/>
      </c:catAx>
      <c:valAx>
        <c:axId val="146324480"/>
        <c:scaling>
          <c:orientation val="minMax"/>
        </c:scaling>
        <c:axPos val="b"/>
        <c:majorGridlines/>
        <c:numFmt formatCode="General" sourceLinked="1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322944"/>
        <c:crosses val="autoZero"/>
        <c:crossBetween val="between"/>
      </c:valAx>
      <c:spPr>
        <a:ln w="0"/>
      </c:spPr>
    </c:plotArea>
    <c:legend>
      <c:legendPos val="t"/>
      <c:legendEntry>
        <c:idx val="1"/>
        <c:delete val="1"/>
      </c:legendEntry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554462.19999999949</c:v>
                </c:pt>
                <c:pt idx="1">
                  <c:v>560878.19999999949</c:v>
                </c:pt>
              </c:numCache>
            </c:numRef>
          </c:val>
        </c:ser>
        <c:dLbls>
          <c:showVal val="1"/>
        </c:dLbls>
        <c:shape val="cylinder"/>
        <c:axId val="113187072"/>
        <c:axId val="113192960"/>
        <c:axId val="0"/>
      </c:bar3DChart>
      <c:catAx>
        <c:axId val="113187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13192960"/>
        <c:crosses val="autoZero"/>
        <c:auto val="1"/>
        <c:lblAlgn val="ctr"/>
        <c:lblOffset val="100"/>
      </c:catAx>
      <c:valAx>
        <c:axId val="113192960"/>
        <c:scaling>
          <c:orientation val="minMax"/>
        </c:scaling>
        <c:delete val="1"/>
        <c:axPos val="l"/>
        <c:numFmt formatCode="0.0" sourceLinked="1"/>
        <c:tickLblPos val="none"/>
        <c:crossAx val="113187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9359534346474536E-2"/>
          <c:y val="3.2500645097870581E-2"/>
          <c:w val="0.9687727209124305"/>
          <c:h val="0.7672412089053960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7911116476485487E-2"/>
                  <c:y val="-0.2917498526826187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14 773,7</a:t>
                    </a:r>
                    <a:endParaRPr lang="ru-RU" sz="1100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44448346534898E-2"/>
                  <c:y val="-0.3663835359270104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17 298,2</a:t>
                    </a:r>
                    <a:endParaRPr lang="ru-RU" sz="1100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14773.7</c:v>
                </c:pt>
                <c:pt idx="1">
                  <c:v>17298.2</c:v>
                </c:pt>
              </c:numCache>
            </c:numRef>
          </c:val>
        </c:ser>
        <c:dLbls>
          <c:showVal val="1"/>
        </c:dLbls>
        <c:shape val="cylinder"/>
        <c:axId val="113146496"/>
        <c:axId val="113148288"/>
        <c:axId val="0"/>
      </c:bar3DChart>
      <c:catAx>
        <c:axId val="113146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3148288"/>
        <c:crosses val="autoZero"/>
        <c:auto val="1"/>
        <c:lblAlgn val="ctr"/>
        <c:lblOffset val="100"/>
      </c:catAx>
      <c:valAx>
        <c:axId val="113148288"/>
        <c:scaling>
          <c:orientation val="minMax"/>
        </c:scaling>
        <c:delete val="1"/>
        <c:axPos val="l"/>
        <c:numFmt formatCode="#,##0.0" sourceLinked="1"/>
        <c:tickLblPos val="none"/>
        <c:crossAx val="113146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95972603027693E-2"/>
          <c:y val="0.40000829375879304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424577368081083"/>
                  <c:y val="-0.1404409822267821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15370594375008E-2"/>
                  <c:y val="-0.1404409822267821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991415061416192E-3"/>
                  <c:y val="-0.1248364286460285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475060575091875E-2"/>
                  <c:y val="-0.17555122778347759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55355502181235"/>
                  <c:y val="-1.560455358075356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 Обеспечение системы персонифицированного финансирования дополнительного образования детей</c:v>
                </c:pt>
                <c:pt idx="2">
                  <c:v>Капитальный и текущий ремонт в образовательных учреждениях</c:v>
                </c:pt>
                <c:pt idx="3">
                  <c:v>Проведение мероприятий для детей и молодежи</c:v>
                </c:pt>
                <c:pt idx="4">
                  <c:v>Проведение мероприятий по обеспечению антитеррористической защищенности объектов (территорий) муниципальных образовательных организаций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0.7260000000000002</c:v>
                </c:pt>
                <c:pt idx="1">
                  <c:v>0.21500000000000005</c:v>
                </c:pt>
                <c:pt idx="2">
                  <c:v>4.5999999999999999E-2</c:v>
                </c:pt>
                <c:pt idx="3">
                  <c:v>1.2E-2</c:v>
                </c:pt>
                <c:pt idx="4">
                  <c:v>1.0000000000000005E-3</c:v>
                </c:pt>
              </c:numCache>
            </c:numRef>
          </c:val>
        </c:ser>
        <c:dLbls/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49278332211970188"/>
          <c:y val="2.1173044669570519E-2"/>
          <c:w val="0.4711902009916315"/>
          <c:h val="0.92811215619298038"/>
        </c:manualLayout>
      </c:layout>
      <c:txPr>
        <a:bodyPr/>
        <a:lstStyle/>
        <a:p>
          <a:pPr>
            <a:defRPr sz="9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410909035997093E-2"/>
          <c:y val="0.2138443146037145"/>
          <c:w val="0.98458909096400249"/>
          <c:h val="0.568671326820984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7123232262218981E-2"/>
                  <c:y val="-0.3207664719055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10774207396604E-2"/>
                  <c:y val="-0.313129174955439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23232262218981E-2"/>
                  <c:y val="-0.3207664719055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317945.8</c:v>
                </c:pt>
                <c:pt idx="1">
                  <c:v>382696.3</c:v>
                </c:pt>
                <c:pt idx="2">
                  <c:v>366190</c:v>
                </c:pt>
              </c:numCache>
            </c:numRef>
          </c:val>
        </c:ser>
        <c:dLbls>
          <c:showVal val="1"/>
        </c:dLbls>
        <c:shape val="cylinder"/>
        <c:axId val="113633920"/>
        <c:axId val="113508736"/>
        <c:axId val="0"/>
      </c:bar3DChart>
      <c:catAx>
        <c:axId val="113633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3508736"/>
        <c:crosses val="autoZero"/>
        <c:auto val="1"/>
        <c:lblAlgn val="ctr"/>
        <c:lblOffset val="100"/>
      </c:catAx>
      <c:valAx>
        <c:axId val="113508736"/>
        <c:scaling>
          <c:orientation val="minMax"/>
        </c:scaling>
        <c:delete val="1"/>
        <c:axPos val="l"/>
        <c:numFmt formatCode="#,##0.0" sourceLinked="1"/>
        <c:tickLblPos val="none"/>
        <c:crossAx val="113633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4399840806580025"/>
          <c:w val="0.77271999784082068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43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7114054732119871E-2"/>
                  <c:y val="1.372649639050800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1493320552454416"/>
                  <c:y val="5.410097990910339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5895271516031527E-2"/>
                  <c:y val="8.1752796308525496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61318581686906E-2"/>
                  <c:y val="-1.307175845945940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0.11899999999999998</c:v>
                </c:pt>
                <c:pt idx="1">
                  <c:v>0.55600000000000005</c:v>
                </c:pt>
                <c:pt idx="2">
                  <c:v>0.28300000000000008</c:v>
                </c:pt>
                <c:pt idx="3">
                  <c:v>4.2000000000000016E-2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2779535167731071"/>
          <c:y val="4.0020695144600799E-2"/>
          <c:w val="0.37220464832269051"/>
          <c:h val="0.84116954099230556"/>
        </c:manualLayout>
      </c:layout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7.6467999444091175E-2"/>
          <c:w val="1"/>
          <c:h val="0.601266878045872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2378265490141956E-2"/>
                  <c:y val="-0.37779638996163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98197955558245E-2"/>
                  <c:y val="-0.3376825128764495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959073009845152E-2"/>
                  <c:y val="-0.3443681590573133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148901.1</c:v>
                </c:pt>
                <c:pt idx="1">
                  <c:v>168689.4</c:v>
                </c:pt>
                <c:pt idx="2">
                  <c:v>170209.2</c:v>
                </c:pt>
              </c:numCache>
            </c:numRef>
          </c:val>
        </c:ser>
        <c:dLbls/>
        <c:shape val="cylinder"/>
        <c:axId val="146728832"/>
        <c:axId val="146730368"/>
        <c:axId val="0"/>
      </c:bar3DChart>
      <c:catAx>
        <c:axId val="1467288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 b="1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730368"/>
        <c:crosses val="autoZero"/>
        <c:auto val="1"/>
        <c:lblAlgn val="ctr"/>
        <c:lblOffset val="100"/>
      </c:catAx>
      <c:valAx>
        <c:axId val="146730368"/>
        <c:scaling>
          <c:orientation val="minMax"/>
        </c:scaling>
        <c:delete val="1"/>
        <c:axPos val="l"/>
        <c:numFmt formatCode="#,##0.0" sourceLinked="1"/>
        <c:tickLblPos val="none"/>
        <c:crossAx val="146728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356E-2"/>
          <c:y val="0.16969837338986976"/>
          <c:w val="0.92302824593859545"/>
          <c:h val="0.545540502363179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123844.1</c:v>
                </c:pt>
                <c:pt idx="1">
                  <c:v>122524.8</c:v>
                </c:pt>
              </c:numCache>
            </c:numRef>
          </c:val>
        </c:ser>
        <c:dLbls>
          <c:showVal val="1"/>
        </c:dLbls>
        <c:shape val="cylinder"/>
        <c:axId val="151909888"/>
        <c:axId val="151911424"/>
        <c:axId val="0"/>
      </c:bar3DChart>
      <c:catAx>
        <c:axId val="151909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1911424"/>
        <c:crosses val="autoZero"/>
        <c:auto val="1"/>
        <c:lblAlgn val="ctr"/>
        <c:lblOffset val="100"/>
      </c:catAx>
      <c:valAx>
        <c:axId val="151911424"/>
        <c:scaling>
          <c:orientation val="minMax"/>
        </c:scaling>
        <c:delete val="1"/>
        <c:axPos val="l"/>
        <c:numFmt formatCode="#,##0.0" sourceLinked="1"/>
        <c:tickLblPos val="none"/>
        <c:crossAx val="151909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1137314563058846E-2"/>
          <c:y val="7.3209894917336329E-2"/>
          <c:w val="0.89908382421936051"/>
          <c:h val="0.726531927135728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45005.4</c:v>
                </c:pt>
                <c:pt idx="1">
                  <c:v>48825.2</c:v>
                </c:pt>
              </c:numCache>
            </c:numRef>
          </c:val>
        </c:ser>
        <c:dLbls/>
        <c:shape val="cylinder"/>
        <c:axId val="151969792"/>
        <c:axId val="151971328"/>
        <c:axId val="0"/>
      </c:bar3DChart>
      <c:catAx>
        <c:axId val="1519697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51971328"/>
        <c:crosses val="autoZero"/>
        <c:auto val="1"/>
        <c:lblAlgn val="ctr"/>
        <c:lblOffset val="100"/>
      </c:catAx>
      <c:valAx>
        <c:axId val="151971328"/>
        <c:scaling>
          <c:orientation val="minMax"/>
        </c:scaling>
        <c:delete val="1"/>
        <c:axPos val="l"/>
        <c:numFmt formatCode="#,##0.0" sourceLinked="1"/>
        <c:tickLblPos val="none"/>
        <c:crossAx val="151969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46212589923062014"/>
          <c:y val="7.6899896845207524E-2"/>
          <c:w val="0.52499489562051094"/>
          <c:h val="0.91974149522686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1"/>
          <c:dPt>
            <c:idx val="0"/>
            <c:explosion val="9"/>
            <c:spPr>
              <a:solidFill>
                <a:srgbClr val="00B050"/>
              </a:solidFill>
            </c:spPr>
          </c:dPt>
          <c:dPt>
            <c:idx val="1"/>
            <c:explosion val="3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5294090075827044"/>
                  <c:y val="-8.3796395017749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1,6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404237146904441"/>
                  <c:y val="5.3814009579597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98,4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065855623142521"/>
                  <c:y val="5.38149055390002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Liberation Serif" panose="02020603050405020304" pitchFamily="18" charset="0"/>
                      </a:rPr>
                      <a:t>93,6%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982485555620272E-2"/>
                  <c:y val="-0.246510198469825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Liberation Serif" panose="02020603050405020304" pitchFamily="18" charset="0"/>
                      </a:rPr>
                      <a:t>96,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Составление ПСД на капитальный ремонт филармонического зала в МБУ ДО "Сухоложская детская музыкальная школа"; ремонт классов; приобретение музыкальных инструментов - 800,0 тыс. руб. </c:v>
                </c:pt>
                <c:pt idx="1">
                  <c:v>Выполнение муниципальных заданий по организации предоставления доп.образования детей в сфере культуры - 48 025,2 тыс. руб.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0.0">
                  <c:v>800</c:v>
                </c:pt>
                <c:pt idx="1">
                  <c:v>48025.2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46195143460267202"/>
          <c:h val="1"/>
        </c:manualLayout>
      </c:layout>
      <c:overlay val="1"/>
      <c:spPr>
        <a:ln w="2540"/>
      </c:spPr>
      <c:txPr>
        <a:bodyPr/>
        <a:lstStyle/>
        <a:p>
          <a:pPr>
            <a:defRPr sz="1200" b="1">
              <a:solidFill>
                <a:srgbClr val="00206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621779969940456E-2"/>
          <c:y val="6.5736648995228006E-2"/>
          <c:w val="0.96339505254133284"/>
          <c:h val="0.7342933140197498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1646766711455541E-2"/>
                  <c:y val="-0.3655748031496066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194E-2"/>
                  <c:y val="-0.322951279527559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604947458668137E-2"/>
                  <c:y val="-0.2991363188976378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40700.199999999997</c:v>
                </c:pt>
                <c:pt idx="1">
                  <c:v>83419.5</c:v>
                </c:pt>
                <c:pt idx="2">
                  <c:v>108333.3</c:v>
                </c:pt>
              </c:numCache>
            </c:numRef>
          </c:val>
        </c:ser>
        <c:dLbls/>
        <c:shape val="cylinder"/>
        <c:axId val="152285568"/>
        <c:axId val="152287104"/>
        <c:axId val="0"/>
      </c:bar3DChart>
      <c:catAx>
        <c:axId val="152285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2287104"/>
        <c:crosses val="autoZero"/>
        <c:auto val="1"/>
        <c:lblAlgn val="ctr"/>
        <c:lblOffset val="100"/>
      </c:catAx>
      <c:valAx>
        <c:axId val="152287104"/>
        <c:scaling>
          <c:orientation val="minMax"/>
        </c:scaling>
        <c:delete val="1"/>
        <c:axPos val="l"/>
        <c:numFmt formatCode="#,##0.0" sourceLinked="1"/>
        <c:tickLblPos val="none"/>
        <c:crossAx val="152285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18592990609329668"/>
          <c:y val="0.15319111648001554"/>
          <c:w val="0.71946596329221402"/>
          <c:h val="0.7661345531247710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dLbls>
            <c:dLbl>
              <c:idx val="0"/>
              <c:layout>
                <c:manualLayout>
                  <c:x val="-0.16740136218386287"/>
                  <c:y val="-1.9559642042902914E-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049757183288492"/>
                  <c:y val="-7.1001500615737565E-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40136218386287"/>
                  <c:y val="2.555076040064407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0.41000000000000009</c:v>
                </c:pt>
                <c:pt idx="2">
                  <c:v>0.47000000000000008</c:v>
                </c:pt>
              </c:numCache>
            </c:numRef>
          </c:val>
        </c:ser>
        <c:dLbls/>
        <c:gapWidth val="75"/>
        <c:overlap val="-25"/>
        <c:axId val="146150144"/>
        <c:axId val="146151680"/>
      </c:barChart>
      <c:catAx>
        <c:axId val="1461501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151680"/>
        <c:crosses val="autoZero"/>
        <c:auto val="1"/>
        <c:lblAlgn val="ctr"/>
        <c:lblOffset val="100"/>
      </c:catAx>
      <c:valAx>
        <c:axId val="146151680"/>
        <c:scaling>
          <c:orientation val="minMax"/>
        </c:scaling>
        <c:axPos val="b"/>
        <c:majorGridlines/>
        <c:numFmt formatCode="0%" sourceLinked="1"/>
        <c:maj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15014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379E-2"/>
          <c:y val="1.5117367911501884E-2"/>
          <c:w val="0.89999981169700605"/>
          <c:h val="0.11096184930938809"/>
        </c:manualLayout>
      </c:layout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0"/>
      <c:depthPercent val="90"/>
      <c:perspective val="10"/>
    </c:view3D>
    <c:plotArea>
      <c:layout>
        <c:manualLayout>
          <c:layoutTarget val="inner"/>
          <c:xMode val="edge"/>
          <c:yMode val="edge"/>
          <c:x val="4.6268274853801302E-3"/>
          <c:y val="1.4970060890416482E-2"/>
          <c:w val="0.63735490175633436"/>
          <c:h val="0.972689211780702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15"/>
          <c:dPt>
            <c:idx val="0"/>
            <c:explosion val="18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4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explosion val="2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explosion val="33"/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51608187134508E-2"/>
                  <c:y val="1.676055030372030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992324561403532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         8 624,4 тыс. руб.</c:v>
                </c:pt>
                <c:pt idx="1">
                  <c:v>Социальное обеспечение населения - 138 512,1 тыс. руб.</c:v>
                </c:pt>
                <c:pt idx="2">
                  <c:v>Охрана семьи и детства - 6 848,5 тыс. руб.</c:v>
                </c:pt>
                <c:pt idx="3">
                  <c:v>Другие вопросы в области социальной политики - 7 458,0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5.3000000000000012E-2</c:v>
                </c:pt>
                <c:pt idx="1">
                  <c:v>0.85800000000000021</c:v>
                </c:pt>
                <c:pt idx="2">
                  <c:v>4.3000000000000003E-2</c:v>
                </c:pt>
                <c:pt idx="3">
                  <c:v>4.5999999999999999E-2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3089632066276802"/>
          <c:y val="3.6666847737519707E-2"/>
          <c:w val="0.36728289473684234"/>
          <c:h val="0.96333315226248051"/>
        </c:manualLayout>
      </c:layout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1630196225576655E-2"/>
          <c:y val="4.5117725937428237E-2"/>
          <c:w val="0.96339505254133284"/>
          <c:h val="0.604506245337819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53E-2"/>
                  <c:y val="-0.3251474042566698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6334977455341E-2"/>
                  <c:y val="-0.3751507768978052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225E-2"/>
                  <c:y val="-0.352738584601710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12687.1</c:v>
                </c:pt>
                <c:pt idx="1">
                  <c:v>7372.6</c:v>
                </c:pt>
                <c:pt idx="2">
                  <c:v>9598.2000000000007</c:v>
                </c:pt>
              </c:numCache>
            </c:numRef>
          </c:val>
        </c:ser>
        <c:dLbls>
          <c:showVal val="1"/>
        </c:dLbls>
        <c:shape val="cylinder"/>
        <c:axId val="119591296"/>
        <c:axId val="119592832"/>
        <c:axId val="0"/>
      </c:bar3DChart>
      <c:catAx>
        <c:axId val="1195912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119592832"/>
        <c:crosses val="autoZero"/>
        <c:auto val="1"/>
        <c:lblAlgn val="ctr"/>
        <c:lblOffset val="100"/>
      </c:catAx>
      <c:valAx>
        <c:axId val="119592832"/>
        <c:scaling>
          <c:orientation val="minMax"/>
        </c:scaling>
        <c:delete val="1"/>
        <c:axPos val="l"/>
        <c:numFmt formatCode="#,##0.0" sourceLinked="1"/>
        <c:tickLblPos val="none"/>
        <c:crossAx val="119591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959658803342839E-2"/>
          <c:y val="0.13603965781904351"/>
          <c:w val="0.96080682393314343"/>
          <c:h val="0.670813834781442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907849745090052E-3"/>
                  <c:y val="-0.3291889595970136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1354237856856E-2"/>
                  <c:y val="-0.3351037273282763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22089015923032E-2"/>
                  <c:y val="-0.3528480305220644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2018 г.</c:v>
                </c:pt>
                <c:pt idx="1">
                  <c:v>Факт 2019 г.</c:v>
                </c:pt>
                <c:pt idx="2">
                  <c:v>Факт 2020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4065</c:v>
                </c:pt>
                <c:pt idx="1">
                  <c:v>5233.5</c:v>
                </c:pt>
                <c:pt idx="2">
                  <c:v>7369.5</c:v>
                </c:pt>
              </c:numCache>
            </c:numRef>
          </c:val>
        </c:ser>
        <c:dLbls/>
        <c:shape val="cylinder"/>
        <c:axId val="120038912"/>
        <c:axId val="120040448"/>
        <c:axId val="0"/>
      </c:bar3DChart>
      <c:catAx>
        <c:axId val="1200389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0040448"/>
        <c:crosses val="autoZero"/>
        <c:auto val="1"/>
        <c:lblAlgn val="ctr"/>
        <c:lblOffset val="100"/>
      </c:catAx>
      <c:valAx>
        <c:axId val="120040448"/>
        <c:scaling>
          <c:orientation val="minMax"/>
        </c:scaling>
        <c:delete val="1"/>
        <c:axPos val="l"/>
        <c:numFmt formatCode="#,##0.0" sourceLinked="1"/>
        <c:tickLblPos val="none"/>
        <c:crossAx val="120038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 2017-2021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47"/>
          <c:y val="3.5094704264882178E-3"/>
        </c:manualLayout>
      </c:layout>
      <c:spPr>
        <a:noFill/>
        <a:ln>
          <a:noFill/>
        </a:ln>
        <a:effectLst/>
      </c:spPr>
    </c:title>
    <c:view3D>
      <c:rotX val="20"/>
      <c:rotY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167805115590296E-2"/>
          <c:y val="0.1426974934883779"/>
          <c:w val="0.89326063492223562"/>
          <c:h val="0.7078935673814023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dPt>
            <c:idx val="1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6.4048380746453915E-2"/>
                  <c:y val="7.06429995432606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8987715400944E-2"/>
                  <c:y val="0.1123486279302299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53380320129322E-2"/>
                  <c:y val="-9.126416509276751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12</a:t>
                    </a:r>
                    <a:r>
                      <a:rPr lang="ru-RU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657,2</a:t>
                    </a:r>
                    <a:endParaRPr lang="en-US" sz="12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986365939913219E-2"/>
                  <c:y val="4.47214969941611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594148246257755E-2"/>
                  <c:y val="4.29188423508498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49609640307534E-2"/>
                  <c:y val="0.1108412323903153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342458399925786E-2"/>
                  <c:y val="-8.97588878379062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83207290983359E-2"/>
                  <c:y val="-8.47722829580225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</c:v>
                </c:pt>
                <c:pt idx="1">
                  <c:v>на 01.01.2018</c:v>
                </c:pt>
                <c:pt idx="2">
                  <c:v>на 01.01.2019 </c:v>
                </c:pt>
                <c:pt idx="3">
                  <c:v>на 01.01.2020 </c:v>
                </c:pt>
                <c:pt idx="4">
                  <c:v>на 01.01.2021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5400</c:v>
                </c:pt>
                <c:pt idx="1">
                  <c:v>1771.4</c:v>
                </c:pt>
                <c:pt idx="2">
                  <c:v>5898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axId val="122108928"/>
        <c:axId val="122131200"/>
        <c:axId val="121754944"/>
      </c:line3DChart>
      <c:catAx>
        <c:axId val="12210892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2131200"/>
        <c:crosses val="autoZero"/>
        <c:auto val="1"/>
        <c:lblAlgn val="ctr"/>
        <c:lblOffset val="100"/>
      </c:catAx>
      <c:valAx>
        <c:axId val="122131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2108928"/>
        <c:crosses val="autoZero"/>
        <c:crossBetween val="between"/>
      </c:valAx>
      <c:serAx>
        <c:axId val="121754944"/>
        <c:scaling>
          <c:orientation val="minMax"/>
        </c:scaling>
        <c:delete val="1"/>
        <c:axPos val="b"/>
        <c:tickLblPos val="none"/>
        <c:crossAx val="12213120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10"/>
      <c:rAngAx val="1"/>
    </c:view3D>
    <c:plotArea>
      <c:layout>
        <c:manualLayout>
          <c:layoutTarget val="inner"/>
          <c:xMode val="edge"/>
          <c:yMode val="edge"/>
          <c:x val="0.16935391164199648"/>
          <c:y val="0.11289973628661149"/>
          <c:w val="0.8241138906669554"/>
          <c:h val="0.750599714066858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dLbls>
            <c:dLbl>
              <c:idx val="0"/>
              <c:layout>
                <c:manualLayout>
                  <c:x val="2.8568957388983435E-2"/>
                  <c:y val="0.188166227144352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284830750976694E-2"/>
                  <c:y val="0.333764450148814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15817812596327E-2"/>
                  <c:y val="0.244761546962618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24209</c:v>
                </c:pt>
                <c:pt idx="1">
                  <c:v>25973</c:v>
                </c:pt>
                <c:pt idx="2">
                  <c:v>26891</c:v>
                </c:pt>
              </c:numCache>
            </c:numRef>
          </c:val>
        </c:ser>
        <c:dLbls/>
        <c:gapWidth val="22"/>
        <c:gapDepth val="14"/>
        <c:shape val="cylinder"/>
        <c:axId val="146415616"/>
        <c:axId val="146417152"/>
        <c:axId val="0"/>
      </c:bar3DChart>
      <c:catAx>
        <c:axId val="14641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417152"/>
        <c:crosses val="autoZero"/>
        <c:auto val="1"/>
        <c:lblAlgn val="ctr"/>
        <c:lblOffset val="100"/>
      </c:catAx>
      <c:valAx>
        <c:axId val="14641715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4641561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58907699073324"/>
          <c:y val="1.8492097369298468E-4"/>
          <c:w val="0.49116630587983079"/>
          <c:h val="0.10878286915488922"/>
        </c:manualLayout>
      </c:layout>
      <c:txPr>
        <a:bodyPr/>
        <a:lstStyle/>
        <a:p>
          <a:pPr>
            <a:defRPr sz="1600" b="1">
              <a:solidFill>
                <a:srgbClr val="7030A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5948981186647826"/>
          <c:y val="0.14518233354188725"/>
          <c:w val="0.80762777770454885"/>
          <c:h val="0.704084049140738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261428579498701E-2"/>
                  <c:y val="0.1586187061086780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79376867730358E-2"/>
                  <c:y val="0.1579966991971653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550539582230984E-2"/>
                  <c:y val="0.2502013665148316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6726</c:v>
                </c:pt>
                <c:pt idx="1">
                  <c:v>6726</c:v>
                </c:pt>
                <c:pt idx="2">
                  <c:v>7078</c:v>
                </c:pt>
              </c:numCache>
            </c:numRef>
          </c:val>
        </c:ser>
        <c:dLbls/>
        <c:gapWidth val="24"/>
        <c:gapDepth val="96"/>
        <c:shape val="cylinder"/>
        <c:axId val="146478592"/>
        <c:axId val="146480128"/>
        <c:axId val="0"/>
      </c:bar3DChart>
      <c:catAx>
        <c:axId val="1464785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480128"/>
        <c:crosses val="autoZero"/>
        <c:auto val="1"/>
        <c:lblAlgn val="ctr"/>
        <c:lblOffset val="100"/>
      </c:catAx>
      <c:valAx>
        <c:axId val="14648012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>
                <a:latin typeface="Liberation Serif" panose="02020603050405020304" pitchFamily="18" charset="0"/>
              </a:defRPr>
            </a:pPr>
            <a:endParaRPr lang="ru-RU"/>
          </a:p>
        </c:txPr>
        <c:crossAx val="1464785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184771371919141"/>
          <c:y val="2.7847782994871926E-2"/>
          <c:w val="0.41011215326357336"/>
          <c:h val="0.1056136306492261"/>
        </c:manualLayout>
      </c:layout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50"/>
      <c:depthPercent val="100"/>
      <c:rAngAx val="1"/>
    </c:view3D>
    <c:plotArea>
      <c:layout>
        <c:manualLayout>
          <c:layoutTarget val="inner"/>
          <c:xMode val="edge"/>
          <c:yMode val="edge"/>
          <c:x val="0.17281197683016072"/>
          <c:y val="0.15734825760100737"/>
          <c:w val="0.82717174145401473"/>
          <c:h val="0.7097351136069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3.7542124949079742E-2"/>
                  <c:y val="0.200914965677214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93E-2"/>
                  <c:y val="0.245227092823019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16607</c:v>
                </c:pt>
                <c:pt idx="1">
                  <c:v>17572</c:v>
                </c:pt>
                <c:pt idx="2">
                  <c:v>18172</c:v>
                </c:pt>
              </c:numCache>
            </c:numRef>
          </c:val>
        </c:ser>
        <c:dLbls/>
        <c:gapWidth val="26"/>
        <c:gapDepth val="38"/>
        <c:shape val="cylinder"/>
        <c:axId val="146505088"/>
        <c:axId val="146343040"/>
        <c:axId val="0"/>
      </c:bar3DChart>
      <c:catAx>
        <c:axId val="1465050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343040"/>
        <c:crosses val="autoZero"/>
        <c:auto val="1"/>
        <c:lblAlgn val="ctr"/>
        <c:lblOffset val="100"/>
      </c:catAx>
      <c:valAx>
        <c:axId val="146343040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3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4650508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50"/>
      <c:depthPercent val="100"/>
      <c:rAngAx val="1"/>
    </c:view3D>
    <c:sideWall>
      <c:spPr>
        <a:ln>
          <a:solidFill>
            <a:srgbClr val="00B050"/>
          </a:solidFill>
        </a:ln>
      </c:spPr>
    </c:sideWall>
    <c:backWall>
      <c:spPr>
        <a:ln>
          <a:solidFill>
            <a:srgbClr val="00B050"/>
          </a:solidFill>
        </a:ln>
      </c:spPr>
    </c:backWall>
    <c:plotArea>
      <c:layout>
        <c:manualLayout>
          <c:layoutTarget val="inner"/>
          <c:xMode val="edge"/>
          <c:yMode val="edge"/>
          <c:x val="0.17281197683016072"/>
          <c:y val="0.16292509821797332"/>
          <c:w val="0.82717174145401473"/>
          <c:h val="0.701576717079941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7542124949079742E-2"/>
                  <c:y val="0.200914965677214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93E-2"/>
                  <c:y val="0.245227092823019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38346</c:v>
                </c:pt>
                <c:pt idx="1">
                  <c:v>49891</c:v>
                </c:pt>
                <c:pt idx="2">
                  <c:v>39388</c:v>
                </c:pt>
              </c:numCache>
            </c:numRef>
          </c:val>
        </c:ser>
        <c:dLbls/>
        <c:gapWidth val="26"/>
        <c:gapDepth val="38"/>
        <c:shape val="cylinder"/>
        <c:axId val="146572032"/>
        <c:axId val="146573568"/>
        <c:axId val="0"/>
      </c:bar3DChart>
      <c:catAx>
        <c:axId val="14657203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6573568"/>
        <c:crosses val="autoZero"/>
        <c:auto val="1"/>
        <c:lblAlgn val="ctr"/>
        <c:lblOffset val="100"/>
      </c:catAx>
      <c:valAx>
        <c:axId val="146573568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3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46572032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solidFill>
      <a:srgbClr val="0070C0"/>
    </a:solidFill>
    <a:ln w="38100">
      <a:solidFill>
        <a:srgbClr val="00B05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Y val="3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4E-3"/>
          <c:w val="0.91859052247873663"/>
          <c:h val="0.80303030303030298"/>
        </c:manualLayout>
      </c:layout>
      <c:bar3DChart>
        <c:barDir val="col"/>
        <c:grouping val="clustered"/>
        <c:dLbls/>
        <c:shape val="box"/>
        <c:axId val="67349504"/>
        <c:axId val="51815168"/>
        <c:axId val="0"/>
      </c:bar3DChart>
      <c:catAx>
        <c:axId val="6734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51815168"/>
        <c:crosses val="autoZero"/>
        <c:auto val="1"/>
        <c:lblAlgn val="ctr"/>
        <c:lblOffset val="100"/>
      </c:catAx>
      <c:valAx>
        <c:axId val="51815168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67349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7.1968139399241793E-2"/>
          <c:y val="4.7595681608569085E-2"/>
          <c:w val="0.91040451540779632"/>
          <c:h val="0.625330565009037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- 84 563,5 тыс.руб.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4.6296296296296311E-3"/>
                  <c:y val="-2.89129987378451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41596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864197530864204E-3"/>
                  <c:y val="-5.782599747569033E-3"/>
                </c:manualLayout>
              </c:layout>
              <c:showVal val="1"/>
            </c:dLbl>
            <c:dLbl>
              <c:idx val="3"/>
              <c:layout>
                <c:manualLayout>
                  <c:x val="-4.6296296296296892E-3"/>
                  <c:y val="-1.7347799242707053E-2"/>
                </c:manualLayout>
              </c:layout>
              <c:showVal val="1"/>
            </c:dLbl>
            <c:dLbl>
              <c:idx val="5"/>
              <c:layout>
                <c:manualLayout>
                  <c:x val="6.1728395061728392E-3"/>
                  <c:y val="-1.7347799242707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Liberation Serif" panose="02020603050405020304" pitchFamily="18" charset="0"/>
                      </a:rPr>
                      <a:t>5338,0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32098765433238E-3"/>
                  <c:y val="-1.15651994951380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3441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41596</c:v>
                </c:pt>
                <c:pt idx="1">
                  <c:v>7304.2</c:v>
                </c:pt>
                <c:pt idx="2" formatCode="General">
                  <c:v>5102.4000000000005</c:v>
                </c:pt>
                <c:pt idx="3" formatCode="General">
                  <c:v>13281.5</c:v>
                </c:pt>
                <c:pt idx="4" formatCode="General">
                  <c:v>2970.3</c:v>
                </c:pt>
                <c:pt idx="5">
                  <c:v>10868.1</c:v>
                </c:pt>
                <c:pt idx="6" formatCode="General">
                  <c:v>3441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- 66 868,6 тыс.руб.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dLbls>
            <c:dLbl>
              <c:idx val="0"/>
              <c:layout>
                <c:manualLayout>
                  <c:x val="2.7777777777777801E-2"/>
                  <c:y val="-1.4456727030329958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0061728395061731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1604938271605006E-2"/>
                  <c:y val="-5.782599747569033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623456790123458E-2"/>
                  <c:y val="-2.2766140738460776E-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2.9320987654320993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1.8518518518518524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93209876543209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39464.699999999997</c:v>
                </c:pt>
                <c:pt idx="1">
                  <c:v>5348.8</c:v>
                </c:pt>
                <c:pt idx="2" formatCode="General">
                  <c:v>2518.1</c:v>
                </c:pt>
                <c:pt idx="3" formatCode="General">
                  <c:v>9793.1</c:v>
                </c:pt>
                <c:pt idx="4" formatCode="General">
                  <c:v>2901.5</c:v>
                </c:pt>
                <c:pt idx="5">
                  <c:v>2477.1999999999998</c:v>
                </c:pt>
                <c:pt idx="6" formatCode="General">
                  <c:v>4365.2</c:v>
                </c:pt>
              </c:numCache>
            </c:numRef>
          </c:val>
        </c:ser>
        <c:dLbls>
          <c:showVal val="1"/>
        </c:dLbls>
        <c:shape val="cylinder"/>
        <c:axId val="146582144"/>
        <c:axId val="110334336"/>
        <c:axId val="0"/>
      </c:bar3DChart>
      <c:catAx>
        <c:axId val="146582144"/>
        <c:scaling>
          <c:orientation val="minMax"/>
        </c:scaling>
        <c:axPos val="b"/>
        <c:numFmt formatCode="General" sourceLinked="0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10334336"/>
        <c:crosses val="autoZero"/>
        <c:lblAlgn val="ctr"/>
        <c:lblOffset val="100"/>
      </c:catAx>
      <c:valAx>
        <c:axId val="11033433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582144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9348376591814866"/>
          <c:y val="0.8568339856591527"/>
          <c:w val="0.40342981432876462"/>
          <c:h val="0.14316599583337294"/>
        </c:manualLayout>
      </c:layout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E6A39-DB59-4C94-ACC8-5F0674D23B2D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3AC14D8-E821-4A6C-B1BD-936C06CEAFA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Функциональная </a:t>
          </a:r>
          <a:r>
            <a:rPr lang="ru-RU" dirty="0" smtClean="0">
              <a:latin typeface="Cambria" pitchFamily="18" charset="0"/>
            </a:rPr>
            <a:t>классификация отражает направление средств бюджета на выполнение основных функций местного самоуправления</a:t>
          </a:r>
          <a:endParaRPr lang="ru-RU" dirty="0"/>
        </a:p>
      </dgm:t>
    </dgm:pt>
    <dgm:pt modelId="{9FF9BFB1-F856-48B3-96D3-8D3F4646C6F0}" type="parTrans" cxnId="{FF25AF0B-C8FA-42A4-9504-CC6805B60342}">
      <dgm:prSet/>
      <dgm:spPr/>
      <dgm:t>
        <a:bodyPr/>
        <a:lstStyle/>
        <a:p>
          <a:endParaRPr lang="ru-RU"/>
        </a:p>
      </dgm:t>
    </dgm:pt>
    <dgm:pt modelId="{099E7919-BA62-4915-9952-BDF09480060D}" type="sibTrans" cxnId="{FF25AF0B-C8FA-42A4-9504-CC6805B60342}">
      <dgm:prSet/>
      <dgm:spPr/>
      <dgm:t>
        <a:bodyPr/>
        <a:lstStyle/>
        <a:p>
          <a:endParaRPr lang="ru-RU"/>
        </a:p>
      </dgm:t>
    </dgm:pt>
    <dgm:pt modelId="{B8E9CD40-0A2F-4CB5-A71C-FBB96425434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расходов</a:t>
          </a:r>
          <a:endParaRPr lang="ru-RU" dirty="0">
            <a:solidFill>
              <a:schemeClr val="bg1"/>
            </a:solidFill>
          </a:endParaRPr>
        </a:p>
      </dgm:t>
    </dgm:pt>
    <dgm:pt modelId="{774A5F57-4A4A-4516-81BD-21DC8F7325EB}" type="parTrans" cxnId="{DC2790EA-D9FD-4FCD-9387-64379FAEF65B}">
      <dgm:prSet/>
      <dgm:spPr/>
      <dgm:t>
        <a:bodyPr/>
        <a:lstStyle/>
        <a:p>
          <a:endParaRPr lang="ru-RU"/>
        </a:p>
      </dgm:t>
    </dgm:pt>
    <dgm:pt modelId="{16F6B45C-ECC3-4DDC-8DC9-CA3F25968191}" type="sibTrans" cxnId="{DC2790EA-D9FD-4FCD-9387-64379FAEF65B}">
      <dgm:prSet/>
      <dgm:spPr/>
      <dgm:t>
        <a:bodyPr/>
        <a:lstStyle/>
        <a:p>
          <a:endParaRPr lang="ru-RU"/>
        </a:p>
      </dgm:t>
    </dgm:pt>
    <dgm:pt modelId="{19CE4D11-7630-4DC8-8FD0-DC012E948D0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Ведомственная </a:t>
          </a:r>
          <a:r>
            <a:rPr lang="ru-RU" dirty="0" smtClean="0">
              <a:latin typeface="Cambria" pitchFamily="18" charset="0"/>
            </a:rPr>
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</a:r>
          <a:endParaRPr lang="ru-RU" dirty="0"/>
        </a:p>
      </dgm:t>
    </dgm:pt>
    <dgm:pt modelId="{14308852-6437-4B93-92E2-E8C71F2E36CE}" type="parTrans" cxnId="{EA8CFDA7-D08B-4BA3-A2A5-0AA0F84B3109}">
      <dgm:prSet/>
      <dgm:spPr/>
      <dgm:t>
        <a:bodyPr/>
        <a:lstStyle/>
        <a:p>
          <a:endParaRPr lang="ru-RU"/>
        </a:p>
      </dgm:t>
    </dgm:pt>
    <dgm:pt modelId="{DEC22EFA-F376-47B9-953D-B63AC2B4E5A9}" type="sibTrans" cxnId="{EA8CFDA7-D08B-4BA3-A2A5-0AA0F84B3109}">
      <dgm:prSet/>
      <dgm:spPr/>
      <dgm:t>
        <a:bodyPr/>
        <a:lstStyle/>
        <a:p>
          <a:endParaRPr lang="ru-RU"/>
        </a:p>
      </dgm:t>
    </dgm:pt>
    <dgm:pt modelId="{88A37972-EC79-43AC-ADFE-80CB0BD3826D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Экономическая </a:t>
          </a:r>
          <a:r>
            <a:rPr lang="ru-RU" dirty="0" smtClean="0">
              <a:latin typeface="Cambria" pitchFamily="18" charset="0"/>
            </a:rPr>
            <a:t>классификация  показывает деление расходов на текущие (заработная плата, закупки товаров и услуг и др.) и капитальные</a:t>
          </a:r>
          <a:endParaRPr lang="ru-RU" dirty="0"/>
        </a:p>
      </dgm:t>
    </dgm:pt>
    <dgm:pt modelId="{7E213211-A1CC-4E03-A4F7-26064CC34AE6}" type="parTrans" cxnId="{4EA52B62-9F4F-4B35-BA37-17A70B2E360C}">
      <dgm:prSet/>
      <dgm:spPr/>
      <dgm:t>
        <a:bodyPr/>
        <a:lstStyle/>
        <a:p>
          <a:endParaRPr lang="ru-RU"/>
        </a:p>
      </dgm:t>
    </dgm:pt>
    <dgm:pt modelId="{EF4BB9B6-7B90-4EEC-8A4C-C575BFC376D8}" type="sibTrans" cxnId="{4EA52B62-9F4F-4B35-BA37-17A70B2E360C}">
      <dgm:prSet/>
      <dgm:spPr/>
      <dgm:t>
        <a:bodyPr/>
        <a:lstStyle/>
        <a:p>
          <a:endParaRPr lang="ru-RU"/>
        </a:p>
      </dgm:t>
    </dgm:pt>
    <dgm:pt modelId="{F66177B4-112F-4E21-AE7A-19BAE402D65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Классификация</a:t>
          </a:r>
          <a:endParaRPr lang="ru-RU" sz="1400" dirty="0">
            <a:solidFill>
              <a:schemeClr val="bg1"/>
            </a:solidFill>
          </a:endParaRPr>
        </a:p>
      </dgm:t>
    </dgm:pt>
    <dgm:pt modelId="{6891FE38-7DC0-4955-89AE-91B191399F63}" type="sibTrans" cxnId="{F5D6B2E5-2DAB-4E05-B28E-7F97B7BBE927}">
      <dgm:prSet/>
      <dgm:spPr/>
      <dgm:t>
        <a:bodyPr/>
        <a:lstStyle/>
        <a:p>
          <a:endParaRPr lang="ru-RU"/>
        </a:p>
      </dgm:t>
    </dgm:pt>
    <dgm:pt modelId="{95013B0F-2F85-4E0D-81C9-C0A6D68ECFF2}" type="parTrans" cxnId="{F5D6B2E5-2DAB-4E05-B28E-7F97B7BBE927}">
      <dgm:prSet/>
      <dgm:spPr/>
      <dgm:t>
        <a:bodyPr/>
        <a:lstStyle/>
        <a:p>
          <a:endParaRPr lang="ru-RU"/>
        </a:p>
      </dgm:t>
    </dgm:pt>
    <dgm:pt modelId="{7AB7AEFF-3D5A-49F2-B8D5-E79C32EEB0E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 признакам</a:t>
          </a:r>
          <a:endParaRPr lang="ru-RU" dirty="0">
            <a:solidFill>
              <a:schemeClr val="bg1"/>
            </a:solidFill>
          </a:endParaRPr>
        </a:p>
      </dgm:t>
    </dgm:pt>
    <dgm:pt modelId="{CACAC256-0BEB-415B-84CF-4BA08C4CCEDB}" type="sibTrans" cxnId="{55412EAA-EED6-4399-AEFE-907687B44F81}">
      <dgm:prSet/>
      <dgm:spPr/>
      <dgm:t>
        <a:bodyPr/>
        <a:lstStyle/>
        <a:p>
          <a:endParaRPr lang="ru-RU"/>
        </a:p>
      </dgm:t>
    </dgm:pt>
    <dgm:pt modelId="{2FF6BCC5-425E-490F-BBAC-BB1B6CB8DBDD}" type="parTrans" cxnId="{55412EAA-EED6-4399-AEFE-907687B44F81}">
      <dgm:prSet/>
      <dgm:spPr/>
      <dgm:t>
        <a:bodyPr/>
        <a:lstStyle/>
        <a:p>
          <a:endParaRPr lang="ru-RU"/>
        </a:p>
      </dgm:t>
    </dgm:pt>
    <dgm:pt modelId="{D0AB4571-979F-4081-9A19-FC83AC9EA12B}" type="pres">
      <dgm:prSet presAssocID="{2F4E6A39-DB59-4C94-ACC8-5F0674D23B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C65AF-39FD-42B8-84C6-E55DACAE6D20}" type="pres">
      <dgm:prSet presAssocID="{F66177B4-112F-4E21-AE7A-19BAE402D655}" presName="composite" presStyleCnt="0"/>
      <dgm:spPr/>
    </dgm:pt>
    <dgm:pt modelId="{D927CA10-EC84-410C-8761-6F34897C6D9B}" type="pres">
      <dgm:prSet presAssocID="{F66177B4-112F-4E21-AE7A-19BAE402D655}" presName="parentText" presStyleLbl="alignNode1" presStyleIdx="0" presStyleCnt="3" custLinFactNeighborX="0" custLinFactNeighborY="4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DEF21-0A03-4DD5-9950-05C47BDD9A8E}" type="pres">
      <dgm:prSet presAssocID="{F66177B4-112F-4E21-AE7A-19BAE402D655}" presName="descendantText" presStyleLbl="alignAcc1" presStyleIdx="0" presStyleCnt="3" custScaleX="96469" custLinFactNeighborX="730" custLinFactNeighborY="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406A-A8AA-413C-BDB0-1652C7308AB2}" type="pres">
      <dgm:prSet presAssocID="{6891FE38-7DC0-4955-89AE-91B191399F63}" presName="sp" presStyleCnt="0"/>
      <dgm:spPr/>
    </dgm:pt>
    <dgm:pt modelId="{893629D4-A8FA-48F8-BDA6-7CFD10B6A1FF}" type="pres">
      <dgm:prSet presAssocID="{B8E9CD40-0A2F-4CB5-A71C-FBB96425434F}" presName="composite" presStyleCnt="0"/>
      <dgm:spPr/>
    </dgm:pt>
    <dgm:pt modelId="{E0260F79-1EB8-4C1C-BC88-52B40CA44230}" type="pres">
      <dgm:prSet presAssocID="{B8E9CD40-0A2F-4CB5-A71C-FBB96425434F}" presName="parentText" presStyleLbl="alignNode1" presStyleIdx="1" presStyleCnt="3" custLinFactNeighborX="1704" custLinFactNeighborY="5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F09A-B43B-40E8-82D9-7D361C6F9407}" type="pres">
      <dgm:prSet presAssocID="{B8E9CD40-0A2F-4CB5-A71C-FBB96425434F}" presName="descendantText" presStyleLbl="alignAcc1" presStyleIdx="1" presStyleCnt="3" custScaleX="96876" custLinFactNeighborX="2301" custLinFactNeighborY="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6B00-C379-42FB-9B41-6A1F25888E6D}" type="pres">
      <dgm:prSet presAssocID="{16F6B45C-ECC3-4DDC-8DC9-CA3F25968191}" presName="sp" presStyleCnt="0"/>
      <dgm:spPr/>
    </dgm:pt>
    <dgm:pt modelId="{D96DD55F-5951-47C9-891F-78C10E33C1D5}" type="pres">
      <dgm:prSet presAssocID="{7AB7AEFF-3D5A-49F2-B8D5-E79C32EEB0E4}" presName="composite" presStyleCnt="0"/>
      <dgm:spPr/>
    </dgm:pt>
    <dgm:pt modelId="{C51419C9-1CE9-4AFD-BB0C-6CE7232554CF}" type="pres">
      <dgm:prSet presAssocID="{7AB7AEFF-3D5A-49F2-B8D5-E79C32EEB0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8721B-5861-4EA3-967F-1C7C36E7CB03}" type="pres">
      <dgm:prSet presAssocID="{7AB7AEFF-3D5A-49F2-B8D5-E79C32EEB0E4}" presName="descendantText" presStyleLbl="alignAcc1" presStyleIdx="2" presStyleCnt="3" custScaleX="96842" custLinFactNeighborX="642" custLinFactNeighborY="-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52B62-9F4F-4B35-BA37-17A70B2E360C}" srcId="{7AB7AEFF-3D5A-49F2-B8D5-E79C32EEB0E4}" destId="{88A37972-EC79-43AC-ADFE-80CB0BD3826D}" srcOrd="0" destOrd="0" parTransId="{7E213211-A1CC-4E03-A4F7-26064CC34AE6}" sibTransId="{EF4BB9B6-7B90-4EEC-8A4C-C575BFC376D8}"/>
    <dgm:cxn modelId="{FF25AF0B-C8FA-42A4-9504-CC6805B60342}" srcId="{F66177B4-112F-4E21-AE7A-19BAE402D655}" destId="{43AC14D8-E821-4A6C-B1BD-936C06CEAFAF}" srcOrd="0" destOrd="0" parTransId="{9FF9BFB1-F856-48B3-96D3-8D3F4646C6F0}" sibTransId="{099E7919-BA62-4915-9952-BDF09480060D}"/>
    <dgm:cxn modelId="{16CE46C9-1744-4F91-A5A0-9846730732C5}" type="presOf" srcId="{88A37972-EC79-43AC-ADFE-80CB0BD3826D}" destId="{0B68721B-5861-4EA3-967F-1C7C36E7CB03}" srcOrd="0" destOrd="0" presId="urn:microsoft.com/office/officeart/2005/8/layout/chevron2"/>
    <dgm:cxn modelId="{499630DF-A47E-4888-B049-9E78C2369690}" type="presOf" srcId="{F66177B4-112F-4E21-AE7A-19BAE402D655}" destId="{D927CA10-EC84-410C-8761-6F34897C6D9B}" srcOrd="0" destOrd="0" presId="urn:microsoft.com/office/officeart/2005/8/layout/chevron2"/>
    <dgm:cxn modelId="{224E4C5C-3852-42C6-98BA-F03C4030D357}" type="presOf" srcId="{19CE4D11-7630-4DC8-8FD0-DC012E948D00}" destId="{3748F09A-B43B-40E8-82D9-7D361C6F9407}" srcOrd="0" destOrd="0" presId="urn:microsoft.com/office/officeart/2005/8/layout/chevron2"/>
    <dgm:cxn modelId="{DC2790EA-D9FD-4FCD-9387-64379FAEF65B}" srcId="{2F4E6A39-DB59-4C94-ACC8-5F0674D23B2D}" destId="{B8E9CD40-0A2F-4CB5-A71C-FBB96425434F}" srcOrd="1" destOrd="0" parTransId="{774A5F57-4A4A-4516-81BD-21DC8F7325EB}" sibTransId="{16F6B45C-ECC3-4DDC-8DC9-CA3F25968191}"/>
    <dgm:cxn modelId="{061D1D4C-FA91-4E41-BADE-F63150A93F9D}" type="presOf" srcId="{43AC14D8-E821-4A6C-B1BD-936C06CEAFAF}" destId="{E68DEF21-0A03-4DD5-9950-05C47BDD9A8E}" srcOrd="0" destOrd="0" presId="urn:microsoft.com/office/officeart/2005/8/layout/chevron2"/>
    <dgm:cxn modelId="{F5D6B2E5-2DAB-4E05-B28E-7F97B7BBE927}" srcId="{2F4E6A39-DB59-4C94-ACC8-5F0674D23B2D}" destId="{F66177B4-112F-4E21-AE7A-19BAE402D655}" srcOrd="0" destOrd="0" parTransId="{95013B0F-2F85-4E0D-81C9-C0A6D68ECFF2}" sibTransId="{6891FE38-7DC0-4955-89AE-91B191399F63}"/>
    <dgm:cxn modelId="{0BF5DEE2-B144-4913-AEE3-67F63379BEF2}" type="presOf" srcId="{2F4E6A39-DB59-4C94-ACC8-5F0674D23B2D}" destId="{D0AB4571-979F-4081-9A19-FC83AC9EA12B}" srcOrd="0" destOrd="0" presId="urn:microsoft.com/office/officeart/2005/8/layout/chevron2"/>
    <dgm:cxn modelId="{55412EAA-EED6-4399-AEFE-907687B44F81}" srcId="{2F4E6A39-DB59-4C94-ACC8-5F0674D23B2D}" destId="{7AB7AEFF-3D5A-49F2-B8D5-E79C32EEB0E4}" srcOrd="2" destOrd="0" parTransId="{2FF6BCC5-425E-490F-BBAC-BB1B6CB8DBDD}" sibTransId="{CACAC256-0BEB-415B-84CF-4BA08C4CCEDB}"/>
    <dgm:cxn modelId="{E661F56D-4916-4E29-9275-1ABD94691B89}" type="presOf" srcId="{B8E9CD40-0A2F-4CB5-A71C-FBB96425434F}" destId="{E0260F79-1EB8-4C1C-BC88-52B40CA44230}" srcOrd="0" destOrd="0" presId="urn:microsoft.com/office/officeart/2005/8/layout/chevron2"/>
    <dgm:cxn modelId="{EA8CFDA7-D08B-4BA3-A2A5-0AA0F84B3109}" srcId="{B8E9CD40-0A2F-4CB5-A71C-FBB96425434F}" destId="{19CE4D11-7630-4DC8-8FD0-DC012E948D00}" srcOrd="0" destOrd="0" parTransId="{14308852-6437-4B93-92E2-E8C71F2E36CE}" sibTransId="{DEC22EFA-F376-47B9-953D-B63AC2B4E5A9}"/>
    <dgm:cxn modelId="{679953D6-960B-4B9B-B7D1-C024E9067BF7}" type="presOf" srcId="{7AB7AEFF-3D5A-49F2-B8D5-E79C32EEB0E4}" destId="{C51419C9-1CE9-4AFD-BB0C-6CE7232554CF}" srcOrd="0" destOrd="0" presId="urn:microsoft.com/office/officeart/2005/8/layout/chevron2"/>
    <dgm:cxn modelId="{80DE70A1-7118-4E19-8F04-8408EF37CE70}" type="presParOf" srcId="{D0AB4571-979F-4081-9A19-FC83AC9EA12B}" destId="{BF1C65AF-39FD-42B8-84C6-E55DACAE6D20}" srcOrd="0" destOrd="0" presId="urn:microsoft.com/office/officeart/2005/8/layout/chevron2"/>
    <dgm:cxn modelId="{4E9915B3-8499-44F1-BFD2-91647FB5AE7C}" type="presParOf" srcId="{BF1C65AF-39FD-42B8-84C6-E55DACAE6D20}" destId="{D927CA10-EC84-410C-8761-6F34897C6D9B}" srcOrd="0" destOrd="0" presId="urn:microsoft.com/office/officeart/2005/8/layout/chevron2"/>
    <dgm:cxn modelId="{20EE198D-A697-4EDC-9475-D80DC8368124}" type="presParOf" srcId="{BF1C65AF-39FD-42B8-84C6-E55DACAE6D20}" destId="{E68DEF21-0A03-4DD5-9950-05C47BDD9A8E}" srcOrd="1" destOrd="0" presId="urn:microsoft.com/office/officeart/2005/8/layout/chevron2"/>
    <dgm:cxn modelId="{5C32D8A9-B294-40D2-92C7-4D0F2001B51A}" type="presParOf" srcId="{D0AB4571-979F-4081-9A19-FC83AC9EA12B}" destId="{16CD406A-A8AA-413C-BDB0-1652C7308AB2}" srcOrd="1" destOrd="0" presId="urn:microsoft.com/office/officeart/2005/8/layout/chevron2"/>
    <dgm:cxn modelId="{05B9E78E-78AE-43A5-840F-5CEE6B375F81}" type="presParOf" srcId="{D0AB4571-979F-4081-9A19-FC83AC9EA12B}" destId="{893629D4-A8FA-48F8-BDA6-7CFD10B6A1FF}" srcOrd="2" destOrd="0" presId="urn:microsoft.com/office/officeart/2005/8/layout/chevron2"/>
    <dgm:cxn modelId="{826A2BA9-F834-4703-BC35-857555F10A54}" type="presParOf" srcId="{893629D4-A8FA-48F8-BDA6-7CFD10B6A1FF}" destId="{E0260F79-1EB8-4C1C-BC88-52B40CA44230}" srcOrd="0" destOrd="0" presId="urn:microsoft.com/office/officeart/2005/8/layout/chevron2"/>
    <dgm:cxn modelId="{A2D803DC-0A12-4B30-B8D5-8376C4D0A094}" type="presParOf" srcId="{893629D4-A8FA-48F8-BDA6-7CFD10B6A1FF}" destId="{3748F09A-B43B-40E8-82D9-7D361C6F9407}" srcOrd="1" destOrd="0" presId="urn:microsoft.com/office/officeart/2005/8/layout/chevron2"/>
    <dgm:cxn modelId="{901272DA-E2E6-4E48-9A0B-79AB3D209CB9}" type="presParOf" srcId="{D0AB4571-979F-4081-9A19-FC83AC9EA12B}" destId="{7D016B00-C379-42FB-9B41-6A1F25888E6D}" srcOrd="3" destOrd="0" presId="urn:microsoft.com/office/officeart/2005/8/layout/chevron2"/>
    <dgm:cxn modelId="{97FA4C6B-A32B-4F5B-83E4-B351EE85715E}" type="presParOf" srcId="{D0AB4571-979F-4081-9A19-FC83AC9EA12B}" destId="{D96DD55F-5951-47C9-891F-78C10E33C1D5}" srcOrd="4" destOrd="0" presId="urn:microsoft.com/office/officeart/2005/8/layout/chevron2"/>
    <dgm:cxn modelId="{B840AEBC-55A1-425A-925E-8C744B780605}" type="presParOf" srcId="{D96DD55F-5951-47C9-891F-78C10E33C1D5}" destId="{C51419C9-1CE9-4AFD-BB0C-6CE7232554CF}" srcOrd="0" destOrd="0" presId="urn:microsoft.com/office/officeart/2005/8/layout/chevron2"/>
    <dgm:cxn modelId="{58662764-946A-477A-AC89-06BA0588B1C4}" type="presParOf" srcId="{D96DD55F-5951-47C9-891F-78C10E33C1D5}" destId="{0B68721B-5861-4EA3-967F-1C7C36E7CB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7CA10-EC84-410C-8761-6F34897C6D9B}">
      <dsp:nvSpPr>
        <dsp:cNvPr id="0" name=""/>
        <dsp:cNvSpPr/>
      </dsp:nvSpPr>
      <dsp:spPr>
        <a:xfrm rot="5400000">
          <a:off x="-168111" y="296354"/>
          <a:ext cx="1482862" cy="1038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Классификация</a:t>
          </a:r>
          <a:endParaRPr lang="ru-RU" sz="1400" kern="1200" dirty="0">
            <a:solidFill>
              <a:schemeClr val="bg1"/>
            </a:solidFill>
          </a:endParaRPr>
        </a:p>
      </dsp:txBody>
      <dsp:txXfrm rot="-5400000">
        <a:off x="54318" y="592927"/>
        <a:ext cx="1038004" cy="444858"/>
      </dsp:txXfrm>
    </dsp:sp>
    <dsp:sp modelId="{E68DEF21-0A03-4DD5-9950-05C47BDD9A8E}">
      <dsp:nvSpPr>
        <dsp:cNvPr id="0" name=""/>
        <dsp:cNvSpPr/>
      </dsp:nvSpPr>
      <dsp:spPr>
        <a:xfrm rot="5400000">
          <a:off x="4138603" y="-2800711"/>
          <a:ext cx="963860" cy="6709306"/>
        </a:xfrm>
        <a:prstGeom prst="round2Same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Cambria" pitchFamily="18" charset="0"/>
            </a:rPr>
            <a:t>Функциональная </a:t>
          </a:r>
          <a:r>
            <a:rPr lang="ru-RU" sz="1700" kern="1200" dirty="0" smtClean="0">
              <a:latin typeface="Cambria" pitchFamily="18" charset="0"/>
            </a:rPr>
            <a:t>классификация отражает направление средств бюджета на выполнение основных функций местного самоуправления</a:t>
          </a:r>
          <a:endParaRPr lang="ru-RU" sz="1700" kern="1200" dirty="0"/>
        </a:p>
      </dsp:txBody>
      <dsp:txXfrm rot="-5400000">
        <a:off x="1265880" y="119064"/>
        <a:ext cx="6662254" cy="869756"/>
      </dsp:txXfrm>
    </dsp:sp>
    <dsp:sp modelId="{E0260F79-1EB8-4C1C-BC88-52B40CA44230}">
      <dsp:nvSpPr>
        <dsp:cNvPr id="0" name=""/>
        <dsp:cNvSpPr/>
      </dsp:nvSpPr>
      <dsp:spPr>
        <a:xfrm rot="5400000">
          <a:off x="-150424" y="1590581"/>
          <a:ext cx="1482862" cy="1038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расходов</a:t>
          </a:r>
          <a:endParaRPr lang="ru-RU" sz="1500" kern="1200" dirty="0">
            <a:solidFill>
              <a:schemeClr val="bg1"/>
            </a:solidFill>
          </a:endParaRPr>
        </a:p>
      </dsp:txBody>
      <dsp:txXfrm rot="-5400000">
        <a:off x="72005" y="1887154"/>
        <a:ext cx="1038004" cy="444858"/>
      </dsp:txXfrm>
    </dsp:sp>
    <dsp:sp modelId="{3748F09A-B43B-40E8-82D9-7D361C6F9407}">
      <dsp:nvSpPr>
        <dsp:cNvPr id="0" name=""/>
        <dsp:cNvSpPr/>
      </dsp:nvSpPr>
      <dsp:spPr>
        <a:xfrm rot="5400000">
          <a:off x="4142150" y="-1590736"/>
          <a:ext cx="963860" cy="6737613"/>
        </a:xfrm>
        <a:prstGeom prst="round2SameRect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Cambria" pitchFamily="18" charset="0"/>
            </a:rPr>
            <a:t>Ведомственная </a:t>
          </a:r>
          <a:r>
            <a:rPr lang="ru-RU" sz="1700" kern="1200" dirty="0" smtClean="0">
              <a:latin typeface="Cambria" pitchFamily="18" charset="0"/>
            </a:rPr>
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</a:r>
          <a:endParaRPr lang="ru-RU" sz="1700" kern="1200" dirty="0"/>
        </a:p>
      </dsp:txBody>
      <dsp:txXfrm rot="-5400000">
        <a:off x="1255274" y="1343192"/>
        <a:ext cx="6690561" cy="869756"/>
      </dsp:txXfrm>
    </dsp:sp>
    <dsp:sp modelId="{C51419C9-1CE9-4AFD-BB0C-6CE7232554CF}">
      <dsp:nvSpPr>
        <dsp:cNvPr id="0" name=""/>
        <dsp:cNvSpPr/>
      </dsp:nvSpPr>
      <dsp:spPr>
        <a:xfrm rot="5400000">
          <a:off x="-168111" y="2800403"/>
          <a:ext cx="1482862" cy="10380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По признакам</a:t>
          </a:r>
          <a:endParaRPr lang="ru-RU" sz="1500" kern="1200" dirty="0">
            <a:solidFill>
              <a:schemeClr val="bg1"/>
            </a:solidFill>
          </a:endParaRPr>
        </a:p>
      </dsp:txBody>
      <dsp:txXfrm rot="-5400000">
        <a:off x="54318" y="3096976"/>
        <a:ext cx="1038004" cy="444858"/>
      </dsp:txXfrm>
    </dsp:sp>
    <dsp:sp modelId="{0B68721B-5861-4EA3-967F-1C7C36E7CB03}">
      <dsp:nvSpPr>
        <dsp:cNvPr id="0" name=""/>
        <dsp:cNvSpPr/>
      </dsp:nvSpPr>
      <dsp:spPr>
        <a:xfrm rot="5400000">
          <a:off x="4132483" y="-365416"/>
          <a:ext cx="963860" cy="6735248"/>
        </a:xfrm>
        <a:prstGeom prst="round2Same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Cambria" pitchFamily="18" charset="0"/>
            </a:rPr>
            <a:t>Экономическая </a:t>
          </a:r>
          <a:r>
            <a:rPr lang="ru-RU" sz="1700" kern="1200" dirty="0" smtClean="0">
              <a:latin typeface="Cambria" pitchFamily="18" charset="0"/>
            </a:rPr>
            <a:t>классификация  показывает деление расходов на текущие (заработная плата, закупки товаров и услуг и др.) и капитальные</a:t>
          </a:r>
          <a:endParaRPr lang="ru-RU" sz="1700" kern="1200" dirty="0"/>
        </a:p>
      </dsp:txBody>
      <dsp:txXfrm rot="-5400000">
        <a:off x="1246789" y="2567330"/>
        <a:ext cx="6688196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0.10169</cdr:x>
      <cdr:y>0</cdr:y>
    </cdr:from>
    <cdr:to>
      <cdr:x>0.94379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357763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Налог на имущество физических лиц</a:t>
          </a:r>
          <a:endParaRPr lang="ru-RU" sz="155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0.17241</cdr:x>
      <cdr:y>0</cdr:y>
    </cdr:from>
    <cdr:to>
      <cdr:x>0.89655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-1268760"/>
          <a:ext cx="3024336" cy="2943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Налоги на совокупный доход</a:t>
          </a:r>
          <a:endParaRPr lang="ru-RU" sz="155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0.21186</cdr:x>
      <cdr:y>0.16883</cdr:y>
    </cdr:from>
    <cdr:to>
      <cdr:x>0.4322</cdr:x>
      <cdr:y>0.20779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800200" y="936104"/>
          <a:ext cx="1872208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1 911 471,7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0.54286</cdr:x>
      <cdr:y>0.16667</cdr:y>
    </cdr:from>
    <cdr:to>
      <cdr:x>0.91429</cdr:x>
      <cdr:y>0.29167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68152" y="288032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latin typeface="Liberation Serif" panose="02020603050405020304" pitchFamily="18" charset="0"/>
            </a:rPr>
            <a:t>5</a:t>
          </a:r>
          <a:r>
            <a:rPr lang="ru-RU" sz="1200" b="1" dirty="0" smtClean="0">
              <a:latin typeface="Liberation Serif" panose="02020603050405020304" pitchFamily="18" charset="0"/>
            </a:rPr>
            <a:t>60 878</a:t>
          </a:r>
          <a:r>
            <a:rPr lang="en-US" sz="1200" b="1" dirty="0" smtClean="0">
              <a:latin typeface="Liberation Serif" panose="02020603050405020304" pitchFamily="18" charset="0"/>
            </a:rPr>
            <a:t>,2</a:t>
          </a:r>
          <a:endParaRPr lang="en-US" sz="1200" dirty="0">
            <a:latin typeface="Liberation Serif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0.20775</cdr:x>
      <cdr:y>0.73609</cdr:y>
    </cdr:from>
    <cdr:to>
      <cdr:x>0.34392</cdr:x>
      <cdr:y>0.8097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08512" y="1440167"/>
          <a:ext cx="792079" cy="1440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0.12233</cdr:x>
      <cdr:y>0.08103</cdr:y>
    </cdr:from>
    <cdr:to>
      <cdr:x>0.64222</cdr:x>
      <cdr:y>0.26541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031" y="127343"/>
          <a:ext cx="1224133" cy="289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Liberation Serif" panose="02020603050405020304" pitchFamily="18" charset="0"/>
            </a:rPr>
            <a:t>123</a:t>
          </a:r>
          <a:r>
            <a:rPr lang="ru-RU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 844,1 </a:t>
          </a: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0.51069</cdr:x>
      <cdr:y>0.21848</cdr:y>
    </cdr:from>
    <cdr:to>
      <cdr:x>1</cdr:x>
      <cdr:y>0.35546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2476" y="343367"/>
          <a:ext cx="1152128" cy="215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Liberation Serif" panose="02020603050405020304" pitchFamily="18" charset="0"/>
            </a:rPr>
            <a:t>122 524,8 т. руб.</a:t>
          </a:r>
          <a:endParaRPr lang="en-US" sz="1000" b="1" dirty="0">
            <a:solidFill>
              <a:schemeClr val="tx2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Liberation Serif" panose="02020603050405020304" pitchFamily="18" charset="0"/>
            </a:rPr>
            <a:t>45 005,4 т. руб.</a:t>
          </a:r>
          <a:endParaRPr lang="ru-RU" b="1" dirty="0">
            <a:solidFill>
              <a:schemeClr val="tx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0.54351</cdr:x>
      <cdr:y>0.03847</cdr:y>
    </cdr:from>
    <cdr:to>
      <cdr:x>0.92646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5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Liberation Serif" panose="02020603050405020304" pitchFamily="18" charset="0"/>
            </a:rPr>
            <a:t>48 825,2 т. руб.</a:t>
          </a:r>
          <a:endParaRPr lang="ru-RU" b="1" dirty="0">
            <a:solidFill>
              <a:schemeClr val="tx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21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7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4439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0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chart" Target="../charts/chart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36912"/>
            <a:ext cx="8712968" cy="17856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2020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89" y="458112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600781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338998"/>
            <a:ext cx="1727486" cy="2186690"/>
          </a:xfrm>
          <a:prstGeom prst="rect">
            <a:avLst/>
          </a:prstGeom>
          <a:noFill/>
        </p:spPr>
      </p:pic>
    </p:spTree>
    <p:controls>
      <p:control spid="52256" name="SapphireHiddenControl" r:id="rId2" imgW="6095880" imgH="4069080"/>
    </p:controls>
    <p:extLst>
      <p:ext uri="{BB962C8B-B14F-4D97-AF65-F5344CB8AC3E}">
        <p14:creationId xmlns:p14="http://schemas.microsoft.com/office/powerpoint/2010/main" xmlns="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30630" cy="127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2020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6295356"/>
              </p:ext>
            </p:extLst>
          </p:nvPr>
        </p:nvGraphicFramePr>
        <p:xfrm>
          <a:off x="611188" y="2309813"/>
          <a:ext cx="8064500" cy="4183062"/>
        </p:xfrm>
        <a:graphic>
          <a:graphicData uri="http://schemas.openxmlformats.org/presentationml/2006/ole">
            <p:oleObj spid="_x0000_s54333" name="Лист" r:id="rId4" imgW="10210755" imgH="529578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6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Динамика поступлений налога на доходы физических лиц в бюджет  за 2018 - 2020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1932515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771026530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019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платежей в бюджет за 2018-2020 годы</a:t>
            </a:r>
            <a:endParaRPr lang="ru-RU" sz="26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016471118"/>
              </p:ext>
            </p:extLst>
          </p:nvPr>
        </p:nvGraphicFramePr>
        <p:xfrm>
          <a:off x="251521" y="3789040"/>
          <a:ext cx="424847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75850181"/>
              </p:ext>
            </p:extLst>
          </p:nvPr>
        </p:nvGraphicFramePr>
        <p:xfrm>
          <a:off x="4572000" y="3789040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613090282"/>
              </p:ext>
            </p:extLst>
          </p:nvPr>
        </p:nvGraphicFramePr>
        <p:xfrm>
          <a:off x="251520" y="126876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508602174"/>
              </p:ext>
            </p:extLst>
          </p:nvPr>
        </p:nvGraphicFramePr>
        <p:xfrm>
          <a:off x="4607256" y="1268760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22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  <a:t>в бюджет за 2020год</a:t>
            </a:r>
            <a:endParaRPr lang="ru-RU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419860"/>
              </p:ext>
            </p:extLst>
          </p:nvPr>
        </p:nvGraphicFramePr>
        <p:xfrm>
          <a:off x="395288" y="1998663"/>
          <a:ext cx="8353425" cy="4510087"/>
        </p:xfrm>
        <a:graphic>
          <a:graphicData uri="http://schemas.openxmlformats.org/presentationml/2006/ole">
            <p:oleObj spid="_x0000_s55357" name="Лист" r:id="rId3" imgW="10001132" imgH="540081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61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063221"/>
              </p:ext>
            </p:extLst>
          </p:nvPr>
        </p:nvGraphicFramePr>
        <p:xfrm>
          <a:off x="394017" y="1556792"/>
          <a:ext cx="8643998" cy="485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2890003"/>
              </p:ext>
            </p:extLst>
          </p:nvPr>
        </p:nvGraphicFramePr>
        <p:xfrm>
          <a:off x="179512" y="2204864"/>
          <a:ext cx="8785225" cy="4494238"/>
        </p:xfrm>
        <a:graphic>
          <a:graphicData uri="http://schemas.openxmlformats.org/presentationml/2006/ole">
            <p:oleObj spid="_x0000_s56382" name="Лист" r:id="rId4" imgW="7286566" imgH="401949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75818" cy="9413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Структура  неналоговых </a:t>
            </a:r>
            <a:b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доходов  бюджета в 2020 году</a:t>
            </a:r>
            <a:endParaRPr lang="ru-RU" sz="32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800" dirty="0" smtClean="0">
                <a:latin typeface="Liberation Serif" panose="02020603050405020304" pitchFamily="18" charset="0"/>
              </a:rPr>
              <a:t> в </a:t>
            </a:r>
            <a:r>
              <a:rPr lang="ru-RU" sz="28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2019</a:t>
            </a:r>
            <a:r>
              <a:rPr lang="ru-RU" sz="2800" dirty="0" smtClean="0">
                <a:latin typeface="Liberation Serif" panose="02020603050405020304" pitchFamily="18" charset="0"/>
              </a:rPr>
              <a:t> – </a:t>
            </a:r>
            <a:r>
              <a:rPr lang="ru-RU" sz="2800" b="1" dirty="0" smtClean="0">
                <a:latin typeface="Liberation Serif" panose="02020603050405020304" pitchFamily="18" charset="0"/>
              </a:rPr>
              <a:t>2020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годы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7713925"/>
              </p:ext>
            </p:extLst>
          </p:nvPr>
        </p:nvGraphicFramePr>
        <p:xfrm>
          <a:off x="467544" y="1988840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5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912"/>
            <a:ext cx="8424936" cy="7918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Cambria" pitchFamily="18" charset="0"/>
              </a:rPr>
              <a:t>Структура безвозмездных  поступлений в 2020 году</a:t>
            </a:r>
            <a:endParaRPr lang="ru-RU" sz="25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31369279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077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за 2020 год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041625698"/>
              </p:ext>
            </p:extLst>
          </p:nvPr>
        </p:nvGraphicFramePr>
        <p:xfrm>
          <a:off x="323528" y="1196752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38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2019-2020 годы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8234755"/>
              </p:ext>
            </p:extLst>
          </p:nvPr>
        </p:nvGraphicFramePr>
        <p:xfrm>
          <a:off x="539552" y="126876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98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3988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6283230"/>
              </p:ext>
            </p:extLst>
          </p:nvPr>
        </p:nvGraphicFramePr>
        <p:xfrm>
          <a:off x="323528" y="1124744"/>
          <a:ext cx="8496943" cy="5417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55024"/>
                <a:gridCol w="1231722"/>
                <a:gridCol w="963434"/>
                <a:gridCol w="1244779"/>
                <a:gridCol w="853748"/>
                <a:gridCol w="11482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Недоимка на 01.01.2020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Недоимка на 01.01.2021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621238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В том числе :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13 024,0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40,0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10 747,0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31,5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-2 277,0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9194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1 578,0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1 338,0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240,0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4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2 716,0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2 108,0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- 608,0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2208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6 644,0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5 071,0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- 1 573,0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983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1 780,0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1 445,0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335,0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5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306,0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785,0</a:t>
                      </a: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479,0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Неналоговые доходы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19 472,0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60,0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23 399,0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68,5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3 927,0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3438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32 496,0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34 146,0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1 650,0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ыс. руб.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3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4608512" cy="112647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Сухой Лог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4960521" y="287320"/>
            <a:ext cx="39604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Р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3598" y="1949128"/>
            <a:ext cx="6120680" cy="464347"/>
          </a:xfrm>
          <a:prstGeom prst="roundRect">
            <a:avLst>
              <a:gd name="adj" fmla="val 13112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</a:t>
            </a:r>
            <a:r>
              <a:rPr lang="ru-RU" sz="1900" b="1" dirty="0" smtClean="0">
                <a:latin typeface="Cambria" pitchFamily="18" charset="0"/>
                <a:cs typeface="Times New Roman" pitchFamily="18" charset="0"/>
              </a:rPr>
              <a:t>расходов по </a:t>
            </a: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60189382"/>
              </p:ext>
            </p:extLst>
          </p:nvPr>
        </p:nvGraphicFramePr>
        <p:xfrm>
          <a:off x="395536" y="2564904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8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57416"/>
            <a:ext cx="4238979" cy="500788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2018 - 2020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261495776"/>
              </p:ext>
            </p:extLst>
          </p:nvPr>
        </p:nvGraphicFramePr>
        <p:xfrm>
          <a:off x="572460" y="1340768"/>
          <a:ext cx="8103995" cy="377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559568962"/>
              </p:ext>
            </p:extLst>
          </p:nvPr>
        </p:nvGraphicFramePr>
        <p:xfrm>
          <a:off x="4051244" y="2708920"/>
          <a:ext cx="4841236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53109" y="1484784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591" y="488158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6269983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2018 год             2019 год            2020 год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9715" y="6395098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63572" y="6395501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6395501"/>
            <a:ext cx="144016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95053950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86539810"/>
              </p:ext>
            </p:extLst>
          </p:nvPr>
        </p:nvGraphicFramePr>
        <p:xfrm>
          <a:off x="251520" y="836712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2020 год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2019 – 2020 годы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55016583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9071810"/>
              </p:ext>
            </p:extLst>
          </p:nvPr>
        </p:nvGraphicFramePr>
        <p:xfrm>
          <a:off x="714348" y="785794"/>
          <a:ext cx="7972451" cy="403425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48296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2020 год - план</a:t>
                      </a:r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2020 год - факт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1 976 131,4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1 911 471,7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1 167 748,9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1 138 188,2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124 370,8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122 524,8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165 473,1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161 442,9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115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658,0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108 333,3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1 573 250,8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1 530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489,2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79,6%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80,1%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402 880,6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Cambria" pitchFamily="18" charset="0"/>
                        </a:rPr>
                        <a:t>380 982,5</a:t>
                      </a:r>
                      <a:endParaRPr lang="ru-RU" sz="1600" b="0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20,4%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19,9%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Социально - значимые расходы в 2020 году</a:t>
            </a:r>
            <a:b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295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54,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Исполнение бюджета го Сухой Лог по расходам  за 2020 год в разрезе главных распорядителей бюджетных средств (ГРБС)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339126"/>
              </p:ext>
            </p:extLst>
          </p:nvPr>
        </p:nvGraphicFramePr>
        <p:xfrm>
          <a:off x="899592" y="1340768"/>
          <a:ext cx="7412276" cy="498036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исполнения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541 837,2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515 810,3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95,2%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1 120 044,3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1 088 308,8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97,2%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293 662,1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287 376,1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97,9%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4 627,6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4 547,0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98,3%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Liberation Serif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3 266,1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400" u="none" strike="noStrike" baseline="0" dirty="0" smtClean="0">
                          <a:latin typeface="Liberation Serif" panose="02020603050405020304" pitchFamily="18" charset="0"/>
                        </a:rPr>
                        <a:t> 912,3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89,2%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12 694,0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12 517,3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98,6%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1 976 131,4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1 911 471,7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96,7%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7" y="2564904"/>
            <a:ext cx="698781" cy="10081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733174" y="2806984"/>
            <a:ext cx="689255" cy="114307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567299" y="2790533"/>
            <a:ext cx="615762" cy="113291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2" y="1784385"/>
            <a:ext cx="2654975" cy="14674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65 108,1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3"/>
            <a:ext cx="2592288" cy="13027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876 262,6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7595" y="1789328"/>
            <a:ext cx="2670662" cy="14625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931 593,9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11760" y="3573016"/>
            <a:ext cx="4106387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1 872 964,6 тыс.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или 98,0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%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432849" y="5949280"/>
            <a:ext cx="3315615" cy="720080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38 507,1 тыс. руб. или 2% 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931734"/>
              </p:ext>
            </p:extLst>
          </p:nvPr>
        </p:nvGraphicFramePr>
        <p:xfrm>
          <a:off x="251520" y="605580"/>
          <a:ext cx="8640959" cy="5972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/>
                <a:gridCol w="5848956"/>
                <a:gridCol w="856955"/>
                <a:gridCol w="868315"/>
                <a:gridCol w="709669"/>
              </a:tblGrid>
              <a:tr h="447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1 106 993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1 075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258,1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97,13%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459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112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108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333,3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96,38%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44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172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247,2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170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98,82%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8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377  771,4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366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96,93%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7 548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7 369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97,62%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5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12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12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517,3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98,61%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100,00%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992,0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99,20%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87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85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631,7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82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718,4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96,60%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6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230,7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5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677,5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91,12%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11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11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97,10%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90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453,2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87,96%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35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974,0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492,0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37,54%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57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598,2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598,2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100,00%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       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21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140,9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20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96,59%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28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Liberation Serif" panose="02020603050405020304" pitchFamily="18" charset="0"/>
                        </a:rPr>
                        <a:t>1 929 </a:t>
                      </a:r>
                      <a:r>
                        <a:rPr lang="ru-RU" sz="1000" b="1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811,3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Liberation Serif" panose="02020603050405020304" pitchFamily="18" charset="0"/>
                        </a:rPr>
                        <a:t>1 872 </a:t>
                      </a:r>
                      <a:r>
                        <a:rPr lang="ru-RU" sz="1000" b="1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964,6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Liberation Serif" panose="02020603050405020304" pitchFamily="18" charset="0"/>
                        </a:rPr>
                        <a:t>97,05%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88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Информация по исполнению муниципальных программ за 2020 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472" y="1124744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265" y="1916405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211" y="2983567"/>
            <a:ext cx="4183880" cy="6405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211" y="3773970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dirty="0"/>
              <a:t> </a:t>
            </a:r>
            <a:r>
              <a:rPr lang="ru-RU" sz="1200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200" dirty="0" smtClean="0">
                <a:solidFill>
                  <a:srgbClr val="000000"/>
                </a:solidFill>
              </a:rPr>
              <a:t>«Формирование </a:t>
            </a:r>
            <a:r>
              <a:rPr lang="ru-RU" sz="1200" dirty="0">
                <a:solidFill>
                  <a:srgbClr val="000000"/>
                </a:solidFill>
              </a:rPr>
              <a:t>современной городской среды в городском округе Сухой Лог до 2024 </a:t>
            </a:r>
            <a:r>
              <a:rPr lang="ru-RU" sz="1200" dirty="0" smtClean="0">
                <a:solidFill>
                  <a:srgbClr val="000000"/>
                </a:solidFill>
              </a:rPr>
              <a:t>года»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8" y="1146556"/>
            <a:ext cx="1173404" cy="594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1 075 258,1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37259" y="2016385"/>
            <a:ext cx="1173403" cy="7361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366 190,0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27673" y="3063109"/>
            <a:ext cx="1173403" cy="5609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170 209,2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7259" y="3861048"/>
            <a:ext cx="1152128" cy="562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108 333,3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61849" y="4600813"/>
            <a:ext cx="1128581" cy="558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82 718,4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2020 год представлена далее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107" y="4600812"/>
            <a:ext cx="4174088" cy="91641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dirty="0" smtClean="0"/>
              <a:t> </a:t>
            </a:r>
            <a:r>
              <a:rPr lang="ru-RU" sz="1200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200" dirty="0" smtClean="0">
                <a:solidFill>
                  <a:srgbClr val="000000"/>
                </a:solidFill>
              </a:rPr>
              <a:t>«Выполнение муниципальных  функций</a:t>
            </a:r>
            <a:r>
              <a:rPr lang="ru-RU" sz="1200" dirty="0">
                <a:solidFill>
                  <a:srgbClr val="000000"/>
                </a:solidFill>
              </a:rPr>
              <a:t>, переданных государственных полномочий и обеспечение деятельности Администрации городского округа  Сухой </a:t>
            </a:r>
            <a:r>
              <a:rPr lang="ru-RU" sz="1200" dirty="0" smtClean="0">
                <a:solidFill>
                  <a:srgbClr val="000000"/>
                </a:solidFill>
              </a:rPr>
              <a:t>Лог»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495" y="5421102"/>
            <a:ext cx="1128581" cy="7818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20 420,0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2020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41,1%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(467 858,0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49,5%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(563 704,8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детей,1,1%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(12 074,8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(28 050,0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из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32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4</a:t>
            </a:r>
            <a:r>
              <a:rPr lang="ru-RU" dirty="0" smtClean="0">
                <a:latin typeface="Cambria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414002"/>
            <a:ext cx="511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МАУ ДО «Центр дополнительного образования» ;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«Сухоложская детская музыкальная школа»;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874480"/>
            <a:ext cx="8418462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5,8%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(66 500,7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7766807"/>
              </p:ext>
            </p:extLst>
          </p:nvPr>
        </p:nvGraphicFramePr>
        <p:xfrm>
          <a:off x="865481" y="980728"/>
          <a:ext cx="7672463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406"/>
                <a:gridCol w="1585057"/>
              </a:tblGrid>
              <a:tr h="375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Сумма, тыс. руб.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61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464 740,3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560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878,2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17 298,2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4 705,3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26 032,0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Педагогические кадры 21 века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1 604,0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670506396"/>
              </p:ext>
            </p:extLst>
          </p:nvPr>
        </p:nvGraphicFramePr>
        <p:xfrm>
          <a:off x="1167512" y="4551613"/>
          <a:ext cx="7128792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89887" y="4306206"/>
            <a:ext cx="7651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2018-2020 гг. (тыс. руб.)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11544" y="4653136"/>
            <a:ext cx="7762561" cy="1920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4123" y="188640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1923" y="980728"/>
            <a:ext cx="767957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576064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bg1"/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Сухой Лог»</a:t>
            </a:r>
            <a:endParaRPr lang="ru-RU" sz="17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1229994"/>
              </p:ext>
            </p:extLst>
          </p:nvPr>
        </p:nvGraphicFramePr>
        <p:xfrm>
          <a:off x="539552" y="1124744"/>
          <a:ext cx="8136904" cy="52207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60640"/>
                <a:gridCol w="720080"/>
                <a:gridCol w="720080"/>
                <a:gridCol w="936104"/>
              </a:tblGrid>
              <a:tr h="3014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642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5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6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4227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826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6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9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компании в городском округе Сухой Лог,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оздоровлением детей,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918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8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8" y="836712"/>
            <a:ext cx="5357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2020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812254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6"/>
                <a:gridCol w="1152130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2019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2020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2020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3 128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3 060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2 966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141,6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157,2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157,7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32 431,7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35 022,0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35 038,1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260705498"/>
              </p:ext>
            </p:extLst>
          </p:nvPr>
        </p:nvGraphicFramePr>
        <p:xfrm>
          <a:off x="5713297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156" y="761741"/>
            <a:ext cx="559300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2020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429076"/>
              </p:ext>
            </p:extLst>
          </p:nvPr>
        </p:nvGraphicFramePr>
        <p:xfrm>
          <a:off x="251520" y="4468419"/>
          <a:ext cx="8556221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49747"/>
                <a:gridCol w="932377"/>
                <a:gridCol w="1010076"/>
                <a:gridCol w="1010076"/>
                <a:gridCol w="1053945"/>
              </a:tblGrid>
              <a:tr h="39685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2019 год факт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2020 год 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2020 год факт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07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5 770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5 855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5 865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45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4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34 736,5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39 200,0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40 804,3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15829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740" y="2691846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288707003"/>
              </p:ext>
            </p:extLst>
          </p:nvPr>
        </p:nvGraphicFramePr>
        <p:xfrm>
          <a:off x="6444208" y="273501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76256" y="921573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smtClean="0">
                <a:latin typeface="Liberation Serif" panose="02020603050405020304" pitchFamily="18" charset="0"/>
              </a:rPr>
              <a:t>554</a:t>
            </a:r>
            <a:r>
              <a:rPr lang="ru-RU" sz="1100" b="1" dirty="0" smtClean="0">
                <a:latin typeface="Liberation Serif" panose="02020603050405020304" pitchFamily="18" charset="0"/>
              </a:rPr>
              <a:t> </a:t>
            </a:r>
            <a:r>
              <a:rPr lang="en-US" sz="1100" b="1" dirty="0" smtClean="0">
                <a:latin typeface="Liberation Serif" panose="02020603050405020304" pitchFamily="18" charset="0"/>
              </a:rPr>
              <a:t>462,2</a:t>
            </a: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57685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9476"/>
            <a:ext cx="62601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888618970"/>
              </p:ext>
            </p:extLst>
          </p:nvPr>
        </p:nvGraphicFramePr>
        <p:xfrm>
          <a:off x="5928003" y="819689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6891" y="2880294"/>
            <a:ext cx="5459246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73" y="701651"/>
            <a:ext cx="5547793" cy="2952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МАУ ДО «Центр дополнительного образования»</a:t>
            </a: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24" y="3062075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3421773968"/>
              </p:ext>
            </p:extLst>
          </p:nvPr>
        </p:nvGraphicFramePr>
        <p:xfrm>
          <a:off x="323529" y="3327887"/>
          <a:ext cx="6048672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2226" name="Picture 2" descr="http://xn----7sbbsodjdcciv4aq0an1lf.xn--p1ai/files/upload/ngvs_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24" y="4797152"/>
            <a:ext cx="2215995" cy="1661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83" y="3624517"/>
            <a:ext cx="2000264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63447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080502"/>
              </p:ext>
            </p:extLst>
          </p:nvPr>
        </p:nvGraphicFramePr>
        <p:xfrm>
          <a:off x="2417323" y="653778"/>
          <a:ext cx="6369280" cy="2956560"/>
        </p:xfrm>
        <a:graphic>
          <a:graphicData uri="http://schemas.openxmlformats.org/drawingml/2006/table">
            <a:tbl>
              <a:tblPr firstRow="1" bandRow="1"/>
              <a:tblGrid>
                <a:gridCol w="3883199"/>
                <a:gridCol w="936104"/>
                <a:gridCol w="792088"/>
                <a:gridCol w="757889"/>
              </a:tblGrid>
              <a:tr h="283447">
                <a:tc rowSpan="2"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73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1771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, в том числе:</a:t>
                      </a:r>
                      <a:endParaRPr lang="ru-RU" sz="11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20 174,6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10 797,3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4 705,3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14 065,1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5 830,0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2 010,6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4 480,2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2 900,0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801,2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160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1 629,3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2 067,3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1 893,5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9554" y="5286878"/>
            <a:ext cx="8624891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-  301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лагерях дневного пребывания – 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загородных лагерях – 301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детских санаториях – 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формы (Управление по культуре)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человек.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несовершеннолетних граждан в возрасте от 14 до 18 лет, трудоустроенных в летний период – 158 человек,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– 241 человек.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95" y="1811947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323" y="3728867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057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29899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5539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680447"/>
              </p:ext>
            </p:extLst>
          </p:nvPr>
        </p:nvGraphicFramePr>
        <p:xfrm>
          <a:off x="588849" y="1124744"/>
          <a:ext cx="7894294" cy="365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557590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 (реконструкция магистральных участков  муниципальных тепловых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сетей от котельной №1, создание технической возможности для развития газификации на территории городского округа Сухой Лог)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95 738,9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10 173,9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22 039,0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59 454,9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36 179,0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7 556,4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135 047,9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73006" y="48691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440365195"/>
              </p:ext>
            </p:extLst>
          </p:nvPr>
        </p:nvGraphicFramePr>
        <p:xfrm>
          <a:off x="1085263" y="4941168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11560" y="1124744"/>
            <a:ext cx="789429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241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95916"/>
              </p:ext>
            </p:extLst>
          </p:nvPr>
        </p:nvGraphicFramePr>
        <p:xfrm>
          <a:off x="539552" y="1556791"/>
          <a:ext cx="8158998" cy="4384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175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27,4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3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 ед.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 ед.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предоставлением субсидии на оплату жилого помещения и коммунальных услуг, ед.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1 665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1 378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1 476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ЖКУ и обратившихся в уполномоченный орган, ед.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420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Лог, 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82,76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39552" y="148478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1547438"/>
            <a:ext cx="81369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5949280"/>
            <a:ext cx="81369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1556792"/>
            <a:ext cx="0" cy="43924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84574" y="1547438"/>
            <a:ext cx="0" cy="43924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84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500166" y="214290"/>
            <a:ext cx="6672234" cy="1874944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Основные значимые направления расходов 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3" y="238834"/>
            <a:ext cx="2102762" cy="2100657"/>
          </a:xfrm>
          <a:prstGeom prst="rect">
            <a:avLst/>
          </a:prstGeom>
          <a:noFill/>
        </p:spPr>
      </p:pic>
      <p:sp>
        <p:nvSpPr>
          <p:cNvPr id="2" name="Блок-схема: извлечение 1"/>
          <p:cNvSpPr/>
          <p:nvPr/>
        </p:nvSpPr>
        <p:spPr>
          <a:xfrm>
            <a:off x="107504" y="2221366"/>
            <a:ext cx="3960440" cy="4136591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2363895" y="2221367"/>
            <a:ext cx="4176464" cy="4143404"/>
          </a:xfrm>
          <a:prstGeom prst="flowChartMerg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Переселение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аварийного жилищного фонда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На условиях софинансирования </a:t>
            </a: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 Фондом реформирования ЖКХ - </a:t>
            </a:r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17 865,1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тыс.руб.(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 семей 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адресам ул.20 Партсъезда,12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с.Курьи ул.Свердлова,26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-За счет местного бюджета –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4 128,9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тыс.руб.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 семьи)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6059"/>
            <a:ext cx="2530540" cy="350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Реконструкция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магистральных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участков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муниципальных </a:t>
            </a:r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тепловых 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сетей от котельной №1 </a:t>
            </a:r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Сухой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2019 год –90 697,0 тыс.руб.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2020 год - 87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237,1 тыс. руб. </a:t>
            </a:r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ВСЕГО : </a:t>
            </a:r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177 934,1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102762" cy="2100657"/>
          </a:xfrm>
          <a:prstGeom prst="rect">
            <a:avLst/>
          </a:prstGeom>
          <a:noFill/>
        </p:spPr>
      </p:pic>
      <p:sp>
        <p:nvSpPr>
          <p:cNvPr id="8" name="Блок-схема: извлечение 7"/>
          <p:cNvSpPr/>
          <p:nvPr/>
        </p:nvSpPr>
        <p:spPr>
          <a:xfrm>
            <a:off x="4714876" y="2221367"/>
            <a:ext cx="4249612" cy="4136591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724128" y="2571744"/>
            <a:ext cx="2376264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Установка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светильников и оборудования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уличного освещения на отдаленных сельских территориях -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Таушканское, Мельничная, Маханово, Казанка, Сергуловка, Светлое, Боровки, Глядены, Брусяны, Заимка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2019 год- </a:t>
            </a:r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13 046,4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2020 год – </a:t>
            </a:r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8 861,3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за 2020 год 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345540"/>
              </p:ext>
            </p:extLst>
          </p:nvPr>
        </p:nvGraphicFramePr>
        <p:xfrm>
          <a:off x="1001688" y="1700808"/>
          <a:ext cx="7356648" cy="45167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79708"/>
                <a:gridCol w="1133785"/>
                <a:gridCol w="1209370"/>
                <a:gridCol w="1133785"/>
              </a:tblGrid>
              <a:tr h="3285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354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47 964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48 750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47 648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103,4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</a:tr>
              <a:tr h="590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0,67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2,51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38 237,2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40 425,0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40 720,5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10 422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10 919,9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10 817,0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09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17 460</a:t>
                      </a:r>
                      <a:endParaRPr lang="ru-RU" sz="1400" dirty="0"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15 041,0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0866924"/>
              </p:ext>
            </p:extLst>
          </p:nvPr>
        </p:nvGraphicFramePr>
        <p:xfrm>
          <a:off x="3008970" y="1628800"/>
          <a:ext cx="5811502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27590"/>
                <a:gridCol w="1250576"/>
                <a:gridCol w="1255305"/>
                <a:gridCol w="878031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2020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2020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24 068,0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23 802,4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115 829,9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110 912,8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95,8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59 338,7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56 599,0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95,4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8 778,0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8 315,2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94,7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208 014,7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199 629,4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95,9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09951181"/>
              </p:ext>
            </p:extLst>
          </p:nvPr>
        </p:nvGraphicFramePr>
        <p:xfrm>
          <a:off x="3003449" y="4797152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48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Cambria" panose="02040503050406030204" pitchFamily="18" charset="0"/>
              </a:rPr>
              <a:t>     Сухой Лог» 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27584" y="43558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99592" y="4725144"/>
            <a:ext cx="763284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418554"/>
              </p:ext>
            </p:extLst>
          </p:nvPr>
        </p:nvGraphicFramePr>
        <p:xfrm>
          <a:off x="1088750" y="1340768"/>
          <a:ext cx="7344816" cy="29739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09395"/>
                <a:gridCol w="1335421"/>
              </a:tblGrid>
              <a:tr h="5065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610">
                <a:tc>
                  <a:txBody>
                    <a:bodyPr/>
                    <a:lstStyle/>
                    <a:p>
                      <a:pPr algn="l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50" b="1" baseline="0" dirty="0" smtClean="0">
                          <a:latin typeface="Liberation Serif" panose="02020603050405020304" pitchFamily="18" charset="0"/>
                        </a:rPr>
                        <a:t> в рамках муниципальной программы</a:t>
                      </a:r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5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170 209,2</a:t>
                      </a:r>
                      <a:endParaRPr lang="ru-RU" sz="135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Организация деятельности развития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100 466,0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Развитие дополнительного образования в сфере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48 825,2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1610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Обеспечение реализации программы «Развитие культуры и искусства на территории городского округа Сухой Лог»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20 918,0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5605">
                <a:tc>
                  <a:txBody>
                    <a:bodyPr/>
                    <a:lstStyle/>
                    <a:p>
                      <a:r>
                        <a:rPr lang="ru-RU" sz="1350" u="sng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Непрограммные расходы, в том числе:</a:t>
                      </a:r>
                    </a:p>
                    <a:p>
                      <a:r>
                        <a:rPr lang="ru-RU" sz="135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приобретение устройств (средств) дезинфекции и медицинского контроля для муниципальных организаций в сфере культуры в целях профилактики и устранения последствий распространения новой коронавирусной инфекции</a:t>
                      </a:r>
                      <a:endParaRPr lang="ru-RU" sz="135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1 464,1</a:t>
                      </a:r>
                      <a:endParaRPr lang="ru-RU" sz="135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034000392"/>
              </p:ext>
            </p:extLst>
          </p:nvPr>
        </p:nvGraphicFramePr>
        <p:xfrm>
          <a:off x="1079612" y="4869160"/>
          <a:ext cx="71287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68" y="260648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atin typeface="Cambria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000" b="1" dirty="0" smtClean="0">
                <a:latin typeface="Cambria" pitchFamily="18" charset="0"/>
              </a:rPr>
              <a:t>в городском округе Сухой Лог»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61884" y="1340768"/>
            <a:ext cx="739854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34864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Достигнутые значения целевых показателей реализации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«Развитие </a:t>
            </a:r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 и искусства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</a:t>
            </a:r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городском округе Сухой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Лог»</a:t>
            </a:r>
            <a:endParaRPr lang="ru-RU" sz="23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127437"/>
              </p:ext>
            </p:extLst>
          </p:nvPr>
        </p:nvGraphicFramePr>
        <p:xfrm>
          <a:off x="611560" y="1556792"/>
          <a:ext cx="8064897" cy="45245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2568"/>
                <a:gridCol w="936104"/>
                <a:gridCol w="955325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 том числе домах детского творчества, школах искусств, всего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Число посещений муниципальной библиотеки, тыс. чел.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11560" y="1556792"/>
            <a:ext cx="80648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6093296"/>
            <a:ext cx="80648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1560" y="1556792"/>
            <a:ext cx="0" cy="453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82681" y="1556792"/>
            <a:ext cx="0" cy="453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1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1299345"/>
            <a:ext cx="3285838" cy="52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МБУК «Курьинский центр досуга и народного                          творчества»;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638" y="2420888"/>
            <a:ext cx="4824536" cy="977191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50 выставок, 6 лекций, 30 массовых мероприятий, 88 экскурсий  различной тематики.  Количество предметов основного фонда, которые были представлены на экспозициях и выставках в 2020 году – составило 2 720 единиц.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638" y="1134955"/>
            <a:ext cx="4824536" cy="1154162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Число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составляет  52,9 тыс. человек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план – 91,4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тыс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человек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). В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сводном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электронном каталоге библиотек 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13 500 библиографических записей, по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1,5 раз (на 4 500 записей больше)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638" y="3501008"/>
            <a:ext cx="4824536" cy="203902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2020 году проведено 81  мероприятие в сфере культуры общегородского значения,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Проводы зимы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- День защиты детей;</a:t>
            </a:r>
          </a:p>
          <a:p>
            <a:pPr fontAlgn="base"/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- Акция «Наш любимый парк»;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fontAlgn="base"/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День Победы,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День села, рыбалка по Рудянски, поздравление лучших женщин Сухоложья, мартовские посиделки, «берега  Надежды» и т.д. 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3363" y="5659800"/>
            <a:ext cx="4824536" cy="977191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2021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действует 134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клубных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2 965 человек (в том числе детей в возрасте до 14 лет – 1 523 человека),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из них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10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коллективов самодеятельного художественного творчества имеют звание «народный (образцовый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)».</a:t>
            </a:r>
            <a:endParaRPr lang="ru-RU" sz="115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409815"/>
              </p:ext>
            </p:extLst>
          </p:nvPr>
        </p:nvGraphicFramePr>
        <p:xfrm>
          <a:off x="477828" y="1772817"/>
          <a:ext cx="8286807" cy="293709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25277"/>
                <a:gridCol w="941991"/>
              </a:tblGrid>
              <a:tr h="306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7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124 370,8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122 524,8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98,5%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5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5 718,0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5 613,0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98,2%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17 649,0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17 649,0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68 359,0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67 082,4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98,1%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8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8 326,8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7 862,4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94,4%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3 400,0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3 400,0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20 918,0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20 918,0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000919"/>
              </p:ext>
            </p:extLst>
          </p:nvPr>
        </p:nvGraphicFramePr>
        <p:xfrm>
          <a:off x="477828" y="5157192"/>
          <a:ext cx="8263755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59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2019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2020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2020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329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37 263,1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38 003,0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38 604,5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99713894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7828" y="332656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2020 году составили  122 524,8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44536229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Лог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дополнительное образование получают  919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человек.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85469557"/>
              </p:ext>
            </p:extLst>
          </p:nvPr>
        </p:nvGraphicFramePr>
        <p:xfrm>
          <a:off x="3131840" y="3168000"/>
          <a:ext cx="5760480" cy="33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2356" y="4221088"/>
            <a:ext cx="79928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6381060"/>
              </p:ext>
            </p:extLst>
          </p:nvPr>
        </p:nvGraphicFramePr>
        <p:xfrm>
          <a:off x="866641" y="1700808"/>
          <a:ext cx="7485779" cy="191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539"/>
                <a:gridCol w="1538240"/>
              </a:tblGrid>
              <a:tr h="633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1165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97 613,3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10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10 720,0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6641" y="380579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688055957"/>
              </p:ext>
            </p:extLst>
          </p:nvPr>
        </p:nvGraphicFramePr>
        <p:xfrm>
          <a:off x="866641" y="4365104"/>
          <a:ext cx="7632848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15212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«Развитие физической </a:t>
            </a:r>
            <a:b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культуры и спорта»</a:t>
            </a:r>
            <a:endParaRPr lang="ru-RU" sz="23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771593"/>
              </p:ext>
            </p:extLst>
          </p:nvPr>
        </p:nvGraphicFramePr>
        <p:xfrm>
          <a:off x="539552" y="1700808"/>
          <a:ext cx="8158999" cy="43924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89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965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09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детей и молодежи в возрасте 3-29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лет, систематически занимающихся физической культурой и спортом, в общей численности детей и молодежи,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09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8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выполнившего нормативы испытаний (тестов)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Всероссийского физкультурно  – спортивного комплекса «Готов к труду и обороне» (ГТО), в общей численности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городского округа Сухой Лог,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принявшего участие в выполнении нормативов испытаний (тестов) Всероссийского физкультурно – спортивного комплекса «Готов к труду и обороне» (ГТО),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обеспеченности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спортивными сооружениями исходя из единовременной пропускной способности объектов спорта,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39552" y="1700808"/>
            <a:ext cx="81369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552" y="1700808"/>
            <a:ext cx="0" cy="4392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1700808"/>
            <a:ext cx="0" cy="4392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1" y="435632"/>
            <a:ext cx="6120679" cy="608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спорта»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»,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МБУ «Спортивная школа «Олимпик».</a:t>
            </a:r>
            <a:endParaRPr lang="ru-RU" sz="1350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ru-RU" sz="1200" b="1" u="sng" dirty="0" smtClean="0">
                <a:solidFill>
                  <a:srgbClr val="002060"/>
                </a:solidFill>
                <a:latin typeface="Cambria" pitchFamily="18" charset="0"/>
              </a:rPr>
              <a:t> 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спортивным комплексом «Здоровье» (в том числе Ледовая арена») по  предоставлению услуг 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спорта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35 444,0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Выполнение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60 669,3 тыс. руб.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(МБУ «Спортивная школа «Олимпик» -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27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949,3 тыс. рублей и МАУ «Спортивная школа» - 32 720,0 тыс. рублей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Развитие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инфраструктуры спортивных учреждений в городском округе Сухой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Лог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(ремонт кровли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над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зданием МБУ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«СК «Здоровье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», валка деревьев на стадионе «Олимпик», ремонт системы горячего водоснабжения в спортзале «Спутник», обустройство оградительной сетки ледовой площадки на стадионе, разработка ПСД «благоустройство городского стадиона «Олимпик»,  ремонт кровли здания стадиона «Олимпик»)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2 101,0 тыс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. руб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.;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Капитальный ремонт плавательного бассейна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МБУ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«Спортивный комплекс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«Здоровье»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8 619,0 тыс. руб.;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Проведение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физкультурных и спортивных мероприятий городского округа –   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1 500,0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тыс. руб. 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За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2020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год было проведено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178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мероприятий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(«Лыжня России –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2020», первенство городского округа Сухой Лог по баскетболу, по мини-футболу, по волейболу, открытое первенство по лыжным гонкам, областной турнир по борьбе самбо, чемпионат и первенство Уральского Федерального округа по фитнес-аэробике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«День физкультурника», чемпионат СО по футболу среди мужчин, марафон видеороликов и фотографий «спорт против коронавируса» и т.д.).</a:t>
            </a:r>
          </a:p>
        </p:txBody>
      </p:sp>
    </p:spTree>
    <p:extLst>
      <p:ext uri="{BB962C8B-B14F-4D97-AF65-F5344CB8AC3E}">
        <p14:creationId xmlns:p14="http://schemas.microsoft.com/office/powerpoint/2010/main" xmlns="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Наталья Константинов\AppData\Local\Microsoft\Windows\Temporary Internet Files\Content.IE5\PYZ6SCIQ\South_Park_-_Sofi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65" y="1253205"/>
            <a:ext cx="8248325" cy="53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7467" y="220401"/>
            <a:ext cx="8280920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МП «Формирование современной городской среды в городском округе Сухой Лог до 2024 года»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5802" y="2708920"/>
            <a:ext cx="568090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Строительство многофункционального парка по проезду Строителей, 3 этап –благоустройство многофункционального парка – 20 000,0 тыс. руб. , в том числе: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- средства федерального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18 228,0 тыс. руб.,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областного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1 372,0 тыс. руб.,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-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–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400,0 тыс.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94920" y="4437112"/>
            <a:ext cx="3992431" cy="1078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территорий – 420,0 тыс. руб.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8015" y="1340768"/>
            <a:ext cx="7769139" cy="102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Лог до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2024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года»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2020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году 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20 420,0 тыс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рублей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225759"/>
              </p:ext>
            </p:extLst>
          </p:nvPr>
        </p:nvGraphicFramePr>
        <p:xfrm>
          <a:off x="251521" y="1107853"/>
          <a:ext cx="8640960" cy="54894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8"/>
                <a:gridCol w="1234692"/>
                <a:gridCol w="1234692"/>
                <a:gridCol w="1152380"/>
                <a:gridCol w="1068178"/>
              </a:tblGrid>
              <a:tr h="50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9446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1 928 708,0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1 890 034,3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572 364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531 250,1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92,8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61 331,5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66 868,6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109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1 295 012,5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1 291 915,6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Liberation Serif"/>
                        </a:rPr>
                        <a:t>99,8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4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1 976 131,4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1 911 471,7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89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- 47 423,4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- 21 437,4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47 423,4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21 437,4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47423,4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21437,4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321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3,5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Основные характеристики бюджета городского округа Сухой Лог за 2020 год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2020 году составили  161 442,9 тыс. руб.</a:t>
            </a:r>
            <a:r>
              <a:rPr lang="ru-RU" sz="2200" b="1" i="1" dirty="0" smtClean="0">
                <a:latin typeface="Cambria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(97,6%)</a:t>
            </a:r>
            <a:endParaRPr lang="ru-RU" sz="2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37994665"/>
              </p:ext>
            </p:extLst>
          </p:nvPr>
        </p:nvGraphicFramePr>
        <p:xfrm>
          <a:off x="498883" y="1108622"/>
          <a:ext cx="8208000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799" y="4437112"/>
            <a:ext cx="8012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2020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6%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0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49768" y="1700808"/>
            <a:ext cx="69847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1245" y="1223731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8287029"/>
              </p:ext>
            </p:extLst>
          </p:nvPr>
        </p:nvGraphicFramePr>
        <p:xfrm>
          <a:off x="935742" y="1725917"/>
          <a:ext cx="76328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0"/>
          <p:cNvSpPr txBox="1">
            <a:spLocks/>
          </p:cNvSpPr>
          <p:nvPr/>
        </p:nvSpPr>
        <p:spPr>
          <a:xfrm>
            <a:off x="644510" y="3311465"/>
            <a:ext cx="8215313" cy="360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Направление расходов на улучшение жилищных условий граждан в 2020 году</a:t>
            </a:r>
            <a:endParaRPr lang="ru-RU" sz="1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428598"/>
              </p:ext>
            </p:extLst>
          </p:nvPr>
        </p:nvGraphicFramePr>
        <p:xfrm>
          <a:off x="683567" y="3789040"/>
          <a:ext cx="7992888" cy="260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320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9 598,2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жилья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социальные выплаты на приобретение жилья получили 3 молодые семьи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3 542,4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36,9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жилищных условий граждан, проживающих на сельских территориях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(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семьи, 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4 045,8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42,2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0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 </a:t>
                      </a: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Обеспечение жильем малоимущих граждан жилыми помещениями     по договорам социального найма муниципального жилищного фонда (приобретено 1 жилое помещение)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2010,0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20,9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80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3678054"/>
              </p:ext>
            </p:extLst>
          </p:nvPr>
        </p:nvGraphicFramePr>
        <p:xfrm>
          <a:off x="395536" y="1772816"/>
          <a:ext cx="8208912" cy="46846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00600"/>
                <a:gridCol w="936104"/>
                <a:gridCol w="936104"/>
                <a:gridCol w="936104"/>
              </a:tblGrid>
              <a:tr h="292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2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</a:tr>
              <a:tr h="7306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79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на сельских территориях,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9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95536" y="1753609"/>
            <a:ext cx="8208912" cy="1920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0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26056" y="39330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2040" y="4365104"/>
            <a:ext cx="777686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286171"/>
              </p:ext>
            </p:extLst>
          </p:nvPr>
        </p:nvGraphicFramePr>
        <p:xfrm>
          <a:off x="1034470" y="1340768"/>
          <a:ext cx="7272808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656184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Развитие потенциала молодежи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</a:rPr>
                        <a:t> 249,5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Патриотическое воспитание молодежи на территории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46,0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1 074,0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18346090"/>
              </p:ext>
            </p:extLst>
          </p:nvPr>
        </p:nvGraphicFramePr>
        <p:xfrm>
          <a:off x="1171733" y="4509120"/>
          <a:ext cx="71287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4124" y="1340768"/>
            <a:ext cx="730229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</a:rPr>
              <a:t>Молодежь Свердловской области на территории городского округа Сухой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</a:rPr>
              <a:t>Лог»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753550"/>
              </p:ext>
            </p:extLst>
          </p:nvPr>
        </p:nvGraphicFramePr>
        <p:xfrm>
          <a:off x="611560" y="1340768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11560" y="1340768"/>
            <a:ext cx="806489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1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3443" y="1351638"/>
            <a:ext cx="5411508" cy="444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рамах данной программы проводятся мероприятия </a:t>
            </a:r>
          </a:p>
          <a:p>
            <a:pPr algn="ctr">
              <a:lnSpc>
                <a:spcPct val="11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по работе с молодежью и патриотическому воспитанию </a:t>
            </a:r>
          </a:p>
          <a:p>
            <a:pPr algn="ctr">
              <a:lnSpc>
                <a:spcPct val="11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молодежи. За 2020 год состоялось 133 мероприятия</a:t>
            </a:r>
          </a:p>
          <a:p>
            <a:pPr>
              <a:lnSpc>
                <a:spcPct val="110000"/>
              </a:lnSpc>
            </a:pPr>
            <a:endParaRPr lang="ru-RU" sz="1550" b="1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500" b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500" b="1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Конкурс молодежных инициатив - 2020;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Муниципальный конкурс «Лидер – 2020»;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Акция «Обелиск» в рамках празднования Дня Победы;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Муниципальный конкурс патриотической песни (Гала-концерт)»;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Акция «Новый год – в каждый дом»;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Автоквест для молодежи;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Марш – бросок «На Родину Героев»;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Мероприятие, посвященное памяти погибшим в Беслане;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Акция «Мы – граждане России», посвященная Дню конституции РФ и др</a:t>
            </a:r>
            <a:r>
              <a:rPr lang="ru-RU" sz="15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.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20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24141" y="4725143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7" y="5794393"/>
            <a:ext cx="8731334" cy="8829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– 158 человек. Были разработаны и выпущены специализированные буклеты, статьи и плакаты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 descr="http://i.ytimg.com/vi/NO2OuVH72h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20" y="1916832"/>
            <a:ext cx="2841455" cy="1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63704" y="1114584"/>
            <a:ext cx="3929091" cy="302433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62 801,8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Сельское хоз-во и рыболовство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279,0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Водное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Транспорт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500,0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59 454,9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национальной экономики – 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2 268,1 тыс. руб.</a:t>
            </a:r>
            <a:endParaRPr lang="ru-RU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32943">
            <a:off x="899420" y="4443932"/>
            <a:ext cx="3039800" cy="210093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984133"/>
              </p:ext>
            </p:extLst>
          </p:nvPr>
        </p:nvGraphicFramePr>
        <p:xfrm>
          <a:off x="626781" y="1523699"/>
          <a:ext cx="7992887" cy="444926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1 980,3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2 129,4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1 947,0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1 370,8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4 519,6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4 267,0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4 189,7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23 832,6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23 953,8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23 887,4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2 582,0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2 551,2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2 571,5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3 200,5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3 388,2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1 027,8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2 372,5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2 273,6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39 458,4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40 536,0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40 116,5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2948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178" y="578722"/>
            <a:ext cx="257254" cy="71958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91" y="2645787"/>
            <a:ext cx="676091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(1 392 180,3 тыс. руб.)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(100 913,2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(12 704,0 тыс. руб.)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1" y="4671793"/>
            <a:ext cx="1502139" cy="1727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(38 507,1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275890" y="3782897"/>
            <a:ext cx="1136526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75683" y="260648"/>
            <a:ext cx="6760911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75683" y="989391"/>
            <a:ext cx="3869849" cy="536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2079234" y="1530828"/>
            <a:ext cx="274394" cy="390656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90490" y="1870771"/>
            <a:ext cx="7853917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176427" y="3754132"/>
            <a:ext cx="107897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(367 167,1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7376403"/>
              </p:ext>
            </p:extLst>
          </p:nvPr>
        </p:nvGraphicFramePr>
        <p:xfrm>
          <a:off x="323528" y="2177398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605" y="5733256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4711" y="5214143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4" y="105273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  <a:t>городского округа Сухой Лог за 2020  год</a:t>
            </a:r>
            <a:r>
              <a:rPr lang="ru-RU" sz="2100" b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62820"/>
            <a:ext cx="7500991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Доходы бюджета  </a:t>
            </a:r>
            <a:r>
              <a:rPr lang="ru-RU" b="1" dirty="0">
                <a:solidFill>
                  <a:schemeClr val="dk1"/>
                </a:solidFill>
                <a:latin typeface="Cambria" panose="02040503050406030204" pitchFamily="18" charset="0"/>
              </a:rPr>
              <a:t>1 890 </a:t>
            </a:r>
            <a:r>
              <a:rPr lang="ru-RU" b="1" dirty="0" smtClean="0">
                <a:solidFill>
                  <a:schemeClr val="dk1"/>
                </a:solidFill>
                <a:latin typeface="Cambria" panose="02040503050406030204" pitchFamily="18" charset="0"/>
              </a:rPr>
              <a:t>034,3 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1 911 471,7 тыс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</a:t>
            </a:r>
            <a:r>
              <a:rPr lang="ru-RU" sz="1600" dirty="0" smtClean="0">
                <a:latin typeface="Book Antiqua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531 250,1 </a:t>
            </a: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66 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868,6</a:t>
            </a: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9" y="64012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40000"/>
              <a:lumOff val="6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1 291 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915,6 </a:t>
            </a: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1 138 188,2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161 442,9 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122 524,8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101 459,5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62 801,8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108 333,3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17 091,8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39 666,6 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40 116,5 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199 629,4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963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862170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Объем долга на 01.01.2020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Объем долга на 31.12.2020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2020 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aramond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164156576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67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693261"/>
            <a:ext cx="4536504" cy="1200318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983940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785" y="4941168"/>
            <a:ext cx="2299648" cy="17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01"/>
            <a:ext cx="2376264" cy="16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95059"/>
            <a:ext cx="6719617" cy="5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487092" y="2636912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47586" cy="8461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за 2020 год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583965"/>
              </p:ext>
            </p:extLst>
          </p:nvPr>
        </p:nvGraphicFramePr>
        <p:xfrm>
          <a:off x="539552" y="2564904"/>
          <a:ext cx="8280400" cy="3965575"/>
        </p:xfrm>
        <a:graphic>
          <a:graphicData uri="http://schemas.openxmlformats.org/presentationml/2006/ole">
            <p:oleObj spid="_x0000_s53310" name="Лист" r:id="rId3" imgW="7657999" imgH="3667140" progId="Excel.Sheet.8">
              <p:embed/>
            </p:oleObj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88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8106" y="260648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Общая ставка налога 13%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Liberation Serif" panose="02020603050405020304" pitchFamily="18" charset="0"/>
              </a:rPr>
              <a:t>В отдельных случаях ставка   9%, 15%, 30%,  35%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До 0,1%</a:t>
            </a:r>
            <a:endParaRPr lang="ru-RU" sz="13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До 0,2%</a:t>
            </a:r>
            <a:endParaRPr lang="ru-RU" sz="13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До 0,5%</a:t>
            </a:r>
            <a:endParaRPr lang="ru-RU" sz="13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067" y="3117445"/>
            <a:ext cx="187220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398 354,3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5371" y="2122506"/>
            <a:ext cx="1697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18 172,1 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8" y="4269385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26 890,7 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764704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Ставка налога при стоимости имущества</a:t>
            </a:r>
            <a:endParaRPr lang="ru-RU" sz="1600" b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 300 000 </a:t>
            </a:r>
            <a:r>
              <a:rPr lang="ru-RU" sz="1400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руб. включительно</a:t>
            </a:r>
            <a:endParaRPr lang="ru-RU" sz="1400" i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Свыше </a:t>
            </a:r>
            <a:r>
              <a:rPr lang="ru-RU" sz="1400" b="1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300 000 до 500 000 </a:t>
            </a:r>
            <a:r>
              <a:rPr lang="ru-RU" sz="1400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руб. включительно</a:t>
            </a:r>
            <a:endParaRPr lang="ru-RU" sz="1400" i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Свыше 500 000</a:t>
            </a:r>
            <a:r>
              <a:rPr lang="ru-RU" sz="1400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руб.</a:t>
            </a:r>
            <a:endParaRPr lang="ru-RU" sz="1400" i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94610" y="5216376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4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бюджета в 2020 году 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6825703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29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24034</TotalTime>
  <Words>6782</Words>
  <Application>Microsoft Office PowerPoint</Application>
  <PresentationFormat>Экран (4:3)</PresentationFormat>
  <Paragraphs>1458</Paragraphs>
  <Slides>62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Волна</vt:lpstr>
      <vt:lpstr>Лист</vt:lpstr>
      <vt:lpstr>Слайд 1</vt:lpstr>
      <vt:lpstr>Слайд 2</vt:lpstr>
      <vt:lpstr>Слайд 3</vt:lpstr>
      <vt:lpstr>Слайд 4</vt:lpstr>
      <vt:lpstr>Основные характеристики бюджета городского округа Сухой Лог за 2020 год</vt:lpstr>
      <vt:lpstr> Основные параметры исполнения бюджета  городского округа Сухой Лог за 2020  год </vt:lpstr>
      <vt:lpstr>Структура доходов бюджета за 2020 год</vt:lpstr>
      <vt:lpstr>Мы все - налогоплательщики</vt:lpstr>
      <vt:lpstr>Структура налоговых доходов  бюджета в 2020 году </vt:lpstr>
      <vt:lpstr>Поступление налоговых платежей в бюджет за 2020 год</vt:lpstr>
      <vt:lpstr>Динамика поступлений налога на доходы физических лиц в бюджет  за 2018 - 2020 годы</vt:lpstr>
      <vt:lpstr>Динамика поступлений налоговых  платежей в бюджет за 2018-2020 годы</vt:lpstr>
      <vt:lpstr>Поступление неналоговых платежей  в бюджет за 2020год</vt:lpstr>
      <vt:lpstr>Структура  неналоговых  доходов  бюджета в 2020 году</vt:lpstr>
      <vt:lpstr>Динамика поступлений неналоговых платежей в бюджет 2019 – 2020 годы</vt:lpstr>
      <vt:lpstr>Структура безвозмездных  поступлений в 2020 году</vt:lpstr>
      <vt:lpstr>Безвозмездные поступления в бюджет  за 2020 год</vt:lpstr>
      <vt:lpstr>Динамика безвозмездных поступлений в бюджет  за 2019-2020 годы</vt:lpstr>
      <vt:lpstr>Недоимка по налоговым и неналоговым доходам</vt:lpstr>
      <vt:lpstr>Слайд 20</vt:lpstr>
      <vt:lpstr>Сведения об исполнении бюджета городского округа Сухой Лог за 2018 - 2020  годы в сравнении с бюджетами других городских округов</vt:lpstr>
      <vt:lpstr>Функциональная  структура  расходов  за  2020 год         </vt:lpstr>
      <vt:lpstr>Слайд 23</vt:lpstr>
      <vt:lpstr>Слайд 24</vt:lpstr>
      <vt:lpstr>    Социально - значимые расходы в 2020 году </vt:lpstr>
      <vt:lpstr>Исполнение бюджета го Сухой Лог по расходам  за 2020 год в разрезе главных распорядителей бюджетных средств (ГРБС)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Слайд 28</vt:lpstr>
      <vt:lpstr>       Одними из наиболее финансовоёмких         муниципальных программ являются следующие:</vt:lpstr>
      <vt:lpstr>Слайд 30</vt:lpstr>
      <vt:lpstr>Слайд 31</vt:lpstr>
      <vt:lpstr>Достигнутые значения целевых показателей реализации  МП «Развитие системы образования в городском округе Сухой Лог»</vt:lpstr>
      <vt:lpstr>Слайд 33</vt:lpstr>
      <vt:lpstr>Слайд 34</vt:lpstr>
      <vt:lpstr>Слайд 35</vt:lpstr>
      <vt:lpstr>Слайд 36</vt:lpstr>
      <vt:lpstr>Слайд 37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vt:lpstr>
      <vt:lpstr>Слайд 39</vt:lpstr>
      <vt:lpstr>Слайд 40</vt:lpstr>
      <vt:lpstr>Слайд 41</vt:lpstr>
      <vt:lpstr>Достигнутые значения целевых показателей реализации  МП «Развитие культуры и искусства  в городском округе Сухой Лог»</vt:lpstr>
      <vt:lpstr>Слайд 43</vt:lpstr>
      <vt:lpstr>Слайд 44</vt:lpstr>
      <vt:lpstr>Слайд 45</vt:lpstr>
      <vt:lpstr>Слайд 46</vt:lpstr>
      <vt:lpstr>Достигнутые значения целевых показателей реализации МП «Развитие физической  культуры и спорта»</vt:lpstr>
      <vt:lpstr>Слайд 48</vt:lpstr>
      <vt:lpstr>Слайд 49</vt:lpstr>
      <vt:lpstr>Слайд 50</vt:lpstr>
      <vt:lpstr>Слайд 51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vt:lpstr>
      <vt:lpstr>Слайд 53</vt:lpstr>
      <vt:lpstr>Достигнутые значения целевых показателей реализации  МП «Молодежь Свердловской области на территории городского округа Сухой Лог»</vt:lpstr>
      <vt:lpstr>Слайд 55</vt:lpstr>
      <vt:lpstr>Слайд 56</vt:lpstr>
      <vt:lpstr>Объем расходов бюджета городского округа Сухой Лог в расчете на одного жителя</vt:lpstr>
      <vt:lpstr>Слайд 58</vt:lpstr>
      <vt:lpstr>Источники финансирования дефицита бюджета</vt:lpstr>
      <vt:lpstr>Муниципальный долг городского округа Сухой Лог в 2020 году</vt:lpstr>
      <vt:lpstr>Слайд 61</vt:lpstr>
      <vt:lpstr>Слайд 62</vt:lpstr>
    </vt:vector>
  </TitlesOfParts>
  <Company>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administr</cp:lastModifiedBy>
  <cp:revision>2427</cp:revision>
  <cp:lastPrinted>2021-03-10T07:55:14Z</cp:lastPrinted>
  <dcterms:created xsi:type="dcterms:W3CDTF">2014-05-05T02:55:32Z</dcterms:created>
  <dcterms:modified xsi:type="dcterms:W3CDTF">2021-04-15T11:48:53Z</dcterms:modified>
</cp:coreProperties>
</file>