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embeddings/oleObject4.bin" ContentType="application/vnd.openxmlformats-officedocument.oleObject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drawings/drawing12.xml" ContentType="application/vnd.openxmlformats-officedocument.drawingml.chartshapes+xml"/>
  <Override PartName="/ppt/charts/chart26.xml" ContentType="application/vnd.openxmlformats-officedocument.drawingml.chart+xml"/>
  <Override PartName="/ppt/activeX/activeX5.xml" ContentType="application/vnd.ms-office.activeX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4" r:id="rId1"/>
  </p:sldMasterIdLst>
  <p:notesMasterIdLst>
    <p:notesMasterId r:id="rId64"/>
  </p:notesMasterIdLst>
  <p:handoutMasterIdLst>
    <p:handoutMasterId r:id="rId65"/>
  </p:handoutMasterIdLst>
  <p:sldIdLst>
    <p:sldId id="488" r:id="rId2"/>
    <p:sldId id="478" r:id="rId3"/>
    <p:sldId id="390" r:id="rId4"/>
    <p:sldId id="524" r:id="rId5"/>
    <p:sldId id="525" r:id="rId6"/>
    <p:sldId id="490" r:id="rId7"/>
    <p:sldId id="392" r:id="rId8"/>
    <p:sldId id="395" r:id="rId9"/>
    <p:sldId id="479" r:id="rId10"/>
    <p:sldId id="396" r:id="rId11"/>
    <p:sldId id="398" r:id="rId12"/>
    <p:sldId id="399" r:id="rId13"/>
    <p:sldId id="400" r:id="rId14"/>
    <p:sldId id="491" r:id="rId15"/>
    <p:sldId id="402" r:id="rId16"/>
    <p:sldId id="492" r:id="rId17"/>
    <p:sldId id="529" r:id="rId18"/>
    <p:sldId id="480" r:id="rId19"/>
    <p:sldId id="493" r:id="rId20"/>
    <p:sldId id="494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8" r:id="rId32"/>
    <p:sldId id="419" r:id="rId33"/>
    <p:sldId id="420" r:id="rId34"/>
    <p:sldId id="423" r:id="rId35"/>
    <p:sldId id="531" r:id="rId36"/>
    <p:sldId id="507" r:id="rId37"/>
    <p:sldId id="530" r:id="rId38"/>
    <p:sldId id="428" r:id="rId39"/>
    <p:sldId id="429" r:id="rId40"/>
    <p:sldId id="482" r:id="rId41"/>
    <p:sldId id="430" r:id="rId42"/>
    <p:sldId id="431" r:id="rId43"/>
    <p:sldId id="433" r:id="rId44"/>
    <p:sldId id="434" r:id="rId45"/>
    <p:sldId id="435" r:id="rId46"/>
    <p:sldId id="487" r:id="rId47"/>
    <p:sldId id="438" r:id="rId48"/>
    <p:sldId id="439" r:id="rId49"/>
    <p:sldId id="441" r:id="rId50"/>
    <p:sldId id="442" r:id="rId51"/>
    <p:sldId id="443" r:id="rId52"/>
    <p:sldId id="445" r:id="rId53"/>
    <p:sldId id="532" r:id="rId54"/>
    <p:sldId id="450" r:id="rId55"/>
    <p:sldId id="527" r:id="rId56"/>
    <p:sldId id="522" r:id="rId57"/>
    <p:sldId id="523" r:id="rId58"/>
    <p:sldId id="510" r:id="rId59"/>
    <p:sldId id="509" r:id="rId60"/>
    <p:sldId id="485" r:id="rId61"/>
    <p:sldId id="457" r:id="rId62"/>
    <p:sldId id="458" r:id="rId6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D60093"/>
    <a:srgbClr val="FF7C80"/>
    <a:srgbClr val="F7E9F1"/>
    <a:srgbClr val="FF3399"/>
    <a:srgbClr val="003192"/>
    <a:srgbClr val="FBECE5"/>
    <a:srgbClr val="CCCC00"/>
    <a:srgbClr val="66C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75" autoAdjust="0"/>
    <p:restoredTop sz="67200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</c:sideWall>
    <c:backWall>
      <c:thickness val="0"/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(факт)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974751233091501E-2"/>
                  <c:y val="4.610961890218443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97123916946394E-2"/>
                  <c:y val="-1.3833067204588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74777805681726E-2"/>
                  <c:y val="1.1527404725546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720,5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124812127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817,0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30196225576694E-2"/>
                  <c:y val="2.3054809451092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041,0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596531203032007E-2"/>
                  <c:y val="-9.2219237804368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47868</c:v>
                </c:pt>
                <c:pt idx="1">
                  <c:v>2.5099999999999998</c:v>
                </c:pt>
                <c:pt idx="2" formatCode="0.0">
                  <c:v>40720.5</c:v>
                </c:pt>
                <c:pt idx="3" formatCode="0.0">
                  <c:v>10817</c:v>
                </c:pt>
                <c:pt idx="4" formatCode="0.0">
                  <c:v>15041</c:v>
                </c:pt>
                <c:pt idx="5" formatCode="0.0">
                  <c:v>104.2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(оценка)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dLbls>
            <c:dLbl>
              <c:idx val="0"/>
              <c:layout>
                <c:manualLayout>
                  <c:x val="7.0125936642090421E-3"/>
                  <c:y val="-4.61096189021844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68808706789392E-2"/>
                  <c:y val="-1.3832885670655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940574736978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856,0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088998497022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974751233091501E-2"/>
                  <c:y val="-6.91644283532767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115,0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932669954910668E-2"/>
                  <c:y val="-1.6138366615764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 formatCode="0">
                  <c:v>47648</c:v>
                </c:pt>
                <c:pt idx="1">
                  <c:v>1.2</c:v>
                </c:pt>
                <c:pt idx="2">
                  <c:v>43856</c:v>
                </c:pt>
                <c:pt idx="3">
                  <c:v>11206</c:v>
                </c:pt>
                <c:pt idx="4">
                  <c:v>18115</c:v>
                </c:pt>
                <c:pt idx="5">
                  <c:v>107.5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 (прогноз)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9966334977455341E-2"/>
                  <c:y val="-1.61383666157645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68808706789392E-2"/>
                  <c:y val="-1.3832885670655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57918721819204E-2"/>
                  <c:y val="-9.22192378043687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706,6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74751233091501E-2"/>
                  <c:y val="-6.91644283532767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681256445770133E-2"/>
                  <c:y val="-1.1527404725546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932669954910668E-2"/>
                  <c:y val="-3.2276733231529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 formatCode="0">
                  <c:v>47257</c:v>
                </c:pt>
                <c:pt idx="1">
                  <c:v>1</c:v>
                </c:pt>
                <c:pt idx="2">
                  <c:v>46706.6</c:v>
                </c:pt>
                <c:pt idx="3">
                  <c:v>11950</c:v>
                </c:pt>
                <c:pt idx="4">
                  <c:v>18995</c:v>
                </c:pt>
                <c:pt idx="5">
                  <c:v>104.5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5898240"/>
        <c:axId val="155899776"/>
        <c:axId val="0"/>
      </c:bar3DChart>
      <c:catAx>
        <c:axId val="155898240"/>
        <c:scaling>
          <c:orientation val="minMax"/>
        </c:scaling>
        <c:delete val="0"/>
        <c:axPos val="l"/>
        <c:minorGridlines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Liberation Serif" panose="02020603050405020304" pitchFamily="18" charset="0"/>
              </a:defRPr>
            </a:pPr>
            <a:endParaRPr lang="ru-RU"/>
          </a:p>
        </c:txPr>
        <c:crossAx val="155899776"/>
        <c:crosses val="autoZero"/>
        <c:auto val="1"/>
        <c:lblAlgn val="ctr"/>
        <c:lblOffset val="100"/>
        <c:noMultiLvlLbl val="0"/>
      </c:catAx>
      <c:valAx>
        <c:axId val="155899776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15589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29780413058814E-2"/>
          <c:y val="5.358616888608938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503485914046082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75958379061E-2"/>
                  <c:y val="0.24003991386577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63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81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65E-2"/>
                  <c:y val="0.18674395655384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2020г. факт</c:v>
                </c:pt>
                <c:pt idx="1">
                  <c:v>2021г.  ожидаемое</c:v>
                </c:pt>
                <c:pt idx="2">
                  <c:v>2022г.  прогноз</c:v>
                </c:pt>
                <c:pt idx="3">
                  <c:v>2023г.  прогноз</c:v>
                </c:pt>
                <c:pt idx="4">
                  <c:v>2024г.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398354</c:v>
                </c:pt>
                <c:pt idx="1">
                  <c:v>388002</c:v>
                </c:pt>
                <c:pt idx="2">
                  <c:v>392320</c:v>
                </c:pt>
                <c:pt idx="3">
                  <c:v>456780</c:v>
                </c:pt>
                <c:pt idx="4">
                  <c:v>568161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74307584"/>
        <c:axId val="174317568"/>
        <c:axId val="0"/>
      </c:bar3DChart>
      <c:catAx>
        <c:axId val="17430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74317568"/>
        <c:crosses val="autoZero"/>
        <c:auto val="1"/>
        <c:lblAlgn val="ctr"/>
        <c:lblOffset val="15"/>
        <c:noMultiLvlLbl val="0"/>
      </c:catAx>
      <c:valAx>
        <c:axId val="174317568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307584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302E-2"/>
          <c:y val="0.13515711027393632"/>
          <c:w val="0.79669416406909965"/>
          <c:h val="0.577443029606891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marker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030440964010232E-2"/>
                  <c:y val="-0.10977224297799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485514825505895E-2"/>
                  <c:y val="-6.541369085318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3192"/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398.35399999999993</c:v>
                </c:pt>
                <c:pt idx="1">
                  <c:v>388.00200000000001</c:v>
                </c:pt>
                <c:pt idx="2" formatCode="0.000">
                  <c:v>392.32</c:v>
                </c:pt>
                <c:pt idx="3" formatCode="0.000">
                  <c:v>456.78</c:v>
                </c:pt>
                <c:pt idx="4" formatCode="0.000">
                  <c:v>568.1609999999996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CC00FF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7930116992668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44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47</c:v>
                </c:pt>
                <c:pt idx="1">
                  <c:v>46</c:v>
                </c:pt>
                <c:pt idx="2">
                  <c:v>44</c:v>
                </c:pt>
                <c:pt idx="3">
                  <c:v>48</c:v>
                </c:pt>
                <c:pt idx="4">
                  <c:v>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88352"/>
        <c:axId val="174389888"/>
      </c:lineChart>
      <c:catAx>
        <c:axId val="17438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389888"/>
        <c:crosses val="autoZero"/>
        <c:auto val="1"/>
        <c:lblAlgn val="ctr"/>
        <c:lblOffset val="100"/>
        <c:noMultiLvlLbl val="0"/>
      </c:catAx>
      <c:valAx>
        <c:axId val="174389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38835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334"/>
          <c:y val="2.9621840875758377E-3"/>
          <c:w val="0.14850435126557754"/>
          <c:h val="0.97967021811157773"/>
        </c:manualLayout>
      </c:layout>
      <c:overlay val="0"/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529354553825471E-2"/>
                  <c:y val="0.33442991577243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386603936662404E-2"/>
                  <c:y val="0.26519337746070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786505830802243E-2"/>
                  <c:y val="0.284690890509445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485463008818241E-2"/>
                  <c:y val="0.2442282528754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080390314478E-2"/>
                  <c:y val="0.245435087733197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2020г. Факт</c:v>
                </c:pt>
                <c:pt idx="1">
                  <c:v>2021г. ожидаемое</c:v>
                </c:pt>
                <c:pt idx="2">
                  <c:v>2022г. прогноз</c:v>
                </c:pt>
                <c:pt idx="3">
                  <c:v>2023г. прогноз</c:v>
                </c:pt>
                <c:pt idx="4">
                  <c:v>2024г.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18172</c:v>
                </c:pt>
                <c:pt idx="1">
                  <c:v>13800</c:v>
                </c:pt>
                <c:pt idx="2">
                  <c:v>14585</c:v>
                </c:pt>
                <c:pt idx="3">
                  <c:v>13100</c:v>
                </c:pt>
                <c:pt idx="4">
                  <c:v>13160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73771008"/>
        <c:axId val="173932544"/>
        <c:axId val="0"/>
      </c:bar3DChart>
      <c:catAx>
        <c:axId val="17377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73932544"/>
        <c:crosses val="autoZero"/>
        <c:auto val="1"/>
        <c:lblAlgn val="ctr"/>
        <c:lblOffset val="15"/>
        <c:noMultiLvlLbl val="0"/>
      </c:catAx>
      <c:valAx>
        <c:axId val="17393254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771008"/>
        <c:crosses val="autoZero"/>
        <c:crossBetween val="between"/>
      </c:valAx>
      <c:spPr>
        <a:solidFill>
          <a:schemeClr val="bg1"/>
        </a:solidFill>
        <a:ln w="635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317E-2"/>
          <c:w val="0.890359419011581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6.80106505439636E-3"/>
                  <c:y val="0.2001392199464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198146984602083E-2"/>
                  <c:y val="0.2763982559793306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28 913 </a:t>
                    </a:r>
                    <a:r>
                      <a:rPr lang="en-US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678679959929754E-2"/>
                  <c:y val="0.29925321091182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78190191752742E-2"/>
                  <c:y val="0.37918259098675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995349723046646E-2"/>
                  <c:y val="0.37288381526574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2020г. факт</c:v>
                </c:pt>
                <c:pt idx="1">
                  <c:v>2021г. ожидаемое</c:v>
                </c:pt>
                <c:pt idx="2">
                  <c:v>2022г. прогноз</c:v>
                </c:pt>
                <c:pt idx="3">
                  <c:v>2023г. прогноз</c:v>
                </c:pt>
                <c:pt idx="4">
                  <c:v>2024 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26891</c:v>
                </c:pt>
                <c:pt idx="1">
                  <c:v>28913</c:v>
                </c:pt>
                <c:pt idx="2">
                  <c:v>29212</c:v>
                </c:pt>
                <c:pt idx="3">
                  <c:v>30500</c:v>
                </c:pt>
                <c:pt idx="4">
                  <c:v>30500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174891776"/>
        <c:axId val="174893312"/>
        <c:axId val="0"/>
      </c:bar3DChart>
      <c:catAx>
        <c:axId val="17489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74893312"/>
        <c:crosses val="autoZero"/>
        <c:auto val="1"/>
        <c:lblAlgn val="ctr"/>
        <c:lblOffset val="100"/>
        <c:noMultiLvlLbl val="0"/>
      </c:catAx>
      <c:valAx>
        <c:axId val="174893312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8917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8239E-2"/>
          <c:w val="0.9062448943581447"/>
          <c:h val="0.6588216777656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97481979126499E-2"/>
                  <c:y val="0.2835349449189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436352076660275E-3"/>
                  <c:y val="0.1702486374274126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6130</a:t>
                    </a:r>
                    <a:r>
                      <a: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897884362055013E-3"/>
                  <c:y val="0.27634238897203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41897865690017E-3"/>
                  <c:y val="0.28656892153595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374664252991498E-2"/>
                  <c:y val="0.2927757482284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2020г. факт</c:v>
                </c:pt>
                <c:pt idx="1">
                  <c:v>2021г. ожидаемое</c:v>
                </c:pt>
                <c:pt idx="2">
                  <c:v>2022г. прогноз</c:v>
                </c:pt>
                <c:pt idx="3">
                  <c:v>2023г. прогноз</c:v>
                </c:pt>
                <c:pt idx="4">
                  <c:v>2024г.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7078</c:v>
                </c:pt>
                <c:pt idx="1">
                  <c:v>6130</c:v>
                </c:pt>
                <c:pt idx="2">
                  <c:v>7005</c:v>
                </c:pt>
                <c:pt idx="3">
                  <c:v>7105</c:v>
                </c:pt>
                <c:pt idx="4">
                  <c:v>7205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174946560"/>
        <c:axId val="174952448"/>
        <c:axId val="0"/>
      </c:bar3DChart>
      <c:catAx>
        <c:axId val="17494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74952448"/>
        <c:crosses val="autoZero"/>
        <c:auto val="1"/>
        <c:lblAlgn val="ctr"/>
        <c:lblOffset val="100"/>
        <c:noMultiLvlLbl val="0"/>
      </c:catAx>
      <c:valAx>
        <c:axId val="174952448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946560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60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419008080676309E-2"/>
                  <c:y val="-3.0651126465099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83568775818183E-2"/>
                  <c:y val="-1.839067587905983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565 683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722779743604617E-2"/>
                  <c:y val="5.96154556764013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634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246069957654161E-2"/>
                  <c:y val="6.95778087541359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754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884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0629966935581E-2"/>
                  <c:y val="-2.4952021388794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531250</c:v>
                </c:pt>
                <c:pt idx="1">
                  <c:v>549149</c:v>
                </c:pt>
                <c:pt idx="2">
                  <c:v>565683</c:v>
                </c:pt>
                <c:pt idx="3">
                  <c:v>634905</c:v>
                </c:pt>
                <c:pt idx="4">
                  <c:v>754022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3192"/>
            </a:solidFill>
          </c:spPr>
          <c:invertIfNegative val="0"/>
          <c:dLbls>
            <c:dLbl>
              <c:idx val="0"/>
              <c:layout>
                <c:manualLayout>
                  <c:x val="1.6207436626254422E-2"/>
                  <c:y val="-9.1232147045390048E-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66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868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80839955913921E-2"/>
                  <c:y val="-2.49528601760298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81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009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20732061024422E-2"/>
                  <c:y val="-5.03609166882692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66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835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207436626254422E-2"/>
                  <c:y val="-4.94485952178153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68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409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680839955913921E-2"/>
                  <c:y val="-1.8246429409078069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381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13823307616474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66868</c:v>
                </c:pt>
                <c:pt idx="1">
                  <c:v>81009</c:v>
                </c:pt>
                <c:pt idx="2">
                  <c:v>66835</c:v>
                </c:pt>
                <c:pt idx="3">
                  <c:v>68409</c:v>
                </c:pt>
                <c:pt idx="4">
                  <c:v>69381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9050" cap="flat" cmpd="sng" algn="ctr">
              <a:solidFill>
                <a:srgbClr val="00319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4026567666337949E-2"/>
                  <c:y val="1.776249398215013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29</a:t>
                    </a:r>
                    <a:r>
                      <a:rPr lang="ru-RU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1 916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666279946632634E-2"/>
                  <c:y val="-1.1846682475882733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800" b="1" dirty="0" smtClean="0">
                        <a:latin typeface="Liberation Serif" panose="02020603050405020304" pitchFamily="18" charset="0"/>
                      </a:rPr>
                      <a:t>1321</a:t>
                    </a:r>
                    <a:r>
                      <a:rPr lang="ru-RU" sz="18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800" b="1" dirty="0" smtClean="0">
                        <a:latin typeface="Liberation Serif" panose="02020603050405020304" pitchFamily="18" charset="0"/>
                      </a:rPr>
                      <a:t>296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606357677359507E-2"/>
                  <c:y val="5.5020892740312802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1 476 941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9929148619727E-2"/>
                  <c:y val="9.1953379395299899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1 375 222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673008875224809E-2"/>
                  <c:y val="1.2842917783656186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1 345 871</a:t>
                    </a:r>
                    <a:endParaRPr lang="ru-RU" sz="14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29220634817208E-2"/>
                  <c:y val="9.1950965920774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884E-3"/>
                  <c:y val="-7.4856064166382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680839955913838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800" b="1" baseline="0">
                    <a:solidFill>
                      <a:srgbClr val="7030A0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1291916</c:v>
                </c:pt>
                <c:pt idx="1">
                  <c:v>1321296</c:v>
                </c:pt>
                <c:pt idx="2">
                  <c:v>1476941</c:v>
                </c:pt>
                <c:pt idx="3">
                  <c:v>1375222</c:v>
                </c:pt>
                <c:pt idx="4">
                  <c:v>1345871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175143168"/>
        <c:axId val="180424704"/>
        <c:axId val="0"/>
      </c:bar3DChart>
      <c:catAx>
        <c:axId val="17514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424704"/>
        <c:crosses val="autoZero"/>
        <c:auto val="1"/>
        <c:lblAlgn val="ctr"/>
        <c:lblOffset val="100"/>
        <c:noMultiLvlLbl val="0"/>
      </c:catAx>
      <c:valAx>
        <c:axId val="180424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1431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588"/>
          <c:h val="8.5072804872515451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013120"/>
        <c:axId val="181014912"/>
      </c:barChart>
      <c:catAx>
        <c:axId val="181013120"/>
        <c:scaling>
          <c:orientation val="minMax"/>
        </c:scaling>
        <c:delete val="1"/>
        <c:axPos val="b"/>
        <c:majorTickMark val="out"/>
        <c:minorTickMark val="none"/>
        <c:tickLblPos val="nextTo"/>
        <c:crossAx val="181014912"/>
        <c:crosses val="autoZero"/>
        <c:auto val="1"/>
        <c:lblAlgn val="ctr"/>
        <c:lblOffset val="100"/>
        <c:noMultiLvlLbl val="0"/>
      </c:catAx>
      <c:valAx>
        <c:axId val="181014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0131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7C80"/>
              </a:solidFill>
            </c:spPr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5"/>
            <c:bubble3D val="0"/>
            <c:spPr>
              <a:solidFill>
                <a:srgbClr val="CC00FF"/>
              </a:solidFill>
            </c:spPr>
          </c:dPt>
          <c:dPt>
            <c:idx val="6"/>
            <c:bubble3D val="0"/>
            <c:explosion val="3"/>
            <c:spPr>
              <a:solidFill>
                <a:srgbClr val="00B0F0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D60093"/>
              </a:solidFill>
            </c:spPr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spPr>
              <a:solidFill>
                <a:srgbClr val="F7E9F1"/>
              </a:solidFill>
            </c:spPr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5.3999999999999999E-2</c:v>
                </c:pt>
                <c:pt idx="1">
                  <c:v>2E-3</c:v>
                </c:pt>
                <c:pt idx="2">
                  <c:v>6.0000000000000001E-3</c:v>
                </c:pt>
                <c:pt idx="3">
                  <c:v>0.04</c:v>
                </c:pt>
                <c:pt idx="4">
                  <c:v>5.1999999999999998E-2</c:v>
                </c:pt>
                <c:pt idx="5">
                  <c:v>2E-3</c:v>
                </c:pt>
                <c:pt idx="6">
                  <c:v>0.64100000000000001</c:v>
                </c:pt>
                <c:pt idx="7">
                  <c:v>7.2999999999999995E-2</c:v>
                </c:pt>
                <c:pt idx="8">
                  <c:v>7.3999999999999996E-2</c:v>
                </c:pt>
                <c:pt idx="9">
                  <c:v>5.5E-2</c:v>
                </c:pt>
                <c:pt idx="10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000" b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7032731272496"/>
          <c:y val="2.8419411732029769E-2"/>
          <c:w val="0.41677288726483147"/>
          <c:h val="0.940716110908311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CC00FF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6.4510516320428188E-2"/>
                  <c:y val="-0.2448037023664037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1780,8</a:t>
                    </a:r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                             84,3%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82421014734917E-3"/>
                  <c:y val="4.4092323075213867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331,0</a:t>
                    </a:r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                               15,7%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1780.8</c:v>
                </c:pt>
                <c:pt idx="1">
                  <c:v>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rgbClr val="00B0F0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0070C0"/>
                        </a:solidFill>
                      </a:rPr>
                      <a:t>98,3%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129503077396076E-2"/>
                  <c:y val="-6.676049529766331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0070C0"/>
                        </a:solidFill>
                      </a:rPr>
                      <a:t>1,7%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2076506.2</c:v>
                </c:pt>
                <c:pt idx="1">
                  <c:v>35258.699999999997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31942656922915E-2"/>
          <c:y val="0.14237987718140249"/>
          <c:w val="0.90773932004425173"/>
          <c:h val="0.7534029443351609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2.840939429257416E-2"/>
                  <c:y val="2.493513792585137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420,5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522727147189306E-2"/>
                  <c:y val="3.393686104594043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3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023,3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068346231106741E-2"/>
                  <c:y val="3.496343543527843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4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972,4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258507835328299E-3"/>
                  <c:y val="2.803228835140322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6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718,4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614714693150831E-3"/>
                  <c:y val="4.063410165755003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8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691,0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229429386301662E-2"/>
                  <c:y val="4.4092323075213866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10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886,0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229429386301662E-2"/>
                  <c:y val="4.7550544492877697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13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109,3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15237232493183E-2"/>
                  <c:y val="5.1008765910541529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15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337,6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833507328991728E-3"/>
                  <c:y val="3.463885276363628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17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638,8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1420.5</c:v>
                </c:pt>
                <c:pt idx="1">
                  <c:v>3023.3</c:v>
                </c:pt>
                <c:pt idx="2">
                  <c:v>4972.4000000000005</c:v>
                </c:pt>
                <c:pt idx="3">
                  <c:v>6718.4</c:v>
                </c:pt>
                <c:pt idx="4" formatCode="0.0">
                  <c:v>8691</c:v>
                </c:pt>
                <c:pt idx="5" formatCode="0.0">
                  <c:v>10886</c:v>
                </c:pt>
                <c:pt idx="6">
                  <c:v>13109.3</c:v>
                </c:pt>
                <c:pt idx="7">
                  <c:v>15337.6</c:v>
                </c:pt>
                <c:pt idx="8">
                  <c:v>17638.8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6.3720616368112215E-2"/>
                  <c:y val="-6.1788613901287655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534,0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294549793138502E-2"/>
                  <c:y val="-6.27691694386898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3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168,0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7221998206647944E-2"/>
                  <c:y val="-6.2614502528041543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5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276,4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380847957254151E-2"/>
                  <c:y val="-6.9685612274017483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7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349,2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48777243209106"/>
                  <c:y val="-7.0356561689224079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9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512,9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9647727837648248E-2"/>
                  <c:y val="-5.043312180999497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11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694,7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005478561709539"/>
                  <c:y val="-5.900134189883041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14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044,1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899499555344429"/>
                  <c:y val="-5.043312180999497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16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592,9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3321825683968648E-2"/>
                  <c:y val="-3.698799261955643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18</a:t>
                    </a:r>
                    <a:r>
                      <a:rPr lang="ru-RU" sz="1000" b="1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000" b="1" dirty="0" smtClean="0">
                        <a:latin typeface="Liberation Serif" panose="02020603050405020304" pitchFamily="18" charset="0"/>
                      </a:rPr>
                      <a:t>934,3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1534</c:v>
                </c:pt>
                <c:pt idx="1">
                  <c:v>3168</c:v>
                </c:pt>
                <c:pt idx="2" formatCode="General">
                  <c:v>5276.4</c:v>
                </c:pt>
                <c:pt idx="3" formatCode="General">
                  <c:v>7349.2</c:v>
                </c:pt>
                <c:pt idx="4" formatCode="General">
                  <c:v>9512.9</c:v>
                </c:pt>
                <c:pt idx="5" formatCode="General">
                  <c:v>11694.7</c:v>
                </c:pt>
                <c:pt idx="6" formatCode="General">
                  <c:v>14044.1</c:v>
                </c:pt>
                <c:pt idx="7" formatCode="General">
                  <c:v>16592.900000000001</c:v>
                </c:pt>
                <c:pt idx="8" formatCode="General">
                  <c:v>18934.3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839552"/>
        <c:axId val="158841088"/>
      </c:lineChart>
      <c:catAx>
        <c:axId val="158839552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Liberation Serif" panose="02020603050405020304" pitchFamily="18" charset="0"/>
              </a:defRPr>
            </a:pPr>
            <a:endParaRPr lang="ru-RU"/>
          </a:p>
        </c:txPr>
        <c:crossAx val="158841088"/>
        <c:crosses val="autoZero"/>
        <c:auto val="1"/>
        <c:lblAlgn val="ctr"/>
        <c:lblOffset val="100"/>
        <c:noMultiLvlLbl val="0"/>
      </c:catAx>
      <c:valAx>
        <c:axId val="158841088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158839552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5.477736433041086E-2"/>
          <c:y val="3.113808982774997E-2"/>
          <c:w val="0.501068830472992"/>
          <c:h val="8.7070663172501533E-2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2022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4436157380760207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3296585988299312"/>
          <c:y val="7.1807424259159328E-2"/>
          <c:w val="0.67034137410658079"/>
          <c:h val="0.9114931138821114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66CCFF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15000"/>
                      <a:satMod val="180000"/>
                    </a:schemeClr>
                  </a:gs>
                  <a:gs pos="50000">
                    <a:schemeClr val="accent6">
                      <a:shade val="45000"/>
                      <a:satMod val="170000"/>
                    </a:schemeClr>
                  </a:gs>
                  <a:gs pos="70000">
                    <a:schemeClr val="accent6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6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15000"/>
                      <a:satMod val="180000"/>
                    </a:schemeClr>
                  </a:gs>
                  <a:gs pos="50000">
                    <a:schemeClr val="accent4">
                      <a:shade val="45000"/>
                      <a:satMod val="170000"/>
                    </a:schemeClr>
                  </a:gs>
                  <a:gs pos="70000">
                    <a:schemeClr val="accent4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4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FF3399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003192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CC00FF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3227696922564158E-2"/>
                  <c:y val="-8.8640370139851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276969225641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27696922564158E-2"/>
                  <c:y val="6.64802776048883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27696922564158E-2"/>
                  <c:y val="2.21600925349627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7579528200570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410,0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757952820057031E-2"/>
                  <c:y val="6.64802776048883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757952820057031E-2"/>
                  <c:y val="2.21600925349627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063,3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818464615042782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8184646150427821E-3"/>
                  <c:y val="-2.21600925349627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348720512535648E-3"/>
                  <c:y val="-6.64802776048883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878976410028572E-3"/>
                  <c:y val="-4.0626366994840243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424,9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288208717549902E-2"/>
                  <c:y val="-2.21600925349627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305,3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8184646150428325E-3"/>
                  <c:y val="-6.64802776048883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69744102507128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2.2160092534962792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Liberation Serif" panose="02020603050405020304" pitchFamily="18" charset="0"/>
                      </a:defRPr>
                    </a:pPr>
                    <a:r>
                      <a:rPr lang="en-US" sz="1400" dirty="0" smtClean="0"/>
                      <a:t>1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280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510,5</a:t>
                    </a:r>
                    <a:endParaRPr lang="en-US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городском округе Сухой Лог"</c:v>
                </c:pt>
                <c:pt idx="1">
                  <c:v>МП "Поддержка социально ориентированных некоммерческих организаций в городском округе Сухой Лог"</c:v>
                </c:pt>
                <c:pt idx="2">
                  <c:v>МП "Реализация основных направлений государственной политики в строительном комплексе городского округа Сухой Лог"</c:v>
                </c:pt>
                <c:pt idx="3">
                  <c:v>МП "Экология и природопользование на территории городского округа Сухой Лог"</c:v>
                </c:pt>
                <c:pt idx="4">
                  <c:v>МП "Управление и распоряжение муниципальной собственностью городского округа Сухой Лог"</c:v>
                </c:pt>
                <c:pt idx="5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городского округа Сухой Лог"</c:v>
                </c:pt>
                <c:pt idx="6">
                  <c:v>МП "Молодежь Свердловской области на территории городского округа Сухой Лог"</c:v>
                </c:pt>
                <c:pt idx="7">
                  <c:v>МП "Формирование современной городской среды в городском округе Сухой Лог до 2024 года"</c:v>
                </c:pt>
                <c:pt idx="8">
                  <c:v>МП "Обеспечение безопасности жизнедеятельности населения городского округа Сухой Лог"</c:v>
                </c:pt>
                <c:pt idx="9">
                  <c:v>МП "Управление муниципальными финансами городского округа Сухой Лог"</c:v>
                </c:pt>
                <c:pt idx="10">
                  <c:v>МП "Развитие физической культуры и спорта в городском округе Сухой Лог"</c:v>
                </c:pt>
                <c:pt idx="11">
                  <c:v>МП "Развитие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Лог"</c:v>
                </c:pt>
                <c:pt idx="12">
                  <c:v>МП "Развитие культуры  и искусства в городском округе Сухой Лог"</c:v>
                </c:pt>
                <c:pt idx="13">
                  <c:v>МП "Выполнение муниципальных функций, переданных государственных полномочий и обеспечение деятельности Администрации городского округа Сухой Лог"</c:v>
                </c:pt>
                <c:pt idx="14">
                  <c:v>МП "Развитие системы образования в городском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578.5</c:v>
                </c:pt>
                <c:pt idx="1">
                  <c:v>850</c:v>
                </c:pt>
                <c:pt idx="2">
                  <c:v>2100</c:v>
                </c:pt>
                <c:pt idx="3">
                  <c:v>3498</c:v>
                </c:pt>
                <c:pt idx="4">
                  <c:v>4410</c:v>
                </c:pt>
                <c:pt idx="5">
                  <c:v>4579.6000000000004</c:v>
                </c:pt>
                <c:pt idx="6">
                  <c:v>6063.3</c:v>
                </c:pt>
                <c:pt idx="7">
                  <c:v>11400</c:v>
                </c:pt>
                <c:pt idx="8">
                  <c:v>12500</c:v>
                </c:pt>
                <c:pt idx="9">
                  <c:v>14657.2</c:v>
                </c:pt>
                <c:pt idx="10">
                  <c:v>116424.9</c:v>
                </c:pt>
                <c:pt idx="11">
                  <c:v>162305.29999999999</c:v>
                </c:pt>
                <c:pt idx="12">
                  <c:v>222537.5</c:v>
                </c:pt>
                <c:pt idx="13">
                  <c:v>234091.4</c:v>
                </c:pt>
                <c:pt idx="14">
                  <c:v>1280510.5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1917184"/>
        <c:axId val="181918720"/>
        <c:axId val="0"/>
      </c:bar3DChart>
      <c:catAx>
        <c:axId val="18191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1918720"/>
        <c:crosses val="autoZero"/>
        <c:auto val="1"/>
        <c:lblAlgn val="l"/>
        <c:lblOffset val="100"/>
        <c:noMultiLvlLbl val="0"/>
      </c:catAx>
      <c:valAx>
        <c:axId val="18191872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81917184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92091195749491E-2"/>
          <c:y val="2.913287412509721E-2"/>
          <c:w val="0.91176631926540352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62123734110438E-3"/>
                  <c:y val="-4.5352103734505704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075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258,1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039122637167298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166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910,7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4866138773072E-2"/>
                  <c:y val="-4.5352103734505704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280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510,5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12373411043791E-2"/>
                  <c:y val="-4.5352103734505704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272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258,9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318560116565687E-2"/>
                  <c:y val="-3.5273858460171129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1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308</a:t>
                    </a:r>
                    <a:r>
                      <a:rPr lang="ru-RU" sz="900" dirty="0" smtClean="0"/>
                      <a:t> </a:t>
                    </a:r>
                    <a:r>
                      <a:rPr lang="en-US" sz="900" dirty="0" smtClean="0"/>
                      <a:t>537,2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2020 год</c:v>
                </c:pt>
                <c:pt idx="1">
                  <c:v>план 2021 год</c:v>
                </c:pt>
                <c:pt idx="2">
                  <c:v>план 2022 год </c:v>
                </c:pt>
                <c:pt idx="3">
                  <c:v>план 2023 год</c:v>
                </c:pt>
                <c:pt idx="4">
                  <c:v>план 2024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1075258.1000000001</c:v>
                </c:pt>
                <c:pt idx="1">
                  <c:v>1166910.7</c:v>
                </c:pt>
                <c:pt idx="2">
                  <c:v>1280510.5</c:v>
                </c:pt>
                <c:pt idx="3">
                  <c:v>1272258.9000000004</c:v>
                </c:pt>
                <c:pt idx="4">
                  <c:v>1308537.2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1981184"/>
        <c:axId val="182059776"/>
        <c:axId val="0"/>
      </c:bar3DChart>
      <c:catAx>
        <c:axId val="18198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2059776"/>
        <c:crosses val="autoZero"/>
        <c:auto val="1"/>
        <c:lblAlgn val="ctr"/>
        <c:lblOffset val="100"/>
        <c:noMultiLvlLbl val="0"/>
      </c:catAx>
      <c:valAx>
        <c:axId val="182059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198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67376297528513E-2"/>
          <c:y val="2.5672954856029329E-2"/>
          <c:w val="0.95074371115922063"/>
          <c:h val="0.786415166045394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3.2572876881006166E-3"/>
                  <c:y val="-0.2763118912713403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170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209,2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07971016097051E-2"/>
                  <c:y val="-0.2719029161368902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174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481,0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22799846474358E-2"/>
                  <c:y val="-0.2810479905524900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 222 537,5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29404206578541E-2"/>
                  <c:y val="-0.29623508910532576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194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100,4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29002016885808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202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630,0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2020 год</c:v>
                </c:pt>
                <c:pt idx="1">
                  <c:v>план 2021 год </c:v>
                </c:pt>
                <c:pt idx="2">
                  <c:v>план 2022 год</c:v>
                </c:pt>
                <c:pt idx="3">
                  <c:v>план 2023 год</c:v>
                </c:pt>
                <c:pt idx="4">
                  <c:v>план 2024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170209.2</c:v>
                </c:pt>
                <c:pt idx="1">
                  <c:v>174481</c:v>
                </c:pt>
                <c:pt idx="2">
                  <c:v>222537.5</c:v>
                </c:pt>
                <c:pt idx="3" formatCode="General">
                  <c:v>194100.4</c:v>
                </c:pt>
                <c:pt idx="4">
                  <c:v>202630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2948224"/>
        <c:axId val="182953088"/>
        <c:axId val="0"/>
      </c:bar3DChart>
      <c:catAx>
        <c:axId val="182948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</a:defRPr>
            </a:pPr>
            <a:endParaRPr lang="ru-RU"/>
          </a:p>
        </c:txPr>
        <c:crossAx val="182953088"/>
        <c:crosses val="autoZero"/>
        <c:auto val="1"/>
        <c:lblAlgn val="ctr"/>
        <c:lblOffset val="100"/>
        <c:noMultiLvlLbl val="0"/>
      </c:catAx>
      <c:valAx>
        <c:axId val="1829530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294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6091885205304E-2"/>
          <c:y val="5.6128875433672905E-2"/>
          <c:w val="0.98446381982672027"/>
          <c:h val="0.783167230165219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1119303562869788E-2"/>
                  <c:y val="-0.20876847016998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572567928088856E-3"/>
                  <c:y val="-0.31165940712469864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115 658</a:t>
                    </a:r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044091507977839E-2"/>
                  <c:y val="-0.3250390479489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99860592204317E-2"/>
                  <c:y val="-0.32201619174930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601602546229785E-2"/>
                  <c:y val="-0.34341479978927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 г.</c:v>
                </c:pt>
                <c:pt idx="1">
                  <c:v>План 2021 г.</c:v>
                </c:pt>
                <c:pt idx="2">
                  <c:v>План 2022 г.</c:v>
                </c:pt>
                <c:pt idx="3">
                  <c:v>План 2023 г.</c:v>
                </c:pt>
                <c:pt idx="4">
                  <c:v>План 2024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108333.3</c:v>
                </c:pt>
                <c:pt idx="1">
                  <c:v>118060</c:v>
                </c:pt>
                <c:pt idx="2">
                  <c:v>116424.9</c:v>
                </c:pt>
                <c:pt idx="3">
                  <c:v>120297.60000000002</c:v>
                </c:pt>
                <c:pt idx="4">
                  <c:v>121384.9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005568"/>
        <c:axId val="183007104"/>
        <c:axId val="0"/>
      </c:bar3DChart>
      <c:catAx>
        <c:axId val="18300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3007104"/>
        <c:crosses val="autoZero"/>
        <c:auto val="1"/>
        <c:lblAlgn val="ctr"/>
        <c:lblOffset val="100"/>
        <c:noMultiLvlLbl val="0"/>
      </c:catAx>
      <c:valAx>
        <c:axId val="1830071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830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644311139823429E-4"/>
          <c:y val="0"/>
          <c:w val="0.99931355688860168"/>
          <c:h val="0.78334591281340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1.7774351771859511E-2"/>
                  <c:y val="-4.9620007858826906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366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190,0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24938049509931E-2"/>
                  <c:y val="-8.506287061513183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156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366,5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214108712885534E-3"/>
                  <c:y val="-7.797429806387082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162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305,3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24938049509931E-2"/>
                  <c:y val="-8.506287061513183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157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300,0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607054356442761E-2"/>
                  <c:y val="-6.3797152961348899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smtClean="0"/>
                      <a:t>176</a:t>
                    </a:r>
                    <a:r>
                      <a:rPr lang="ru-RU" sz="1000" dirty="0" smtClean="0"/>
                      <a:t> </a:t>
                    </a:r>
                    <a:r>
                      <a:rPr lang="en-US" sz="1000" dirty="0" smtClean="0"/>
                      <a:t>100,0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2020 год</c:v>
                </c:pt>
                <c:pt idx="1">
                  <c:v>план 2021 год</c:v>
                </c:pt>
                <c:pt idx="2">
                  <c:v>план 2022 год </c:v>
                </c:pt>
                <c:pt idx="3">
                  <c:v>план 2023 год</c:v>
                </c:pt>
                <c:pt idx="4">
                  <c:v>план 2024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366190</c:v>
                </c:pt>
                <c:pt idx="1">
                  <c:v>156366.5</c:v>
                </c:pt>
                <c:pt idx="2">
                  <c:v>162305.29999999999</c:v>
                </c:pt>
                <c:pt idx="3">
                  <c:v>157300</c:v>
                </c:pt>
                <c:pt idx="4">
                  <c:v>176100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3147520"/>
        <c:axId val="183709056"/>
        <c:axId val="0"/>
      </c:bar3DChart>
      <c:catAx>
        <c:axId val="18314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3709056"/>
        <c:crosses val="autoZero"/>
        <c:auto val="1"/>
        <c:lblAlgn val="ctr"/>
        <c:lblOffset val="100"/>
        <c:noMultiLvlLbl val="0"/>
      </c:catAx>
      <c:valAx>
        <c:axId val="1837090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8314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942457485732"/>
          <c:y val="0.25691943105864057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14335</c:v>
                </c:pt>
                <c:pt idx="1">
                  <c:v>34125</c:v>
                </c:pt>
                <c:pt idx="2">
                  <c:v>49189</c:v>
                </c:pt>
                <c:pt idx="3">
                  <c:v>13252.8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656840273108056"/>
          <c:y val="2.5187704289500297E-2"/>
          <c:w val="0.57712763883934926"/>
          <c:h val="0.91319401185318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сметная стоимость работ, тыс.руб.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Благоустройство участка территории городского многофункционального парка в районе проезда Строителей г.Сухой Лог с целью устройства скейт-парка (ролледрома)</c:v>
                </c:pt>
                <c:pt idx="1">
                  <c:v>Обустройство пешеходных переходов вблизи образовательных учреждений в соответствии с требованиями новых национальных стандартов на территории городского округа Сухой Лог (в том числе обустройство подходов к пешеходным переходам и тротуаров "дом-школа-дом"</c:v>
                </c:pt>
                <c:pt idx="2">
                  <c:v>Разработка проектно-сметной документации по объекту "Реконструкция станции обезжелезивания воды городского округа Сухой Лог"</c:v>
                </c:pt>
                <c:pt idx="3">
                  <c:v>Разработка проектно-сметной документации на капитальный ремонт мостового сооружения через реку Пышма по улице Набережная в городе Сухой Лог Свердловской области</c:v>
                </c:pt>
                <c:pt idx="4">
                  <c:v>Обустройство земельных участков, предназначенных под размещение улично - дорожной сети с. Курьи, с. Рудянское, Сухоложского района (для многодетных семей)</c:v>
                </c:pt>
                <c:pt idx="5">
                  <c:v>Разработка проектно-сметной документации на капитальный ремонт мостового сооружения по улице Кулезнева в деревне Заимка Сухоложского района Свердловской области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18100</c:v>
                </c:pt>
                <c:pt idx="1">
                  <c:v>16980</c:v>
                </c:pt>
                <c:pt idx="2">
                  <c:v>10700</c:v>
                </c:pt>
                <c:pt idx="3">
                  <c:v>6400</c:v>
                </c:pt>
                <c:pt idx="4">
                  <c:v>5000</c:v>
                </c:pt>
                <c:pt idx="5">
                  <c:v>3500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Финансирование в 2022 году, тыс.руб.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Благоустройство участка территории городского многофункционального парка в районе проезда Строителей г.Сухой Лог с целью устройства скейт-парка (ролледрома)</c:v>
                </c:pt>
                <c:pt idx="1">
                  <c:v>Обустройство пешеходных переходов вблизи образовательных учреждений в соответствии с требованиями новых национальных стандартов на территории городского округа Сухой Лог (в том числе обустройство подходов к пешеходным переходам и тротуаров "дом-школа-дом"</c:v>
                </c:pt>
                <c:pt idx="2">
                  <c:v>Разработка проектно-сметной документации по объекту "Реконструкция станции обезжелезивания воды городского округа Сухой Лог"</c:v>
                </c:pt>
                <c:pt idx="3">
                  <c:v>Разработка проектно-сметной документации на капитальный ремонт мостового сооружения через реку Пышма по улице Набережная в городе Сухой Лог Свердловской области</c:v>
                </c:pt>
                <c:pt idx="4">
                  <c:v>Обустройство земельных участков, предназначенных под размещение улично - дорожной сети с. Курьи, с. Рудянское, Сухоложского района (для многодетных семей)</c:v>
                </c:pt>
                <c:pt idx="5">
                  <c:v>Разработка проектно-сметной документации на капитальный ремонт мостового сооружения по улице Кулезнева в деревне Заимка Сухоложского района Свердловской области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11400</c:v>
                </c:pt>
                <c:pt idx="1">
                  <c:v>16900</c:v>
                </c:pt>
                <c:pt idx="2">
                  <c:v>10700</c:v>
                </c:pt>
                <c:pt idx="3">
                  <c:v>6400</c:v>
                </c:pt>
                <c:pt idx="4">
                  <c:v>5000</c:v>
                </c:pt>
                <c:pt idx="5">
                  <c:v>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780480"/>
        <c:axId val="183782016"/>
      </c:barChart>
      <c:catAx>
        <c:axId val="183780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just">
              <a:defRPr sz="900">
                <a:latin typeface="Liberation Serif" panose="02020603050405020304" pitchFamily="18" charset="0"/>
              </a:defRPr>
            </a:pPr>
            <a:endParaRPr lang="ru-RU"/>
          </a:p>
        </c:txPr>
        <c:crossAx val="183782016"/>
        <c:crosses val="autoZero"/>
        <c:auto val="1"/>
        <c:lblAlgn val="ctr"/>
        <c:lblOffset val="100"/>
        <c:noMultiLvlLbl val="0"/>
      </c:catAx>
      <c:valAx>
        <c:axId val="18378201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8378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068315021527817"/>
          <c:y val="2.8384938077372229E-2"/>
          <c:w val="0.40931684978472177"/>
          <c:h val="0.14059246456728267"/>
        </c:manualLayout>
      </c:layout>
      <c:overlay val="0"/>
      <c:txPr>
        <a:bodyPr/>
        <a:lstStyle/>
        <a:p>
          <a:pPr>
            <a:defRPr sz="12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94047100011449"/>
          <c:y val="0"/>
          <c:w val="0.75695938527135509"/>
          <c:h val="0.999942316600985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dLbl>
              <c:idx val="0"/>
              <c:layout>
                <c:manualLayout>
                  <c:x val="7.4068881260118177E-3"/>
                  <c:y val="-5.426747455410942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323986268212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32398626821264E-2"/>
                  <c:y val="-8.140121183116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32398626821264E-2"/>
                  <c:y val="-2.713373727705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332398626821264E-2"/>
                  <c:y val="-8.140121183116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332398626821264E-2"/>
                  <c:y val="-2.713373727705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1771.4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1.3332398626821264E-2"/>
                  <c:y val="-1.628024236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51021001619024E-2"/>
                  <c:y val="-8.140121183116397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898,0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32398626821264E-2"/>
                  <c:y val="-1.628024236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32398626821264E-2"/>
                  <c:y val="-1.085349491082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332398626821264E-2"/>
                  <c:y val="-1.899361609393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332398626821264E-2"/>
                  <c:y val="-1.3566868638527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0</c:v>
                </c:pt>
                <c:pt idx="1">
                  <c:v>5898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6035584"/>
        <c:axId val="185664640"/>
        <c:axId val="0"/>
      </c:bar3DChart>
      <c:catAx>
        <c:axId val="186035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5664640"/>
        <c:crosses val="autoZero"/>
        <c:auto val="1"/>
        <c:lblAlgn val="ctr"/>
        <c:lblOffset val="100"/>
        <c:noMultiLvlLbl val="0"/>
      </c:catAx>
      <c:valAx>
        <c:axId val="18566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03558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545783491877682"/>
          <c:y val="3.1448642458530254E-2"/>
          <c:w val="0.5256023462222128"/>
          <c:h val="0.32325660396708067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8.3931852975138055E-2"/>
          <c:y val="0.12301311960188389"/>
          <c:w val="0.89948365924172358"/>
          <c:h val="0.775780798707479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9.265425542690291E-3"/>
                  <c:y val="-0.41537529718018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63772010266323E-2"/>
                  <c:y val="-0.29833209752437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345840800297547E-3"/>
                  <c:y val="-0.16297415617673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017583715095202E-3"/>
                  <c:y val="-0.11882325556530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59983446535547E-2"/>
                  <c:y val="-7.106615850896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258474245182292E-2"/>
                  <c:y val="-7.106615850896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872998463306E-2"/>
                  <c:y val="-7.11908962256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971045906924378E-2"/>
                  <c:y val="-7.106615850896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3500913045113987E-2"/>
                  <c:y val="-7.09412351706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402657236207021E-3"/>
                  <c:y val="-6.8364436088997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 01.01.2018г.</c:v>
                </c:pt>
                <c:pt idx="1">
                  <c:v>на 01.01.2019г.</c:v>
                </c:pt>
                <c:pt idx="2">
                  <c:v>на 01.01.2020г.</c:v>
                </c:pt>
                <c:pt idx="3">
                  <c:v>на 01.01.2021г.</c:v>
                </c:pt>
                <c:pt idx="4">
                  <c:v>на 01.01.2022г.</c:v>
                </c:pt>
                <c:pt idx="5">
                  <c:v>на 01.01.2023г.</c:v>
                </c:pt>
                <c:pt idx="6">
                  <c:v>на 01.01.2024г.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0.4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724288"/>
        <c:axId val="185750656"/>
        <c:axId val="0"/>
      </c:bar3DChart>
      <c:catAx>
        <c:axId val="185724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</a:defRPr>
            </a:pPr>
            <a:endParaRPr lang="ru-RU"/>
          </a:p>
        </c:txPr>
        <c:crossAx val="185750656"/>
        <c:crosses val="autoZero"/>
        <c:auto val="1"/>
        <c:lblAlgn val="ctr"/>
        <c:lblOffset val="100"/>
        <c:noMultiLvlLbl val="0"/>
      </c:catAx>
      <c:valAx>
        <c:axId val="18575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18572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05019234647178E-2"/>
          <c:y val="0.14517749661802284"/>
          <c:w val="0.88676946530237699"/>
          <c:h val="0.74485378530925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6.2294468487753421E-3"/>
                  <c:y val="-2.767639107637277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335</a:t>
                    </a:r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,</a:t>
                    </a:r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247262165138756E-3"/>
                  <c:y val="-3.445477735589291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727</a:t>
                    </a:r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,</a:t>
                    </a:r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40352452465294E-2"/>
                  <c:y val="-8.6832018664592826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1</a:t>
                    </a:r>
                    <a:r>
                      <a:rPr lang="ru-RU" sz="1100" b="1" baseline="0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040</a:t>
                    </a:r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,</a:t>
                    </a:r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335.1</c:v>
                </c:pt>
                <c:pt idx="1">
                  <c:v>727.8</c:v>
                </c:pt>
                <c:pt idx="2">
                  <c:v>1040.5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636708536019813E-2"/>
                  <c:y val="-2.143567381402066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318</a:t>
                    </a:r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8585594179968E-2"/>
                  <c:y val="-1.790841322641704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730</a:t>
                    </a:r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,</a:t>
                    </a:r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927195309227979E-3"/>
                  <c:y val="1.0853913835281918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1</a:t>
                    </a:r>
                    <a:r>
                      <a:rPr lang="ru-RU" sz="1100" b="1" baseline="0" dirty="0" smtClean="0">
                        <a:latin typeface="Liberation Serif" panose="02020603050405020304" pitchFamily="18" charset="0"/>
                      </a:rPr>
                      <a:t> </a:t>
                    </a:r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242</a:t>
                    </a:r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,</a:t>
                    </a:r>
                    <a:r>
                      <a:rPr lang="en-US" sz="1100" b="1" dirty="0" smtClean="0">
                        <a:latin typeface="Liberation Serif" panose="02020603050405020304" pitchFamily="18" charset="0"/>
                      </a:rPr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318</c:v>
                </c:pt>
                <c:pt idx="1">
                  <c:v>730.8</c:v>
                </c:pt>
                <c:pt idx="2">
                  <c:v>1242.9000000000001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88128"/>
        <c:axId val="167089664"/>
      </c:barChart>
      <c:catAx>
        <c:axId val="167088128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67089664"/>
        <c:crosses val="autoZero"/>
        <c:auto val="1"/>
        <c:lblAlgn val="ctr"/>
        <c:lblOffset val="100"/>
        <c:noMultiLvlLbl val="0"/>
      </c:catAx>
      <c:valAx>
        <c:axId val="167089664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167088128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5.4284290605543323E-2"/>
          <c:y val="3.680813242973003E-2"/>
          <c:w val="0.53951852304279713"/>
          <c:h val="7.6167648039106764E-2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solidFill>
          <a:schemeClr val="accent2">
            <a:lumMod val="40000"/>
            <a:lumOff val="60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2958279871777309E-2"/>
          <c:y val="1.5332892304895393E-3"/>
          <c:w val="0.76415522966831206"/>
          <c:h val="0.8314454959549949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CC00FF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7449763550026164E-2"/>
                  <c:y val="2.3443222361364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449763550026164E-2"/>
                  <c:y val="4.29787445017097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324</c:v>
                </c:pt>
                <c:pt idx="1">
                  <c:v>322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00B0F0"/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4766285306143473E-2"/>
                  <c:y val="-4.64193592016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474214508918527E-2"/>
                  <c:y val="1.6791612526144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506</c:v>
                </c:pt>
                <c:pt idx="1">
                  <c:v>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cylinder"/>
        <c:axId val="158792320"/>
        <c:axId val="167331328"/>
        <c:axId val="0"/>
      </c:bar3DChart>
      <c:catAx>
        <c:axId val="15879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>
                <a:latin typeface="Liberation Serif" panose="02020603050405020304" pitchFamily="18" charset="0"/>
              </a:defRPr>
            </a:pPr>
            <a:endParaRPr lang="ru-RU"/>
          </a:p>
        </c:txPr>
        <c:crossAx val="167331328"/>
        <c:crosses val="autoZero"/>
        <c:auto val="1"/>
        <c:lblAlgn val="ctr"/>
        <c:lblOffset val="100"/>
        <c:noMultiLvlLbl val="0"/>
      </c:catAx>
      <c:valAx>
        <c:axId val="167331328"/>
        <c:scaling>
          <c:orientation val="minMax"/>
        </c:scaling>
        <c:delete val="0"/>
        <c:axPos val="b"/>
        <c:majorGridlines>
          <c:spPr>
            <a:ln w="4308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5879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427029083430352E-2"/>
          <c:y val="9.8846340305622629E-2"/>
          <c:w val="0.13756630023355737"/>
          <c:h val="0.36018093949157165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46621525483658E-2"/>
          <c:y val="5.5430349008840314E-2"/>
          <c:w val="0.66689800061201876"/>
          <c:h val="0.91475470979414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9920700818817442E-2"/>
                  <c:y val="1.0077848493024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37358714528796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078651592318194"/>
                  <c:y val="-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2109.5</c:v>
                </c:pt>
                <c:pt idx="1">
                  <c:v>2078.5</c:v>
                </c:pt>
                <c:pt idx="2">
                  <c:v>2169.3000000000002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Богданович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2398.9</c:v>
                </c:pt>
                <c:pt idx="1">
                  <c:v>2187.8000000000002</c:v>
                </c:pt>
                <c:pt idx="2" formatCode="0.0">
                  <c:v>2222.5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0.20535401037311637"/>
                  <c:y val="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20485102045191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67090791081693E-2"/>
                  <c:y val="-1.0078245274334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2270.9</c:v>
                </c:pt>
                <c:pt idx="1">
                  <c:v>2017.2</c:v>
                </c:pt>
                <c:pt idx="2">
                  <c:v>2101.8000000000002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394560"/>
        <c:axId val="171396096"/>
      </c:barChart>
      <c:catAx>
        <c:axId val="171394560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396096"/>
        <c:crosses val="autoZero"/>
        <c:auto val="1"/>
        <c:lblAlgn val="ctr"/>
        <c:lblOffset val="100"/>
        <c:noMultiLvlLbl val="0"/>
      </c:catAx>
      <c:valAx>
        <c:axId val="171396096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71394560"/>
        <c:crosses val="autoZero"/>
        <c:crossBetween val="between"/>
      </c:valAx>
      <c:spPr>
        <a:ln w="9525"/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2867734460183E-2"/>
          <c:y val="4.9745185007933589E-2"/>
          <c:w val="0.68390237859510261"/>
          <c:h val="0.810440577827534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041828685701588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257337188690045E-2"/>
                  <c:y val="9.04457909235156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86511626535109"/>
                  <c:y val="4.5222895461757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2111.8000000000002</c:v>
                </c:pt>
                <c:pt idx="1">
                  <c:v>2060.5</c:v>
                </c:pt>
                <c:pt idx="2">
                  <c:v>2127.8000000000002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Богданович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2.809422355234864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90272565585171E-2"/>
                  <c:y val="9.0445790923515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2414.4</c:v>
                </c:pt>
                <c:pt idx="1">
                  <c:v>2187.8000000000002</c:v>
                </c:pt>
                <c:pt idx="2">
                  <c:v>2222.5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0.14507434277214051"/>
                  <c:y val="-1.356686863852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0764747869705722E-2"/>
                  <c:y val="4.5222895461757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3052345216313281E-2"/>
                  <c:y val="-4.5222895461757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2286.4</c:v>
                </c:pt>
                <c:pt idx="1">
                  <c:v>2004.3</c:v>
                </c:pt>
                <c:pt idx="2" formatCode="0.0">
                  <c:v>2058.1999999999998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972480"/>
        <c:axId val="171974016"/>
      </c:barChart>
      <c:catAx>
        <c:axId val="171972480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974016"/>
        <c:crosses val="autoZero"/>
        <c:auto val="1"/>
        <c:lblAlgn val="ctr"/>
        <c:lblOffset val="100"/>
        <c:noMultiLvlLbl val="0"/>
      </c:catAx>
      <c:valAx>
        <c:axId val="171974016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71972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71714220242332"/>
          <c:y val="9.0856908154986149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(план)</c:v>
                </c:pt>
                <c:pt idx="4">
                  <c:v>2022 год (прогноз)</c:v>
                </c:pt>
                <c:pt idx="5">
                  <c:v>2023 год (прогноз)</c:v>
                </c:pt>
                <c:pt idx="6">
                  <c:v>2024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1739084.4</c:v>
                </c:pt>
                <c:pt idx="1">
                  <c:v>1795103.2</c:v>
                </c:pt>
                <c:pt idx="2">
                  <c:v>1890034.3</c:v>
                </c:pt>
                <c:pt idx="3">
                  <c:v>1926492</c:v>
                </c:pt>
                <c:pt idx="4">
                  <c:v>2109458.7999999998</c:v>
                </c:pt>
                <c:pt idx="5">
                  <c:v>2078536.3</c:v>
                </c:pt>
                <c:pt idx="6">
                  <c:v>2169274.1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cat>
            <c:strRef>
              <c:f>Лист1!$A$2:$A$8</c:f>
              <c:strCache>
                <c:ptCount val="7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(план)</c:v>
                </c:pt>
                <c:pt idx="4">
                  <c:v>2022 год (прогноз)</c:v>
                </c:pt>
                <c:pt idx="5">
                  <c:v>2023 год (прогноз)</c:v>
                </c:pt>
                <c:pt idx="6">
                  <c:v>2024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1684022.5</c:v>
                </c:pt>
                <c:pt idx="1">
                  <c:v>1892582.6</c:v>
                </c:pt>
                <c:pt idx="2">
                  <c:v>1911471.7</c:v>
                </c:pt>
                <c:pt idx="3">
                  <c:v>1931109.2</c:v>
                </c:pt>
                <c:pt idx="4">
                  <c:v>2111764.9</c:v>
                </c:pt>
                <c:pt idx="5">
                  <c:v>2060536.3</c:v>
                </c:pt>
                <c:pt idx="6">
                  <c:v>2127774.1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43104"/>
        <c:axId val="171744640"/>
      </c:barChart>
      <c:catAx>
        <c:axId val="171743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744640"/>
        <c:crosses val="autoZero"/>
        <c:auto val="1"/>
        <c:lblAlgn val="ctr"/>
        <c:lblOffset val="100"/>
        <c:noMultiLvlLbl val="0"/>
      </c:catAx>
      <c:valAx>
        <c:axId val="171744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71743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843155980040768E-2"/>
          <c:y val="0.46275583200782566"/>
          <c:w val="0.18660443019585357"/>
          <c:h val="0.28720928026967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671624380285874E-3"/>
          <c:y val="1.4560134189319476E-2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49817463789248601"/>
                  <c:y val="-0.1597234616055163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69,4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790755322251397E-3"/>
                  <c:y val="-6.198355250008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87391853796117E-2"/>
                  <c:y val="-3.28567157809635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Liberation Serif" panose="02020603050405020304" pitchFamily="18" charset="0"/>
                      </a:rPr>
                      <a:t>9</a:t>
                    </a:r>
                    <a:r>
                      <a:rPr lang="ru-RU" sz="2000" b="1" dirty="0" smtClean="0">
                        <a:latin typeface="Liberation Serif" panose="02020603050405020304" pitchFamily="18" charset="0"/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- 69,4%</c:v>
                </c:pt>
                <c:pt idx="1">
                  <c:v>Налоги на совокупный доход - 12,6%</c:v>
                </c:pt>
                <c:pt idx="2">
                  <c:v>Земельный налог - 5.2%</c:v>
                </c:pt>
                <c:pt idx="3">
                  <c:v>Акцизы - 9,0%</c:v>
                </c:pt>
                <c:pt idx="4">
                  <c:v>Налог на имущество физических лиц - 2,6%</c:v>
                </c:pt>
                <c:pt idx="5">
                  <c:v>Госпошлина - 1,2%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69.400000000000006</c:v>
                </c:pt>
                <c:pt idx="1">
                  <c:v>12.6</c:v>
                </c:pt>
                <c:pt idx="2">
                  <c:v>5.2</c:v>
                </c:pt>
                <c:pt idx="3">
                  <c:v>9</c:v>
                </c:pt>
                <c:pt idx="4">
                  <c:v>2.6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67275811557821E-2"/>
          <c:y val="4.1175166876522493E-2"/>
          <c:w val="0.56362820097486865"/>
          <c:h val="0.934857522242944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2D050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CC00FF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7.7068817750408691E-2"/>
                  <c:y val="1.47495908537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92569359706998E-3"/>
                  <c:y val="-4.424877256111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31423399267494E-2"/>
                  <c:y val="-6.14566285571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95613185836494E-2"/>
                  <c:y val="-2.949918170741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sz="20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72,9 %</c:v>
                </c:pt>
                <c:pt idx="1">
                  <c:v>Доходы от продажи имущества 16,4 %</c:v>
                </c:pt>
                <c:pt idx="2">
                  <c:v>Штрафы 2,8 %</c:v>
                </c:pt>
                <c:pt idx="3">
                  <c:v>Платежи при пользовании природными ресурсами 7,7 %</c:v>
                </c:pt>
                <c:pt idx="4">
                  <c:v>Доходы от оказания платных услуг 0,2 %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72.900000000000006</c:v>
                </c:pt>
                <c:pt idx="1">
                  <c:v>16.399999999999999</c:v>
                </c:pt>
                <c:pt idx="2">
                  <c:v>2.8</c:v>
                </c:pt>
                <c:pt idx="3">
                  <c:v>7.7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5500903727783943"/>
          <c:y val="1.4415886199744678E-2"/>
          <c:w val="0.33017001378931843"/>
          <c:h val="0.97608456432089463"/>
        </c:manualLayout>
      </c:layout>
      <c:overlay val="0"/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600" b="1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6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rgbClr val="A05284"/>
        </a:solidFill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70%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/>
      <dgm:spPr>
        <a:scene3d>
          <a:camera prst="orthographicFront"/>
          <a:lightRig rig="chilly" dir="t"/>
        </a:scene3d>
        <a:sp3d>
          <a:bevelT prst="slope"/>
        </a:sp3d>
      </dgm:spPr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Неналоговые доходы       3%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27%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62323" custLinFactNeighborY="-251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84701" custScaleY="84708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58308" custScaleY="56583" custLinFactNeighborX="43213" custLinFactNeighborY="-60106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84D870BB-D292-4C53-B83F-F73F8E5E3AB1}" type="presOf" srcId="{7AC41891-BAB6-4E1F-9952-CBB37B91357C}" destId="{35B7AA94-81BA-4359-AD52-558E136648F2}" srcOrd="1" destOrd="0" presId="urn:microsoft.com/office/officeart/2005/8/layout/gear1"/>
    <dgm:cxn modelId="{3967475B-C013-491B-B6C2-1A2D2A4459C6}" type="presOf" srcId="{9F22AAF9-6E68-4DDE-B3DC-6120131E8F55}" destId="{0188DD12-686F-4326-B31E-54D90616AB67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74A009C7-58D2-48B0-A601-8C09C184FF30}" type="presOf" srcId="{27246D93-DAB6-40D7-9229-AD92B4707905}" destId="{1CE40516-E506-441F-A0E6-E2386F1B2CC8}" srcOrd="0" destOrd="0" presId="urn:microsoft.com/office/officeart/2005/8/layout/gear1"/>
    <dgm:cxn modelId="{27DE12B6-7AAE-4ADF-843F-B4DDE720FB69}" type="presOf" srcId="{EE386FD4-5179-401B-8E2D-E3317B373ADF}" destId="{A1B8C3FE-8657-4B56-922A-2CA5FF36A113}" srcOrd="1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CCEB05D4-7521-4321-AEAF-4CEBA5964150}" type="presOf" srcId="{767923F7-49F0-4467-9F14-8ADE8DE67953}" destId="{043DD38F-3D51-432C-97B0-38AE5F452A95}" srcOrd="0" destOrd="0" presId="urn:microsoft.com/office/officeart/2005/8/layout/gear1"/>
    <dgm:cxn modelId="{4B1CB111-2578-41DC-9923-6978C8EE8D9C}" type="presOf" srcId="{8AEEEAE4-7D85-4EDD-B6D7-DDAD499AB136}" destId="{7E8461A0-D54E-40A5-B0A1-709BB2578D82}" srcOrd="0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9545828D-BDBE-40B2-9371-DBB53C572163}" type="presOf" srcId="{7AC41891-BAB6-4E1F-9952-CBB37B91357C}" destId="{116D36B4-4133-478A-B319-62D261878BFC}" srcOrd="0" destOrd="0" presId="urn:microsoft.com/office/officeart/2005/8/layout/gear1"/>
    <dgm:cxn modelId="{D782F9B8-6827-4CF1-AB0B-40669F483BF5}" type="presOf" srcId="{EE386FD4-5179-401B-8E2D-E3317B373ADF}" destId="{E6543DCC-46B9-43BC-91AC-1F2549E97DE6}" srcOrd="0" destOrd="0" presId="urn:microsoft.com/office/officeart/2005/8/layout/gear1"/>
    <dgm:cxn modelId="{15901495-64F6-4035-8106-56F206A93102}" type="presOf" srcId="{EE386FD4-5179-401B-8E2D-E3317B373ADF}" destId="{D2400F43-4CDF-4C4D-BA6B-615E6938D7A2}" srcOrd="2" destOrd="0" presId="urn:microsoft.com/office/officeart/2005/8/layout/gear1"/>
    <dgm:cxn modelId="{80692FC7-21D2-45E0-A834-5121326E9569}" type="presOf" srcId="{7AC41891-BAB6-4E1F-9952-CBB37B91357C}" destId="{05A085AC-B20D-4167-975E-CE661752DD84}" srcOrd="2" destOrd="0" presId="urn:microsoft.com/office/officeart/2005/8/layout/gear1"/>
    <dgm:cxn modelId="{5680FAEB-6689-4F9B-AC42-13B8887C93C8}" type="presOf" srcId="{8AEEEAE4-7D85-4EDD-B6D7-DDAD499AB136}" destId="{E295EF1D-61E2-49EF-AD6F-2E93A6CDECB0}" srcOrd="2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BF1E487F-E5C5-49EE-83DB-6594435CE863}" type="presOf" srcId="{399E324D-E7B5-430C-AA59-CE5DCB169057}" destId="{011600C5-DA6A-4E1E-8111-9A9C214B2103}" srcOrd="0" destOrd="0" presId="urn:microsoft.com/office/officeart/2005/8/layout/gear1"/>
    <dgm:cxn modelId="{AC14AE58-CDAE-4580-BB81-639C19DD319A}" type="presOf" srcId="{8AEEEAE4-7D85-4EDD-B6D7-DDAD499AB136}" destId="{D1CD935C-95A4-4259-B0C9-720292667C8E}" srcOrd="1" destOrd="0" presId="urn:microsoft.com/office/officeart/2005/8/layout/gear1"/>
    <dgm:cxn modelId="{907C9A43-5953-4737-980E-B110EE2051A7}" type="presOf" srcId="{8AEEEAE4-7D85-4EDD-B6D7-DDAD499AB136}" destId="{D5CF429C-2BF3-496E-B6B5-82C9BED843B3}" srcOrd="3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243EBE1F-73E2-4250-A640-C57AD73CFB06}" type="presParOf" srcId="{043DD38F-3D51-432C-97B0-38AE5F452A95}" destId="{E6543DCC-46B9-43BC-91AC-1F2549E97DE6}" srcOrd="0" destOrd="0" presId="urn:microsoft.com/office/officeart/2005/8/layout/gear1"/>
    <dgm:cxn modelId="{E8158861-4E78-4ED7-BBD7-F9ED2A2BD9C7}" type="presParOf" srcId="{043DD38F-3D51-432C-97B0-38AE5F452A95}" destId="{A1B8C3FE-8657-4B56-922A-2CA5FF36A113}" srcOrd="1" destOrd="0" presId="urn:microsoft.com/office/officeart/2005/8/layout/gear1"/>
    <dgm:cxn modelId="{AEEF480E-343E-4AF9-A4CA-69A9BCF980AB}" type="presParOf" srcId="{043DD38F-3D51-432C-97B0-38AE5F452A95}" destId="{D2400F43-4CDF-4C4D-BA6B-615E6938D7A2}" srcOrd="2" destOrd="0" presId="urn:microsoft.com/office/officeart/2005/8/layout/gear1"/>
    <dgm:cxn modelId="{2B60F29F-3D7E-46F4-835D-043A2B9123DA}" type="presParOf" srcId="{043DD38F-3D51-432C-97B0-38AE5F452A95}" destId="{116D36B4-4133-478A-B319-62D261878BFC}" srcOrd="3" destOrd="0" presId="urn:microsoft.com/office/officeart/2005/8/layout/gear1"/>
    <dgm:cxn modelId="{EF8D40D4-00AA-4F18-A8A9-2FE3C3F3428B}" type="presParOf" srcId="{043DD38F-3D51-432C-97B0-38AE5F452A95}" destId="{35B7AA94-81BA-4359-AD52-558E136648F2}" srcOrd="4" destOrd="0" presId="urn:microsoft.com/office/officeart/2005/8/layout/gear1"/>
    <dgm:cxn modelId="{CEB32181-E21A-41C0-BCDA-CD96EE81B26D}" type="presParOf" srcId="{043DD38F-3D51-432C-97B0-38AE5F452A95}" destId="{05A085AC-B20D-4167-975E-CE661752DD84}" srcOrd="5" destOrd="0" presId="urn:microsoft.com/office/officeart/2005/8/layout/gear1"/>
    <dgm:cxn modelId="{D5126829-74B7-4185-BE25-81817C9AED36}" type="presParOf" srcId="{043DD38F-3D51-432C-97B0-38AE5F452A95}" destId="{7E8461A0-D54E-40A5-B0A1-709BB2578D82}" srcOrd="6" destOrd="0" presId="urn:microsoft.com/office/officeart/2005/8/layout/gear1"/>
    <dgm:cxn modelId="{7720C15D-B466-407B-9BB9-E053998407C7}" type="presParOf" srcId="{043DD38F-3D51-432C-97B0-38AE5F452A95}" destId="{D1CD935C-95A4-4259-B0C9-720292667C8E}" srcOrd="7" destOrd="0" presId="urn:microsoft.com/office/officeart/2005/8/layout/gear1"/>
    <dgm:cxn modelId="{FC48D494-4BAC-4F84-AA1B-41C7C95BD578}" type="presParOf" srcId="{043DD38F-3D51-432C-97B0-38AE5F452A95}" destId="{E295EF1D-61E2-49EF-AD6F-2E93A6CDECB0}" srcOrd="8" destOrd="0" presId="urn:microsoft.com/office/officeart/2005/8/layout/gear1"/>
    <dgm:cxn modelId="{E65C3359-93BF-43DD-9B73-E2C6B2B8B6BD}" type="presParOf" srcId="{043DD38F-3D51-432C-97B0-38AE5F452A95}" destId="{D5CF429C-2BF3-496E-B6B5-82C9BED843B3}" srcOrd="9" destOrd="0" presId="urn:microsoft.com/office/officeart/2005/8/layout/gear1"/>
    <dgm:cxn modelId="{823A7445-AC08-40CB-86CF-74D1B5BB93B5}" type="presParOf" srcId="{043DD38F-3D51-432C-97B0-38AE5F452A95}" destId="{1CE40516-E506-441F-A0E6-E2386F1B2CC8}" srcOrd="10" destOrd="0" presId="urn:microsoft.com/office/officeart/2005/8/layout/gear1"/>
    <dgm:cxn modelId="{F06F8849-3302-49D7-8DE7-ED20DAF94D64}" type="presParOf" srcId="{043DD38F-3D51-432C-97B0-38AE5F452A95}" destId="{011600C5-DA6A-4E1E-8111-9A9C214B2103}" srcOrd="11" destOrd="0" presId="urn:microsoft.com/office/officeart/2005/8/layout/gear1"/>
    <dgm:cxn modelId="{6693B08F-EF7E-43EC-B9CF-6A8ADA1A8A13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 sz="2400" dirty="0" smtClean="0"/>
        </a:p>
        <a:p>
          <a:endParaRPr lang="ru-RU" sz="2400" dirty="0" smtClean="0"/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5,0%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Дотации 34,3%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>
        <a:solidFill>
          <a:srgbClr val="003192">
            <a:alpha val="50000"/>
          </a:srgb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3500" dirty="0" smtClean="0">
              <a:latin typeface="Times New Roman" pitchFamily="18" charset="0"/>
              <a:cs typeface="Times New Roman" pitchFamily="18" charset="0"/>
            </a:rPr>
            <a:t> 56,5%</a:t>
          </a:r>
          <a:endParaRPr lang="ru-RU" sz="3500" dirty="0">
            <a:latin typeface="Times New Roman" pitchFamily="18" charset="0"/>
            <a:cs typeface="Times New Roman" pitchFamily="18" charset="0"/>
          </a:endParaRPr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-917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116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9147BCB7-F582-44D5-B87E-DFC06A92DF44}" type="presOf" srcId="{D0CCC160-AA76-4C02-B228-232A8134752B}" destId="{5A5B2524-D50E-4EE0-8AEC-22C1BF1229D9}" srcOrd="1" destOrd="0" presId="urn:microsoft.com/office/officeart/2005/8/layout/pyramid1"/>
    <dgm:cxn modelId="{5825BAA1-8C7A-4E93-AEB6-A0B37932727B}" type="presOf" srcId="{9B6C6E6D-B369-4338-8EAC-FB503E1A4998}" destId="{CDDFD935-C1C6-47FB-A5DD-D8BC97653986}" srcOrd="0" destOrd="0" presId="urn:microsoft.com/office/officeart/2005/8/layout/pyramid1"/>
    <dgm:cxn modelId="{422133CD-63D0-4C6E-89E1-8B3751C1A1F8}" type="presOf" srcId="{9B6C6E6D-B369-4338-8EAC-FB503E1A4998}" destId="{155DB040-ACF5-402A-8535-CBB03EA20E34}" srcOrd="1" destOrd="0" presId="urn:microsoft.com/office/officeart/2005/8/layout/pyramid1"/>
    <dgm:cxn modelId="{1C1A5203-6461-408F-A048-018A4E793612}" type="presOf" srcId="{3172827C-24EB-4AC3-89EC-2532A9335677}" destId="{866AAC33-1799-4DEE-AB41-A8EEBD1B9A1D}" srcOrd="1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0E299999-127E-4E28-A564-29BC94191A41}" type="presOf" srcId="{4F7AFB3C-63BE-429B-AAC0-394808C51064}" destId="{E32AAE2B-BA9C-47A1-90C4-AC183CA34834}" srcOrd="0" destOrd="0" presId="urn:microsoft.com/office/officeart/2005/8/layout/pyramid1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8640CA37-9A67-43CE-91E2-EADED6A1B9BC}" type="presOf" srcId="{3172827C-24EB-4AC3-89EC-2532A9335677}" destId="{3D510292-E4A4-42E0-9231-4CC3CE6CC39B}" srcOrd="0" destOrd="0" presId="urn:microsoft.com/office/officeart/2005/8/layout/pyramid1"/>
    <dgm:cxn modelId="{6083AF76-1A52-47DC-9CF5-E53597D7DB31}" type="presOf" srcId="{D0CCC160-AA76-4C02-B228-232A8134752B}" destId="{E73B2CBA-82A7-4B9B-8A2A-22FEAD10CFC7}" srcOrd="0" destOrd="0" presId="urn:microsoft.com/office/officeart/2005/8/layout/pyramid1"/>
    <dgm:cxn modelId="{E7B0030E-0FFC-4341-AAD1-9967EEF16257}" type="presParOf" srcId="{E32AAE2B-BA9C-47A1-90C4-AC183CA34834}" destId="{79540120-2BF0-4D87-8CD4-F49969E66CB1}" srcOrd="0" destOrd="0" presId="urn:microsoft.com/office/officeart/2005/8/layout/pyramid1"/>
    <dgm:cxn modelId="{DFF2969B-F943-48D3-BD59-D285CF8FF6A3}" type="presParOf" srcId="{79540120-2BF0-4D87-8CD4-F49969E66CB1}" destId="{CDDFD935-C1C6-47FB-A5DD-D8BC97653986}" srcOrd="0" destOrd="0" presId="urn:microsoft.com/office/officeart/2005/8/layout/pyramid1"/>
    <dgm:cxn modelId="{7F6BE6D6-C2B1-4333-8340-7D95D3B5AC4C}" type="presParOf" srcId="{79540120-2BF0-4D87-8CD4-F49969E66CB1}" destId="{155DB040-ACF5-402A-8535-CBB03EA20E34}" srcOrd="1" destOrd="0" presId="urn:microsoft.com/office/officeart/2005/8/layout/pyramid1"/>
    <dgm:cxn modelId="{30595726-5302-4680-80B1-A66AA99EC066}" type="presParOf" srcId="{E32AAE2B-BA9C-47A1-90C4-AC183CA34834}" destId="{42D90105-1C56-4743-90C7-D6B75C9CE9F4}" srcOrd="1" destOrd="0" presId="urn:microsoft.com/office/officeart/2005/8/layout/pyramid1"/>
    <dgm:cxn modelId="{3BAE25B9-592C-41DA-BCDB-922DE71A0747}" type="presParOf" srcId="{42D90105-1C56-4743-90C7-D6B75C9CE9F4}" destId="{3D510292-E4A4-42E0-9231-4CC3CE6CC39B}" srcOrd="0" destOrd="0" presId="urn:microsoft.com/office/officeart/2005/8/layout/pyramid1"/>
    <dgm:cxn modelId="{CB9563AA-66EB-4FBD-ABA6-2FE2DA60847B}" type="presParOf" srcId="{42D90105-1C56-4743-90C7-D6B75C9CE9F4}" destId="{866AAC33-1799-4DEE-AB41-A8EEBD1B9A1D}" srcOrd="1" destOrd="0" presId="urn:microsoft.com/office/officeart/2005/8/layout/pyramid1"/>
    <dgm:cxn modelId="{1B2C7BA7-4615-4ACA-AE4C-DAED38776F61}" type="presParOf" srcId="{E32AAE2B-BA9C-47A1-90C4-AC183CA34834}" destId="{C529B639-E1B1-4553-B975-1589BE6C135D}" srcOrd="2" destOrd="0" presId="urn:microsoft.com/office/officeart/2005/8/layout/pyramid1"/>
    <dgm:cxn modelId="{AEDF8188-46CF-49D9-95D0-674214B07D64}" type="presParOf" srcId="{C529B639-E1B1-4553-B975-1589BE6C135D}" destId="{E73B2CBA-82A7-4B9B-8A2A-22FEAD10CFC7}" srcOrd="0" destOrd="0" presId="urn:microsoft.com/office/officeart/2005/8/layout/pyramid1"/>
    <dgm:cxn modelId="{C042164D-1C2E-42C5-B99D-92435B78409C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38100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7DF09123-F2F8-4C11-A183-39E7AB0BF0EE}" type="presOf" srcId="{598FA69B-F152-4353-8A12-A0EB8A38A551}" destId="{5B433258-E48C-412C-8CAF-5FB6B1D7011C}" srcOrd="0" destOrd="0" presId="urn:microsoft.com/office/officeart/2005/8/layout/pyramid2"/>
    <dgm:cxn modelId="{A02658EF-EA25-4C9A-AD25-5AE8A389A676}" type="presOf" srcId="{65806BF6-B3BE-4ED2-A14E-599B1EC29988}" destId="{4AE3E91E-717D-4ACC-877C-C664195EF708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50E6516C-8335-43C9-8137-D86DB670EAB9}" type="presOf" srcId="{0237BCD8-2D58-42E4-B0DC-02F720ADCACA}" destId="{BDE2199E-1473-426F-A6A7-CEC986EDBA3A}" srcOrd="0" destOrd="0" presId="urn:microsoft.com/office/officeart/2005/8/layout/pyramid2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68A9AD87-C2DC-49D8-98D0-EF6F9A298EE5}" type="presOf" srcId="{CAA2D44A-E69F-42C0-ACB8-E153177EFD21}" destId="{1407F73B-CEC3-425F-AF03-F0C07C4E2059}" srcOrd="0" destOrd="0" presId="urn:microsoft.com/office/officeart/2005/8/layout/pyramid2"/>
    <dgm:cxn modelId="{4593954D-9B55-429E-9DFF-313CDC0BCC0F}" type="presOf" srcId="{496089B1-692C-48F8-89D5-B9F16530D402}" destId="{ADA2E1D8-3ABE-4687-BCC5-4E41B5382FC5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85AECBD1-749D-42C5-924B-0A3D4FBD5061}" type="presOf" srcId="{E664F0DC-94BA-4995-BD1A-7BE4D67DA8EB}" destId="{1713BBD1-4BE5-4D83-9072-34D7AB8A4EEC}" srcOrd="0" destOrd="0" presId="urn:microsoft.com/office/officeart/2005/8/layout/pyramid2"/>
    <dgm:cxn modelId="{A70DD266-E1FF-41EA-8F9B-6022D4259D3D}" type="presParOf" srcId="{5B433258-E48C-412C-8CAF-5FB6B1D7011C}" destId="{C8E35D9D-D3CF-4FA5-BA60-93F575565D6B}" srcOrd="0" destOrd="0" presId="urn:microsoft.com/office/officeart/2005/8/layout/pyramid2"/>
    <dgm:cxn modelId="{3D4B0F34-3EAD-4705-A753-C8EAE5330B0E}" type="presParOf" srcId="{5B433258-E48C-412C-8CAF-5FB6B1D7011C}" destId="{01715E57-1B5F-4A63-8D1F-64A32F5EC750}" srcOrd="1" destOrd="0" presId="urn:microsoft.com/office/officeart/2005/8/layout/pyramid2"/>
    <dgm:cxn modelId="{E9F5B8FB-050F-4A7C-B852-69233F7BC242}" type="presParOf" srcId="{01715E57-1B5F-4A63-8D1F-64A32F5EC750}" destId="{1407F73B-CEC3-425F-AF03-F0C07C4E2059}" srcOrd="0" destOrd="0" presId="urn:microsoft.com/office/officeart/2005/8/layout/pyramid2"/>
    <dgm:cxn modelId="{C8AA0872-5276-425B-92E7-5947280AAA2D}" type="presParOf" srcId="{01715E57-1B5F-4A63-8D1F-64A32F5EC750}" destId="{AB806DA4-3B49-44CB-8438-0F264B2CFE82}" srcOrd="1" destOrd="0" presId="urn:microsoft.com/office/officeart/2005/8/layout/pyramid2"/>
    <dgm:cxn modelId="{B83E9708-878C-422E-A18E-D12677CE6E7C}" type="presParOf" srcId="{01715E57-1B5F-4A63-8D1F-64A32F5EC750}" destId="{4AE3E91E-717D-4ACC-877C-C664195EF708}" srcOrd="2" destOrd="0" presId="urn:microsoft.com/office/officeart/2005/8/layout/pyramid2"/>
    <dgm:cxn modelId="{0587ABF9-4D5F-46F1-A03B-128A080F31A3}" type="presParOf" srcId="{01715E57-1B5F-4A63-8D1F-64A32F5EC750}" destId="{3B93E403-998F-454D-945E-3AFA87391760}" srcOrd="3" destOrd="0" presId="urn:microsoft.com/office/officeart/2005/8/layout/pyramid2"/>
    <dgm:cxn modelId="{7A8203CB-4036-4E74-A18F-D6FE221030D1}" type="presParOf" srcId="{01715E57-1B5F-4A63-8D1F-64A32F5EC750}" destId="{BDE2199E-1473-426F-A6A7-CEC986EDBA3A}" srcOrd="4" destOrd="0" presId="urn:microsoft.com/office/officeart/2005/8/layout/pyramid2"/>
    <dgm:cxn modelId="{D93FC1F7-A4C2-41A1-A225-2CC66465B58B}" type="presParOf" srcId="{01715E57-1B5F-4A63-8D1F-64A32F5EC750}" destId="{2F034AEA-00B6-4D22-95F1-9198FEEA833C}" srcOrd="5" destOrd="0" presId="urn:microsoft.com/office/officeart/2005/8/layout/pyramid2"/>
    <dgm:cxn modelId="{570DF47B-8EC3-41FA-A942-6DC9419A5164}" type="presParOf" srcId="{01715E57-1B5F-4A63-8D1F-64A32F5EC750}" destId="{ADA2E1D8-3ABE-4687-BCC5-4E41B5382FC5}" srcOrd="6" destOrd="0" presId="urn:microsoft.com/office/officeart/2005/8/layout/pyramid2"/>
    <dgm:cxn modelId="{F6359077-4358-4E65-B4F9-224CAB7C91CE}" type="presParOf" srcId="{01715E57-1B5F-4A63-8D1F-64A32F5EC750}" destId="{3222115F-ED5D-4533-91D8-B50D72259EA8}" srcOrd="7" destOrd="0" presId="urn:microsoft.com/office/officeart/2005/8/layout/pyramid2"/>
    <dgm:cxn modelId="{B11514A0-8005-4C59-8C31-BE994E863C78}" type="presParOf" srcId="{01715E57-1B5F-4A63-8D1F-64A32F5EC750}" destId="{1713BBD1-4BE5-4D83-9072-34D7AB8A4EEC}" srcOrd="8" destOrd="0" presId="urn:microsoft.com/office/officeart/2005/8/layout/pyramid2"/>
    <dgm:cxn modelId="{CA9ED055-D935-4650-8372-32BCB3254CD0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</a:p>
        <a:p>
          <a:pPr algn="ctr"/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X="94447" custScaleY="106156" custLinFactNeighborX="16266" custLinFactNeighborY="-495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061" custLinFactNeighborY="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 custLinFactNeighborX="56279" custLinFactNeighborY="380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 custScaleX="98550" custScaleY="97288" custLinFactNeighborX="6077" custLinFactNeighborY="-2747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5EAB2FF-62E5-486E-931B-206E0880052C}" type="pres">
      <dgm:prSet presAssocID="{F0835112-9D06-4EE4-957B-9088B1BC37B3}" presName="ParentText" presStyleLbl="revTx" presStyleIdx="1" presStyleCnt="3" custScaleX="93501" custLinFactNeighborX="9220" custLinFactNeighborY="-11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 custLinFactNeighborX="16478" custLinFactNeighborY="-6002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 custLinFactNeighborX="-817" custLinFactNeighborY="-2677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95874D9-CB26-4CF1-BF65-66A655C7CCD9}" type="pres">
      <dgm:prSet presAssocID="{671571D6-61D6-431A-A020-ADBD6C6E56CE}" presName="ParentText" presStyleLbl="revTx" presStyleIdx="2" presStyleCnt="3" custScaleX="94575" custScaleY="137186" custLinFactNeighborX="1496" custLinFactNeighborY="8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rgbClr val="FF00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Бюджетный кодекс Российской Федерации</a:t>
          </a:r>
          <a:endParaRPr lang="ru-RU" sz="20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55000" cap="flat" cmpd="thickThin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Налоговый кодекс Российской Федерации</a:t>
          </a:r>
          <a:endParaRPr lang="ru-RU" sz="20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55000" cap="flat" cmpd="thickThin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Нормативно правовые документы Свердловской области, решения Думы городского округа</a:t>
          </a:r>
          <a:endParaRPr lang="ru-RU" sz="20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56622"/>
          <a:ext cx="2496909" cy="78580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600" b="1" kern="1200" dirty="0">
            <a:latin typeface="Liberation Serif" panose="02020603050405020304" pitchFamily="18" charset="0"/>
          </a:endParaRPr>
        </a:p>
      </dsp:txBody>
      <dsp:txXfrm>
        <a:off x="38360" y="94982"/>
        <a:ext cx="2420189" cy="709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92056"/>
          <a:ext cx="3487840" cy="1351065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55000" cap="flat" cmpd="thickThin" algn="ctr">
          <a:solidFill>
            <a:schemeClr val="bg2">
              <a:lumMod val="50000"/>
              <a:alpha val="9000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kern="12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4643013" y="258010"/>
        <a:ext cx="3355932" cy="1219157"/>
      </dsp:txXfrm>
    </dsp:sp>
    <dsp:sp modelId="{9ACEE274-9A7E-4EF9-AFD8-06C88FDEB18D}">
      <dsp:nvSpPr>
        <dsp:cNvPr id="0" name=""/>
        <dsp:cNvSpPr/>
      </dsp:nvSpPr>
      <dsp:spPr>
        <a:xfrm>
          <a:off x="4589660" y="1800079"/>
          <a:ext cx="3475239" cy="1204681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55000" cap="flat" cmpd="thickThin" algn="ctr">
          <a:solidFill>
            <a:schemeClr val="bg2">
              <a:lumMod val="50000"/>
              <a:alpha val="9000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kern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kern="12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4648468" y="1858887"/>
        <a:ext cx="3357623" cy="1087065"/>
      </dsp:txXfrm>
    </dsp:sp>
    <dsp:sp modelId="{332B9938-3F0A-4D2F-8536-B152D87C9DF2}">
      <dsp:nvSpPr>
        <dsp:cNvPr id="0" name=""/>
        <dsp:cNvSpPr/>
      </dsp:nvSpPr>
      <dsp:spPr>
        <a:xfrm>
          <a:off x="4589834" y="3233681"/>
          <a:ext cx="3475065" cy="1233720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55000" cap="flat" cmpd="thickThin" algn="ctr">
          <a:solidFill>
            <a:schemeClr val="bg2">
              <a:lumMod val="50000"/>
              <a:alpha val="9000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sp:txBody>
      <dsp:txXfrm>
        <a:off x="4650059" y="3293906"/>
        <a:ext cx="3354615" cy="1113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53891" y="2160243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70%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8502" y="2728357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27%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791941" y="338799"/>
          <a:ext cx="1840528" cy="18407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Неналоговые доходы       3%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95607" y="742554"/>
        <a:ext cx="1033195" cy="1033281"/>
      </dsp:txXfrm>
    </dsp:sp>
    <dsp:sp modelId="{1CE40516-E506-441F-A0E6-E2386F1B2CC8}">
      <dsp:nvSpPr>
        <dsp:cNvPr id="0" name=""/>
        <dsp:cNvSpPr/>
      </dsp:nvSpPr>
      <dsp:spPr>
        <a:xfrm>
          <a:off x="6326691" y="648070"/>
          <a:ext cx="2276000" cy="2208666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43734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5951475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623169" y="0"/>
          <a:ext cx="2647446" cy="1728191"/>
        </a:xfrm>
        <a:prstGeom prst="trapezoid">
          <a:avLst>
            <a:gd name="adj" fmla="val 76596"/>
          </a:avLst>
        </a:prstGeom>
        <a:solidFill>
          <a:schemeClr val="bg2">
            <a:lumMod val="75000"/>
            <a:alpha val="9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5,0%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3169" y="0"/>
        <a:ext cx="2647446" cy="1728191"/>
      </dsp:txXfrm>
    </dsp:sp>
    <dsp:sp modelId="{3D510292-E4A4-42E0-9231-4CC3CE6CC39B}">
      <dsp:nvSpPr>
        <dsp:cNvPr id="0" name=""/>
        <dsp:cNvSpPr/>
      </dsp:nvSpPr>
      <dsp:spPr>
        <a:xfrm>
          <a:off x="1317581" y="1656178"/>
          <a:ext cx="5294892" cy="1728191"/>
        </a:xfrm>
        <a:prstGeom prst="trapezoid">
          <a:avLst>
            <a:gd name="adj" fmla="val 76596"/>
          </a:avLst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Дотации 34,3%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4187" y="1656178"/>
        <a:ext cx="3441680" cy="1728191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942338" cy="1728191"/>
        </a:xfrm>
        <a:prstGeom prst="trapezoid">
          <a:avLst>
            <a:gd name="adj" fmla="val 76596"/>
          </a:avLst>
        </a:prstGeom>
        <a:solidFill>
          <a:srgbClr val="003192">
            <a:alpha val="50000"/>
          </a:srgb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3500" kern="1200" dirty="0" smtClean="0">
              <a:latin typeface="Times New Roman" pitchFamily="18" charset="0"/>
              <a:cs typeface="Times New Roman" pitchFamily="18" charset="0"/>
            </a:rPr>
            <a:t> 56,5%</a:t>
          </a:r>
          <a:endParaRPr lang="ru-RU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9909" y="3387256"/>
        <a:ext cx="5162520" cy="1728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106571" y="0"/>
          <a:ext cx="8206031" cy="554461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4174449" y="291748"/>
          <a:ext cx="3818438" cy="788375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8575" cap="flat" cmpd="sng" algn="ctr">
          <a:solidFill>
            <a:srgbClr val="CCCC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kern="1200" dirty="0" smtClean="0">
              <a:latin typeface="Liberation Serif" panose="02020603050405020304" pitchFamily="18" charset="0"/>
            </a:rPr>
            <a:t>SLK Cement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sp:txBody>
      <dsp:txXfrm>
        <a:off x="4212934" y="330233"/>
        <a:ext cx="3741468" cy="711405"/>
      </dsp:txXfrm>
    </dsp:sp>
    <dsp:sp modelId="{4AE3E91E-717D-4ACC-877C-C664195EF708}">
      <dsp:nvSpPr>
        <dsp:cNvPr id="0" name=""/>
        <dsp:cNvSpPr/>
      </dsp:nvSpPr>
      <dsp:spPr>
        <a:xfrm>
          <a:off x="4234420" y="3152336"/>
          <a:ext cx="3758467" cy="788375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8575" cap="flat" cmpd="sng" algn="ctr">
          <a:solidFill>
            <a:srgbClr val="CCCC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kern="12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4272905" y="3190821"/>
        <a:ext cx="3681497" cy="711405"/>
      </dsp:txXfrm>
    </dsp:sp>
    <dsp:sp modelId="{BDE2199E-1473-426F-A6A7-CEC986EDBA3A}">
      <dsp:nvSpPr>
        <dsp:cNvPr id="0" name=""/>
        <dsp:cNvSpPr/>
      </dsp:nvSpPr>
      <dsp:spPr>
        <a:xfrm>
          <a:off x="4205926" y="2193309"/>
          <a:ext cx="3769171" cy="788375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38100" cap="flat" cmpd="sng" algn="ctr">
          <a:solidFill>
            <a:srgbClr val="CCCC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sp:txBody>
      <dsp:txXfrm>
        <a:off x="4244411" y="2231794"/>
        <a:ext cx="3692201" cy="711405"/>
      </dsp:txXfrm>
    </dsp:sp>
    <dsp:sp modelId="{ADA2E1D8-3ABE-4687-BCC5-4E41B5382FC5}">
      <dsp:nvSpPr>
        <dsp:cNvPr id="0" name=""/>
        <dsp:cNvSpPr/>
      </dsp:nvSpPr>
      <dsp:spPr>
        <a:xfrm>
          <a:off x="4214309" y="1216725"/>
          <a:ext cx="3778578" cy="788375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8575" cap="flat" cmpd="sng" algn="ctr">
          <a:solidFill>
            <a:srgbClr val="CCCC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«ФОРЭС»</a:t>
          </a:r>
          <a:endParaRPr lang="ru-RU" sz="2000" b="1" kern="12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4252794" y="1255210"/>
        <a:ext cx="3701608" cy="711405"/>
      </dsp:txXfrm>
    </dsp:sp>
    <dsp:sp modelId="{1713BBD1-4BE5-4D83-9072-34D7AB8A4EEC}">
      <dsp:nvSpPr>
        <dsp:cNvPr id="0" name=""/>
        <dsp:cNvSpPr/>
      </dsp:nvSpPr>
      <dsp:spPr>
        <a:xfrm>
          <a:off x="4205926" y="4088437"/>
          <a:ext cx="3769171" cy="788375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8575" cap="flat" cmpd="sng" algn="ctr">
          <a:solidFill>
            <a:srgbClr val="CCCC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kern="12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4244411" y="4126922"/>
        <a:ext cx="3692201" cy="7114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EAE2-9D65-4FDB-A9C0-1ECC92CB9133}">
      <dsp:nvSpPr>
        <dsp:cNvPr id="0" name=""/>
        <dsp:cNvSpPr/>
      </dsp:nvSpPr>
      <dsp:spPr>
        <a:xfrm rot="5400000">
          <a:off x="838254" y="1684016"/>
          <a:ext cx="1682714" cy="249115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60000"/>
            <a:lumOff val="40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C754D68-59CA-4A96-B23D-62F8B14D35B6}">
      <dsp:nvSpPr>
        <dsp:cNvPr id="0" name=""/>
        <dsp:cNvSpPr/>
      </dsp:nvSpPr>
      <dsp:spPr>
        <a:xfrm>
          <a:off x="794060" y="2592293"/>
          <a:ext cx="2135374" cy="188029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94060" y="2592293"/>
        <a:ext cx="2135374" cy="1880297"/>
      </dsp:txXfrm>
    </dsp:sp>
    <dsp:sp modelId="{B8B60EF9-00CC-4650-93D6-19E62B565F64}">
      <dsp:nvSpPr>
        <dsp:cNvPr id="0" name=""/>
        <dsp:cNvSpPr/>
      </dsp:nvSpPr>
      <dsp:spPr>
        <a:xfrm>
          <a:off x="2378238" y="1512168"/>
          <a:ext cx="449295" cy="449295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D7A526E-7A33-4E8A-8766-AA65D1CF9174}">
      <dsp:nvSpPr>
        <dsp:cNvPr id="0" name=""/>
        <dsp:cNvSpPr/>
      </dsp:nvSpPr>
      <dsp:spPr>
        <a:xfrm rot="5400000">
          <a:off x="3535801" y="551501"/>
          <a:ext cx="1542144" cy="25993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5EAB2FF-62E5-486E-931B-206E0880052C}">
      <dsp:nvSpPr>
        <dsp:cNvPr id="0" name=""/>
        <dsp:cNvSpPr/>
      </dsp:nvSpPr>
      <dsp:spPr>
        <a:xfrm>
          <a:off x="3386351" y="1512172"/>
          <a:ext cx="2226505" cy="20873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86351" y="1512172"/>
        <a:ext cx="2226505" cy="2087317"/>
      </dsp:txXfrm>
    </dsp:sp>
    <dsp:sp modelId="{5909EC9D-7A05-47CF-8B7E-C86D0FD8DA89}">
      <dsp:nvSpPr>
        <dsp:cNvPr id="0" name=""/>
        <dsp:cNvSpPr/>
      </dsp:nvSpPr>
      <dsp:spPr>
        <a:xfrm>
          <a:off x="5095424" y="504058"/>
          <a:ext cx="449295" cy="449295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821AD84-9A41-48F7-A7DC-1AC11A86F6DA}">
      <dsp:nvSpPr>
        <dsp:cNvPr id="0" name=""/>
        <dsp:cNvSpPr/>
      </dsp:nvSpPr>
      <dsp:spPr>
        <a:xfrm rot="5400000">
          <a:off x="6193490" y="-565877"/>
          <a:ext cx="1585133" cy="263762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95874D9-CB26-4CF1-BF65-66A655C7CCD9}">
      <dsp:nvSpPr>
        <dsp:cNvPr id="0" name=""/>
        <dsp:cNvSpPr/>
      </dsp:nvSpPr>
      <dsp:spPr>
        <a:xfrm>
          <a:off x="6050657" y="432051"/>
          <a:ext cx="2252080" cy="286350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050657" y="432051"/>
        <a:ext cx="2252080" cy="286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0.73239</cdr:x>
      <cdr:y>0.04663</cdr:y>
    </cdr:from>
    <cdr:to>
      <cdr:x>0.95101</cdr:x>
      <cdr:y>0.11454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744415" y="190173"/>
          <a:ext cx="1117678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rPr>
            <a:t>(млн. рублей)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0.27356</cdr:x>
      <cdr:y>0.275</cdr:y>
    </cdr:from>
    <cdr:to>
      <cdr:x>0.62576</cdr:x>
      <cdr:y>0.7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0" y="792088"/>
          <a:ext cx="2781250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r>
            <a:rPr lang="ru-RU" sz="1400" dirty="0" smtClean="0">
              <a:solidFill>
                <a:srgbClr val="7030A0"/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dirty="0" smtClean="0">
              <a:solidFill>
                <a:srgbClr val="7030A0"/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dirty="0" smtClean="0">
              <a:solidFill>
                <a:srgbClr val="7030A0"/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dirty="0">
              <a:solidFill>
                <a:srgbClr val="7030A0"/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buFontTx/>
            <a:buChar char="-"/>
          </a:pPr>
          <a:endParaRPr lang="ru-RU" sz="1400" dirty="0">
            <a:solidFill>
              <a:srgbClr val="7030A0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1780,8 млн. руб</a:t>
          </a:r>
          <a:r>
            <a:rPr lang="ru-RU" dirty="0" smtClean="0">
              <a:solidFill>
                <a:schemeClr val="bg1"/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</a:rPr>
            <a:t>будет направлено 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0.67911</cdr:x>
      <cdr:y>0.04454</cdr:y>
    </cdr:from>
    <cdr:to>
      <cdr:x>0.93968</cdr:x>
      <cdr:y>0.28915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721458" y="222869"/>
          <a:ext cx="2195302" cy="1224136"/>
        </a:xfrm>
        <a:prstGeom xmlns:a="http://schemas.openxmlformats.org/drawingml/2006/main" prst="wedgeRoundRectCallout">
          <a:avLst>
            <a:gd name="adj1" fmla="val -96476"/>
            <a:gd name="adj2" fmla="val 59516"/>
            <a:gd name="adj3" fmla="val 16667"/>
          </a:avLst>
        </a:prstGeom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 – 14 335,0 тыс. руб.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(12,9%)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0.05934</cdr:x>
      <cdr:y>0.04454</cdr:y>
    </cdr:from>
    <cdr:to>
      <cdr:x>0.31624</cdr:x>
      <cdr:y>0.27857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499936" y="222869"/>
          <a:ext cx="2164366" cy="1171194"/>
        </a:xfrm>
        <a:prstGeom xmlns:a="http://schemas.openxmlformats.org/drawingml/2006/main" prst="wedgeRoundRectCallout">
          <a:avLst>
            <a:gd name="adj1" fmla="val 86914"/>
            <a:gd name="adj2" fmla="val 52976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 – 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13 252,8 тыс. руб.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(12,0%)</a:t>
          </a:r>
          <a:endParaRPr lang="ru-RU" sz="15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0.70891</cdr:x>
      <cdr:y>0.77838</cdr:y>
    </cdr:from>
    <cdr:to>
      <cdr:x>0.97387</cdr:x>
      <cdr:y>0.99421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972544" y="3895277"/>
          <a:ext cx="2232248" cy="1080120"/>
        </a:xfrm>
        <a:prstGeom xmlns:a="http://schemas.openxmlformats.org/drawingml/2006/main" prst="wedgeRoundRectCallout">
          <a:avLst>
            <a:gd name="adj1" fmla="val -39802"/>
            <a:gd name="adj2" fmla="val -93127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хозяйство –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34 125,0 тыс. 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(30,8%)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0.02515</cdr:x>
      <cdr:y>0.77054</cdr:y>
    </cdr:from>
    <cdr:to>
      <cdr:x>0.26447</cdr:x>
      <cdr:y>0.99421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11904" y="3856056"/>
          <a:ext cx="2016224" cy="1119341"/>
        </a:xfrm>
        <a:prstGeom xmlns:a="http://schemas.openxmlformats.org/drawingml/2006/main" prst="wedgeRoundRectCallout">
          <a:avLst>
            <a:gd name="adj1" fmla="val 49766"/>
            <a:gd name="adj2" fmla="val -83034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49 189,0 тыс. руб.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(44,3%)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0.72827</cdr:x>
      <cdr:y>0.04</cdr:y>
    </cdr:from>
    <cdr:to>
      <cdr:x>0.96258</cdr:x>
      <cdr:y>0.10927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52328" y="144016"/>
          <a:ext cx="949863" cy="249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rPr>
            <a:t>(млн. рублей)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0.6257</cdr:x>
      <cdr:y>0.04545</cdr:y>
    </cdr:from>
    <cdr:to>
      <cdr:x>1</cdr:x>
      <cdr:y>0.36364</cdr:y>
    </cdr:to>
    <cdr:sp macro="" textlink="">
      <cdr:nvSpPr>
        <cdr:cNvPr id="2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1861" y="72008"/>
          <a:ext cx="230425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endParaRPr lang="ru-RU" altLang="ru-RU" sz="12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eaLnBrk="1" hangingPunct="1"/>
          <a:r>
            <a:rPr lang="ru-RU" altLang="ru-RU" sz="12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Естественное </a:t>
          </a:r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движение </a:t>
          </a:r>
          <a:r>
            <a:rPr lang="ru-RU" altLang="ru-RU" sz="12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населения, (человек)</a:t>
          </a:r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/>
          </a:r>
          <a:b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</a:br>
          <a:endParaRPr lang="ru-RU" altLang="ru-RU" sz="1200" b="1" dirty="0">
            <a:solidFill>
              <a:schemeClr val="accent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0.83273</cdr:x>
      <cdr:y>0.02857</cdr:y>
    </cdr:from>
    <cdr:to>
      <cdr:x>1</cdr:x>
      <cdr:y>0.17512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35784" y="72008"/>
          <a:ext cx="1373128" cy="3693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rPr>
            <a:t>ДОХОДЫ</a:t>
          </a:r>
          <a:endParaRPr lang="ru-RU" sz="1800" b="1" u="sng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0.81416</cdr:x>
      <cdr:y>0.05128</cdr:y>
    </cdr:from>
    <cdr:to>
      <cdr:x>0.9896</cdr:x>
      <cdr:y>0.20513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4736" y="144016"/>
          <a:ext cx="1427539" cy="4320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rPr>
            <a:t>РАСХОДЫ</a:t>
          </a:r>
          <a:endParaRPr lang="ru-RU" sz="1800" b="1" u="sng" dirty="0">
            <a:solidFill>
              <a:schemeClr val="accent1">
                <a:lumMod val="50000"/>
              </a:schemeClr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5,4%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4,0%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5,2%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64,1%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7,3%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7,4%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5,5%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0,1%</a:t>
          </a:r>
          <a:endParaRPr lang="ru-RU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27.06.2022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1.wmf"/><Relationship Id="rId4" Type="http://schemas.openxmlformats.org/officeDocument/2006/relationships/diagramData" Target="../diagrams/data4.xml"/><Relationship Id="rId9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4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wmf"/><Relationship Id="rId12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Microsoft_Excel_97-2003_Worksheet1.xls"/><Relationship Id="rId10" Type="http://schemas.openxmlformats.org/officeDocument/2006/relationships/image" Target="../media/image33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Microsoft_Excel_97-2003_Worksheet2.xls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-2003_Worksheet4.xls"/><Relationship Id="rId5" Type="http://schemas.openxmlformats.org/officeDocument/2006/relationships/oleObject" Target="../embeddings/oleObject4.bin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4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wmf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image" Target="../media/image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chart" Target="../charts/chart2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5.wmf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chart" Target="../charts/char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25.xml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2.wmf"/><Relationship Id="rId4" Type="http://schemas.openxmlformats.org/officeDocument/2006/relationships/image" Target="../media/image5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5" y="3917545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решению Думы городского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городского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2022 год и плановый период 2023-2024 годов»</a:t>
            </a:r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751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6241" y="205395"/>
            <a:ext cx="6408665" cy="147988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20727" y="90936"/>
            <a:ext cx="6350024" cy="707876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1052736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1411" y="3212976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5397" y="4866783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2701" y="1793813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2701" y="3772831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2701" y="5383776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643" y="908720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2133772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1658187" y="3677448"/>
            <a:ext cx="1493837" cy="858763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  <a:latin typeface="Liberation Serif" panose="02020603050405020304" pitchFamily="18" charset="0"/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5861961" y="3662344"/>
            <a:ext cx="1587500" cy="883714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00" y="5394501"/>
            <a:ext cx="8501119" cy="6463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ДЕФИЦИТ      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(превышение расходов бюджета над его доходами) 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428600" y="5671652"/>
            <a:ext cx="241298" cy="98007"/>
          </a:xfrm>
          <a:prstGeom prst="mathMin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 3"/>
          <p:cNvSpPr/>
          <p:nvPr/>
        </p:nvSpPr>
        <p:spPr>
          <a:xfrm>
            <a:off x="2011838" y="5573645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981772"/>
            <a:ext cx="8136904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7813" y="1019407"/>
            <a:ext cx="0" cy="105946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2" y="1595471"/>
            <a:ext cx="1655851" cy="48340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2976" y="2186862"/>
            <a:ext cx="2952326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75948" y="1595471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9" y="2170228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03" y="2499565"/>
            <a:ext cx="1925673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67744" y="2985706"/>
            <a:ext cx="1155735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1080120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8" y="3952329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4" y="5502450"/>
            <a:ext cx="2433427" cy="968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517232"/>
            <a:ext cx="2952327" cy="95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28184" y="5519190"/>
            <a:ext cx="2552049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(местные бюджеты – бюджет городского округа Сухой  Лог)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7" y="3933056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954720"/>
            <a:ext cx="2342060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19302" y="116704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4055" y="409278"/>
            <a:ext cx="5760640" cy="9954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sz="2000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sz="2000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sz="2000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37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07083764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600" b="1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19671" y="4474197"/>
            <a:ext cx="2520279" cy="857250"/>
            <a:chOff x="0" y="0"/>
            <a:chExt cx="2520279" cy="85725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2520279" cy="8572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47" y="41847"/>
              <a:ext cx="2436585" cy="773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Liberation Serif" panose="02020603050405020304" pitchFamily="18" charset="0"/>
                </a:rPr>
                <a:t>Администрация городского округа, Финансовое управление</a:t>
              </a:r>
              <a:endParaRPr lang="ru-RU" sz="1600" b="1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98543" y="5584228"/>
            <a:ext cx="2520279" cy="551091"/>
            <a:chOff x="0" y="10205"/>
            <a:chExt cx="2520279" cy="55109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4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53001" y="4573247"/>
            <a:ext cx="529984" cy="716353"/>
          </a:xfrm>
          <a:prstGeom prst="righ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163088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6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4375" y="5502584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8034853" y="4180458"/>
            <a:ext cx="357191" cy="860435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8034852" y="5072366"/>
            <a:ext cx="357191" cy="860435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25527"/>
            <a:ext cx="6470823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</a:rPr>
              <a:t>ГРАЖДАНИН, 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</a:rPr>
              <a:t>его участие в бюджетном процессе</a:t>
            </a:r>
            <a:endParaRPr lang="ru-RU" sz="2200" b="1" dirty="0">
              <a:solidFill>
                <a:srgbClr val="0070C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46" y="1839517"/>
            <a:ext cx="2590379" cy="2309563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132" y="2480716"/>
            <a:ext cx="2658996" cy="217241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940152" y="3789189"/>
            <a:ext cx="2895972" cy="252028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часть бюджета. </a:t>
            </a:r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344" y="916187"/>
            <a:ext cx="2590379" cy="923330"/>
          </a:xfrm>
          <a:prstGeom prst="rect">
            <a:avLst/>
          </a:prstGeom>
          <a:ln w="1270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865859"/>
            <a:ext cx="2880320" cy="923330"/>
          </a:xfrm>
          <a:prstGeom prst="rect">
            <a:avLst/>
          </a:prstGeom>
          <a:ln w="12700"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20" name="Стрелка углом 19"/>
          <p:cNvSpPr/>
          <p:nvPr/>
        </p:nvSpPr>
        <p:spPr>
          <a:xfrm rot="5400000">
            <a:off x="3041065" y="1023077"/>
            <a:ext cx="1368150" cy="1283455"/>
          </a:xfrm>
          <a:prstGeom prst="bentArrow">
            <a:avLst>
              <a:gd name="adj1" fmla="val 31944"/>
              <a:gd name="adj2" fmla="val 28527"/>
              <a:gd name="adj3" fmla="val 30291"/>
              <a:gd name="adj4" fmla="val 32286"/>
            </a:avLst>
          </a:prstGeom>
          <a:solidFill>
            <a:srgbClr val="FF33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0800000" flipH="1">
            <a:off x="4499992" y="4787601"/>
            <a:ext cx="1368154" cy="1476315"/>
          </a:xfrm>
          <a:prstGeom prst="bentArrow">
            <a:avLst>
              <a:gd name="adj1" fmla="val 31944"/>
              <a:gd name="adj2" fmla="val 28527"/>
              <a:gd name="adj3" fmla="val 30291"/>
              <a:gd name="adj4" fmla="val 32286"/>
            </a:avLst>
          </a:prstGeom>
          <a:solidFill>
            <a:srgbClr val="66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261987" y="57992"/>
            <a:ext cx="6630481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бюджете городского округа Сухой Лог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и плановый период 2023-2024 годы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городами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03359421"/>
              </p:ext>
            </p:extLst>
          </p:nvPr>
        </p:nvGraphicFramePr>
        <p:xfrm>
          <a:off x="611560" y="1135063"/>
          <a:ext cx="82089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0069602"/>
              </p:ext>
            </p:extLst>
          </p:nvPr>
        </p:nvGraphicFramePr>
        <p:xfrm>
          <a:off x="755576" y="3717032"/>
          <a:ext cx="81369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842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2018-2024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25685567"/>
              </p:ext>
            </p:extLst>
          </p:nvPr>
        </p:nvGraphicFramePr>
        <p:xfrm>
          <a:off x="1475656" y="1196752"/>
          <a:ext cx="7296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857391"/>
              </p:ext>
            </p:extLst>
          </p:nvPr>
        </p:nvGraphicFramePr>
        <p:xfrm>
          <a:off x="1835696" y="4149080"/>
          <a:ext cx="6912768" cy="2009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144"/>
                <a:gridCol w="792088"/>
                <a:gridCol w="792088"/>
                <a:gridCol w="864096"/>
                <a:gridCol w="792088"/>
                <a:gridCol w="792088"/>
                <a:gridCol w="792088"/>
                <a:gridCol w="792088"/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2018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2019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2020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2021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(план)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2022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2023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2024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3889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1684,0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1892,6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1911,5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1931,1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2111,8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2060,5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2127,8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1739,1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1795,1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1890,0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1926,5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2109,5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2078,5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2169,3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Дефицит (профицит)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55061,9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- 97479,4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- 21437,4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- 4617,2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- 2306,1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                  2023 г.                  2024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188640"/>
            <a:ext cx="7872412" cy="16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городского округа Сухой Лог на 2022 год и плановый период  2023 и 2024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09117269"/>
              </p:ext>
            </p:extLst>
          </p:nvPr>
        </p:nvGraphicFramePr>
        <p:xfrm>
          <a:off x="802467" y="1916953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9091" y="2382511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2 109 458,8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3354" y="2382511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2 078 536,3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2 169 274,1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861046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2 111 764,9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871808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2 078 536,3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67" y="3861047"/>
            <a:ext cx="1415113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2 169 274,1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415" y="5335303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- 2 306,1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972" y="5335304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1" y="5335305"/>
            <a:ext cx="1415110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227335" y="116704"/>
            <a:ext cx="5493423" cy="52216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70C0"/>
                </a:solidFill>
                <a:latin typeface="Liberation Serif" panose="02020603050405020304" pitchFamily="18" charset="0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9475" y="3389759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7948" y="2996952"/>
            <a:ext cx="2376264" cy="2486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0070" y="3796655"/>
            <a:ext cx="2134020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46596" y="213285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84516" y="177281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3627" y="688976"/>
            <a:ext cx="2255989" cy="9144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lope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4039" y="1124744"/>
            <a:ext cx="2208715" cy="9144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lope"/>
            <a:contourClr>
              <a:schemeClr val="accent5">
                <a:satMod val="30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25664" y="1581944"/>
            <a:ext cx="211177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3764" name="SapphireHiddenControl" r:id="rId2" imgW="6126480" imgH="4069080"/>
        </mc:Choice>
        <mc:Fallback>
          <p:control name="SapphireHiddenControl" r:id="rId2" imgW="61264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252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983763"/>
              </p:ext>
            </p:extLst>
          </p:nvPr>
        </p:nvGraphicFramePr>
        <p:xfrm>
          <a:off x="492818" y="1008069"/>
          <a:ext cx="7404099" cy="536553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563918"/>
                <a:gridCol w="840181"/>
              </a:tblGrid>
              <a:tr h="26069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Основные  социально – экономические показатели  городского 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</a:tr>
              <a:tr h="32330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Liberation Serif" panose="02020603050405020304" pitchFamily="18" charset="0"/>
                        </a:rPr>
                        <a:t>Основные задачи и приоритетные направления бюджетной  политики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altLang="ru-RU" sz="1100" b="1" dirty="0" smtClean="0">
                          <a:effectLst/>
                          <a:latin typeface="Liberation Serif" panose="02020603050405020304" pitchFamily="18" charset="0"/>
                        </a:rPr>
                        <a:t>Основные этапы составления проекта бюджета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Динамика доходов и расходов местного бюджета городского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9745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38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Направления расходов на социальную политику в 2022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54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Информация об общественно значимых проектах, реализуемых на территории городского округа Сухой Лог в 2022 году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 бюджета с учетом интересов целевых групп граждан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56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Объем расходов бюджета городского округа Сухой Лог в расчете на одного жителя в 2022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 уровень долговой нагрузки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T="45730" marB="45730"/>
                </a:tc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9436" y="980728"/>
            <a:ext cx="762000" cy="540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-13320" y="15340"/>
            <a:ext cx="9144000" cy="78544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813351" y="684880"/>
            <a:ext cx="8214256" cy="136815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074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</a:t>
            </a:r>
            <a:r>
              <a:rPr lang="ru-RU" sz="1530" dirty="0">
                <a:solidFill>
                  <a:srgbClr val="000000"/>
                </a:solidFill>
                <a:latin typeface="Liberation Serif" panose="02020603050405020304" pitchFamily="18" charset="0"/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59" y="3259716"/>
            <a:ext cx="2930869" cy="3337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трансферты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, предоставляемые местным бюджетам в целях финансового обеспечения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 обязательств  муниципальных 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образований, возникающих при выполнении государственных полномочий Российской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Феде-рации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, субъектов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РФ, 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2689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51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73672" y="8163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224577" y="116704"/>
            <a:ext cx="6360046" cy="684076"/>
          </a:xfrm>
          <a:prstGeom prst="rect">
            <a:avLst/>
          </a:prstGeom>
        </p:spPr>
        <p:txBody>
          <a:bodyPr vert="horz" rtlCol="0" anchor="b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4788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58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Доля доходов в бюджете на 2022 год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endParaRPr lang="ru-RU" sz="2800" b="1" dirty="0" smtClean="0"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561194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50797"/>
              </p:ext>
            </p:extLst>
          </p:nvPr>
        </p:nvGraphicFramePr>
        <p:xfrm>
          <a:off x="395536" y="1196752"/>
          <a:ext cx="3744416" cy="45005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88232"/>
                <a:gridCol w="1656184"/>
              </a:tblGrid>
              <a:tr h="111612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Доходы бюджета 2022 год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</a:rPr>
                        <a:t>  2</a:t>
                      </a:r>
                      <a:r>
                        <a:rPr lang="ru-RU" sz="2000" baseline="0" dirty="0" smtClean="0">
                          <a:latin typeface="Liberation Serif" panose="02020603050405020304" pitchFamily="18" charset="0"/>
                        </a:rPr>
                        <a:t> 109 459   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565 683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66 835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1 476 941</a:t>
                      </a:r>
                    </a:p>
                    <a:p>
                      <a:pPr lvl="1" algn="ctr"/>
                      <a:endParaRPr lang="ru-RU" dirty="0" smtClean="0"/>
                    </a:p>
                    <a:p>
                      <a:pPr lvl="1" algn="ctr"/>
                      <a:endParaRPr lang="ru-RU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8864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933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2022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799751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47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154879"/>
              </p:ext>
            </p:extLst>
          </p:nvPr>
        </p:nvGraphicFramePr>
        <p:xfrm>
          <a:off x="395536" y="1124744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942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119016"/>
              </p:ext>
            </p:extLst>
          </p:nvPr>
        </p:nvGraphicFramePr>
        <p:xfrm>
          <a:off x="734117" y="1124744"/>
          <a:ext cx="7942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419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03277"/>
            <a:ext cx="4032449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Cambria" pitchFamily="18" charset="0"/>
              </a:rPr>
              <a:t>Доходы бюджета</a:t>
            </a:r>
            <a:endParaRPr lang="ru-RU" sz="3200" dirty="0">
              <a:effectLst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84259697"/>
              </p:ext>
            </p:extLst>
          </p:nvPr>
        </p:nvGraphicFramePr>
        <p:xfrm>
          <a:off x="204800" y="1206044"/>
          <a:ext cx="8748972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780928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годы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84" y="3573016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городского округа и динамика поступлений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77845526"/>
              </p:ext>
            </p:extLst>
          </p:nvPr>
        </p:nvGraphicFramePr>
        <p:xfrm>
          <a:off x="444974" y="4219348"/>
          <a:ext cx="8344808" cy="219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rgbClr val="003192"/>
                </a:solidFill>
              </a:rPr>
              <a:t>.</a:t>
            </a:r>
            <a:endParaRPr lang="ru-RU" sz="1400" b="1" dirty="0">
              <a:solidFill>
                <a:srgbClr val="00319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527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11499"/>
            <a:ext cx="9144000" cy="7826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81953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6614"/>
              </p:ext>
            </p:extLst>
          </p:nvPr>
        </p:nvGraphicFramePr>
        <p:xfrm>
          <a:off x="469900" y="1412776"/>
          <a:ext cx="86741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30" name="Лист" r:id="rId5" imgW="5191057" imgH="542925" progId="Excel.Sheet.8">
                  <p:embed/>
                </p:oleObj>
              </mc:Choice>
              <mc:Fallback>
                <p:oleObj name="Лист" r:id="rId5" imgW="5191057" imgH="542925" progId="Excel.Sheet.8">
                  <p:embed/>
                  <p:pic>
                    <p:nvPicPr>
                      <p:cNvPr id="0" name="Picture 35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412776"/>
                        <a:ext cx="86741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71600" y="3501008"/>
            <a:ext cx="7973016" cy="2596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производимые на территории Российской Федерации (далее – акцизы на нефтепродукты), на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запланировано исходя из ожидаемого поступления по данному доходному источнику на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в бюджет городского округа Сухой Лог, предусмотрены проектом Закона Свердловской области «Об областном бюджете на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годов», на 2022 год – 0,33392 %, на 2023 год – 0,33392 %, на 2024 год – 0,33392 % (в 2021 году – 0,33354 %).</a:t>
            </a:r>
            <a:endParaRPr lang="ru-RU" sz="16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4271"/>
              </p:ext>
            </p:extLst>
          </p:nvPr>
        </p:nvGraphicFramePr>
        <p:xfrm>
          <a:off x="312738" y="1308100"/>
          <a:ext cx="86741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31" name="Лист" r:id="rId9" imgW="5191057" imgH="590640" progId="Excel.Sheet.8">
                  <p:embed/>
                </p:oleObj>
              </mc:Choice>
              <mc:Fallback>
                <p:oleObj name="Лист" r:id="rId9" imgW="5191057" imgH="590640" progId="Excel.Sheet.8">
                  <p:embed/>
                  <p:pic>
                    <p:nvPicPr>
                      <p:cNvPr id="0" name="Picture 36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308100"/>
                        <a:ext cx="8674100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670"/>
              </p:ext>
            </p:extLst>
          </p:nvPr>
        </p:nvGraphicFramePr>
        <p:xfrm>
          <a:off x="376238" y="1052513"/>
          <a:ext cx="8424862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32" name="Лист" r:id="rId12" imgW="5095788" imgH="1590570" progId="Excel.Sheet.8">
                  <p:embed/>
                </p:oleObj>
              </mc:Choice>
              <mc:Fallback>
                <p:oleObj name="Лист" r:id="rId12" imgW="5095788" imgH="1590570" progId="Excel.Sheet.8">
                  <p:embed/>
                  <p:pic>
                    <p:nvPicPr>
                      <p:cNvPr id="0" name="Picture 36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052513"/>
                        <a:ext cx="8424862" cy="258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6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835696" y="372671"/>
            <a:ext cx="6704832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3778" y="2348880"/>
            <a:ext cx="8496944" cy="9114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Поступления налога на 2022-2024 годы, рассчитаны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исходя из данных о кадастровой стоимости имущества, признаваемого 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Федерации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30763535"/>
              </p:ext>
            </p:extLst>
          </p:nvPr>
        </p:nvGraphicFramePr>
        <p:xfrm>
          <a:off x="396304" y="836712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84368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7083" y="3257792"/>
            <a:ext cx="57186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334"/>
              </p:ext>
            </p:extLst>
          </p:nvPr>
        </p:nvGraphicFramePr>
        <p:xfrm>
          <a:off x="784530" y="3585380"/>
          <a:ext cx="802957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0" name="Лист" r:id="rId6" imgW="5429132" imgH="923940" progId="Excel.Sheet.8">
                  <p:embed/>
                </p:oleObj>
              </mc:Choice>
              <mc:Fallback>
                <p:oleObj name="Лист" r:id="rId6" imgW="5429132" imgH="923940" progId="Excel.Sheet.8">
                  <p:embed/>
                  <p:pic>
                    <p:nvPicPr>
                      <p:cNvPr id="0" name="Picture 12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30" y="3585380"/>
                        <a:ext cx="802957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987824" y="5517232"/>
            <a:ext cx="5904656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Прогноз поступлений единого налога на вмененный доход для отдельных видов деятельности на 2022 – 2024 годы рассчитан исходя из прогноза главных администраторов доходов бюджета.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Принято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во внимание изменение законодательства, с 01.01.2021 года отменен единый налог на вмененный доход для отдельных видов деятельности.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874793" y="340492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4530" y="15811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0841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0"/>
            <a:ext cx="9144000" cy="80677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0810" y="2497857"/>
            <a:ext cx="8496944" cy="1152128"/>
          </a:xfrm>
        </p:spPr>
        <p:txBody>
          <a:bodyPr/>
          <a:lstStyle/>
          <a:p>
            <a:pPr algn="just"/>
            <a:r>
              <a:rPr lang="ru-RU" sz="1400" b="1" dirty="0" smtClean="0"/>
              <a:t>            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определен МИФНС №19 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94189335"/>
              </p:ext>
            </p:extLst>
          </p:nvPr>
        </p:nvGraphicFramePr>
        <p:xfrm>
          <a:off x="420810" y="931615"/>
          <a:ext cx="8422346" cy="151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12360" y="4989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203848" y="3852962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29889444"/>
              </p:ext>
            </p:extLst>
          </p:nvPr>
        </p:nvGraphicFramePr>
        <p:xfrm>
          <a:off x="611560" y="3997424"/>
          <a:ext cx="837820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62883" y="5877271"/>
            <a:ext cx="5328592" cy="692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2022 – 2024 годы выполнен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827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153" y="346348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308883"/>
              </p:ext>
            </p:extLst>
          </p:nvPr>
        </p:nvGraphicFramePr>
        <p:xfrm>
          <a:off x="331913" y="1087239"/>
          <a:ext cx="8619500" cy="479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668344" y="1274863"/>
            <a:ext cx="9060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Book Antiqua" pitchFamily="18" charset="0"/>
              </a:rPr>
              <a:t>тыс.руб.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002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4293"/>
            <a:ext cx="8516664" cy="6455068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 smtClean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 smtClean="0"/>
              <a:t>	</a:t>
            </a:r>
            <a:r>
              <a:rPr lang="ru-RU" sz="1600" b="1" i="1" dirty="0" smtClean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59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городского округа Сухой Лог!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b="1" i="1" dirty="0" smtClean="0">
              <a:solidFill>
                <a:srgbClr val="6600CC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    </a:t>
            </a:r>
            <a:r>
              <a:rPr lang="ru-RU" sz="4800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«Бюджет для граждан» </a:t>
            </a: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это документ, содержащий основные  положения сформированного 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проекта решения думы городского округа «Об утверждении бюджета городского округа Сухой Лог на 2022 год и плановый период 2023 и 2024 годов» в доступной и понятной для граждан форме. Представленная информация предназначена для широкого круга пользователей и будет интересна и полезна разным категориям населения, проявляющим активный интерес к процессу формирования бюджета городского округа. </a:t>
            </a: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Каждый житель городского округа должен иметь возможность в полном объеме получить информацию о том, сколько городской округ зарабатывает и сколько тратит, какие программы являются для нас приоритетными, каких результатов мы хотим добиться.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Мы в очередной раз разрабатываем финансовый документ, способный в доступной форме объяснить, как формируется бюджет городского округа Сухой Лог.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Уважаемые жители городского 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- «Бюджет для граждан».</a:t>
            </a:r>
          </a:p>
          <a:p>
            <a:pPr marL="0" indent="457153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Специалистами 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2022 год и плановый период 2023 и 2024 годов, 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  <a:endParaRPr lang="ru-RU" sz="4400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      </a:t>
            </a: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Р.Ю. Валов</a:t>
            </a:r>
            <a:endParaRPr lang="ru-RU" sz="6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6400" dirty="0"/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7936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glava.goslog.ru/upload/main/5e8/GLAVA-SUKHOY-LOG1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864096" cy="122694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386106"/>
              </p:ext>
            </p:extLst>
          </p:nvPr>
        </p:nvGraphicFramePr>
        <p:xfrm>
          <a:off x="395536" y="764704"/>
          <a:ext cx="8547492" cy="5514375"/>
        </p:xfrm>
        <a:graphic>
          <a:graphicData uri="http://schemas.openxmlformats.org/drawingml/2006/table">
            <a:tbl>
              <a:tblPr firstRow="1" bandRow="1">
                <a:effectLst/>
                <a:tableStyleId>{5DA37D80-6434-44D0-A028-1B22A696006F}</a:tableStyleId>
              </a:tblPr>
              <a:tblGrid>
                <a:gridCol w="2736304"/>
                <a:gridCol w="1080120"/>
                <a:gridCol w="1224136"/>
                <a:gridCol w="1152128"/>
                <a:gridCol w="1224136"/>
                <a:gridCol w="1130668"/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2020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за 2021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531 250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549 149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565 683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634 905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754 022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398 354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Liberation Serif" panose="02020603050405020304" pitchFamily="18" charset="0"/>
                        </a:rPr>
                        <a:t>388 002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392 320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456 780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568 161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41 366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47 863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51 107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53 498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55 246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5773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39 389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64 441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71 454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73 922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79 750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45 063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42 713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43 797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43 600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43 660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322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7 078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6 130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7 005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7 105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7 205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66 868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81 009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66 835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68 409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69 381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77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47 868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58 906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48 704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50 901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51 561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12 694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12 877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10 976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10 251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10 132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 291 916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1 321 296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1 476 941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1 375 222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1 345 871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333 738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406 554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506 621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390 804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340 775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191 273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82 630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73</a:t>
                      </a:r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 230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66</a:t>
                      </a:r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 408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69 067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750 929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781 047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833 828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862 157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879 330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26 253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67 296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63 262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55 853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56 699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1 890 034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1 951 454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2 109 459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2 078 536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2 169 274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8050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Book Antiqua" pitchFamily="18" charset="0"/>
              </a:rPr>
              <a:t>тыс.руб.</a:t>
            </a:r>
            <a:endParaRPr lang="ru-RU" sz="1200" b="1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87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767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rgbClr val="002060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605713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883814826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764704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7841855"/>
              </p:ext>
            </p:extLst>
          </p:nvPr>
        </p:nvGraphicFramePr>
        <p:xfrm>
          <a:off x="393560" y="1628800"/>
          <a:ext cx="8331416" cy="471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одзаголовок 2"/>
          <p:cNvSpPr txBox="1">
            <a:spLocks/>
          </p:cNvSpPr>
          <p:nvPr/>
        </p:nvSpPr>
        <p:spPr>
          <a:xfrm>
            <a:off x="662109" y="908719"/>
            <a:ext cx="7942339" cy="5384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2022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</a:t>
            </a:r>
          </a:p>
          <a:p>
            <a:pPr marL="0" indent="0" algn="just"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97928" y="3075235"/>
            <a:ext cx="3429000" cy="7858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28601" y="4764597"/>
            <a:ext cx="2241396" cy="1023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75412" y="4811586"/>
            <a:ext cx="2016224" cy="10239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684430" y="4809489"/>
            <a:ext cx="2111706" cy="989918"/>
          </a:xfrm>
          <a:prstGeom prst="roundRect">
            <a:avLst/>
          </a:prstGeom>
          <a:solidFill>
            <a:srgbClr val="CCCC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62278" y="4371577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82785" y="4392273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22807" y="4371798"/>
            <a:ext cx="0" cy="4376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82708" y="3861048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96161" y="759322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50889" y="5724810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5121" y="129809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 CYR" charset="-52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93709" y="6143283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301" y="2611601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7823" y="5562878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2686" y="4159559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210246" y="224880"/>
            <a:ext cx="675424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8" y="3000672"/>
            <a:ext cx="1403967" cy="7039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animal-store.ru/img/2015/050207/50547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95" y="1985355"/>
            <a:ext cx="776551" cy="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40682" y="1751"/>
            <a:ext cx="662473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городского округа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2022 год</a:t>
            </a:r>
            <a:r>
              <a:rPr lang="ru-RU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2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85096645"/>
              </p:ext>
            </p:extLst>
          </p:nvPr>
        </p:nvGraphicFramePr>
        <p:xfrm>
          <a:off x="161863" y="703637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2111,8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43299202"/>
              </p:ext>
            </p:extLst>
          </p:nvPr>
        </p:nvGraphicFramePr>
        <p:xfrm>
          <a:off x="959048" y="3789040"/>
          <a:ext cx="789682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3192"/>
                </a:solidFill>
                <a:latin typeface="Liberation Serif" panose="020206030504050203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     </a:t>
            </a:r>
            <a:r>
              <a:rPr lang="ru-RU" b="1" i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2022 году и плановом периоде 2023-2024 гг.      </a:t>
            </a:r>
            <a:r>
              <a:rPr lang="ru-RU" sz="1200" b="1" i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                            </a:t>
            </a:r>
            <a:endParaRPr lang="ru-RU" sz="1200" i="1" dirty="0">
              <a:solidFill>
                <a:srgbClr val="00319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6926427"/>
              </p:ext>
            </p:extLst>
          </p:nvPr>
        </p:nvGraphicFramePr>
        <p:xfrm>
          <a:off x="1403648" y="1127434"/>
          <a:ext cx="7344816" cy="509607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604867"/>
                <a:gridCol w="2923525"/>
                <a:gridCol w="1296144"/>
                <a:gridCol w="1310545"/>
                <a:gridCol w="1209735"/>
              </a:tblGrid>
              <a:tr h="6172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113 842,4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111 654,9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115 739,8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3 330,8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3 444,8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3 563,4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14 495,0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14 559,5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85 348,9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54 508,8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56 406,3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110 901,8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117 308,0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127 505,8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3 498,0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4 248,8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4 551,0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1 353 689,2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1 331 908,9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1 368 664,3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154 632,1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139 862,4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148 198,0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156 096,8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161 307,1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165 701,1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116 424,9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120 297,6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121 384,9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18 000,0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2 111 764,9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2 078 536,3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2 169 274,1</a:t>
                      </a:r>
                    </a:p>
                  </a:txBody>
                  <a:tcPr marL="121920" marR="121920" marT="34291" marB="34291" anchor="ctr" horzOverflow="overflow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058240" cy="7045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городского округа по программному принципу</a:t>
            </a:r>
            <a:endParaRPr lang="ru-RU" sz="2000" b="1" dirty="0">
              <a:solidFill>
                <a:srgbClr val="003192"/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/>
              <a:t>Бюджет городского округа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2 111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764,9 тыс. руб.</a:t>
            </a:r>
            <a:endParaRPr lang="ru-RU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7923" y="1510306"/>
            <a:ext cx="8322549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и непрограммные расходы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101" y="2212322"/>
            <a:ext cx="6313168" cy="784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b="1" dirty="0" smtClean="0">
                <a:latin typeface="Liberation Serif" panose="02020603050405020304" pitchFamily="18" charset="0"/>
              </a:rPr>
              <a:t>Муниципальные программы городского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округа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(15 программ) -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2 076 506,2 тыс. руб. (98,3%)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35 258,7 </a:t>
            </a:r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1,7%)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(на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содержание</a:t>
            </a:r>
          </a:p>
          <a:p>
            <a:pPr algn="ctr"/>
            <a:r>
              <a:rPr lang="ru-RU" sz="1100" dirty="0" smtClean="0">
                <a:latin typeface="Liberation Serif" panose="02020603050405020304" pitchFamily="18" charset="0"/>
              </a:rPr>
              <a:t>Главы </a:t>
            </a:r>
            <a:r>
              <a:rPr lang="ru-RU" sz="1100" dirty="0">
                <a:latin typeface="Liberation Serif" panose="02020603050405020304" pitchFamily="18" charset="0"/>
              </a:rPr>
              <a:t>городского округа, </a:t>
            </a:r>
            <a:r>
              <a:rPr lang="ru-RU" sz="1100" dirty="0" smtClean="0">
                <a:latin typeface="Liberation Serif" panose="02020603050405020304" pitchFamily="18" charset="0"/>
              </a:rPr>
              <a:t> председателя </a:t>
            </a:r>
            <a:r>
              <a:rPr lang="ru-RU" sz="1100" dirty="0">
                <a:latin typeface="Liberation Serif" panose="02020603050405020304" pitchFamily="18" charset="0"/>
              </a:rPr>
              <a:t>Думы городского округа, </a:t>
            </a:r>
            <a:r>
              <a:rPr lang="ru-RU" sz="1100" dirty="0" smtClean="0">
                <a:latin typeface="Liberation Serif" panose="02020603050405020304" pitchFamily="18" charset="0"/>
              </a:rPr>
              <a:t>аппарата </a:t>
            </a:r>
            <a:r>
              <a:rPr lang="ru-RU" sz="1100" dirty="0">
                <a:latin typeface="Liberation Serif" panose="02020603050405020304" pitchFamily="18" charset="0"/>
              </a:rPr>
              <a:t>Думы городского округа, </a:t>
            </a:r>
            <a:r>
              <a:rPr lang="ru-RU" sz="1100" dirty="0" smtClean="0">
                <a:latin typeface="Liberation Serif" panose="02020603050405020304" pitchFamily="18" charset="0"/>
              </a:rPr>
              <a:t>Счетной </a:t>
            </a:r>
            <a:r>
              <a:rPr lang="ru-RU" sz="1100" dirty="0">
                <a:latin typeface="Liberation Serif" panose="02020603050405020304" pitchFamily="18" charset="0"/>
              </a:rPr>
              <a:t>палаты городского округа, </a:t>
            </a:r>
            <a:r>
              <a:rPr lang="ru-RU" sz="1100" dirty="0" smtClean="0">
                <a:latin typeface="Liberation Serif" panose="02020603050405020304" pitchFamily="18" charset="0"/>
              </a:rPr>
              <a:t>резервный </a:t>
            </a:r>
            <a:r>
              <a:rPr lang="ru-RU" sz="1100" dirty="0">
                <a:latin typeface="Liberation Serif" panose="02020603050405020304" pitchFamily="18" charset="0"/>
              </a:rPr>
              <a:t>фонд администрации </a:t>
            </a:r>
            <a:r>
              <a:rPr lang="ru-RU" sz="1100" dirty="0" smtClean="0">
                <a:latin typeface="Liberation Serif" panose="02020603050405020304" pitchFamily="18" charset="0"/>
              </a:rPr>
              <a:t>городского </a:t>
            </a:r>
            <a:r>
              <a:rPr lang="ru-RU" sz="1100" dirty="0">
                <a:latin typeface="Liberation Serif" panose="02020603050405020304" pitchFamily="18" charset="0"/>
              </a:rPr>
              <a:t>округа)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36516"/>
            <a:ext cx="321672" cy="1057620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805385551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626701"/>
              </p:ext>
            </p:extLst>
          </p:nvPr>
        </p:nvGraphicFramePr>
        <p:xfrm>
          <a:off x="449601" y="1196752"/>
          <a:ext cx="8286810" cy="52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/>
                <a:gridCol w="4909000"/>
                <a:gridCol w="1000132"/>
                <a:gridCol w="1071571"/>
                <a:gridCol w="100013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2022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городском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1 280 510,5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1 272 258,9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1 308 537,2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городском округе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116 424,9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120 297,6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121 384,9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городском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222 537,5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194 100,4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202 630,0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162 305,3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157 300,0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176 100,0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6 063,3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6 202,0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6 485,1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городского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14 657,2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14 930,7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15 486,8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850,0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850,0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850,0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 (5 подпрограмм)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234 091,4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241 916,1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249 658,8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836712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897077"/>
              </p:ext>
            </p:extLst>
          </p:nvPr>
        </p:nvGraphicFramePr>
        <p:xfrm>
          <a:off x="539552" y="1196752"/>
          <a:ext cx="8280921" cy="493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/>
                <a:gridCol w="4653859"/>
                <a:gridCol w="1070809"/>
                <a:gridCol w="1070809"/>
                <a:gridCol w="1070809"/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2022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городского округа Сухой Лог»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4 410,0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5 510,0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5 510,0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Лог»         (5 подпрограмм)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12 500,0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14 495,0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14 559,5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2 100,0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1 500,0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1 500,0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3 498,0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4 248,8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4 551,0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 (3 подпрограммы)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4 579,6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городском округе Сухой Лог до 2024 года»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Liberation Serif" panose="02020603050405020304" pitchFamily="18" charset="0"/>
                        </a:rPr>
                        <a:t>11 400,0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6 700,0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2 076 506,2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2 043 967,6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2 110 911,4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223" y="692696"/>
            <a:ext cx="2354809" cy="432048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51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latin typeface="Liberation Serif" panose="02020603050405020304" pitchFamily="18" charset="0"/>
              </a:rPr>
              <a:t>. Екатеринбурга, граничит на севере с Артемовским городским округом и с Ирбитским муниципальным образованием, на востоке с Камышловским городским округом, на юге с городским округом Богданович, </a:t>
            </a:r>
            <a:r>
              <a:rPr lang="ru-RU" sz="1600" b="1" dirty="0" smtClean="0"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latin typeface="Liberation Serif" panose="02020603050405020304" pitchFamily="18" charset="0"/>
              </a:rPr>
              <a:t>западе с Асбестовским </a:t>
            </a:r>
            <a:r>
              <a:rPr lang="ru-RU" sz="1600" b="1" dirty="0" smtClean="0">
                <a:latin typeface="Liberation Serif" panose="02020603050405020304" pitchFamily="18" charset="0"/>
              </a:rPr>
              <a:t>городским </a:t>
            </a:r>
            <a:r>
              <a:rPr lang="ru-RU" sz="1600" b="1" dirty="0">
                <a:latin typeface="Liberation Serif" panose="02020603050405020304" pitchFamily="18" charset="0"/>
              </a:rPr>
              <a:t>округом и городским округом </a:t>
            </a:r>
            <a:r>
              <a:rPr lang="ru-RU" sz="1600" b="1" dirty="0" smtClean="0">
                <a:latin typeface="Liberation Serif" panose="02020603050405020304" pitchFamily="18" charset="0"/>
              </a:rPr>
              <a:t>Рефтинский</a:t>
            </a:r>
            <a:r>
              <a:rPr lang="ru-RU" sz="1600" b="1" dirty="0"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latin typeface="Liberation Serif" panose="02020603050405020304" pitchFamily="18" charset="0"/>
              </a:rPr>
              <a:t>площадь в границах городского округа Сухой Лог составляет 168451 га. 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Население </a:t>
            </a:r>
            <a:r>
              <a:rPr lang="ru-RU" sz="1600" b="1" dirty="0">
                <a:latin typeface="Liberation Serif" panose="02020603050405020304" pitchFamily="18" charset="0"/>
              </a:rPr>
              <a:t>– на 01.01.2022 года – 47, 265  тыс.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latin typeface="Liberation Serif" panose="02020603050405020304" pitchFamily="18" charset="0"/>
              </a:rPr>
              <a:t>        </a:t>
            </a:r>
            <a:endParaRPr lang="ru-RU" sz="1600" b="1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0014" y="980728"/>
            <a:ext cx="4968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b="1" u="sng" dirty="0">
                <a:latin typeface="Liberation Serif" panose="02020603050405020304" pitchFamily="18" charset="0"/>
              </a:rPr>
              <a:t/>
            </a:r>
            <a:br>
              <a:rPr lang="ru-RU" b="1" u="sng" dirty="0">
                <a:latin typeface="Liberation Serif" panose="02020603050405020304" pitchFamily="18" charset="0"/>
              </a:rPr>
            </a:br>
            <a:r>
              <a:rPr lang="ru-RU" b="1" dirty="0"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b="1" dirty="0" smtClean="0">
              <a:latin typeface="Liberation Serif" panose="02020603050405020304" pitchFamily="18" charset="0"/>
            </a:endParaRPr>
          </a:p>
          <a:p>
            <a:r>
              <a:rPr lang="ru-RU" b="1" dirty="0"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latin typeface="Liberation Serif" panose="02020603050405020304" pitchFamily="18" charset="0"/>
              </a:rPr>
              <a:t> цемента</a:t>
            </a:r>
            <a:r>
              <a:rPr lang="ru-RU" b="1" dirty="0"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b="1" dirty="0" smtClean="0">
                <a:latin typeface="Liberation Serif" panose="02020603050405020304" pitchFamily="18" charset="0"/>
              </a:rPr>
              <a:t>труб;</a:t>
            </a:r>
            <a:r>
              <a:rPr lang="ru-RU" b="1" dirty="0">
                <a:latin typeface="Liberation Serif" panose="02020603050405020304" pitchFamily="18" charset="0"/>
              </a:rPr>
              <a:t> </a:t>
            </a:r>
          </a:p>
          <a:p>
            <a:r>
              <a:rPr lang="ru-RU" b="1" dirty="0"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b="1" dirty="0" smtClean="0">
              <a:latin typeface="Liberation Serif" panose="02020603050405020304" pitchFamily="18" charset="0"/>
            </a:endParaRPr>
          </a:p>
          <a:p>
            <a:r>
              <a:rPr lang="ru-RU" b="1" dirty="0"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latin typeface="Liberation Serif" panose="02020603050405020304" pitchFamily="18" charset="0"/>
              </a:rPr>
              <a:t>  вторичных </a:t>
            </a:r>
            <a:r>
              <a:rPr lang="ru-RU" b="1" dirty="0"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b="1" dirty="0">
                <a:latin typeface="Liberation Serif" panose="02020603050405020304" pitchFamily="18" charset="0"/>
              </a:rPr>
              <a:t>• сельское хозяйство.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Муниципальные программы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11193747"/>
              </p:ext>
            </p:extLst>
          </p:nvPr>
        </p:nvGraphicFramePr>
        <p:xfrm>
          <a:off x="166874" y="701512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35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906445" y="3113854"/>
            <a:ext cx="1800200" cy="3137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2022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95536" y="1130407"/>
            <a:ext cx="5976664" cy="5184575"/>
          </a:xfrm>
          <a:prstGeom prst="triangle">
            <a:avLst>
              <a:gd name="adj" fmla="val 48088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556792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3" y="2645439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68128" y="3890689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8207" y="4947138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83768" y="75492"/>
            <a:ext cx="6480720" cy="626020"/>
          </a:xfrm>
        </p:spPr>
        <p:txBody>
          <a:bodyPr anchor="t">
            <a:normAutofit fontScale="90000"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000" b="1" dirty="0">
              <a:solidFill>
                <a:srgbClr val="002060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20630" y="1628800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1 280 510,5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37623" y="2805883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234 091,4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37623" y="396269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222 537,5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20233" y="512715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162 305,3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44512"/>
            <a:ext cx="6799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</a:t>
            </a:r>
          </a:p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СУХОЙ ЛОГ»</a:t>
            </a:r>
            <a:endParaRPr lang="ru-RU" sz="1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5323" y="876286"/>
            <a:ext cx="81772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высокого качества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доступности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b="1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933" y="860897"/>
            <a:ext cx="73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810" y="1289069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12854325"/>
              </p:ext>
            </p:extLst>
          </p:nvPr>
        </p:nvGraphicFramePr>
        <p:xfrm>
          <a:off x="3856671" y="1397265"/>
          <a:ext cx="4995010" cy="181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84724" y="1612234"/>
            <a:ext cx="38225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8" name="Picture 4" descr="http://kadet-kostroma.ru/images/news/2020/2020-04/%D0%94%D0%B8%D1%81%D1%82%D0%B0%D0%BD%D1%86%D0%B8%D0%BD%D0%BD%D0%BE%D0%B5%20%D0%BE%D0%B1%D1%83%D1%87%D0%B5%D0%BD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" y="1397265"/>
            <a:ext cx="3059509" cy="16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20230"/>
              </p:ext>
            </p:extLst>
          </p:nvPr>
        </p:nvGraphicFramePr>
        <p:xfrm>
          <a:off x="417159" y="3356992"/>
          <a:ext cx="8309682" cy="28414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3191"/>
                <a:gridCol w="710954"/>
                <a:gridCol w="710954"/>
                <a:gridCol w="782049"/>
                <a:gridCol w="782049"/>
                <a:gridCol w="740485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2020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2021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2022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4,66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7" y="17725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803" y="170080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7434" y="1683322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(541 700,3 тыс. руб. – 40,0%)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8152" y="859707"/>
            <a:ext cx="2732176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(661 894,0 тыс. руб. – 48,9%)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577" y="3645024"/>
            <a:ext cx="2596880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(86 407,4 тыс. руб. – 6,4%)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14" y="859707"/>
            <a:ext cx="2544885" cy="732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(33 617,2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2,5%)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6829" y="4234541"/>
            <a:ext cx="1312000" cy="553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6829" y="4940773"/>
            <a:ext cx="2320777" cy="648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8270" y="5790029"/>
            <a:ext cx="2328699" cy="6792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89404" y="6032301"/>
            <a:ext cx="5877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15319" y="5264808"/>
            <a:ext cx="56184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102337" y="4532556"/>
            <a:ext cx="56343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3089405" y="4256245"/>
            <a:ext cx="25914" cy="17923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2123728" y="13635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53760" y="3645024"/>
            <a:ext cx="261570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(30 070,3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–2,2%)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60" y="4840352"/>
            <a:ext cx="2615705" cy="17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577" name="Прямая соединительная линия 66576"/>
          <p:cNvCxnSpPr/>
          <p:nvPr/>
        </p:nvCxnSpPr>
        <p:spPr>
          <a:xfrm flipV="1">
            <a:off x="2905505" y="4261686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24802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2952" name="Picture 8" descr="https://aif-s3.aif.ru/images/006/851/21338e48235c8db20e69634f2285ea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8" y="4840352"/>
            <a:ext cx="2614276" cy="17360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3285664" y="1783507"/>
            <a:ext cx="2564735" cy="2186444"/>
          </a:xfrm>
          <a:prstGeom prst="foldedCorner">
            <a:avLst>
              <a:gd name="adj" fmla="val 4329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1 353 689,2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857" y="764704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2022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" y="15267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42998"/>
              </p:ext>
            </p:extLst>
          </p:nvPr>
        </p:nvGraphicFramePr>
        <p:xfrm>
          <a:off x="642910" y="1268759"/>
          <a:ext cx="7946799" cy="507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/>
                <a:gridCol w="5050107"/>
                <a:gridCol w="1321423"/>
                <a:gridCol w="1080120"/>
              </a:tblGrid>
              <a:tr h="68735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1 353 689,2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  <a:endParaRPr lang="ru-RU" sz="18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541 700,3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661 894,0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86 407,4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30 070,3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5236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33 617,2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10944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81422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МОУ, антитеррористические мероприятия</a:t>
                      </a:r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42 665,9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5976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Государственных программах Свердловской области (на реализацию программ цифрового и гуманитарного профилей и др.)</a:t>
                      </a:r>
                      <a:endParaRPr kumimoji="0" lang="ru-RU" sz="1200" i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10 500,0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51295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24 124,2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51295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77 704,3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71472" y="1957239"/>
            <a:ext cx="81049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472" y="6332140"/>
            <a:ext cx="80181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1" y="1408637"/>
            <a:ext cx="2741938" cy="17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5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6244" y="13241"/>
            <a:ext cx="612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Сухой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321" y="791126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33" y="807810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21214" y="123136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55976" y="1594151"/>
            <a:ext cx="398571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18024039"/>
              </p:ext>
            </p:extLst>
          </p:nvPr>
        </p:nvGraphicFramePr>
        <p:xfrm>
          <a:off x="3526341" y="1231368"/>
          <a:ext cx="544108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72162"/>
              </p:ext>
            </p:extLst>
          </p:nvPr>
        </p:nvGraphicFramePr>
        <p:xfrm>
          <a:off x="385630" y="3309367"/>
          <a:ext cx="8375022" cy="29324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0426"/>
                <a:gridCol w="720080"/>
                <a:gridCol w="720080"/>
                <a:gridCol w="720080"/>
                <a:gridCol w="792088"/>
                <a:gridCol w="732268"/>
              </a:tblGrid>
              <a:tr h="4123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2020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2021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2022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3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(посещений/1000 чел.)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824,3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824,3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824,3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824,3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9527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30,7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30,7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30,7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30,7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6609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Доля муниципальных библиотек,</a:t>
                      </a:r>
                      <a:r>
                        <a:rPr kumimoji="0" lang="ru-RU" sz="1000" kern="1200" baseline="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 имеющих веб-сайты в сети Интернет, через которые обеспечен доступ к имеющимся у них электронным фондам и электронным каталогам, от общего количества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8023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3741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музейных предметов, хранящихся в муниципальном музее,</a:t>
                      </a:r>
                      <a:r>
                        <a:rPr kumimoji="0" lang="ru-RU" sz="95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сведения о котором внесены в Государственный каталог Музейного фонда РФ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56841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6" y="4993107"/>
            <a:ext cx="2714645" cy="174826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2" y="1124744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4" y="3013070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1022104"/>
            <a:ext cx="3556484" cy="5514888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МБУК «Курьинский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79189" y="1478686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79189" y="3305719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Библиотека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108532" y="5168203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Камерный хор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44244526"/>
              </p:ext>
            </p:extLst>
          </p:nvPr>
        </p:nvGraphicFramePr>
        <p:xfrm>
          <a:off x="876319" y="1484785"/>
          <a:ext cx="7643867" cy="4464809"/>
        </p:xfrm>
        <a:graphic>
          <a:graphicData uri="http://schemas.openxmlformats.org/drawingml/2006/table">
            <a:tbl>
              <a:tblPr/>
              <a:tblGrid>
                <a:gridCol w="5065587"/>
                <a:gridCol w="1439252"/>
                <a:gridCol w="1139028"/>
              </a:tblGrid>
              <a:tr h="24955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154 632,1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20 745,6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78 863,0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098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ремонт, проведение ремонтных работ в зданиях и помещениях, в которых размещаются муниципальные учреждения культуры,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21 580,5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4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23 777,0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09099" y="908720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2022 году, тыс. руб.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21986" y="6021288"/>
            <a:ext cx="7848872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09098" y="2118123"/>
            <a:ext cx="7674647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77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571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5871" y="185714"/>
            <a:ext cx="610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742495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и инвалидов, условий для развития детско-юношеского спорта.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089" y="883459"/>
            <a:ext cx="914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8189" y="132512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88024" y="1662301"/>
            <a:ext cx="40386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39376993"/>
              </p:ext>
            </p:extLst>
          </p:nvPr>
        </p:nvGraphicFramePr>
        <p:xfrm>
          <a:off x="3636318" y="1369555"/>
          <a:ext cx="5256162" cy="203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4994" name="Picture 2" descr="https://centrsporta-nevskiy.ru/wp-content/uploads/2021/01/fotolia_48729814_xl__scusi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1" y="1462878"/>
            <a:ext cx="2902359" cy="17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99758"/>
              </p:ext>
            </p:extLst>
          </p:nvPr>
        </p:nvGraphicFramePr>
        <p:xfrm>
          <a:off x="626328" y="3645024"/>
          <a:ext cx="8124444" cy="22920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/>
                <a:gridCol w="720080"/>
                <a:gridCol w="714859"/>
                <a:gridCol w="725301"/>
                <a:gridCol w="720080"/>
                <a:gridCol w="72008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показателя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</a:p>
                    <a:p>
                      <a:pPr algn="ctr"/>
                      <a:r>
                        <a:rPr lang="ru-RU" sz="1000" dirty="0" smtClean="0"/>
                        <a:t> 2020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2021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Прогноз 2022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Прогноз 2023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Прогноз 2024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04405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систематически занимающихся физической культурой и спортом, в общей численности населения городского округа Сухой Лог в возрасте 3 до 79 лет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280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318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318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318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спортивных площадок,</a:t>
                      </a:r>
                      <a:r>
                        <a:rPr kumimoji="0" lang="ru-RU" sz="95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оснащенных специализированным оборудованием для занятий уличной гимнастикой 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49,5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49,5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51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51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15874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5275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52053" y="229398"/>
            <a:ext cx="8547497" cy="252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               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    Сухой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Лог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осуществляют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МБУ Спортивный комплекс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Здоровье»;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- МБУ 	 -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МБУ Спортивная школа «Олимпик»;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МАУ ДО «ДЮ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МАУ Спортивная школа;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МАУ Ледовая арена «Литейщик»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/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112" y="2760049"/>
            <a:ext cx="2658765" cy="543763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1866" y="3501808"/>
            <a:ext cx="2658765" cy="668574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2391361"/>
            <a:ext cx="2520280" cy="17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5" y="383488"/>
            <a:ext cx="2528423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91361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18" name="Picture 22" descr="http://pnu.edu.ru/media/filer_public/2e/fb/2efbea19-70ae-4b96-8285-5972b50098a8/pool-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12" y="4448076"/>
            <a:ext cx="2664296" cy="17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437112"/>
            <a:ext cx="2520280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200030" y="2008819"/>
            <a:ext cx="2679378" cy="550741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Стадион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3000">
              <a:srgbClr val="85C2FF"/>
            </a:gs>
            <a:gs pos="34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https://nashural.ru/wp-content/cache/image/1024x768--center-94f6c809525a660ff0c85aca0ad2c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88640"/>
            <a:ext cx="2597449" cy="19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2" name="Picture 12" descr="https://avatars.mds.yandex.net/get-altay/1633071/2a000001686f86187f71e1e5620fba47c4b6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688646"/>
            <a:ext cx="2566592" cy="1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41772" y="263536"/>
            <a:ext cx="5040561" cy="1449628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К </a:t>
            </a: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памятникам архитектуры относятся:</a:t>
            </a:r>
            <a:endParaRPr lang="ru-RU" sz="1500" i="1" u="sng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dirty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храм Николая Чудотворца в селе Новопышминском,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храм Знамение в селе Знаменском,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храм Михаила Архангела в селе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Новопышминском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 </a:t>
            </a:r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193" y="1713164"/>
            <a:ext cx="4680520" cy="3238123"/>
          </a:xfrm>
          <a:prstGeom prst="rect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К достопримечательностям относятся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:</a:t>
            </a:r>
            <a:endParaRPr lang="ru-RU" sz="1500" u="sng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Курьинские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железисто-минеральные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воды,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Дивья гора, </a:t>
            </a:r>
            <a:endParaRPr lang="ru-RU" sz="1500" b="1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Скала профессорская,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Сухоложская пещера,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озеро Ирбитское,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Сосновый бор,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Липовая аллея,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Гальяновское болото,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болото Гладкое,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болото Каменско-Алтынайское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9388" y="5189453"/>
            <a:ext cx="3770684" cy="923330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К</a:t>
            </a: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 памятникам природы относятся </a:t>
            </a:r>
            <a:endParaRPr lang="ru-RU" sz="1500" b="1" i="1" u="sng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нависающие над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рекой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Пышма скалы  «Чертов стул» и «Три сестры»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 </a:t>
            </a:r>
            <a:endParaRPr lang="ru-RU" sz="16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7054" name="Picture 14" descr="http://photocdn.photogoroda.com/source2/cn3159/r5080/c5143/74182172.jpg?v=201712131121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20" y="2575570"/>
            <a:ext cx="25910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540889"/>
              </p:ext>
            </p:extLst>
          </p:nvPr>
        </p:nvGraphicFramePr>
        <p:xfrm>
          <a:off x="566940" y="1412776"/>
          <a:ext cx="8204395" cy="3980057"/>
        </p:xfrm>
        <a:graphic>
          <a:graphicData uri="http://schemas.openxmlformats.org/drawingml/2006/table">
            <a:tbl>
              <a:tblPr/>
              <a:tblGrid>
                <a:gridCol w="428628"/>
                <a:gridCol w="5399503"/>
                <a:gridCol w="1458545"/>
                <a:gridCol w="917719"/>
              </a:tblGrid>
              <a:tr h="46050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116 424,9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619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1 870,0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</a:rPr>
                        <a:t>1,6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45 575,8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39,1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предоставления услуг по спортивной подготовке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68 601,5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6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Создание спортивных площадок (оснащение спортивным оборудованием) для занятий уличной гимнастикой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ook Antiqua" panose="0204060205030503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200,0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75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"Готов к труду и обороне"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177,6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0,04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2146244" y="136352"/>
            <a:ext cx="6742980" cy="10177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Направление расходов на физическую </a:t>
            </a:r>
            <a:r>
              <a:rPr lang="ru-RU" sz="2600" b="1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культуру и </a:t>
            </a: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2022 </a:t>
            </a: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88413" y="1854796"/>
            <a:ext cx="8198946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1606" y="5373216"/>
            <a:ext cx="8296231" cy="158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40279"/>
            <a:ext cx="691276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992017"/>
            <a:ext cx="7684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услуг для населения в сфере ЖКХ, энергосбережения, газоснабжения и благоустройства, обеспечение доступной и безопасной транспортной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407" y="1045500"/>
            <a:ext cx="806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7821" y="1549765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686869" y="1863226"/>
            <a:ext cx="40914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59597948"/>
              </p:ext>
            </p:extLst>
          </p:nvPr>
        </p:nvGraphicFramePr>
        <p:xfrm>
          <a:off x="4205793" y="1711347"/>
          <a:ext cx="4824536" cy="179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6018" name="Picture 2" descr="https://i1.wp.com/holiday-for-you.ru/wp-content/uploads/2017/03/ac0419e1ca258321819dd946439cfb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8" y="1667516"/>
            <a:ext cx="2920846" cy="17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52412"/>
              </p:ext>
            </p:extLst>
          </p:nvPr>
        </p:nvGraphicFramePr>
        <p:xfrm>
          <a:off x="499358" y="3645025"/>
          <a:ext cx="8375022" cy="27507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92722"/>
                <a:gridCol w="720080"/>
                <a:gridCol w="720080"/>
                <a:gridCol w="720080"/>
                <a:gridCol w="720080"/>
                <a:gridCol w="701980"/>
              </a:tblGrid>
              <a:tr h="41163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 2020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2021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2022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6135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0,779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655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и канализационных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135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Ввод дополнительных мощностей газопроводов,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655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 шт.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655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026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 Лог, ед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618464"/>
            <a:ext cx="8856984" cy="60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55775" y="136352"/>
            <a:ext cx="590465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2022 году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04847486"/>
              </p:ext>
            </p:extLst>
          </p:nvPr>
        </p:nvGraphicFramePr>
        <p:xfrm>
          <a:off x="471664" y="1477939"/>
          <a:ext cx="8424936" cy="500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527884" y="3429000"/>
            <a:ext cx="2088232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110 901,8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5364089" y="4439417"/>
            <a:ext cx="3107050" cy="1155492"/>
            <a:chOff x="7026483" y="5170625"/>
            <a:chExt cx="2891777" cy="1155492"/>
          </a:xfrm>
          <a:noFill/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7026483" y="5170625"/>
              <a:ext cx="2891777" cy="115549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7059694" y="5193365"/>
              <a:ext cx="2849783" cy="108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Мероприятия по ремонту автомобильных дорог </a:t>
              </a:r>
            </a:p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общего пользования </a:t>
              </a:r>
            </a:p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местного значения 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64089" y="2762845"/>
            <a:ext cx="3107049" cy="1158691"/>
            <a:chOff x="4120127" y="1280239"/>
            <a:chExt cx="2955033" cy="115869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120127" y="1280239"/>
              <a:ext cx="2955033" cy="1158691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4154064" y="1314176"/>
              <a:ext cx="2887159" cy="10908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4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Мероприятия по содержанию и текущему ремонту автомобильных дорог общего пользования, мостов и иных транспортных  инженерных </a:t>
              </a:r>
              <a:r>
                <a:rPr lang="ru-RU" sz="14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</a:rPr>
                <a:t>сооружений </a:t>
              </a:r>
              <a:endParaRPr lang="ru-RU" sz="1400" b="0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88508" y="4462157"/>
            <a:ext cx="3151444" cy="1166930"/>
            <a:chOff x="252598" y="2924888"/>
            <a:chExt cx="2843470" cy="130457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2598" y="2924888"/>
              <a:ext cx="2843470" cy="130457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90808" y="2963098"/>
              <a:ext cx="2767050" cy="12281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Liberation Serif" panose="02020603050405020304" pitchFamily="18" charset="0"/>
                </a:rPr>
                <a:t>Иные поступления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88507" y="2796782"/>
            <a:ext cx="3151445" cy="1150617"/>
            <a:chOff x="252587" y="1297654"/>
            <a:chExt cx="3047751" cy="115061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2587" y="1297654"/>
              <a:ext cx="3047751" cy="115061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86287" y="1331354"/>
              <a:ext cx="2980351" cy="10832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0" kern="1200" dirty="0" smtClean="0">
                  <a:solidFill>
                    <a:schemeClr val="bg1"/>
                  </a:solidFill>
                  <a:latin typeface="Liberation Serif" panose="02020603050405020304" pitchFamily="18" charset="0"/>
                </a:rPr>
                <a:t>Акцизы на нефтепродукты, подлежащие зачислению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0" kern="1200" dirty="0" smtClean="0">
                  <a:solidFill>
                    <a:schemeClr val="bg1"/>
                  </a:solidFill>
                  <a:latin typeface="Liberation Serif" panose="02020603050405020304" pitchFamily="18" charset="0"/>
                </a:rPr>
                <a:t> в бюджет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044" y="117203"/>
            <a:ext cx="6372200" cy="4453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хозяйство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(дорожный фонд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55576" y="1584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3203900" y="3635571"/>
            <a:ext cx="1296092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51 107,0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3312071" y="5342881"/>
            <a:ext cx="1187921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29 224,0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7668343" y="3715016"/>
            <a:ext cx="1231167" cy="504056"/>
          </a:xfrm>
          <a:prstGeom prst="foldedCorner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32 500,0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7755717" y="5377059"/>
            <a:ext cx="1152128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47 831,0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761458" y="166721"/>
            <a:ext cx="1501849" cy="3438540"/>
          </a:xfrm>
          <a:prstGeom prst="rightArrow">
            <a:avLst>
              <a:gd name="adj1" fmla="val 64958"/>
              <a:gd name="adj2" fmla="val 4759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80 331,0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6153186" y="280928"/>
            <a:ext cx="1501847" cy="3210126"/>
          </a:xfrm>
          <a:prstGeom prst="rightArrow">
            <a:avLst>
              <a:gd name="adj1" fmla="val 64514"/>
              <a:gd name="adj2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80 331,0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386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2022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40412"/>
              </p:ext>
            </p:extLst>
          </p:nvPr>
        </p:nvGraphicFramePr>
        <p:xfrm>
          <a:off x="809728" y="1597746"/>
          <a:ext cx="7848872" cy="40647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/>
                <a:gridCol w="1008112"/>
                <a:gridCol w="792088"/>
              </a:tblGrid>
              <a:tr h="552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ahoma" pitchFamily="34" charset="0"/>
                        </a:rPr>
                        <a:t>Расходы  на  социальную  политику</a:t>
                      </a:r>
                      <a:endParaRPr lang="ru-RU" sz="18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156 096,8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1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134 805,0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1 165,3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8 812,5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(Компенсация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питания, на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ходящихся на дистанционном обучении детей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в муниципальных общеобразовательных организациях, социальные выплаты молодым семьям на приобретение жилья)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2 914,3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8 169,7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3976" y="5661248"/>
            <a:ext cx="798775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932" y="28346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6344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Информация об общественно значимых проектах, реализуемых на территории городского округа Сухой Лог в 2022 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5877127"/>
              </p:ext>
            </p:extLst>
          </p:nvPr>
        </p:nvGraphicFramePr>
        <p:xfrm>
          <a:off x="611560" y="834971"/>
          <a:ext cx="8208912" cy="569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262683" y="1186558"/>
            <a:ext cx="215838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1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59904" y="2060848"/>
            <a:ext cx="215838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2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59718" y="3832026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62683" y="2982863"/>
            <a:ext cx="216210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3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59904" y="4653136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5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62311" y="5445224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73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932" y="28346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41515"/>
              </p:ext>
            </p:extLst>
          </p:nvPr>
        </p:nvGraphicFramePr>
        <p:xfrm>
          <a:off x="539552" y="980728"/>
          <a:ext cx="8280920" cy="5216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941752"/>
                <a:gridCol w="2841493"/>
                <a:gridCol w="974226"/>
                <a:gridCol w="974226"/>
                <a:gridCol w="89303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Предлагаемые меры поддержки </a:t>
                      </a:r>
                      <a:endParaRPr lang="ru-RU" sz="120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за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счет средств бюджета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20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 (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тыс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. руб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3585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В СФЕРЕ СОЦИАЛЬНОЙ</a:t>
                      </a:r>
                      <a:r>
                        <a:rPr lang="ru-RU" sz="1200" baseline="0" dirty="0" smtClean="0">
                          <a:effectLst/>
                          <a:latin typeface="Liberation Serif" panose="02020603050405020304" pitchFamily="18" charset="0"/>
                        </a:rPr>
                        <a:t> ПОЛИТИКИ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</a:tr>
              <a:tr h="1044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Почетные граждане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Единовременное денежное поощрение (ежемесячное пособие до 01.01.2014г.) гражданам, которым присвоено почетное звание «Почетный гражданин городского округа Сухой Лог»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230,0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230,0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9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Выплата пенсии за выслугу лет лицам, замещавшим муниципальные должности и должности муниципальной службы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8 812,5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9 089,7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9 453,3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5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326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Бесплатный проезд в летний период к садам, приусадебным участкам в сельской местности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5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Граждане, проживающие на сельских территориях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для улучшения жилищных условий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3 036,1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5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Молодые семьи (возраст до 35 лет)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на приобретение (строительство) жилья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3 778,6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188640"/>
            <a:ext cx="6285384" cy="4180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Расходы бюджета с учетом интересов целевых групп граждан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32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49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33998"/>
              </p:ext>
            </p:extLst>
          </p:nvPr>
        </p:nvGraphicFramePr>
        <p:xfrm>
          <a:off x="447006" y="836712"/>
          <a:ext cx="8280920" cy="5566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6081"/>
                <a:gridCol w="950223"/>
                <a:gridCol w="2952328"/>
                <a:gridCol w="864096"/>
                <a:gridCol w="936104"/>
                <a:gridCol w="792088"/>
              </a:tblGrid>
              <a:tr h="70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Предлагаемые меры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поддержки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за счет средств бюджета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20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 (тыс. руб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2022 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2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В СФЕРЕ</a:t>
                      </a:r>
                      <a:r>
                        <a:rPr lang="ru-RU" sz="1200" baseline="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ОБРАЗОВАНИЯ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4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Обучающиеся в возрасте от 14 до 18 лет в муниципальных общеобразовательный учреждениях и педагогические работники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Liberation Serif" panose="02020603050405020304" pitchFamily="18" charset="0"/>
                        </a:rPr>
                        <a:t>44</a:t>
                      </a: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Премия Главы городского округа  для обучающихся, ставших победителями муниципального этапа всероссийской олимпиады школьников и педагогических работников, подготовивших победителей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Молодые специалисты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Liberation Serif" panose="02020603050405020304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Создание условий для закрепления педагогических кадров в образовательных учреждениях посредством выплаты стипендии и единовременного поощрения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2 454,0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2 454,0 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2 454,0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4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трех и более детей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685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Предоставление льгот на оплату расходов за присмотр и уход в детских садах родителям (законным представителям), имеющим трех и более детей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2 159,0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2 159,0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2 159,0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9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детей инвалидов, сирот, опекаемых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54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Предоставление льгот на оплату расходов за присмотр и уход в детских садах родителям (законным представителям) в соответствии с федеральным законодательством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1 312,0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1 312,0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1 312,0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60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В СФЕРЕ ЖИЛИЩНО-КОММУНАЛЬНОГО ХОЗЯЙСТВА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Пенсионеры, родители, имеющие трех и более детей, дети до 7 лет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 на оплату услуг банного комплекса  пенсионерам, родителям (законным представителям), имеющим трех и более детей, детям до 7 лет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800,0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800,0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228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143286" y="30038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городского округа Сухой Лог в 2022 году </a:t>
            </a:r>
            <a:br>
              <a:rPr lang="ru-RU" sz="1900" dirty="0" smtClean="0">
                <a:solidFill>
                  <a:schemeClr val="accent3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687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3 272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3 724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3 303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2 347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28 645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социальную политику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культуру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rgbClr val="FBECE5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жилищно-коммунальное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хозяйство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образование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2 387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196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7556" y="4451945"/>
            <a:ext cx="100811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273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275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2 464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205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физическую культуру и спорт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69" y="764704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представлен обязательствами округа – кредитами, привлеченными в бюджет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34129080"/>
              </p:ext>
            </p:extLst>
          </p:nvPr>
        </p:nvGraphicFramePr>
        <p:xfrm>
          <a:off x="395536" y="1412776"/>
          <a:ext cx="857310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-1885" y="153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Муниципальный долг</a:t>
            </a: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1" y="13716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12046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19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городского  округа Сухой Лог</a:t>
            </a:r>
            <a:endParaRPr lang="ru-RU" sz="20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0944755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50236415"/>
              </p:ext>
            </p:extLst>
          </p:nvPr>
        </p:nvGraphicFramePr>
        <p:xfrm>
          <a:off x="235893" y="464271"/>
          <a:ext cx="8638675" cy="538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Уровень долговой нагрузки, %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50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2" name="Picture 10" descr="https://st.depositphotos.com/2324737/2862/i/950/depositphotos_28623725-stock-photo-business-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2" y="676455"/>
            <a:ext cx="8652967" cy="579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939" y="908720"/>
            <a:ext cx="5023048" cy="120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32041"/>
              </p:ext>
            </p:extLst>
          </p:nvPr>
        </p:nvGraphicFramePr>
        <p:xfrm>
          <a:off x="2962991" y="2310731"/>
          <a:ext cx="6019800" cy="415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7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3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16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77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226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fu_slog@goslog.ru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3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4064" y="0"/>
            <a:ext cx="9144000" cy="65407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65608" y="654075"/>
            <a:ext cx="4141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городского округа Сухой Лог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73" y="10436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86413953"/>
              </p:ext>
            </p:extLst>
          </p:nvPr>
        </p:nvGraphicFramePr>
        <p:xfrm>
          <a:off x="205807" y="1173128"/>
          <a:ext cx="43449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15428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10522" y="654075"/>
            <a:ext cx="3693840" cy="3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Объём производства сельскохозяйственной  продукции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86445824"/>
              </p:ext>
            </p:extLst>
          </p:nvPr>
        </p:nvGraphicFramePr>
        <p:xfrm>
          <a:off x="4778474" y="1179230"/>
          <a:ext cx="4125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12685"/>
              </p:ext>
            </p:extLst>
          </p:nvPr>
        </p:nvGraphicFramePr>
        <p:xfrm>
          <a:off x="1584236" y="5013176"/>
          <a:ext cx="617062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67744" y="103087"/>
            <a:ext cx="6480720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sz="2000" b="1" dirty="0" smtClean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бюджетной  </a:t>
            </a: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городского округа Сухой </a:t>
            </a: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79037" y="908720"/>
            <a:ext cx="8113443" cy="5616624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25000" lnSpcReduction="20000"/>
          </a:bodyPr>
          <a:lstStyle/>
          <a:p>
            <a:pPr algn="just">
              <a:buFont typeface="Arial" charset="0"/>
              <a:buNone/>
              <a:defRPr/>
            </a:pPr>
            <a:r>
              <a:rPr lang="ru-RU" dirty="0" smtClean="0"/>
              <a:t>		</a:t>
            </a:r>
            <a:endParaRPr lang="ru-RU" sz="5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None/>
              <a:defRPr/>
            </a:pPr>
            <a:r>
              <a:rPr lang="ru-RU" sz="5200" dirty="0" smtClean="0"/>
              <a:t>		</a:t>
            </a: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ОСНОВНАЯ ЗАДАЧА БЮДЖЕТНОЙ ПОЛИТИКИ 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Основными 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Важное 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Будет 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Кроме того, в целях обеспечения прозрачности и открытости муниципальных финансов, повышения доступности и понятности информации о бюджете будет продолжено регулярное размещение «Бюджета для граждан» на сайте Администрации городского округа Сухой Лог.</a:t>
            </a:r>
            <a:endParaRPr lang="ru-RU" sz="60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14592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30461</TotalTime>
  <Words>5546</Words>
  <Application>Microsoft Office PowerPoint</Application>
  <PresentationFormat>Экран (4:3)</PresentationFormat>
  <Paragraphs>1517</Paragraphs>
  <Slides>62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Открытая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Доходы бюджета</vt:lpstr>
      <vt:lpstr>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2022 год </vt:lpstr>
      <vt:lpstr>Структура и доля налоговых доходов бюджета на 2022 год</vt:lpstr>
      <vt:lpstr>Структура и доля неналоговых  доходов бюджета на 2022 год</vt:lpstr>
      <vt:lpstr>Структура и доля безвозмездных поступлений на 2022 год</vt:lpstr>
      <vt:lpstr>Презентация PowerPoint</vt:lpstr>
      <vt:lpstr>Презентация PowerPoint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городского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и спорт в 2022 году</vt:lpstr>
      <vt:lpstr>Презентация PowerPoint</vt:lpstr>
      <vt:lpstr>Презентация PowerPoint</vt:lpstr>
      <vt:lpstr>Расходы на дорожное хозяйство  (дорожный фонд)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Наталья Константинов</cp:lastModifiedBy>
  <cp:revision>2422</cp:revision>
  <cp:lastPrinted>2019-11-26T10:11:29Z</cp:lastPrinted>
  <dcterms:created xsi:type="dcterms:W3CDTF">2014-02-20T03:04:54Z</dcterms:created>
  <dcterms:modified xsi:type="dcterms:W3CDTF">2022-06-27T10:54:43Z</dcterms:modified>
</cp:coreProperties>
</file>