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ctiveX/activeX2.xml" ContentType="application/vnd.ms-office.activeX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drawings/drawing7.xml" ContentType="application/vnd.openxmlformats-officedocument.drawingml.chartshapes+xml"/>
  <Override PartName="/ppt/charts/chart17.xml" ContentType="application/vnd.openxmlformats-officedocument.drawingml.chart+xml"/>
  <Override PartName="/ppt/drawings/drawing8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8.xml" ContentType="application/vnd.openxmlformats-officedocument.drawingml.chart+xml"/>
  <Override PartName="/ppt/drawings/drawing9.xml" ContentType="application/vnd.openxmlformats-officedocument.drawingml.chartshapes+xml"/>
  <Override PartName="/ppt/charts/chart19.xml" ContentType="application/vnd.openxmlformats-officedocument.drawingml.chart+xml"/>
  <Override PartName="/ppt/drawings/drawing10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0.xml" ContentType="application/vnd.openxmlformats-officedocument.drawingml.chart+xml"/>
  <Override PartName="/ppt/drawings/drawing11.xml" ContentType="application/vnd.openxmlformats-officedocument.drawingml.chartshapes+xml"/>
  <Override PartName="/ppt/activeX/activeX3.xml" ContentType="application/vnd.ms-office.activeX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4" r:id="rId1"/>
  </p:sldMasterIdLst>
  <p:notesMasterIdLst>
    <p:notesMasterId r:id="rId54"/>
  </p:notesMasterIdLst>
  <p:handoutMasterIdLst>
    <p:handoutMasterId r:id="rId55"/>
  </p:handoutMasterIdLst>
  <p:sldIdLst>
    <p:sldId id="488" r:id="rId2"/>
    <p:sldId id="478" r:id="rId3"/>
    <p:sldId id="533" r:id="rId4"/>
    <p:sldId id="524" r:id="rId5"/>
    <p:sldId id="525" r:id="rId6"/>
    <p:sldId id="490" r:id="rId7"/>
    <p:sldId id="392" r:id="rId8"/>
    <p:sldId id="395" r:id="rId9"/>
    <p:sldId id="479" r:id="rId10"/>
    <p:sldId id="396" r:id="rId11"/>
    <p:sldId id="398" r:id="rId12"/>
    <p:sldId id="399" r:id="rId13"/>
    <p:sldId id="400" r:id="rId14"/>
    <p:sldId id="491" r:id="rId15"/>
    <p:sldId id="402" r:id="rId16"/>
    <p:sldId id="529" r:id="rId17"/>
    <p:sldId id="480" r:id="rId18"/>
    <p:sldId id="549" r:id="rId19"/>
    <p:sldId id="550" r:id="rId20"/>
    <p:sldId id="536" r:id="rId21"/>
    <p:sldId id="537" r:id="rId22"/>
    <p:sldId id="538" r:id="rId23"/>
    <p:sldId id="539" r:id="rId24"/>
    <p:sldId id="552" r:id="rId25"/>
    <p:sldId id="553" r:id="rId26"/>
    <p:sldId id="554" r:id="rId27"/>
    <p:sldId id="555" r:id="rId28"/>
    <p:sldId id="556" r:id="rId29"/>
    <p:sldId id="557" r:id="rId30"/>
    <p:sldId id="546" r:id="rId31"/>
    <p:sldId id="419" r:id="rId32"/>
    <p:sldId id="548" r:id="rId33"/>
    <p:sldId id="531" r:id="rId34"/>
    <p:sldId id="507" r:id="rId35"/>
    <p:sldId id="530" r:id="rId36"/>
    <p:sldId id="428" r:id="rId37"/>
    <p:sldId id="429" r:id="rId38"/>
    <p:sldId id="547" r:id="rId39"/>
    <p:sldId id="433" r:id="rId40"/>
    <p:sldId id="434" r:id="rId41"/>
    <p:sldId id="487" r:id="rId42"/>
    <p:sldId id="438" r:id="rId43"/>
    <p:sldId id="441" r:id="rId44"/>
    <p:sldId id="442" r:id="rId45"/>
    <p:sldId id="445" r:id="rId46"/>
    <p:sldId id="551" r:id="rId47"/>
    <p:sldId id="450" r:id="rId48"/>
    <p:sldId id="522" r:id="rId49"/>
    <p:sldId id="523" r:id="rId50"/>
    <p:sldId id="510" r:id="rId51"/>
    <p:sldId id="458" r:id="rId52"/>
    <p:sldId id="457" r:id="rId53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15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3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4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6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2915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220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CCFF"/>
    <a:srgbClr val="CCCCFF"/>
    <a:srgbClr val="CCFF99"/>
    <a:srgbClr val="6699FF"/>
    <a:srgbClr val="99FF99"/>
    <a:srgbClr val="90BBD6"/>
    <a:srgbClr val="86A2E0"/>
    <a:srgbClr val="99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1875" autoAdjust="0"/>
    <p:restoredTop sz="67200" autoAdjust="0"/>
  </p:normalViewPr>
  <p:slideViewPr>
    <p:cSldViewPr>
      <p:cViewPr>
        <p:scale>
          <a:sx n="115" d="100"/>
          <a:sy n="115" d="100"/>
        </p:scale>
        <p:origin x="-152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1110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1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1112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1113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1114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18181818181818181818181818181615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2121212121211918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2222222222222019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22222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272727272727252020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33333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44444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777755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888886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999977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011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2839142504323513"/>
          <c:y val="0"/>
          <c:w val="0.58471614871732525"/>
          <c:h val="0.9856579427682635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(факт)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9.626020269720583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AAB-4208-AA7D-2E23C0F87414}"/>
                </c:ext>
              </c:extLst>
            </c:dLbl>
            <c:dLbl>
              <c:idx val="1"/>
              <c:layout>
                <c:manualLayout>
                  <c:x val="1.9252040539441167E-2"/>
                  <c:y val="8.453332478449003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AAB-4208-AA7D-2E23C0F87414}"/>
                </c:ext>
              </c:extLst>
            </c:dLbl>
            <c:dLbl>
              <c:idx val="2"/>
              <c:layout>
                <c:manualLayout>
                  <c:x val="9.6260202697205834E-3"/>
                  <c:y val="1.1527404725546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AAB-4208-AA7D-2E23C0F87414}"/>
                </c:ext>
              </c:extLst>
            </c:dLbl>
            <c:dLbl>
              <c:idx val="3"/>
              <c:layout>
                <c:manualLayout>
                  <c:x val="1.9252040539441167E-2"/>
                  <c:y val="9.2219237804368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AAB-4208-AA7D-2E23C0F87414}"/>
                </c:ext>
              </c:extLst>
            </c:dLbl>
            <c:dLbl>
              <c:idx val="4"/>
              <c:layout>
                <c:manualLayout>
                  <c:x val="2.8878060809161749E-2"/>
                  <c:y val="9.2219237804368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AAB-4208-AA7D-2E23C0F87414}"/>
                </c:ext>
              </c:extLst>
            </c:dLbl>
            <c:dLbl>
              <c:idx val="5"/>
              <c:layout>
                <c:manualLayout>
                  <c:x val="1.9252040539441167E-2"/>
                  <c:y val="9.2219237804368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AAB-4208-AA7D-2E23C0F87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Численн. населения, чел.</c:v>
                </c:pt>
                <c:pt idx="1">
                  <c:v>Уровень безработицы, %</c:v>
                </c:pt>
                <c:pt idx="2">
                  <c:v>Среднемесячная ЗП, руб.</c:v>
                </c:pt>
                <c:pt idx="3">
                  <c:v>Прожиточ. минимум, руб.</c:v>
                </c:pt>
                <c:pt idx="4">
                  <c:v>Прогноз объемов жилищного строительства, м2</c:v>
                </c:pt>
                <c:pt idx="5">
                  <c:v>Индекс потребительских цен, %</c:v>
                </c:pt>
              </c:strCache>
            </c:strRef>
          </c:cat>
          <c:val>
            <c:numRef>
              <c:f>Лист1!$B$2:$B$7</c:f>
              <c:numCache>
                <c:formatCode>0.00</c:formatCode>
                <c:ptCount val="6"/>
                <c:pt idx="0" formatCode="0">
                  <c:v>46765</c:v>
                </c:pt>
                <c:pt idx="1">
                  <c:v>0.61</c:v>
                </c:pt>
                <c:pt idx="2" formatCode="0.0">
                  <c:v>51033.7</c:v>
                </c:pt>
                <c:pt idx="3" formatCode="0.0">
                  <c:v>13501</c:v>
                </c:pt>
                <c:pt idx="4" formatCode="0.0">
                  <c:v>20131</c:v>
                </c:pt>
                <c:pt idx="5" formatCode="0.0">
                  <c:v>113.8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AAB-4208-AA7D-2E23C0F8741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 (оценка)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1230356981340679E-2"/>
                  <c:y val="-2.30548094510922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AAB-4208-AA7D-2E23C0F87414}"/>
                </c:ext>
              </c:extLst>
            </c:dLbl>
            <c:dLbl>
              <c:idx val="1"/>
              <c:layout>
                <c:manualLayout>
                  <c:x val="1.9252040539441167E-2"/>
                  <c:y val="-4.61096189021844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AAB-4208-AA7D-2E23C0F87414}"/>
                </c:ext>
              </c:extLst>
            </c:dLbl>
            <c:dLbl>
              <c:idx val="2"/>
              <c:layout>
                <c:manualLayout>
                  <c:x val="3.2086734232401942E-3"/>
                  <c:y val="6.9164428353276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AAB-4208-AA7D-2E23C0F87414}"/>
                </c:ext>
              </c:extLst>
            </c:dLbl>
            <c:dLbl>
              <c:idx val="3"/>
              <c:layout>
                <c:manualLayout>
                  <c:x val="2.2460587636956034E-2"/>
                  <c:y val="4.61096189021844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AAB-4208-AA7D-2E23C0F87414}"/>
                </c:ext>
              </c:extLst>
            </c:dLbl>
            <c:dLbl>
              <c:idx val="4"/>
              <c:layout>
                <c:manualLayout>
                  <c:x val="1.6043367116200972E-2"/>
                  <c:y val="-6.9164428353276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AAB-4208-AA7D-2E23C0F87414}"/>
                </c:ext>
              </c:extLst>
            </c:dLbl>
            <c:dLbl>
              <c:idx val="5"/>
              <c:layout>
                <c:manualLayout>
                  <c:x val="1.9252040539441167E-2"/>
                  <c:y val="4.61096189021845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AAB-4208-AA7D-2E23C0F87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Численн. населения, чел.</c:v>
                </c:pt>
                <c:pt idx="1">
                  <c:v>Уровень безработицы, %</c:v>
                </c:pt>
                <c:pt idx="2">
                  <c:v>Среднемесячная ЗП, руб.</c:v>
                </c:pt>
                <c:pt idx="3">
                  <c:v>Прожиточ. минимум, руб.</c:v>
                </c:pt>
                <c:pt idx="4">
                  <c:v>Прогноз объемов жилищного строительства, м2</c:v>
                </c:pt>
                <c:pt idx="5">
                  <c:v>Индекс потребительских цен, %</c:v>
                </c:pt>
              </c:strCache>
            </c:strRef>
          </c:cat>
          <c:val>
            <c:numRef>
              <c:f>Лист1!$C$2:$C$7</c:f>
              <c:numCache>
                <c:formatCode>0.00</c:formatCode>
                <c:ptCount val="6"/>
                <c:pt idx="0" formatCode="0">
                  <c:v>46564</c:v>
                </c:pt>
                <c:pt idx="1">
                  <c:v>0.5</c:v>
                </c:pt>
                <c:pt idx="2" formatCode="0.0">
                  <c:v>56851.5</c:v>
                </c:pt>
                <c:pt idx="3" formatCode="0.0">
                  <c:v>14088</c:v>
                </c:pt>
                <c:pt idx="4" formatCode="0.0">
                  <c:v>19842</c:v>
                </c:pt>
                <c:pt idx="5" formatCode="0.0">
                  <c:v>105.8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7AAB-4208-AA7D-2E23C0F8741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 (прогноз)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2834693692960777E-2"/>
                  <c:y val="-6.9164428353276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AAB-4208-AA7D-2E23C0F87414}"/>
                </c:ext>
              </c:extLst>
            </c:dLbl>
            <c:dLbl>
              <c:idx val="1"/>
              <c:layout>
                <c:manualLayout>
                  <c:x val="1.9252040539441167E-2"/>
                  <c:y val="-9.2219237804368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7AAB-4208-AA7D-2E23C0F87414}"/>
                </c:ext>
              </c:extLst>
            </c:dLbl>
            <c:dLbl>
              <c:idx val="2"/>
              <c:layout>
                <c:manualLayout>
                  <c:x val="9.6260202697205834E-3"/>
                  <c:y val="-9.2219237804368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7AAB-4208-AA7D-2E23C0F87414}"/>
                </c:ext>
              </c:extLst>
            </c:dLbl>
            <c:dLbl>
              <c:idx val="3"/>
              <c:layout>
                <c:manualLayout>
                  <c:x val="1.6043367116200913E-2"/>
                  <c:y val="-9.2219237804368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7AAB-4208-AA7D-2E23C0F87414}"/>
                </c:ext>
              </c:extLst>
            </c:dLbl>
            <c:dLbl>
              <c:idx val="4"/>
              <c:layout>
                <c:manualLayout>
                  <c:x val="8.0216835581004859E-3"/>
                  <c:y val="-2.3054809451092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7AAB-4208-AA7D-2E23C0F87414}"/>
                </c:ext>
              </c:extLst>
            </c:dLbl>
            <c:dLbl>
              <c:idx val="5"/>
              <c:layout>
                <c:manualLayout>
                  <c:x val="1.92520405394411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7AAB-4208-AA7D-2E23C0F87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Численн. населения, чел.</c:v>
                </c:pt>
                <c:pt idx="1">
                  <c:v>Уровень безработицы, %</c:v>
                </c:pt>
                <c:pt idx="2">
                  <c:v>Среднемесячная ЗП, руб.</c:v>
                </c:pt>
                <c:pt idx="3">
                  <c:v>Прожиточ. минимум, руб.</c:v>
                </c:pt>
                <c:pt idx="4">
                  <c:v>Прогноз объемов жилищного строительства, м2</c:v>
                </c:pt>
                <c:pt idx="5">
                  <c:v>Индекс потребительских цен, %</c:v>
                </c:pt>
              </c:strCache>
            </c:strRef>
          </c:cat>
          <c:val>
            <c:numRef>
              <c:f>Лист1!$D$2:$D$7</c:f>
              <c:numCache>
                <c:formatCode>0.00</c:formatCode>
                <c:ptCount val="6"/>
                <c:pt idx="0" formatCode="0">
                  <c:v>46396</c:v>
                </c:pt>
                <c:pt idx="1">
                  <c:v>0.55000000000000004</c:v>
                </c:pt>
                <c:pt idx="2" formatCode="0.0">
                  <c:v>61627.1</c:v>
                </c:pt>
                <c:pt idx="3" formatCode="0.0">
                  <c:v>15101</c:v>
                </c:pt>
                <c:pt idx="4" formatCode="0.0">
                  <c:v>21441</c:v>
                </c:pt>
                <c:pt idx="5" formatCode="0.0">
                  <c:v>107.2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7AAB-4208-AA7D-2E23C0F874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8282880"/>
        <c:axId val="117569152"/>
        <c:axId val="0"/>
      </c:bar3DChart>
      <c:catAx>
        <c:axId val="188282880"/>
        <c:scaling>
          <c:orientation val="minMax"/>
        </c:scaling>
        <c:delete val="0"/>
        <c:axPos val="l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17569152"/>
        <c:crosses val="autoZero"/>
        <c:auto val="1"/>
        <c:lblAlgn val="ctr"/>
        <c:lblOffset val="100"/>
        <c:noMultiLvlLbl val="0"/>
      </c:catAx>
      <c:valAx>
        <c:axId val="117569152"/>
        <c:scaling>
          <c:orientation val="minMax"/>
        </c:scaling>
        <c:delete val="1"/>
        <c:axPos val="b"/>
        <c:minorGridlines/>
        <c:numFmt formatCode="0" sourceLinked="1"/>
        <c:majorTickMark val="out"/>
        <c:minorTickMark val="none"/>
        <c:tickLblPos val="nextTo"/>
        <c:crossAx val="188282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51389860895169"/>
          <c:y val="2.7460637997375758E-2"/>
          <c:w val="0.2531376230733271"/>
          <c:h val="0.24711615194535394"/>
        </c:manualLayout>
      </c:layout>
      <c:overlay val="0"/>
      <c:txPr>
        <a:bodyPr/>
        <a:lstStyle/>
        <a:p>
          <a:pPr>
            <a:defRPr sz="1600" b="1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664873680763248E-2"/>
          <c:y val="2.9595094826645373E-2"/>
          <c:w val="0.92033512631923675"/>
          <c:h val="0.8276578977928351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2000"/>
                    <a:satMod val="180000"/>
                  </a:schemeClr>
                </a:gs>
                <a:gs pos="65000">
                  <a:schemeClr val="accent4">
                    <a:tint val="32000"/>
                    <a:satMod val="250000"/>
                  </a:schemeClr>
                </a:gs>
                <a:gs pos="100000">
                  <a:schemeClr val="accent4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9.3709636142207935E-3"/>
                  <c:y val="-0.3946016527423428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r>
                      <a:rPr lang="en-US" dirty="0" smtClean="0"/>
                      <a:t>8</a:t>
                    </a:r>
                    <a:r>
                      <a:rPr lang="ru-RU" dirty="0" smtClean="0"/>
                      <a:t> 9</a:t>
                    </a:r>
                    <a:r>
                      <a:rPr lang="en-US" dirty="0" smtClean="0"/>
                      <a:t>7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618149711842869E-2"/>
                  <c:y val="-0.3896691369379019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60 9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56445421331191E-2"/>
                  <c:y val="-0.4389942949823109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66 786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494618152294391E-2"/>
                  <c:y val="-0.4291288749863578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6</a:t>
                    </a:r>
                    <a:r>
                      <a:rPr lang="ru-RU" dirty="0" smtClean="0"/>
                      <a:t>8 598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3709636142207935E-3"/>
                  <c:y val="-0.4241963591819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72 150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</c:v>
                </c:pt>
                <c:pt idx="1">
                  <c:v>2023 ожидаемое</c:v>
                </c:pt>
                <c:pt idx="2">
                  <c:v>2024 прогноз</c:v>
                </c:pt>
                <c:pt idx="3">
                  <c:v>2025 прогноз</c:v>
                </c:pt>
                <c:pt idx="4">
                  <c:v>2026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58974</c:v>
                </c:pt>
                <c:pt idx="1">
                  <c:v>60905</c:v>
                </c:pt>
                <c:pt idx="2">
                  <c:v>66786</c:v>
                </c:pt>
                <c:pt idx="3">
                  <c:v>68598</c:v>
                </c:pt>
                <c:pt idx="4">
                  <c:v>72150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0836864"/>
        <c:axId val="216903616"/>
        <c:axId val="0"/>
      </c:bar3DChart>
      <c:catAx>
        <c:axId val="300836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Liberation Serif" panose="02020603050405020304" pitchFamily="18" charset="0"/>
              </a:defRPr>
            </a:pPr>
            <a:endParaRPr lang="ru-RU"/>
          </a:p>
        </c:txPr>
        <c:crossAx val="216903616"/>
        <c:crosses val="autoZero"/>
        <c:auto val="1"/>
        <c:lblAlgn val="ctr"/>
        <c:lblOffset val="100"/>
        <c:noMultiLvlLbl val="0"/>
      </c:catAx>
      <c:valAx>
        <c:axId val="216903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300836864"/>
        <c:crosses val="autoZero"/>
        <c:crossBetween val="between"/>
      </c:valAx>
      <c:spPr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6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454534241958014E-2"/>
          <c:y val="3.4345155783681046E-2"/>
          <c:w val="0.90908637466207454"/>
          <c:h val="0.884289105972111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физ. лиц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2000"/>
                    <a:satMod val="180000"/>
                  </a:schemeClr>
                </a:gs>
                <a:gs pos="65000">
                  <a:schemeClr val="accent1">
                    <a:tint val="32000"/>
                    <a:satMod val="250000"/>
                  </a:schemeClr>
                </a:gs>
                <a:gs pos="100000">
                  <a:schemeClr val="accent1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8024009573324246E-2"/>
                  <c:y val="0.136379291189867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A5F-4CE0-8E48-94705B3143C5}"/>
                </c:ext>
              </c:extLst>
            </c:dLbl>
            <c:dLbl>
              <c:idx val="1"/>
              <c:layout>
                <c:manualLayout>
                  <c:x val="1.5891948917163629E-2"/>
                  <c:y val="0.257676924786134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A5F-4CE0-8E48-94705B3143C5}"/>
                </c:ext>
              </c:extLst>
            </c:dLbl>
            <c:dLbl>
              <c:idx val="2"/>
              <c:layout>
                <c:manualLayout>
                  <c:x val="2.1270470889298551E-2"/>
                  <c:y val="0.253406010443284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A5F-4CE0-8E48-94705B3143C5}"/>
                </c:ext>
              </c:extLst>
            </c:dLbl>
            <c:dLbl>
              <c:idx val="3"/>
              <c:layout>
                <c:manualLayout>
                  <c:x val="2.0474773047815781E-2"/>
                  <c:y val="0.417125319408954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A5F-4CE0-8E48-94705B3143C5}"/>
                </c:ext>
              </c:extLst>
            </c:dLbl>
            <c:dLbl>
              <c:idx val="4"/>
              <c:layout>
                <c:manualLayout>
                  <c:x val="2.5880010507307098E-2"/>
                  <c:y val="0.415266637040328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A5F-4CE0-8E48-94705B3143C5}"/>
                </c:ext>
              </c:extLst>
            </c:dLbl>
            <c:dLbl>
              <c:idx val="5"/>
              <c:layout>
                <c:manualLayout>
                  <c:x val="1.6912123919260239E-2"/>
                  <c:y val="0.331989256095728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5F-4CE0-8E48-94705B3143C5}"/>
                </c:ext>
              </c:extLst>
            </c:dLbl>
            <c:dLbl>
              <c:idx val="6"/>
              <c:layout>
                <c:manualLayout>
                  <c:x val="2.1744159324763011E-2"/>
                  <c:y val="0.20749328505983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5F-4CE0-8E48-94705B3143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baseline="0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г. Факт</c:v>
                </c:pt>
                <c:pt idx="1">
                  <c:v>2023 г. Ожидаемое</c:v>
                </c:pt>
                <c:pt idx="2">
                  <c:v>2024 г. Прогноз</c:v>
                </c:pt>
                <c:pt idx="3">
                  <c:v>2025 г. Прогноз</c:v>
                </c:pt>
                <c:pt idx="4">
                  <c:v>2026 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14382</c:v>
                </c:pt>
                <c:pt idx="1">
                  <c:v>19041</c:v>
                </c:pt>
                <c:pt idx="2">
                  <c:v>18880</c:v>
                </c:pt>
                <c:pt idx="3">
                  <c:v>25140</c:v>
                </c:pt>
                <c:pt idx="4">
                  <c:v>25140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A5F-4CE0-8E48-94705B314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300860416"/>
        <c:axId val="294138944"/>
        <c:axId val="0"/>
      </c:bar3DChart>
      <c:catAx>
        <c:axId val="300860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70C0"/>
            </a:solidFill>
          </a:ln>
        </c:spPr>
        <c:txPr>
          <a:bodyPr rot="0" anchor="b" anchorCtr="0"/>
          <a:lstStyle/>
          <a:p>
            <a:pPr>
              <a:defRPr sz="1100" b="1" baseline="0">
                <a:solidFill>
                  <a:schemeClr val="tx2"/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294138944"/>
        <c:crosses val="autoZero"/>
        <c:auto val="1"/>
        <c:lblAlgn val="ctr"/>
        <c:lblOffset val="15"/>
        <c:noMultiLvlLbl val="0"/>
      </c:catAx>
      <c:valAx>
        <c:axId val="294138944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300" b="1" baseline="0">
                <a:latin typeface="Liberation Serif" panose="02020603050405020304" pitchFamily="18" charset="0"/>
                <a:cs typeface="Times New Roman" pitchFamily="18" charset="0"/>
              </a:defRPr>
            </a:pPr>
            <a:endParaRPr lang="ru-RU"/>
          </a:p>
        </c:txPr>
        <c:crossAx val="300860416"/>
        <c:crosses val="autoZero"/>
        <c:crossBetween val="between"/>
      </c:valAx>
      <c:spPr>
        <a:solidFill>
          <a:schemeClr val="bg1"/>
        </a:solidFill>
        <a:ln w="6350">
          <a:solidFill>
            <a:schemeClr val="bg1"/>
          </a:solidFill>
        </a:ln>
      </c:spPr>
    </c:plotArea>
    <c:plotVisOnly val="1"/>
    <c:dispBlanksAs val="gap"/>
    <c:showDLblsOverMax val="0"/>
  </c:chart>
  <c:spPr>
    <a:solidFill>
      <a:srgbClr val="FBECE5"/>
    </a:solidFill>
    <a:ln w="38100">
      <a:noFill/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30"/>
      <c:rotY val="110"/>
      <c:depthPercent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344631175434283E-2"/>
          <c:y val="9.0595947464658239E-2"/>
          <c:w val="0.9062448943581447"/>
          <c:h val="0.65882167776565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2000"/>
                    <a:satMod val="180000"/>
                  </a:schemeClr>
                </a:gs>
                <a:gs pos="65000">
                  <a:schemeClr val="accent1">
                    <a:tint val="32000"/>
                    <a:satMod val="250000"/>
                  </a:schemeClr>
                </a:gs>
                <a:gs pos="100000">
                  <a:schemeClr val="accent1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7.8657688129266882E-3"/>
                  <c:y val="0.255868628975865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B4E-4742-BA41-9F6DD815E1D9}"/>
                </c:ext>
              </c:extLst>
            </c:dLbl>
            <c:dLbl>
              <c:idx val="1"/>
              <c:layout>
                <c:manualLayout>
                  <c:x val="1.3091114298748109E-2"/>
                  <c:y val="0.17716495552781716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7 510  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B4E-4742-BA41-9F6DD815E1D9}"/>
                </c:ext>
              </c:extLst>
            </c:dLbl>
            <c:dLbl>
              <c:idx val="2"/>
              <c:layout>
                <c:manualLayout>
                  <c:x val="9.2214296098375292E-3"/>
                  <c:y val="0.269425946136703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B4E-4742-BA41-9F6DD815E1D9}"/>
                </c:ext>
              </c:extLst>
            </c:dLbl>
            <c:dLbl>
              <c:idx val="3"/>
              <c:layout>
                <c:manualLayout>
                  <c:x val="9.0275932712054439E-3"/>
                  <c:y val="0.286568376934153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B4E-4742-BA41-9F6DD815E1D9}"/>
                </c:ext>
              </c:extLst>
            </c:dLbl>
            <c:dLbl>
              <c:idx val="4"/>
              <c:layout>
                <c:manualLayout>
                  <c:x val="1.189049870127277E-2"/>
                  <c:y val="0.313525076734393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B4E-4742-BA41-9F6DD815E1D9}"/>
                </c:ext>
              </c:extLst>
            </c:dLbl>
            <c:dLbl>
              <c:idx val="5"/>
              <c:layout>
                <c:manualLayout>
                  <c:x val="5.928379573137999E-3"/>
                  <c:y val="0.18140250211850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4E-4742-BA41-9F6DD815E1D9}"/>
                </c:ext>
              </c:extLst>
            </c:dLbl>
            <c:dLbl>
              <c:idx val="6"/>
              <c:layout>
                <c:manualLayout>
                  <c:x val="1.0374664252991498E-2"/>
                  <c:y val="0.273971737345088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B4E-4742-BA41-9F6DD815E1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2022г. факт</c:v>
                </c:pt>
                <c:pt idx="1">
                  <c:v>2023г. ожидаемое</c:v>
                </c:pt>
                <c:pt idx="2">
                  <c:v>2024г. прогноз</c:v>
                </c:pt>
                <c:pt idx="3">
                  <c:v>2025г. прогноз</c:v>
                </c:pt>
                <c:pt idx="4">
                  <c:v>2026г.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8054</c:v>
                </c:pt>
                <c:pt idx="1">
                  <c:v>7510</c:v>
                </c:pt>
                <c:pt idx="2">
                  <c:v>8181</c:v>
                </c:pt>
                <c:pt idx="3">
                  <c:v>8352</c:v>
                </c:pt>
                <c:pt idx="4">
                  <c:v>8528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B4E-4742-BA41-9F6DD815E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gapDepth val="0"/>
        <c:shape val="cylinder"/>
        <c:axId val="69936640"/>
        <c:axId val="294134336"/>
        <c:axId val="0"/>
      </c:bar3DChart>
      <c:catAx>
        <c:axId val="69936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 baseline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294134336"/>
        <c:crosses val="autoZero"/>
        <c:auto val="1"/>
        <c:lblAlgn val="ctr"/>
        <c:lblOffset val="100"/>
        <c:noMultiLvlLbl val="0"/>
      </c:catAx>
      <c:valAx>
        <c:axId val="294134336"/>
        <c:scaling>
          <c:orientation val="minMax"/>
        </c:scaling>
        <c:delete val="0"/>
        <c:axPos val="l"/>
        <c:majorGridlines/>
        <c:numFmt formatCode="_-* #,##0_р_._-;\-* #,##0_р_._-;_-* &quot;-&quot;??_р_._-;_-@_-" sourceLinked="1"/>
        <c:majorTickMark val="out"/>
        <c:minorTickMark val="none"/>
        <c:tickLblPos val="low"/>
        <c:spPr>
          <a:ln w="6350"/>
        </c:spPr>
        <c:txPr>
          <a:bodyPr/>
          <a:lstStyle/>
          <a:p>
            <a:pPr>
              <a:defRPr sz="12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9936640"/>
        <c:crosses val="autoZero"/>
        <c:crossBetween val="between"/>
        <c:majorUnit val="2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310989083942675E-2"/>
          <c:y val="3.4090096666773317E-2"/>
          <c:w val="0.890359419011581"/>
          <c:h val="0.76021364689637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90BBD6"/>
            </a:solidFill>
          </c:spPr>
          <c:invertIfNegative val="0"/>
          <c:dLbls>
            <c:dLbl>
              <c:idx val="0"/>
              <c:layout>
                <c:manualLayout>
                  <c:x val="1.7356328034967901E-2"/>
                  <c:y val="0.292154436014256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ED8-4496-B7EB-1C2D8BDA13BA}"/>
                </c:ext>
              </c:extLst>
            </c:dLbl>
            <c:dLbl>
              <c:idx val="1"/>
              <c:layout>
                <c:manualLayout>
                  <c:x val="2.0705988568980663E-2"/>
                  <c:y val="0.2680334417716523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20 400    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ED8-4496-B7EB-1C2D8BDA13BA}"/>
                </c:ext>
              </c:extLst>
            </c:dLbl>
            <c:dLbl>
              <c:idx val="2"/>
              <c:layout>
                <c:manualLayout>
                  <c:x val="1.8710226343111529E-2"/>
                  <c:y val="0.357808909243120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ED8-4496-B7EB-1C2D8BDA13BA}"/>
                </c:ext>
              </c:extLst>
            </c:dLbl>
            <c:dLbl>
              <c:idx val="3"/>
              <c:layout>
                <c:manualLayout>
                  <c:x val="2.1078212650014617E-2"/>
                  <c:y val="0.354087448401780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ED8-4496-B7EB-1C2D8BDA13BA}"/>
                </c:ext>
              </c:extLst>
            </c:dLbl>
            <c:dLbl>
              <c:idx val="4"/>
              <c:layout>
                <c:manualLayout>
                  <c:x val="2.3995333366736538E-2"/>
                  <c:y val="0.364518736073338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ED8-4496-B7EB-1C2D8BDA13BA}"/>
                </c:ext>
              </c:extLst>
            </c:dLbl>
            <c:dLbl>
              <c:idx val="5"/>
              <c:layout>
                <c:manualLayout>
                  <c:x val="1.5055813203592531E-2"/>
                  <c:y val="0.185817647245544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D8-4496-B7EB-1C2D8BDA13BA}"/>
                </c:ext>
              </c:extLst>
            </c:dLbl>
            <c:dLbl>
              <c:idx val="6"/>
              <c:layout>
                <c:manualLayout>
                  <c:x val="1.3550231883233281E-2"/>
                  <c:y val="0.160622034059707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D8-4496-B7EB-1C2D8BDA13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2022г. факт</c:v>
                </c:pt>
                <c:pt idx="1">
                  <c:v>2023г. ожидаемое</c:v>
                </c:pt>
                <c:pt idx="2">
                  <c:v>2024г. прогноз</c:v>
                </c:pt>
                <c:pt idx="3">
                  <c:v>2025г. прогноз</c:v>
                </c:pt>
                <c:pt idx="4">
                  <c:v>2026г.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21376</c:v>
                </c:pt>
                <c:pt idx="1">
                  <c:v>20400</c:v>
                </c:pt>
                <c:pt idx="2">
                  <c:v>25140</c:v>
                </c:pt>
                <c:pt idx="3">
                  <c:v>25140</c:v>
                </c:pt>
                <c:pt idx="4">
                  <c:v>25140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ED8-4496-B7EB-1C2D8BDA1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gapDepth val="14"/>
        <c:shape val="cylinder"/>
        <c:axId val="70013440"/>
        <c:axId val="294136064"/>
        <c:axId val="0"/>
      </c:bar3DChart>
      <c:catAx>
        <c:axId val="70013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 i="0" baseline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294136064"/>
        <c:crosses val="autoZero"/>
        <c:auto val="1"/>
        <c:lblAlgn val="ctr"/>
        <c:lblOffset val="100"/>
        <c:noMultiLvlLbl val="0"/>
      </c:catAx>
      <c:valAx>
        <c:axId val="294136064"/>
        <c:scaling>
          <c:orientation val="minMax"/>
        </c:scaling>
        <c:delete val="0"/>
        <c:axPos val="l"/>
        <c:majorGridlines/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001344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38100">
      <a:solidFill>
        <a:schemeClr val="bg1"/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AC66BB">
            <a:lumMod val="20000"/>
            <a:lumOff val="80000"/>
            <a:alpha val="53000"/>
          </a:srgbClr>
        </a:solidFill>
        <a:ln>
          <a:solidFill>
            <a:schemeClr val="bg1"/>
          </a:solidFill>
        </a:ln>
        <a:effectLst>
          <a:outerShdw blurRad="50800" dist="50800" dir="5400000" sx="1000" sy="1000" algn="ctr" rotWithShape="0">
            <a:srgbClr val="000000"/>
          </a:outerShdw>
        </a:effectLst>
        <a:scene3d>
          <a:camera prst="orthographicFront"/>
          <a:lightRig rig="threePt" dir="t"/>
        </a:scene3d>
        <a:sp3d>
          <a:bevelT w="50800"/>
          <a:contourClr>
            <a:srgbClr val="000000"/>
          </a:contourClr>
        </a:sp3d>
      </c:spPr>
    </c:floor>
    <c:sideWall>
      <c:thickness val="0"/>
      <c:spPr>
        <a:ln w="6350">
          <a:solidFill>
            <a:schemeClr val="bg1"/>
          </a:solidFill>
        </a:ln>
      </c:spPr>
    </c:sideWall>
    <c:backWall>
      <c:thickness val="0"/>
      <c:spPr>
        <a:ln w="6350">
          <a:solidFill>
            <a:schemeClr val="bg1"/>
          </a:solidFill>
        </a:ln>
      </c:spPr>
    </c:backWall>
    <c:plotArea>
      <c:layout>
        <c:manualLayout>
          <c:layoutTarget val="inner"/>
          <c:xMode val="edge"/>
          <c:yMode val="edge"/>
          <c:x val="0"/>
          <c:y val="5.8283105774010323E-2"/>
          <c:w val="1"/>
          <c:h val="0.735632092722534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rgbClr val="90BBD6"/>
            </a:solidFill>
            <a:ln>
              <a:solidFill>
                <a:srgbClr val="003192"/>
              </a:solidFill>
            </a:ln>
          </c:spPr>
          <c:invertIfNegative val="0"/>
          <c:dLbls>
            <c:dLbl>
              <c:idx val="0"/>
              <c:layout>
                <c:manualLayout>
                  <c:x val="1.376223625967603E-2"/>
                  <c:y val="-7.568252314986725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641</a:t>
                    </a:r>
                    <a:r>
                      <a:rPr lang="en-US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 4</a:t>
                    </a:r>
                    <a:r>
                      <a:rPr lang="ru-RU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930-424F-AE36-1BDA3F4620C6}"/>
                </c:ext>
              </c:extLst>
            </c:dLbl>
            <c:dLbl>
              <c:idx val="1"/>
              <c:layout>
                <c:manualLayout>
                  <c:x val="1.8373469092401992E-2"/>
                  <c:y val="-1.369829178996273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7</a:t>
                    </a:r>
                    <a:r>
                      <a:rPr lang="ru-RU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20</a:t>
                    </a:r>
                    <a:r>
                      <a:rPr lang="en-US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 </a:t>
                    </a:r>
                    <a:r>
                      <a:rPr lang="ru-RU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7</a:t>
                    </a:r>
                    <a:r>
                      <a:rPr lang="en-US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0</a:t>
                    </a:r>
                    <a:r>
                      <a:rPr lang="ru-RU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930-424F-AE36-1BDA3F4620C6}"/>
                </c:ext>
              </c:extLst>
            </c:dLbl>
            <c:dLbl>
              <c:idx val="2"/>
              <c:layout>
                <c:manualLayout>
                  <c:x val="1.832910495105022E-2"/>
                  <c:y val="-1.57324283609460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8</a:t>
                    </a:r>
                    <a:r>
                      <a:rPr lang="ru-RU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74</a:t>
                    </a:r>
                    <a:r>
                      <a:rPr lang="en-US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 </a:t>
                    </a:r>
                    <a:r>
                      <a:rPr lang="ru-RU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720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930-424F-AE36-1BDA3F4620C6}"/>
                </c:ext>
              </c:extLst>
            </c:dLbl>
            <c:dLbl>
              <c:idx val="3"/>
              <c:layout>
                <c:manualLayout>
                  <c:x val="1.8154526059676483E-2"/>
                  <c:y val="6.4490376365501558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995</a:t>
                    </a:r>
                    <a:r>
                      <a:rPr lang="en-US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 </a:t>
                    </a:r>
                    <a:r>
                      <a:rPr lang="ru-RU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601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930-424F-AE36-1BDA3F4620C6}"/>
                </c:ext>
              </c:extLst>
            </c:dLbl>
            <c:dLbl>
              <c:idx val="4"/>
              <c:layout>
                <c:manualLayout>
                  <c:x val="2.4336968914765573E-2"/>
                  <c:y val="2.55659025293163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 </a:t>
                    </a:r>
                    <a:r>
                      <a:rPr lang="ru-RU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1 117</a:t>
                    </a:r>
                    <a:r>
                      <a:rPr lang="en-US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 </a:t>
                    </a:r>
                    <a:r>
                      <a:rPr lang="ru-RU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876</a:t>
                    </a:r>
                    <a:endParaRPr lang="en-US" dirty="0" smtClean="0">
                      <a:solidFill>
                        <a:schemeClr val="bg2">
                          <a:lumMod val="10000"/>
                        </a:schemeClr>
                      </a:solidFill>
                      <a:latin typeface="Liberation Serif" panose="02020603050405020304" pitchFamily="18" charset="0"/>
                    </a:endParaRP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930-424F-AE36-1BDA3F4620C6}"/>
                </c:ext>
              </c:extLst>
            </c:dLbl>
            <c:dLbl>
              <c:idx val="5"/>
              <c:layout>
                <c:manualLayout>
                  <c:x val="1.83591497834366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30-424F-AE36-1BDA3F4620C6}"/>
                </c:ext>
              </c:extLst>
            </c:dLbl>
            <c:dLbl>
              <c:idx val="6"/>
              <c:layout>
                <c:manualLayout>
                  <c:x val="8.8404199779569884E-3"/>
                  <c:y val="-4.990404277758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30-424F-AE36-1BDA3F4620C6}"/>
                </c:ext>
              </c:extLst>
            </c:dLbl>
            <c:dLbl>
              <c:idx val="7"/>
              <c:layout>
                <c:manualLayout>
                  <c:x val="1.3260629966935581E-2"/>
                  <c:y val="-2.49520213887941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30-424F-AE36-1BDA3F4620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1200000"/>
              <a:lstStyle/>
              <a:p>
                <a:pPr>
                  <a:defRPr sz="1600" b="1" baseline="0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641410</c:v>
                </c:pt>
                <c:pt idx="1">
                  <c:v>720707</c:v>
                </c:pt>
                <c:pt idx="2">
                  <c:v>874720</c:v>
                </c:pt>
                <c:pt idx="3">
                  <c:v>995601</c:v>
                </c:pt>
                <c:pt idx="4">
                  <c:v>1117876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30-424F-AE36-1BDA3F4620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Lbls>
            <c:dLbl>
              <c:idx val="0"/>
              <c:layout>
                <c:manualLayout>
                  <c:x val="1.9252958218930801E-2"/>
                  <c:y val="-1.33828520068313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 </a:t>
                    </a:r>
                    <a:r>
                      <a:rPr lang="ru-RU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96</a:t>
                    </a:r>
                    <a:r>
                      <a:rPr lang="en-US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 </a:t>
                    </a:r>
                    <a:r>
                      <a:rPr lang="ru-RU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069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930-424F-AE36-1BDA3F4620C6}"/>
                </c:ext>
              </c:extLst>
            </c:dLbl>
            <c:dLbl>
              <c:idx val="1"/>
              <c:layout>
                <c:manualLayout>
                  <c:x val="1.7680788971889801E-2"/>
                  <c:y val="-1.312853260636359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77</a:t>
                    </a:r>
                    <a:r>
                      <a:rPr lang="en-US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 </a:t>
                    </a:r>
                    <a:r>
                      <a:rPr lang="ru-RU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291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930-424F-AE36-1BDA3F4620C6}"/>
                </c:ext>
              </c:extLst>
            </c:dLbl>
            <c:dLbl>
              <c:idx val="2"/>
              <c:layout>
                <c:manualLayout>
                  <c:x val="2.5343795117282658E-2"/>
                  <c:y val="-1.035278810463390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88</a:t>
                    </a:r>
                    <a:r>
                      <a:rPr lang="en-US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 </a:t>
                    </a:r>
                    <a:r>
                      <a:rPr lang="ru-RU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749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930-424F-AE36-1BDA3F4620C6}"/>
                </c:ext>
              </c:extLst>
            </c:dLbl>
            <c:dLbl>
              <c:idx val="3"/>
              <c:layout>
                <c:manualLayout>
                  <c:x val="2.8389573275712707E-2"/>
                  <c:y val="-1.55783715060125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8</a:t>
                    </a:r>
                    <a:r>
                      <a:rPr lang="ru-RU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6</a:t>
                    </a:r>
                    <a:r>
                      <a:rPr lang="en-US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 </a:t>
                    </a:r>
                    <a:r>
                      <a:rPr lang="ru-RU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367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8930-424F-AE36-1BDA3F4620C6}"/>
                </c:ext>
              </c:extLst>
            </c:dLbl>
            <c:dLbl>
              <c:idx val="4"/>
              <c:layout>
                <c:manualLayout>
                  <c:x val="2.6817284125586972E-2"/>
                  <c:y val="-5.499159908712940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8</a:t>
                    </a:r>
                    <a:r>
                      <a:rPr lang="ru-RU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7</a:t>
                    </a:r>
                    <a:r>
                      <a:rPr lang="en-US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 </a:t>
                    </a:r>
                    <a:r>
                      <a:rPr lang="ru-RU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433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930-424F-AE36-1BDA3F4620C6}"/>
                </c:ext>
              </c:extLst>
            </c:dLbl>
            <c:dLbl>
              <c:idx val="5"/>
              <c:layout>
                <c:manualLayout>
                  <c:x val="1.4734033296594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930-424F-AE36-1BDA3F4620C6}"/>
                </c:ext>
              </c:extLst>
            </c:dLbl>
            <c:dLbl>
              <c:idx val="6"/>
              <c:layout>
                <c:manualLayout>
                  <c:x val="7.36701664829746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930-424F-AE36-1BDA3F4620C6}"/>
                </c:ext>
              </c:extLst>
            </c:dLbl>
            <c:dLbl>
              <c:idx val="7"/>
              <c:layout>
                <c:manualLayout>
                  <c:x val="1.0313823307616474E-2"/>
                  <c:y val="-4.990404277758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930-424F-AE36-1BDA3F4620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96069</c:v>
                </c:pt>
                <c:pt idx="1">
                  <c:v>77291</c:v>
                </c:pt>
                <c:pt idx="2">
                  <c:v>88749</c:v>
                </c:pt>
                <c:pt idx="3">
                  <c:v>86367</c:v>
                </c:pt>
                <c:pt idx="4">
                  <c:v>87433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8930-424F-AE36-1BDA3F4620C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1.9458112396911822E-2"/>
                  <c:y val="-1.1479119539956041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1 </a:t>
                    </a:r>
                    <a:r>
                      <a:rPr lang="ru-RU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625</a:t>
                    </a:r>
                    <a:r>
                      <a:rPr lang="en-US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189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8930-424F-AE36-1BDA3F4620C6}"/>
                </c:ext>
              </c:extLst>
            </c:dLbl>
            <c:dLbl>
              <c:idx val="1"/>
              <c:layout>
                <c:manualLayout>
                  <c:x val="1.8048531732771034E-2"/>
                  <c:y val="-2.5264696259955872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 1</a:t>
                    </a:r>
                    <a:r>
                      <a:rPr lang="ru-RU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517</a:t>
                    </a:r>
                    <a:r>
                      <a:rPr lang="en-US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 </a:t>
                    </a:r>
                    <a:r>
                      <a:rPr lang="ru-RU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691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8930-424F-AE36-1BDA3F4620C6}"/>
                </c:ext>
              </c:extLst>
            </c:dLbl>
            <c:dLbl>
              <c:idx val="2"/>
              <c:layout>
                <c:manualLayout>
                  <c:x val="2.5697389314165146E-2"/>
                  <c:y val="3.2085061152826652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1 </a:t>
                    </a:r>
                    <a:r>
                      <a:rPr lang="ru-RU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911</a:t>
                    </a:r>
                    <a:r>
                      <a:rPr lang="en-US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612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8930-424F-AE36-1BDA3F4620C6}"/>
                </c:ext>
              </c:extLst>
            </c:dLbl>
            <c:dLbl>
              <c:idx val="3"/>
              <c:layout>
                <c:manualLayout>
                  <c:x val="2.7481427311932313E-2"/>
                  <c:y val="2.5145176607555074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1 </a:t>
                    </a:r>
                    <a:r>
                      <a:rPr lang="ru-RU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746</a:t>
                    </a:r>
                    <a:r>
                      <a:rPr lang="en-US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923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8930-424F-AE36-1BDA3F4620C6}"/>
                </c:ext>
              </c:extLst>
            </c:dLbl>
            <c:dLbl>
              <c:idx val="4"/>
              <c:layout>
                <c:manualLayout>
                  <c:x val="2.8673008875224809E-2"/>
                  <c:y val="1.2842917783656186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1 </a:t>
                    </a:r>
                    <a:r>
                      <a:rPr lang="ru-RU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666</a:t>
                    </a:r>
                    <a:r>
                      <a:rPr lang="en-US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227</a:t>
                    </a:r>
                    <a:endParaRPr lang="en-US" sz="140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8930-424F-AE36-1BDA3F4620C6}"/>
                </c:ext>
              </c:extLst>
            </c:dLbl>
            <c:dLbl>
              <c:idx val="5"/>
              <c:layout>
                <c:manualLayout>
                  <c:x val="1.6829220634817208E-2"/>
                  <c:y val="9.1950965920774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930-424F-AE36-1BDA3F4620C6}"/>
                </c:ext>
              </c:extLst>
            </c:dLbl>
            <c:dLbl>
              <c:idx val="6"/>
              <c:layout>
                <c:manualLayout>
                  <c:x val="8.8404199779569884E-3"/>
                  <c:y val="-7.48560641663825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930-424F-AE36-1BDA3F4620C6}"/>
                </c:ext>
              </c:extLst>
            </c:dLbl>
            <c:dLbl>
              <c:idx val="7"/>
              <c:layout>
                <c:manualLayout>
                  <c:x val="1.7680839955913838E-2"/>
                  <c:y val="-4.990404277758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930-424F-AE36-1BDA3F4620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1200000"/>
              <a:lstStyle/>
              <a:p>
                <a:pPr>
                  <a:defRPr sz="1600" b="1" baseline="0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1625189</c:v>
                </c:pt>
                <c:pt idx="1">
                  <c:v>1517691</c:v>
                </c:pt>
                <c:pt idx="2">
                  <c:v>1911612</c:v>
                </c:pt>
                <c:pt idx="3">
                  <c:v>1746923</c:v>
                </c:pt>
                <c:pt idx="4">
                  <c:v>1666227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8930-424F-AE36-1BDA3F462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gapDepth val="49"/>
        <c:shape val="cylinder"/>
        <c:axId val="70016512"/>
        <c:axId val="70509696"/>
        <c:axId val="0"/>
      </c:bar3DChart>
      <c:catAx>
        <c:axId val="70016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defRPr>
            </a:pPr>
            <a:endParaRPr lang="ru-RU"/>
          </a:p>
        </c:txPr>
        <c:crossAx val="70509696"/>
        <c:crosses val="autoZero"/>
        <c:auto val="1"/>
        <c:lblAlgn val="ctr"/>
        <c:lblOffset val="100"/>
        <c:noMultiLvlLbl val="0"/>
      </c:catAx>
      <c:valAx>
        <c:axId val="70509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001651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0313823307616451"/>
          <c:y val="0.93878914821672421"/>
          <c:w val="0.85561795927838047"/>
          <c:h val="6.121085178327583E-2"/>
        </c:manualLayout>
      </c:layout>
      <c:overlay val="0"/>
      <c:txPr>
        <a:bodyPr/>
        <a:lstStyle/>
        <a:p>
          <a:pPr>
            <a:defRPr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 w="3175"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31160688247307"/>
          <c:y val="3.9162508178103669E-2"/>
          <c:w val="0.86368839311752721"/>
          <c:h val="0.31326661902431285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0723200"/>
        <c:axId val="70381504"/>
      </c:barChart>
      <c:catAx>
        <c:axId val="300723200"/>
        <c:scaling>
          <c:orientation val="minMax"/>
        </c:scaling>
        <c:delete val="1"/>
        <c:axPos val="b"/>
        <c:majorTickMark val="out"/>
        <c:minorTickMark val="none"/>
        <c:tickLblPos val="nextTo"/>
        <c:crossAx val="70381504"/>
        <c:crosses val="autoZero"/>
        <c:auto val="1"/>
        <c:lblAlgn val="ctr"/>
        <c:lblOffset val="100"/>
        <c:noMultiLvlLbl val="0"/>
      </c:catAx>
      <c:valAx>
        <c:axId val="70381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07232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2087221736171899E-2"/>
          <c:y val="0.90528181516287265"/>
          <c:w val="0.88354160591037223"/>
          <c:h val="7.788198887176055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863196292591434E-2"/>
          <c:y val="2.9493068021681803E-2"/>
          <c:w val="0.3083851677134799"/>
          <c:h val="0.7049181354577159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2">
                  <a:lumMod val="25000"/>
                </a:schemeClr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1C-4360-A8B4-7D3E87FC354A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1C-4360-A8B4-7D3E87FC354A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51C-4360-A8B4-7D3E87FC354A}"/>
              </c:ext>
            </c:extLst>
          </c:dPt>
          <c:dPt>
            <c:idx val="3"/>
            <c:bubble3D val="0"/>
            <c:spPr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51C-4360-A8B4-7D3E87FC354A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</c:dPt>
          <c:dPt>
            <c:idx val="5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51C-4360-A8B4-7D3E87FC354A}"/>
              </c:ext>
            </c:extLst>
          </c:dPt>
          <c:dPt>
            <c:idx val="6"/>
            <c:bubble3D val="0"/>
            <c:explosion val="3"/>
            <c:spPr>
              <a:solidFill>
                <a:srgbClr val="90BBD6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51C-4360-A8B4-7D3E87FC354A}"/>
              </c:ext>
            </c:extLst>
          </c:dPt>
          <c:dPt>
            <c:idx val="7"/>
            <c:bubble3D val="0"/>
            <c:spPr>
              <a:solidFill>
                <a:srgbClr val="CCFFFF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51C-4360-A8B4-7D3E87FC354A}"/>
              </c:ext>
            </c:extLst>
          </c:dPt>
          <c:dPt>
            <c:idx val="8"/>
            <c:bubble3D val="0"/>
            <c:spPr>
              <a:solidFill>
                <a:srgbClr val="86A2E0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51C-4360-A8B4-7D3E87FC354A}"/>
              </c:ext>
            </c:extLst>
          </c:dPt>
          <c:dPt>
            <c:idx val="9"/>
            <c:bubble3D val="0"/>
            <c:spPr>
              <a:solidFill>
                <a:schemeClr val="tx1">
                  <a:lumMod val="65000"/>
                </a:schemeClr>
              </a:solidFill>
              <a:ln w="9525" cap="flat" cmpd="sng" algn="ctr">
                <a:solidFill>
                  <a:schemeClr val="tx2">
                    <a:lumMod val="25000"/>
                  </a:schemeClr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0"/>
            <c:bubble3D val="0"/>
            <c:spPr>
              <a:solidFill>
                <a:srgbClr val="F7E9F1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51C-4360-A8B4-7D3E87FC354A}"/>
              </c:ext>
            </c:extLst>
          </c:dPt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5.7000000000000002E-2</c:v>
                </c:pt>
                <c:pt idx="1">
                  <c:v>0</c:v>
                </c:pt>
                <c:pt idx="2">
                  <c:v>1.0999999999999999E-2</c:v>
                </c:pt>
                <c:pt idx="3">
                  <c:v>5.3999999999999999E-2</c:v>
                </c:pt>
                <c:pt idx="4">
                  <c:v>0.13100000000000001</c:v>
                </c:pt>
                <c:pt idx="5">
                  <c:v>3.0000000000000001E-3</c:v>
                </c:pt>
                <c:pt idx="6">
                  <c:v>0.55700000000000005</c:v>
                </c:pt>
                <c:pt idx="7">
                  <c:v>7.8E-2</c:v>
                </c:pt>
                <c:pt idx="8">
                  <c:v>5.7000000000000002E-2</c:v>
                </c:pt>
                <c:pt idx="9">
                  <c:v>5.1999999999999998E-2</c:v>
                </c:pt>
                <c:pt idx="10">
                  <c:v>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E51C-4360-A8B4-7D3E87FC3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7434289897075577"/>
          <c:y val="2.1988784871856345E-2"/>
          <c:w val="0.51261456682675666"/>
          <c:h val="0.70881597951104847"/>
        </c:manualLayout>
      </c:layout>
      <c:overlay val="0"/>
      <c:txPr>
        <a:bodyPr/>
        <a:lstStyle/>
        <a:p>
          <a:pPr>
            <a:defRPr sz="1200" b="0">
              <a:solidFill>
                <a:schemeClr val="bg1"/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3961042044640493"/>
          <c:y val="6.9108174972428542E-3"/>
          <c:w val="0.31149281464022044"/>
          <c:h val="0.8331740240244308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2000"/>
                    <a:satMod val="180000"/>
                  </a:schemeClr>
                </a:gs>
                <a:gs pos="65000">
                  <a:schemeClr val="accent2">
                    <a:tint val="32000"/>
                    <a:satMod val="250000"/>
                  </a:schemeClr>
                </a:gs>
                <a:gs pos="100000">
                  <a:schemeClr val="accent2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62000"/>
                      <a:satMod val="180000"/>
                    </a:schemeClr>
                  </a:gs>
                  <a:gs pos="65000">
                    <a:schemeClr val="accent1">
                      <a:tint val="32000"/>
                      <a:satMod val="250000"/>
                    </a:schemeClr>
                  </a:gs>
                  <a:gs pos="100000">
                    <a:schemeClr val="accent1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81-4DD2-8BBB-AAA43162EBAA}"/>
              </c:ext>
            </c:extLst>
          </c:dPt>
          <c:dPt>
            <c:idx val="1"/>
            <c:bubble3D val="0"/>
            <c:spPr>
              <a:solidFill>
                <a:srgbClr val="86A2E0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81-4DD2-8BBB-AAA43162EBAA}"/>
              </c:ext>
            </c:extLst>
          </c:dPt>
          <c:dLbls>
            <c:dLbl>
              <c:idx val="0"/>
              <c:layout>
                <c:manualLayout>
                  <c:x val="3.2345674290958228E-2"/>
                  <c:y val="-0.20071143856644655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2 174,4                             74,3%</a:t>
                    </a:r>
                    <a:endParaRPr lang="ru-RU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281-4DD2-8BBB-AAA43162EBAA}"/>
                </c:ext>
              </c:extLst>
            </c:dLbl>
            <c:dLbl>
              <c:idx val="1"/>
              <c:layout>
                <c:manualLayout>
                  <c:x val="1.6082421014734917E-3"/>
                  <c:y val="4.4092323075213867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750,3                               25,7%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281-4DD2-8BBB-AAA43162EB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 formatCode="#,##0.0">
                  <c:v>2174.4</c:v>
                </c:pt>
                <c:pt idx="1">
                  <c:v>750.3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281-4DD2-8BBB-AAA43162E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884529052259204"/>
          <c:y val="0.13503791647026306"/>
          <c:w val="0.68599127613002697"/>
          <c:h val="0.735446061548716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c:spPr>
          <c:explosion val="4"/>
          <c:dPt>
            <c:idx val="0"/>
            <c:bubble3D val="0"/>
            <c:explosion val="26"/>
            <c:spPr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84-4F88-B829-82AE943E672A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84-4F88-B829-82AE943E672A}"/>
              </c:ext>
            </c:extLst>
          </c:dPt>
          <c:dLbls>
            <c:dLbl>
              <c:idx val="0"/>
              <c:layout>
                <c:manualLayout>
                  <c:x val="-5.8431545528823778E-2"/>
                  <c:y val="-0.39792250591881506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97,3</a:t>
                    </a:r>
                    <a:r>
                      <a:rPr lang="en-US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184-4F88-B829-82AE943E672A}"/>
                </c:ext>
              </c:extLst>
            </c:dLbl>
            <c:dLbl>
              <c:idx val="1"/>
              <c:layout>
                <c:manualLayout>
                  <c:x val="8.1558674031582928E-2"/>
                  <c:y val="-6.3368777232224532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2,7</a:t>
                    </a:r>
                    <a:r>
                      <a:rPr lang="en-US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184-4F88-B829-82AE943E67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2844614.1</c:v>
                </c:pt>
                <c:pt idx="1">
                  <c:v>80096.5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184-4F88-B829-82AE943E6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500" b="1">
                <a:solidFill>
                  <a:schemeClr val="bg1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500" b="1">
                <a:solidFill>
                  <a:schemeClr val="bg1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6209080689301622E-2"/>
          <c:y val="0.7904703404937754"/>
          <c:w val="0.97069790124307309"/>
          <c:h val="0.15865384615384615"/>
        </c:manualLayout>
      </c:layout>
      <c:overlay val="0"/>
      <c:txPr>
        <a:bodyPr/>
        <a:lstStyle/>
        <a:p>
          <a:pPr>
            <a:defRPr sz="1500" b="1">
              <a:solidFill>
                <a:srgbClr val="003192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212850462489663"/>
          <c:y val="4.9647331724196525E-2"/>
          <c:w val="0.65787149537510337"/>
          <c:h val="0.911493113882111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2">
                  <a:lumMod val="50000"/>
                </a:schemeClr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hemeClr val="accent3">
                    <a:satMod val="30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16-4E4A-83F0-639EAAE96D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tx2">
                    <a:lumMod val="50000"/>
                  </a:schemeClr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16-4E4A-83F0-639EAAE96D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hemeClr val="accent4">
                    <a:satMod val="30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016-4E4A-83F0-639EAAE96D1D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A016-4E4A-83F0-639EAAE96D1D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A016-4E4A-83F0-639EAAE96D1D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A016-4E4A-83F0-639EAAE96D1D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A016-4E4A-83F0-639EAAE96D1D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A016-4E4A-83F0-639EAAE96D1D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A016-4E4A-83F0-639EAAE96D1D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A016-4E4A-83F0-639EAAE96D1D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A016-4E4A-83F0-639EAAE96D1D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A016-4E4A-83F0-639EAAE96D1D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A016-4E4A-83F0-639EAAE96D1D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A016-4E4A-83F0-639EAAE96D1D}"/>
              </c:ext>
            </c:extLst>
          </c:dPt>
          <c:dLbls>
            <c:txPr>
              <a:bodyPr/>
              <a:lstStyle/>
              <a:p>
                <a:pPr>
                  <a:defRPr sz="1100" b="1">
                    <a:latin typeface="Liberation Serif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МП "Развитие субъектов малого и среднего предпринимательства в городском округе Сухой Лог"</c:v>
                </c:pt>
                <c:pt idx="1">
                  <c:v>МП "Поддержка социально ориентированных некоммерческих организаций в городском округе Сухой Лог"</c:v>
                </c:pt>
                <c:pt idx="2">
                  <c:v>МП "Реализация основных направлений государственной политики в строительном комплексе городского округа Сухой Лог"</c:v>
                </c:pt>
                <c:pt idx="3">
                  <c:v>МП "Обеспечение доступным жильем малоимущих граждан, многодетных, молодых семей, а также граждан, прожив. в сельской местности, в том числе молодых семей и молодых специалистов, на территории городского округа Сухой Лог"</c:v>
                </c:pt>
                <c:pt idx="4">
                  <c:v>МП "Экология и природопользование на территории городского округа Сухой Лог"</c:v>
                </c:pt>
                <c:pt idx="5">
                  <c:v>МП "Молодежь Свердловской области на территории городского округа Сухой Лог"</c:v>
                </c:pt>
                <c:pt idx="6">
                  <c:v>МП "Управление муниципальными финансами городского округа Сухой Лог"</c:v>
                </c:pt>
                <c:pt idx="7">
                  <c:v>МП "Управление и распоряжение муниципальной собственностью городского округа Сухой Лог"</c:v>
                </c:pt>
                <c:pt idx="8">
                  <c:v>МП "Обеспечение безопасности жизнедеятельности населения городского округа Сухой Лог"</c:v>
                </c:pt>
                <c:pt idx="9">
                  <c:v>МП "Формирование современной городской среды в городском округе Сухой Лог до 2027 года"</c:v>
                </c:pt>
                <c:pt idx="10">
                  <c:v>МП "Развитие физической культуры и спорта в городском округе Сухой Лог"</c:v>
                </c:pt>
                <c:pt idx="11">
                  <c:v>МП "Выполнение муниципальных функций, переданных государственных полномочий и обеспечение деятельности Администрации городского округа Сухой Лог"</c:v>
                </c:pt>
                <c:pt idx="12">
                  <c:v>МП "Развитие культуры  и искусства в городском округе Сухой Лог"</c:v>
                </c:pt>
                <c:pt idx="13">
                  <c:v>МП "Развитие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Лог"</c:v>
                </c:pt>
                <c:pt idx="14">
                  <c:v>МП "Развитие системы образования в городском округе Сухой Лог"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0.57850000000000001</c:v>
                </c:pt>
                <c:pt idx="1">
                  <c:v>1</c:v>
                </c:pt>
                <c:pt idx="2">
                  <c:v>2</c:v>
                </c:pt>
                <c:pt idx="3">
                  <c:v>3.0796000000000001</c:v>
                </c:pt>
                <c:pt idx="4">
                  <c:v>8.4</c:v>
                </c:pt>
                <c:pt idx="5">
                  <c:v>8.6999999999999993</c:v>
                </c:pt>
                <c:pt idx="6">
                  <c:v>15.7</c:v>
                </c:pt>
                <c:pt idx="7">
                  <c:v>21.8</c:v>
                </c:pt>
                <c:pt idx="8">
                  <c:v>33.1</c:v>
                </c:pt>
                <c:pt idx="9">
                  <c:v>43.5</c:v>
                </c:pt>
                <c:pt idx="10">
                  <c:v>150.9</c:v>
                </c:pt>
                <c:pt idx="11">
                  <c:v>267.7</c:v>
                </c:pt>
                <c:pt idx="12">
                  <c:v>318.39999999999998</c:v>
                </c:pt>
                <c:pt idx="13">
                  <c:v>438.5</c:v>
                </c:pt>
                <c:pt idx="14">
                  <c:v>1531.2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A016-4E4A-83F0-639EAAE96D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8407296"/>
        <c:axId val="71787072"/>
      </c:barChart>
      <c:catAx>
        <c:axId val="428407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c:spPr>
        <c:txPr>
          <a:bodyPr/>
          <a:lstStyle/>
          <a:p>
            <a:pPr>
              <a:defRPr sz="800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1787072"/>
        <c:crosses val="autoZero"/>
        <c:auto val="1"/>
        <c:lblAlgn val="l"/>
        <c:lblOffset val="100"/>
        <c:noMultiLvlLbl val="0"/>
      </c:catAx>
      <c:valAx>
        <c:axId val="71787072"/>
        <c:scaling>
          <c:orientation val="minMax"/>
        </c:scaling>
        <c:delete val="1"/>
        <c:axPos val="b"/>
        <c:minorGridlines/>
        <c:numFmt formatCode="0.0" sourceLinked="1"/>
        <c:majorTickMark val="out"/>
        <c:minorTickMark val="none"/>
        <c:tickLblPos val="nextTo"/>
        <c:crossAx val="428407296"/>
        <c:crosses val="autoZero"/>
        <c:crossBetween val="between"/>
      </c:valAx>
      <c:spPr>
        <a:solidFill>
          <a:schemeClr val="bg2">
            <a:lumMod val="9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231942656922915E-2"/>
          <c:y val="0.14237987718140249"/>
          <c:w val="0.90773932004425173"/>
          <c:h val="0.75340294433516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99FF99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2.6306486447671508E-2"/>
                  <c:y val="8.021167582686764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948,7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460600570411165E-2"/>
                  <c:y val="-1.74523425570155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410,9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614714693150831E-2"/>
                  <c:y val="1.71758798383791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753,7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Liberation Serif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март</c:v>
                </c:pt>
                <c:pt idx="1">
                  <c:v>июнь</c:v>
                </c:pt>
                <c:pt idx="2">
                  <c:v>сентябрь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5948.7</c:v>
                </c:pt>
                <c:pt idx="1">
                  <c:v>14410.9</c:v>
                </c:pt>
                <c:pt idx="2">
                  <c:v>23753.7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FAB-43B6-AE7A-DA8FA93F063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4614714693150859E-2"/>
                  <c:y val="1.07260215044075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743,9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152372324931719E-2"/>
                  <c:y val="1.488788338791266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246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998258202192159E-2"/>
                  <c:y val="1.406694113990475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23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000,7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1692001907507958E-2"/>
                  <c:y val="-2.42078222245458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Liberation Serif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март</c:v>
                </c:pt>
                <c:pt idx="1">
                  <c:v>июнь</c:v>
                </c:pt>
                <c:pt idx="2">
                  <c:v>сентябрь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8743.9</c:v>
                </c:pt>
                <c:pt idx="1">
                  <c:v>14246</c:v>
                </c:pt>
                <c:pt idx="2">
                  <c:v>23000.7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4FAB-43B6-AE7A-DA8FA93F06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8283904"/>
        <c:axId val="194489152"/>
      </c:barChart>
      <c:catAx>
        <c:axId val="188283904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Liberation Serif" panose="02020603050405020304" pitchFamily="18" charset="0"/>
              </a:defRPr>
            </a:pPr>
            <a:endParaRPr lang="ru-RU"/>
          </a:p>
        </c:txPr>
        <c:crossAx val="194489152"/>
        <c:crosses val="autoZero"/>
        <c:auto val="1"/>
        <c:lblAlgn val="ctr"/>
        <c:lblOffset val="100"/>
        <c:noMultiLvlLbl val="0"/>
      </c:catAx>
      <c:valAx>
        <c:axId val="194489152"/>
        <c:scaling>
          <c:orientation val="minMax"/>
        </c:scaling>
        <c:delete val="1"/>
        <c:axPos val="l"/>
        <c:minorGridlines/>
        <c:numFmt formatCode="General" sourceLinked="1"/>
        <c:majorTickMark val="out"/>
        <c:minorTickMark val="none"/>
        <c:tickLblPos val="nextTo"/>
        <c:crossAx val="188283904"/>
        <c:crosses val="autoZero"/>
        <c:crossBetween val="between"/>
      </c:valAx>
      <c:spPr>
        <a:solidFill>
          <a:schemeClr val="bg2">
            <a:lumMod val="90000"/>
          </a:schemeClr>
        </a:solidFill>
      </c:spPr>
    </c:plotArea>
    <c:legend>
      <c:legendPos val="r"/>
      <c:layout>
        <c:manualLayout>
          <c:xMode val="edge"/>
          <c:yMode val="edge"/>
          <c:x val="4.3085559833332412E-2"/>
          <c:y val="2.7679930988060149E-2"/>
          <c:w val="0.38516194484797928"/>
          <c:h val="9.3773894403889765E-2"/>
        </c:manualLayout>
      </c:layout>
      <c:overlay val="0"/>
      <c:txPr>
        <a:bodyPr/>
        <a:lstStyle/>
        <a:p>
          <a:pPr>
            <a:defRPr sz="1100" b="1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accent1"/>
      </a:solidFill>
      <a:prstDash val="solid"/>
    </a:ln>
    <a:effectLst>
      <a:outerShdw blurRad="50800" dist="381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73882484092461"/>
          <c:y val="0.16511084004364812"/>
          <c:w val="0.7856493026654443"/>
          <c:h val="0.695753033954297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7"/>
          <c:dPt>
            <c:idx val="0"/>
            <c:bubble3D val="0"/>
            <c:spPr>
              <a:solidFill>
                <a:srgbClr val="99FF99"/>
              </a:solidFill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62000"/>
                      <a:satMod val="180000"/>
                    </a:schemeClr>
                  </a:gs>
                  <a:gs pos="65000">
                    <a:schemeClr val="accent1">
                      <a:tint val="32000"/>
                      <a:satMod val="250000"/>
                    </a:schemeClr>
                  </a:gs>
                  <a:gs pos="100000">
                    <a:schemeClr val="accent1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chemeClr val="bg2">
                  <a:lumMod val="25000"/>
                </a:schemeClr>
              </a:solidFill>
            </c:spPr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ЖКХ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13497.7</c:v>
                </c:pt>
                <c:pt idx="1">
                  <c:v>235453.6</c:v>
                </c:pt>
                <c:pt idx="2">
                  <c:v>107682</c:v>
                </c:pt>
                <c:pt idx="3">
                  <c:v>26652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D8-4E09-8DB0-16B1AC58CA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405019234647178E-2"/>
          <c:y val="0.14517749661802284"/>
          <c:w val="0.88676946530237699"/>
          <c:h val="0.74485378530925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99FF99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1.2312500969488265E-2"/>
                  <c:y val="1.03746642529914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394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781252423720097E-3"/>
                  <c:y val="6.916442835327664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852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781252423720661E-3"/>
                  <c:y val="6.552139056650945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baseline="0" dirty="0" smtClean="0"/>
                      <a:t> </a:t>
                    </a:r>
                    <a:r>
                      <a:rPr lang="en-US" dirty="0" smtClean="0"/>
                      <a:t>636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Liberation Serif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март</c:v>
                </c:pt>
                <c:pt idx="1">
                  <c:v>июнь</c:v>
                </c:pt>
                <c:pt idx="2">
                  <c:v>сентябрь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394.9</c:v>
                </c:pt>
                <c:pt idx="1">
                  <c:v>852.8</c:v>
                </c:pt>
                <c:pt idx="2">
                  <c:v>1636.4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DBA-44CC-AEA3-36567BB12A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0776404982394093E-3"/>
                  <c:y val="-1.82569583771737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406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468751454232397E-2"/>
                  <c:y val="-9.6394518256204877E-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878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468751454232397E-2"/>
                  <c:y val="8.824219971030366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baseline="0" dirty="0" smtClean="0"/>
                      <a:t> </a:t>
                    </a:r>
                    <a:r>
                      <a:rPr lang="en-US" dirty="0" smtClean="0"/>
                      <a:t>308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Liberation Serif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март</c:v>
                </c:pt>
                <c:pt idx="1">
                  <c:v>июнь</c:v>
                </c:pt>
                <c:pt idx="2">
                  <c:v>сентябрь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406.5</c:v>
                </c:pt>
                <c:pt idx="1">
                  <c:v>878.7</c:v>
                </c:pt>
                <c:pt idx="2">
                  <c:v>1308.7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DBA-44CC-AEA3-36567BB12A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8284416"/>
        <c:axId val="194490880"/>
      </c:barChart>
      <c:catAx>
        <c:axId val="188284416"/>
        <c:scaling>
          <c:orientation val="minMax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Liberation Serif" panose="02020603050405020304" pitchFamily="18" charset="0"/>
              </a:defRPr>
            </a:pPr>
            <a:endParaRPr lang="ru-RU"/>
          </a:p>
        </c:txPr>
        <c:crossAx val="194490880"/>
        <c:crosses val="autoZero"/>
        <c:auto val="1"/>
        <c:lblAlgn val="ctr"/>
        <c:lblOffset val="100"/>
        <c:noMultiLvlLbl val="0"/>
      </c:catAx>
      <c:valAx>
        <c:axId val="194490880"/>
        <c:scaling>
          <c:orientation val="minMax"/>
        </c:scaling>
        <c:delete val="1"/>
        <c:axPos val="l"/>
        <c:minorGridlines/>
        <c:numFmt formatCode="General" sourceLinked="1"/>
        <c:majorTickMark val="out"/>
        <c:minorTickMark val="none"/>
        <c:tickLblPos val="nextTo"/>
        <c:crossAx val="188284416"/>
        <c:crosses val="autoZero"/>
        <c:crossBetween val="between"/>
        <c:dispUnits>
          <c:builtInUnit val="thousands"/>
          <c:dispUnitsLbl>
            <c:layout/>
          </c:dispUnitsLbl>
        </c:dispUnits>
      </c:valAx>
      <c:spPr>
        <a:solidFill>
          <a:schemeClr val="bg2">
            <a:lumMod val="90000"/>
          </a:schemeClr>
        </a:solidFill>
      </c:spPr>
    </c:plotArea>
    <c:legend>
      <c:legendPos val="r"/>
      <c:layout>
        <c:manualLayout>
          <c:xMode val="edge"/>
          <c:yMode val="edge"/>
          <c:x val="3.5815562613430128E-2"/>
          <c:y val="4.3724444560626165E-2"/>
          <c:w val="0.53951852304279713"/>
          <c:h val="7.6167648039106764E-2"/>
        </c:manualLayout>
      </c:layout>
      <c:overlay val="0"/>
      <c:txPr>
        <a:bodyPr/>
        <a:lstStyle/>
        <a:p>
          <a:pPr>
            <a:defRPr sz="11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accent1">
          <a:lumMod val="75000"/>
        </a:schemeClr>
      </a:solidFill>
      <a:prstDash val="solid"/>
    </a:ln>
    <a:effectLst>
      <a:outerShdw blurRad="50800" dist="381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"/>
      <c:hPercent val="118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bg1">
              <a:lumMod val="85000"/>
            </a:schemeClr>
          </a:solidFill>
          <a:prstDash val="solid"/>
        </a:ln>
      </c:spPr>
    </c:floor>
    <c:sideWall>
      <c:thickness val="0"/>
      <c:spPr>
        <a:solidFill>
          <a:schemeClr val="bg1">
            <a:lumMod val="95000"/>
          </a:schemeClr>
        </a:solidFill>
        <a:ln w="63500" cap="flat" cmpd="thickThin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63500" cap="flat" cmpd="thickThin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6.175951621131593E-2"/>
          <c:y val="1.5330422223617667E-3"/>
          <c:w val="0.80531803245958111"/>
          <c:h val="0.8314454959549949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Родилось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6010647995536091E-2"/>
                  <c:y val="-6.47428063548494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B05-40AC-90D2-369269D29C8B}"/>
                </c:ext>
              </c:extLst>
            </c:dLbl>
            <c:dLbl>
              <c:idx val="1"/>
              <c:layout>
                <c:manualLayout>
                  <c:x val="3.4061799625423335E-2"/>
                  <c:y val="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B05-40AC-90D2-369269D29C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275</c:v>
                </c:pt>
                <c:pt idx="1">
                  <c:v>306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B05-40AC-90D2-369269D29C8B}"/>
            </c:ext>
          </c:extLst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Умерло</c:v>
                </c:pt>
              </c:strCache>
            </c:strRef>
          </c:tx>
          <c:spPr>
            <a:solidFill>
              <a:srgbClr val="6699FF"/>
            </a:solidFill>
            <a:ln w="1723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6134733422588482E-2"/>
                  <c:y val="-6.92770247750249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B05-40AC-90D2-369269D29C8B}"/>
                </c:ext>
              </c:extLst>
            </c:dLbl>
            <c:dLbl>
              <c:idx val="1"/>
              <c:layout>
                <c:manualLayout>
                  <c:x val="2.8998078007954384E-2"/>
                  <c:y val="1.67898011332075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B05-40AC-90D2-369269D29C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554</c:v>
                </c:pt>
                <c:pt idx="1">
                  <c:v>445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B05-40AC-90D2-369269D29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0"/>
        <c:shape val="cylinder"/>
        <c:axId val="194339328"/>
        <c:axId val="194492608"/>
        <c:axId val="0"/>
      </c:bar3DChart>
      <c:catAx>
        <c:axId val="1943393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43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>
                <a:latin typeface="Liberation Serif" panose="02020603050405020304" pitchFamily="18" charset="0"/>
              </a:defRPr>
            </a:pPr>
            <a:endParaRPr lang="ru-RU"/>
          </a:p>
        </c:txPr>
        <c:crossAx val="194492608"/>
        <c:crosses val="autoZero"/>
        <c:auto val="1"/>
        <c:lblAlgn val="ctr"/>
        <c:lblOffset val="100"/>
        <c:noMultiLvlLbl val="0"/>
      </c:catAx>
      <c:valAx>
        <c:axId val="194492608"/>
        <c:scaling>
          <c:orientation val="minMax"/>
        </c:scaling>
        <c:delete val="0"/>
        <c:axPos val="b"/>
        <c:majorGridlines>
          <c:spPr>
            <a:ln w="4308">
              <a:noFill/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3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>
                <a:latin typeface="Liberation Serif" panose="02020603050405020304" pitchFamily="18" charset="0"/>
              </a:defRPr>
            </a:pPr>
            <a:endParaRPr lang="ru-RU"/>
          </a:p>
        </c:txPr>
        <c:crossAx val="194339328"/>
        <c:crosses val="autoZero"/>
        <c:crossBetween val="between"/>
      </c:valAx>
      <c:spPr>
        <a:solidFill>
          <a:schemeClr val="bg2"/>
        </a:solidFill>
      </c:spPr>
    </c:plotArea>
    <c:legend>
      <c:legendPos val="r"/>
      <c:layout>
        <c:manualLayout>
          <c:xMode val="edge"/>
          <c:yMode val="edge"/>
          <c:x val="2.7427029083430352E-2"/>
          <c:y val="9.8846340305622629E-2"/>
          <c:w val="0.13756630023355737"/>
          <c:h val="0.36018093949157165"/>
        </c:manualLayout>
      </c:layout>
      <c:overlay val="0"/>
      <c:spPr>
        <a:noFill/>
        <a:ln w="4308">
          <a:noFill/>
          <a:prstDash val="solid"/>
        </a:ln>
      </c:spPr>
      <c:txPr>
        <a:bodyPr/>
        <a:lstStyle/>
        <a:p>
          <a:pPr>
            <a:defRPr sz="11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/>
    </a:solidFill>
    <a:ln w="9525" cap="flat" cmpd="sng" algn="ctr">
      <a:solidFill>
        <a:schemeClr val="accent1"/>
      </a:solidFill>
      <a:prstDash val="solid"/>
    </a:ln>
    <a:effectLst>
      <a:outerShdw blurRad="50800" dist="381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16295785511012"/>
          <c:y val="9.085677472150791E-2"/>
          <c:w val="0.74899458258731066"/>
          <c:h val="0.88242047179942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03240561346842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7833007870920321E-3"/>
                  <c:y val="0.103240561346842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958585798159179E-3"/>
                  <c:y val="0.1419557718519080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958585798159179E-3"/>
                  <c:y val="8.17317723504976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0875757394476294E-3"/>
                  <c:y val="9.46371812346053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3917171596318358E-3"/>
                  <c:y val="0.103240561346842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6958585798157934E-3"/>
                  <c:y val="0.1118439414590790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Liberation Serif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2020 год (факт)</c:v>
                </c:pt>
                <c:pt idx="1">
                  <c:v>2021 год (факт)</c:v>
                </c:pt>
                <c:pt idx="2">
                  <c:v>2022 год (факт)</c:v>
                </c:pt>
                <c:pt idx="3">
                  <c:v>2023 год (план)</c:v>
                </c:pt>
                <c:pt idx="4">
                  <c:v>2024 год (прогноз)</c:v>
                </c:pt>
                <c:pt idx="5">
                  <c:v>2025 год (прогноз)</c:v>
                </c:pt>
                <c:pt idx="6">
                  <c:v>2026 год (прогноз)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39484.300000000003</c:v>
                </c:pt>
                <c:pt idx="1">
                  <c:v>41427.1</c:v>
                </c:pt>
                <c:pt idx="2">
                  <c:v>50332.7</c:v>
                </c:pt>
                <c:pt idx="3">
                  <c:v>49306.7</c:v>
                </c:pt>
                <c:pt idx="4">
                  <c:v>61968.3</c:v>
                </c:pt>
                <c:pt idx="5">
                  <c:v>60752.800000000003</c:v>
                </c:pt>
                <c:pt idx="6">
                  <c:v>61403.5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88-486F-B930-619B4A5BA9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</a:ln>
          </c:spPr>
          <c:invertIfNegative val="0"/>
          <c:dLbls>
            <c:dLbl>
              <c:idx val="2"/>
              <c:layout>
                <c:manualLayout>
                  <c:x val="5.0875757394476919E-3"/>
                  <c:y val="-3.943170332935053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2020 год (факт)</c:v>
                </c:pt>
                <c:pt idx="1">
                  <c:v>2021 год (факт)</c:v>
                </c:pt>
                <c:pt idx="2">
                  <c:v>2022 год (факт)</c:v>
                </c:pt>
                <c:pt idx="3">
                  <c:v>2023 год (план)</c:v>
                </c:pt>
                <c:pt idx="4">
                  <c:v>2024 год (прогноз)</c:v>
                </c:pt>
                <c:pt idx="5">
                  <c:v>2025 год (прогноз)</c:v>
                </c:pt>
                <c:pt idx="6">
                  <c:v>2026 год (прогноз)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39932.1</c:v>
                </c:pt>
                <c:pt idx="1">
                  <c:v>41235.9</c:v>
                </c:pt>
                <c:pt idx="2">
                  <c:v>48509</c:v>
                </c:pt>
                <c:pt idx="3">
                  <c:v>52011.6</c:v>
                </c:pt>
                <c:pt idx="4">
                  <c:v>63037.8</c:v>
                </c:pt>
                <c:pt idx="5">
                  <c:v>61174.8</c:v>
                </c:pt>
                <c:pt idx="6">
                  <c:v>61976.6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D88-486F-B930-619B4A5BA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2611584"/>
        <c:axId val="105998592"/>
      </c:barChart>
      <c:catAx>
        <c:axId val="292611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05998592"/>
        <c:crosses val="autoZero"/>
        <c:auto val="1"/>
        <c:lblAlgn val="ctr"/>
        <c:lblOffset val="100"/>
        <c:noMultiLvlLbl val="0"/>
      </c:catAx>
      <c:valAx>
        <c:axId val="105998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prstDash val="solid"/>
            </a:ln>
            <a:effectLst/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2611584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34230851043650978"/>
          <c:w val="0.16286237960739405"/>
          <c:h val="0.28720928026967191"/>
        </c:manualLayout>
      </c:layout>
      <c:overlay val="0"/>
    </c:legend>
    <c:plotVisOnly val="1"/>
    <c:dispBlanksAs val="gap"/>
    <c:showDLblsOverMax val="0"/>
  </c:chart>
  <c:spPr>
    <a:ln>
      <a:solidFill>
        <a:schemeClr val="accent4">
          <a:lumMod val="60000"/>
          <a:lumOff val="40000"/>
        </a:schemeClr>
      </a:solidFill>
    </a:ln>
  </c:spPr>
  <c:txPr>
    <a:bodyPr/>
    <a:lstStyle/>
    <a:p>
      <a:pPr>
        <a:defRPr sz="1600">
          <a:latin typeface="Liberation Serif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view3D>
      <c:rotX val="60"/>
      <c:rotY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943229318557409E-3"/>
          <c:y val="0"/>
          <c:w val="0.60383141343443447"/>
          <c:h val="0.942539309628158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dk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B5-48CD-B6AA-31CA02F95672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BB5-48CD-B6AA-31CA02F95672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BB5-48CD-B6AA-31CA02F95672}"/>
              </c:ext>
            </c:extLst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BB5-48CD-B6AA-31CA02F95672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BB5-48CD-B6AA-31CA02F95672}"/>
              </c:ext>
            </c:extLst>
          </c:dPt>
          <c:dLbls>
            <c:dLbl>
              <c:idx val="0"/>
              <c:layout>
                <c:manualLayout>
                  <c:x val="0.49817463789248601"/>
                  <c:y val="-0.15972346160551634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7</a:t>
                    </a:r>
                    <a:r>
                      <a:rPr lang="ru-RU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,0</a:t>
                    </a:r>
                    <a:endParaRPr lang="en-US" sz="2000" b="1" dirty="0" smtClean="0">
                      <a:latin typeface="Liberation Serif" panose="02020603050405020304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BB5-48CD-B6AA-31CA02F95672}"/>
                </c:ext>
              </c:extLst>
            </c:dLbl>
            <c:dLbl>
              <c:idx val="1"/>
              <c:layout>
                <c:manualLayout>
                  <c:x val="-1.9790755322251397E-3"/>
                  <c:y val="-6.1983552500088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BB5-48CD-B6AA-31CA02F95672}"/>
                </c:ext>
              </c:extLst>
            </c:dLbl>
            <c:dLbl>
              <c:idx val="2"/>
              <c:layout>
                <c:manualLayout>
                  <c:x val="4.7891878098571011E-2"/>
                  <c:y val="-1.479415477750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BB5-48CD-B6AA-31CA02F95672}"/>
                </c:ext>
              </c:extLst>
            </c:dLbl>
            <c:dLbl>
              <c:idx val="3"/>
              <c:layout>
                <c:manualLayout>
                  <c:x val="5.5587391853796117E-2"/>
                  <c:y val="-3.2856715780963525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7,6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BB5-48CD-B6AA-31CA02F95672}"/>
                </c:ext>
              </c:extLst>
            </c:dLbl>
            <c:dLbl>
              <c:idx val="4"/>
              <c:layout>
                <c:manualLayout>
                  <c:x val="9.1851244288908312E-2"/>
                  <c:y val="2.0971772838260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BB5-48CD-B6AA-31CA02F95672}"/>
                </c:ext>
              </c:extLst>
            </c:dLbl>
            <c:dLbl>
              <c:idx val="5"/>
              <c:layout>
                <c:manualLayout>
                  <c:x val="3.3326164090599783E-2"/>
                  <c:y val="4.486139018738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BB5-48CD-B6AA-31CA02F956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- 72,0%</c:v>
                </c:pt>
                <c:pt idx="1">
                  <c:v>Налоги на совокупный доход - 14,4%</c:v>
                </c:pt>
                <c:pt idx="2">
                  <c:v>Земельный налог - 2,9%</c:v>
                </c:pt>
                <c:pt idx="3">
                  <c:v>Акцизы - 7,6%</c:v>
                </c:pt>
                <c:pt idx="4">
                  <c:v>Налог на имущество физических лиц - 2,2%</c:v>
                </c:pt>
                <c:pt idx="5">
                  <c:v>Госпошлина - 0,9%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72</c:v>
                </c:pt>
                <c:pt idx="1">
                  <c:v>14.4</c:v>
                </c:pt>
                <c:pt idx="2">
                  <c:v>2.9</c:v>
                </c:pt>
                <c:pt idx="3">
                  <c:v>7.6</c:v>
                </c:pt>
                <c:pt idx="4">
                  <c:v>2.2000000000000002</c:v>
                </c:pt>
                <c:pt idx="5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BB5-48CD-B6AA-31CA02F95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497302420530901"/>
          <c:y val="1.2454136562554716E-2"/>
          <c:w val="0.34502697579469283"/>
          <c:h val="0.95949736055929269"/>
        </c:manualLayout>
      </c:layout>
      <c:overlay val="0"/>
      <c:txPr>
        <a:bodyPr/>
        <a:lstStyle/>
        <a:p>
          <a:pPr>
            <a:defRPr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913560491411322E-2"/>
          <c:y val="4.1175166876522507E-2"/>
          <c:w val="0.56362820097486865"/>
          <c:h val="0.9348575222429443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 w="55000" cap="flat" cmpd="thickThin" algn="ctr">
                <a:noFill/>
                <a:prstDash val="solid"/>
              </a:ln>
              <a:effectLst/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57-4A65-BAA3-ED114E378A4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dk1">
                      <a:tint val="62000"/>
                      <a:satMod val="180000"/>
                    </a:schemeClr>
                  </a:gs>
                  <a:gs pos="65000">
                    <a:schemeClr val="dk1">
                      <a:tint val="32000"/>
                      <a:satMod val="250000"/>
                    </a:schemeClr>
                  </a:gs>
                  <a:gs pos="100000">
                    <a:schemeClr val="dk1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957-4A65-BAA3-ED114E378A43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63500" cap="flat" cmpd="thickThin" algn="ctr">
                <a:noFill/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957-4A65-BAA3-ED114E378A43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63500" cap="flat" cmpd="thickThin" algn="ctr">
                <a:noFill/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957-4A65-BAA3-ED114E378A43}"/>
              </c:ext>
            </c:extLst>
          </c:dPt>
          <c:dLbls>
            <c:dLbl>
              <c:idx val="0"/>
              <c:layout>
                <c:manualLayout>
                  <c:x val="3.2605970951873696E-2"/>
                  <c:y val="-6.6373158841673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957-4A65-BAA3-ED114E378A43}"/>
                </c:ext>
              </c:extLst>
            </c:dLbl>
            <c:dLbl>
              <c:idx val="1"/>
              <c:layout>
                <c:manualLayout>
                  <c:x val="-2.3713634992937292E-2"/>
                  <c:y val="-3.871283689087200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957-4A65-BAA3-ED114E378A43}"/>
                </c:ext>
              </c:extLst>
            </c:dLbl>
            <c:dLbl>
              <c:idx val="2"/>
              <c:layout>
                <c:manualLayout>
                  <c:x val="-1.4820948932844996E-2"/>
                  <c:y val="-3.9332242276547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957-4A65-BAA3-ED114E378A43}"/>
                </c:ext>
              </c:extLst>
            </c:dLbl>
            <c:dLbl>
              <c:idx val="3"/>
              <c:layout>
                <c:manualLayout>
                  <c:x val="-5.928379573137999E-3"/>
                  <c:y val="-4.4248772561115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957-4A65-BAA3-ED114E378A43}"/>
                </c:ext>
              </c:extLst>
            </c:dLbl>
            <c:dLbl>
              <c:idx val="4"/>
              <c:layout>
                <c:manualLayout>
                  <c:x val="1.0374664252991498E-2"/>
                  <c:y val="-2.70409165651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 74,3 %</c:v>
                </c:pt>
                <c:pt idx="1">
                  <c:v>Доходы от продажи имущества 13,4%</c:v>
                </c:pt>
                <c:pt idx="2">
                  <c:v>Штрафы 2,8%</c:v>
                </c:pt>
                <c:pt idx="3">
                  <c:v>Платежи при пользовании природными ресурсами 9,2%</c:v>
                </c:pt>
                <c:pt idx="4">
                  <c:v>Доходы от оказания платных услуг 0,3%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74.3</c:v>
                </c:pt>
                <c:pt idx="1">
                  <c:v>13.4</c:v>
                </c:pt>
                <c:pt idx="2">
                  <c:v>2.8</c:v>
                </c:pt>
                <c:pt idx="3">
                  <c:v>9.1999999999999993</c:v>
                </c:pt>
                <c:pt idx="4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957-4A65-BAA3-ED114E378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5500903727783943"/>
          <c:y val="1.4415886199744678E-2"/>
          <c:w val="0.33017001378931843"/>
          <c:h val="0.97608456432089463"/>
        </c:manualLayout>
      </c:layout>
      <c:overlay val="0"/>
      <c:txPr>
        <a:bodyPr/>
        <a:lstStyle/>
        <a:p>
          <a:pPr>
            <a:defRPr sz="160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6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029780413058814E-2"/>
          <c:y val="5.3586168886089386E-2"/>
          <c:w val="0.90908637466207454"/>
          <c:h val="0.884289105972111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0070C0"/>
            </a:solidFill>
            <a:ln w="38100">
              <a:noFill/>
            </a:ln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dk1">
                      <a:tint val="62000"/>
                      <a:satMod val="180000"/>
                    </a:schemeClr>
                  </a:gs>
                  <a:gs pos="65000">
                    <a:schemeClr val="dk1">
                      <a:tint val="32000"/>
                      <a:satMod val="250000"/>
                    </a:schemeClr>
                  </a:gs>
                  <a:gs pos="100000">
                    <a:schemeClr val="dk1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D3-4F68-9025-00E728D2BBF9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62000"/>
                      <a:satMod val="180000"/>
                    </a:schemeClr>
                  </a:gs>
                  <a:gs pos="65000">
                    <a:schemeClr val="accent1">
                      <a:tint val="32000"/>
                      <a:satMod val="250000"/>
                    </a:schemeClr>
                  </a:gs>
                  <a:gs pos="100000">
                    <a:schemeClr val="accent1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D3-4F68-9025-00E728D2BBF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ED3-4F68-9025-00E728D2BBF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 w="381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ED3-4F68-9025-00E728D2BBF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38100">
                <a:noFill/>
              </a:ln>
            </c:spPr>
          </c:dPt>
          <c:dLbls>
            <c:dLbl>
              <c:idx val="0"/>
              <c:layout>
                <c:manualLayout>
                  <c:x val="1.0680111903432796E-2"/>
                  <c:y val="0.211225080704356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ED3-4F68-9025-00E728D2BBF9}"/>
                </c:ext>
              </c:extLst>
            </c:dLbl>
            <c:dLbl>
              <c:idx val="1"/>
              <c:layout>
                <c:manualLayout>
                  <c:x val="1.4354257848807837E-2"/>
                  <c:y val="0.264232159320940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ED3-4F68-9025-00E728D2BBF9}"/>
                </c:ext>
              </c:extLst>
            </c:dLbl>
            <c:dLbl>
              <c:idx val="2"/>
              <c:layout>
                <c:manualLayout>
                  <c:x val="1.8151961167552029E-2"/>
                  <c:y val="0.330832620053286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ED3-4F68-9025-00E728D2BBF9}"/>
                </c:ext>
              </c:extLst>
            </c:dLbl>
            <c:dLbl>
              <c:idx val="3"/>
              <c:layout>
                <c:manualLayout>
                  <c:x val="2.3205583467406123E-2"/>
                  <c:y val="0.38777967139167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ED3-4F68-9025-00E728D2BBF9}"/>
                </c:ext>
              </c:extLst>
            </c:dLbl>
            <c:dLbl>
              <c:idx val="4"/>
              <c:layout>
                <c:manualLayout>
                  <c:x val="2.2718554819926271E-2"/>
                  <c:y val="0.444794664241937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ED3-4F68-9025-00E728D2BBF9}"/>
                </c:ext>
              </c:extLst>
            </c:dLbl>
            <c:dLbl>
              <c:idx val="5"/>
              <c:layout>
                <c:manualLayout>
                  <c:x val="1.6912123919260239E-2"/>
                  <c:y val="0.331989256095728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D3-4F68-9025-00E728D2BBF9}"/>
                </c:ext>
              </c:extLst>
            </c:dLbl>
            <c:dLbl>
              <c:idx val="6"/>
              <c:layout>
                <c:manualLayout>
                  <c:x val="2.1744159324763011E-2"/>
                  <c:y val="0.20749328505983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ED3-4F68-9025-00E728D2B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2022г. факт</c:v>
                </c:pt>
                <c:pt idx="1">
                  <c:v>2023г.  ожидаемое</c:v>
                </c:pt>
                <c:pt idx="2">
                  <c:v>2024г.  прогноз</c:v>
                </c:pt>
                <c:pt idx="3">
                  <c:v>2025г.  прогноз</c:v>
                </c:pt>
                <c:pt idx="4">
                  <c:v>2026г.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434849</c:v>
                </c:pt>
                <c:pt idx="1">
                  <c:v>523158</c:v>
                </c:pt>
                <c:pt idx="2">
                  <c:v>629928</c:v>
                </c:pt>
                <c:pt idx="3">
                  <c:v>724274</c:v>
                </c:pt>
                <c:pt idx="4">
                  <c:v>817704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ED3-4F68-9025-00E728D2B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294237696"/>
        <c:axId val="216922880"/>
        <c:axId val="0"/>
      </c:bar3DChart>
      <c:catAx>
        <c:axId val="294237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70C0"/>
            </a:solidFill>
          </a:ln>
        </c:spPr>
        <c:txPr>
          <a:bodyPr rot="0" anchor="b" anchorCtr="0"/>
          <a:lstStyle/>
          <a:p>
            <a:pPr>
              <a:defRPr sz="1050" b="1" baseline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216922880"/>
        <c:crosses val="autoZero"/>
        <c:auto val="1"/>
        <c:lblAlgn val="ctr"/>
        <c:lblOffset val="15"/>
        <c:noMultiLvlLbl val="0"/>
      </c:catAx>
      <c:valAx>
        <c:axId val="216922880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94237696"/>
        <c:crosses val="autoZero"/>
        <c:crossBetween val="between"/>
      </c:valAx>
      <c:spPr>
        <a:solidFill>
          <a:schemeClr val="bg1"/>
        </a:solidFill>
        <a:ln w="6350">
          <a:solidFill>
            <a:srgbClr val="9C5BCD"/>
          </a:solidFill>
        </a:ln>
      </c:spPr>
    </c:plotArea>
    <c:plotVisOnly val="1"/>
    <c:dispBlanksAs val="gap"/>
    <c:showDLblsOverMax val="0"/>
  </c:chart>
  <c:spPr>
    <a:noFill/>
    <a:ln w="38100">
      <a:solidFill>
        <a:schemeClr val="bg1"/>
      </a:solidFill>
    </a:ln>
    <a:effectLst>
      <a:glow>
        <a:schemeClr val="bg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100485499191302E-2"/>
          <c:y val="0.13515711027393632"/>
          <c:w val="0.79669416406909965"/>
          <c:h val="0.5774430296068914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 НДФЛ млн. руб.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2963610426986478E-2"/>
                  <c:y val="-9.602974354409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C91-44E2-B60B-66BD5DAAD467}"/>
                </c:ext>
              </c:extLst>
            </c:dLbl>
            <c:dLbl>
              <c:idx val="1"/>
              <c:layout>
                <c:manualLayout>
                  <c:x val="-4.1048517832884816E-2"/>
                  <c:y val="-0.10955215953213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C91-44E2-B60B-66BD5DAAD467}"/>
                </c:ext>
              </c:extLst>
            </c:dLbl>
            <c:dLbl>
              <c:idx val="2"/>
              <c:layout>
                <c:manualLayout>
                  <c:x val="-4.676644447661351E-2"/>
                  <c:y val="-0.10290074872388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C91-44E2-B60B-66BD5DAAD467}"/>
                </c:ext>
              </c:extLst>
            </c:dLbl>
            <c:dLbl>
              <c:idx val="3"/>
              <c:layout>
                <c:manualLayout>
                  <c:x val="-4.7030440964010232E-2"/>
                  <c:y val="-0.109772242977993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C91-44E2-B60B-66BD5DAAD467}"/>
                </c:ext>
              </c:extLst>
            </c:dLbl>
            <c:dLbl>
              <c:idx val="4"/>
              <c:layout>
                <c:manualLayout>
                  <c:x val="-3.4485514825505895E-2"/>
                  <c:y val="-6.5413690853185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C91-44E2-B60B-66BD5DAAD467}"/>
                </c:ext>
              </c:extLst>
            </c:dLbl>
            <c:dLbl>
              <c:idx val="5"/>
              <c:layout>
                <c:manualLayout>
                  <c:x val="-3.621869844554703E-2"/>
                  <c:y val="9.5858823351813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91-44E2-B60B-66BD5DAAD467}"/>
                </c:ext>
              </c:extLst>
            </c:dLbl>
            <c:dLbl>
              <c:idx val="6"/>
              <c:layout>
                <c:manualLayout>
                  <c:x val="-2.5195616309945771E-2"/>
                  <c:y val="0.101849999811301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91-44E2-B60B-66BD5DAAD4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434.84899999999999</c:v>
                </c:pt>
                <c:pt idx="1">
                  <c:v>523.15800000000002</c:v>
                </c:pt>
                <c:pt idx="2" formatCode="0.000">
                  <c:v>629.928</c:v>
                </c:pt>
                <c:pt idx="3" formatCode="0.000">
                  <c:v>724.274</c:v>
                </c:pt>
                <c:pt idx="4" formatCode="0.000">
                  <c:v>817.70399999999995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FC91-44E2-B60B-66BD5DAAD4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Норматив отчислений от НДФЛ %</c:v>
                </c:pt>
              </c:strCache>
            </c:strRef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4.7828960623960796E-2"/>
                  <c:y val="-8.5665084831844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C91-44E2-B60B-66BD5DAAD467}"/>
                </c:ext>
              </c:extLst>
            </c:dLbl>
            <c:dLbl>
              <c:idx val="1"/>
              <c:layout>
                <c:manualLayout>
                  <c:x val="-2.9893100389975589E-2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C91-44E2-B60B-66BD5DAAD467}"/>
                </c:ext>
              </c:extLst>
            </c:dLbl>
            <c:dLbl>
              <c:idx val="2"/>
              <c:layout>
                <c:manualLayout>
                  <c:x val="-2.8398445370476668E-2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C91-44E2-B60B-66BD5DAAD467}"/>
                </c:ext>
              </c:extLst>
            </c:dLbl>
            <c:dLbl>
              <c:idx val="3"/>
              <c:layout>
                <c:manualLayout>
                  <c:x val="-8.967930116992668E-3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C91-44E2-B60B-66BD5DAAD467}"/>
                </c:ext>
              </c:extLst>
            </c:dLbl>
            <c:dLbl>
              <c:idx val="4"/>
              <c:layout>
                <c:manualLayout>
                  <c:x val="0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C91-44E2-B60B-66BD5DAAD4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44</c:v>
                </c:pt>
                <c:pt idx="1">
                  <c:v>48</c:v>
                </c:pt>
                <c:pt idx="2">
                  <c:v>52</c:v>
                </c:pt>
                <c:pt idx="3">
                  <c:v>53</c:v>
                </c:pt>
                <c:pt idx="4">
                  <c:v>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FC91-44E2-B60B-66BD5DAAD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4096896"/>
        <c:axId val="218882624"/>
      </c:lineChart>
      <c:catAx>
        <c:axId val="294096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8882624"/>
        <c:crosses val="autoZero"/>
        <c:auto val="1"/>
        <c:lblAlgn val="ctr"/>
        <c:lblOffset val="100"/>
        <c:noMultiLvlLbl val="0"/>
      </c:catAx>
      <c:valAx>
        <c:axId val="218882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94096896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84946639874758056"/>
          <c:y val="2.9619673891407919E-3"/>
          <c:w val="0.14850435126557754"/>
          <c:h val="0.97967021811157773"/>
        </c:manualLayout>
      </c:layout>
      <c:overlay val="0"/>
      <c:txPr>
        <a:bodyPr/>
        <a:lstStyle/>
        <a:p>
          <a:pPr>
            <a:defRPr sz="120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DE6342-7CAB-4FC6-AB0B-EA7508A42C76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27C4DF-F51B-4FCE-9951-11368334EB01}">
      <dgm:prSet phldrT="[Текст]"/>
      <dgm:spPr>
        <a:solidFill>
          <a:schemeClr val="bg1">
            <a:lumMod val="65000"/>
          </a:schemeClr>
        </a:solidFill>
        <a:ln>
          <a:solidFill>
            <a:schemeClr val="bg1">
              <a:lumMod val="50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19FA0B9-6629-438A-97C6-C364776AF8F3}" type="parTrans" cxnId="{F30780DA-01B6-47F6-B614-7BB05EC70CC6}">
      <dgm:prSet/>
      <dgm:spPr/>
      <dgm:t>
        <a:bodyPr/>
        <a:lstStyle/>
        <a:p>
          <a:endParaRPr lang="ru-RU"/>
        </a:p>
      </dgm:t>
    </dgm:pt>
    <dgm:pt modelId="{3B9D0F5D-A92D-499D-A839-E61A31BF7EE8}" type="sibTrans" cxnId="{F30780DA-01B6-47F6-B614-7BB05EC70CC6}">
      <dgm:prSet/>
      <dgm:spPr/>
      <dgm:t>
        <a:bodyPr/>
        <a:lstStyle/>
        <a:p>
          <a:endParaRPr lang="ru-RU"/>
        </a:p>
      </dgm:t>
    </dgm:pt>
    <dgm:pt modelId="{686675CF-796C-419A-87DF-90783C89B7F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90BBD6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2500" dirty="0" smtClean="0">
              <a:latin typeface="Liberation Serif" panose="02020603050405020304" pitchFamily="18" charset="0"/>
            </a:rPr>
            <a:t>Бюджетный кодекс Российской Федерации</a:t>
          </a:r>
          <a:endParaRPr lang="ru-RU" sz="2500" dirty="0">
            <a:latin typeface="Liberation Serif" panose="02020603050405020304" pitchFamily="18" charset="0"/>
          </a:endParaRPr>
        </a:p>
      </dgm:t>
    </dgm:pt>
    <dgm:pt modelId="{8AC0D92D-F184-43F3-8694-5E05F709D2D5}" type="parTrans" cxnId="{9409F78B-E3B6-49A8-94C6-3271C594CF10}">
      <dgm:prSet/>
      <dgm:spPr/>
      <dgm:t>
        <a:bodyPr/>
        <a:lstStyle/>
        <a:p>
          <a:endParaRPr lang="ru-RU"/>
        </a:p>
      </dgm:t>
    </dgm:pt>
    <dgm:pt modelId="{1DDB2B2F-35E0-4B04-8CF5-7DAEB4789064}" type="sibTrans" cxnId="{9409F78B-E3B6-49A8-94C6-3271C594CF10}">
      <dgm:prSet/>
      <dgm:spPr/>
      <dgm:t>
        <a:bodyPr/>
        <a:lstStyle/>
        <a:p>
          <a:endParaRPr lang="ru-RU"/>
        </a:p>
      </dgm:t>
    </dgm:pt>
    <dgm:pt modelId="{54AF84EC-B378-4127-A67E-8413A02594DA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 w="6350"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500" dirty="0" smtClean="0">
              <a:latin typeface="Liberation Serif" panose="02020603050405020304" pitchFamily="18" charset="0"/>
            </a:rPr>
            <a:t>Нормативно правовые документы Свердловской области, решения Думы городского округа</a:t>
          </a:r>
          <a:endParaRPr lang="ru-RU" sz="2500" dirty="0">
            <a:latin typeface="Liberation Serif" panose="02020603050405020304" pitchFamily="18" charset="0"/>
          </a:endParaRPr>
        </a:p>
      </dgm:t>
    </dgm:pt>
    <dgm:pt modelId="{7CEA112B-56A9-48C7-A584-D5900A304ABC}" type="parTrans" cxnId="{8B44D399-7B75-4197-8AE1-6DE161629BC6}">
      <dgm:prSet/>
      <dgm:spPr/>
      <dgm:t>
        <a:bodyPr/>
        <a:lstStyle/>
        <a:p>
          <a:endParaRPr lang="ru-RU"/>
        </a:p>
      </dgm:t>
    </dgm:pt>
    <dgm:pt modelId="{81A0BC07-2FA0-46F5-87DA-6860D40CA26B}" type="sibTrans" cxnId="{8B44D399-7B75-4197-8AE1-6DE161629BC6}">
      <dgm:prSet/>
      <dgm:spPr/>
      <dgm:t>
        <a:bodyPr/>
        <a:lstStyle/>
        <a:p>
          <a:endParaRPr lang="ru-RU"/>
        </a:p>
      </dgm:t>
    </dgm:pt>
    <dgm:pt modelId="{EFE4C4DA-F4C9-4B07-9183-D23ECF548963}">
      <dgm:prSet phldrT="[Текст]"/>
      <dgm:spPr>
        <a:solidFill>
          <a:schemeClr val="bg2">
            <a:lumMod val="75000"/>
          </a:schemeClr>
        </a:solidFill>
        <a:ln>
          <a:solidFill>
            <a:schemeClr val="bg2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012A6D2-FD5C-4580-AAFC-E3344E233D3B}" type="sibTrans" cxnId="{7890EA99-3CF7-40F1-BED4-7483E139F493}">
      <dgm:prSet/>
      <dgm:spPr/>
      <dgm:t>
        <a:bodyPr/>
        <a:lstStyle/>
        <a:p>
          <a:endParaRPr lang="ru-RU"/>
        </a:p>
      </dgm:t>
    </dgm:pt>
    <dgm:pt modelId="{14CEE75A-9760-4764-911F-0FD2F8BD3F63}" type="parTrans" cxnId="{7890EA99-3CF7-40F1-BED4-7483E139F493}">
      <dgm:prSet/>
      <dgm:spPr/>
      <dgm:t>
        <a:bodyPr/>
        <a:lstStyle/>
        <a:p>
          <a:endParaRPr lang="ru-RU"/>
        </a:p>
      </dgm:t>
    </dgm:pt>
    <dgm:pt modelId="{52ED34A9-AE85-46D3-AAEC-9E158DB62E6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2">
            <a:lumMod val="90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sz="2500" dirty="0" smtClean="0">
              <a:latin typeface="Liberation Serif" panose="02020603050405020304" pitchFamily="18" charset="0"/>
            </a:rPr>
            <a:t>Налоговый кодекс Российской Федерации</a:t>
          </a:r>
          <a:endParaRPr lang="ru-RU" sz="2500" dirty="0">
            <a:latin typeface="Liberation Serif" panose="02020603050405020304" pitchFamily="18" charset="0"/>
          </a:endParaRPr>
        </a:p>
      </dgm:t>
    </dgm:pt>
    <dgm:pt modelId="{FCC09AD2-3FC1-474B-8CC2-640BB13A7E28}" type="sibTrans" cxnId="{5A04343C-3419-43B3-B312-EABEC118AEAB}">
      <dgm:prSet/>
      <dgm:spPr/>
      <dgm:t>
        <a:bodyPr/>
        <a:lstStyle/>
        <a:p>
          <a:endParaRPr lang="ru-RU"/>
        </a:p>
      </dgm:t>
    </dgm:pt>
    <dgm:pt modelId="{BE48C663-B416-46C9-B1C8-0D0A336E1AAB}" type="parTrans" cxnId="{5A04343C-3419-43B3-B312-EABEC118AEAB}">
      <dgm:prSet/>
      <dgm:spPr/>
      <dgm:t>
        <a:bodyPr/>
        <a:lstStyle/>
        <a:p>
          <a:endParaRPr lang="ru-RU"/>
        </a:p>
      </dgm:t>
    </dgm:pt>
    <dgm:pt modelId="{D188FC6B-4076-4AFC-8352-639240AFF687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966A63BB-F552-445A-A8FC-74F1C8AF33A9}" type="sibTrans" cxnId="{32ECE80C-6FC7-4141-A946-44EAF394A33A}">
      <dgm:prSet/>
      <dgm:spPr/>
      <dgm:t>
        <a:bodyPr/>
        <a:lstStyle/>
        <a:p>
          <a:endParaRPr lang="ru-RU"/>
        </a:p>
      </dgm:t>
    </dgm:pt>
    <dgm:pt modelId="{F48494C5-69D1-4162-9675-3F0C6542F04E}" type="parTrans" cxnId="{32ECE80C-6FC7-4141-A946-44EAF394A33A}">
      <dgm:prSet/>
      <dgm:spPr/>
      <dgm:t>
        <a:bodyPr/>
        <a:lstStyle/>
        <a:p>
          <a:endParaRPr lang="ru-RU"/>
        </a:p>
      </dgm:t>
    </dgm:pt>
    <dgm:pt modelId="{703AAF23-7B19-41E8-B46B-4E6F88B65247}" type="pres">
      <dgm:prSet presAssocID="{FEDE6342-7CAB-4FC6-AB0B-EA7508A42C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4FDC31-4939-4DEE-8A8D-13B3BA919D50}" type="pres">
      <dgm:prSet presAssocID="{5D27C4DF-F51B-4FCE-9951-11368334EB01}" presName="composite" presStyleCnt="0"/>
      <dgm:spPr/>
    </dgm:pt>
    <dgm:pt modelId="{1061C6FE-28BD-461A-8A94-3EC2DE69E978}" type="pres">
      <dgm:prSet presAssocID="{5D27C4DF-F51B-4FCE-9951-11368334EB0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A6B20-7D03-4A1C-B41E-3EAE4DB02A85}" type="pres">
      <dgm:prSet presAssocID="{5D27C4DF-F51B-4FCE-9951-11368334EB0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7993F-D4C5-4C32-B796-0A9C837F246E}" type="pres">
      <dgm:prSet presAssocID="{3B9D0F5D-A92D-499D-A839-E61A31BF7EE8}" presName="sp" presStyleCnt="0"/>
      <dgm:spPr/>
    </dgm:pt>
    <dgm:pt modelId="{DCEDC770-15D9-475B-8FF0-606763D650B4}" type="pres">
      <dgm:prSet presAssocID="{EFE4C4DA-F4C9-4B07-9183-D23ECF548963}" presName="composite" presStyleCnt="0"/>
      <dgm:spPr/>
    </dgm:pt>
    <dgm:pt modelId="{A421B1A1-F92C-4B3F-82B4-76767EE30923}" type="pres">
      <dgm:prSet presAssocID="{EFE4C4DA-F4C9-4B07-9183-D23ECF548963}" presName="parentText" presStyleLbl="alignNode1" presStyleIdx="1" presStyleCnt="3" custLinFactNeighborX="902" custLinFactNeighborY="-28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F42C1-3CCC-418C-B955-37E1F3A4FC0C}" type="pres">
      <dgm:prSet presAssocID="{EFE4C4DA-F4C9-4B07-9183-D23ECF548963}" presName="descendantText" presStyleLbl="alignAcc1" presStyleIdx="1" presStyleCnt="3" custLinFactNeighborX="683" custLinFactNeighborY="-2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02BFD-38C3-4216-95B3-BEBFBB113223}" type="pres">
      <dgm:prSet presAssocID="{D012A6D2-FD5C-4580-AAFC-E3344E233D3B}" presName="sp" presStyleCnt="0"/>
      <dgm:spPr/>
    </dgm:pt>
    <dgm:pt modelId="{58EE6BF3-C889-4349-84BE-A6F483B3CD73}" type="pres">
      <dgm:prSet presAssocID="{D188FC6B-4076-4AFC-8352-639240AFF687}" presName="composite" presStyleCnt="0"/>
      <dgm:spPr/>
    </dgm:pt>
    <dgm:pt modelId="{3E060573-16EC-4C0E-9425-4DF9D994339B}" type="pres">
      <dgm:prSet presAssocID="{D188FC6B-4076-4AFC-8352-639240AFF68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16403-A960-4EB4-BD9A-DB4FE6BC84B0}" type="pres">
      <dgm:prSet presAssocID="{D188FC6B-4076-4AFC-8352-639240AFF68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6D922C-2B60-4781-BF45-5CB6C3A8E1DB}" type="presOf" srcId="{5D27C4DF-F51B-4FCE-9951-11368334EB01}" destId="{1061C6FE-28BD-461A-8A94-3EC2DE69E978}" srcOrd="0" destOrd="0" presId="urn:microsoft.com/office/officeart/2005/8/layout/chevron2"/>
    <dgm:cxn modelId="{9409F78B-E3B6-49A8-94C6-3271C594CF10}" srcId="{5D27C4DF-F51B-4FCE-9951-11368334EB01}" destId="{686675CF-796C-419A-87DF-90783C89B7FD}" srcOrd="0" destOrd="0" parTransId="{8AC0D92D-F184-43F3-8694-5E05F709D2D5}" sibTransId="{1DDB2B2F-35E0-4B04-8CF5-7DAEB4789064}"/>
    <dgm:cxn modelId="{32ECE80C-6FC7-4141-A946-44EAF394A33A}" srcId="{FEDE6342-7CAB-4FC6-AB0B-EA7508A42C76}" destId="{D188FC6B-4076-4AFC-8352-639240AFF687}" srcOrd="2" destOrd="0" parTransId="{F48494C5-69D1-4162-9675-3F0C6542F04E}" sibTransId="{966A63BB-F552-445A-A8FC-74F1C8AF33A9}"/>
    <dgm:cxn modelId="{600AF3BE-A74C-4B15-94D3-6AD6F11B13CB}" type="presOf" srcId="{686675CF-796C-419A-87DF-90783C89B7FD}" destId="{B87A6B20-7D03-4A1C-B41E-3EAE4DB02A85}" srcOrd="0" destOrd="0" presId="urn:microsoft.com/office/officeart/2005/8/layout/chevron2"/>
    <dgm:cxn modelId="{8B44D399-7B75-4197-8AE1-6DE161629BC6}" srcId="{D188FC6B-4076-4AFC-8352-639240AFF687}" destId="{54AF84EC-B378-4127-A67E-8413A02594DA}" srcOrd="0" destOrd="0" parTransId="{7CEA112B-56A9-48C7-A584-D5900A304ABC}" sibTransId="{81A0BC07-2FA0-46F5-87DA-6860D40CA26B}"/>
    <dgm:cxn modelId="{BF2A4E40-A1C3-4BCA-B781-8FC1EABEA31F}" type="presOf" srcId="{54AF84EC-B378-4127-A67E-8413A02594DA}" destId="{B9116403-A960-4EB4-BD9A-DB4FE6BC84B0}" srcOrd="0" destOrd="0" presId="urn:microsoft.com/office/officeart/2005/8/layout/chevron2"/>
    <dgm:cxn modelId="{FEF759CC-BA9E-4CAA-864F-19FD14BAB700}" type="presOf" srcId="{52ED34A9-AE85-46D3-AAEC-9E158DB62E64}" destId="{3CCF42C1-3CCC-418C-B955-37E1F3A4FC0C}" srcOrd="0" destOrd="0" presId="urn:microsoft.com/office/officeart/2005/8/layout/chevron2"/>
    <dgm:cxn modelId="{8D6580E3-7149-4ADF-B1D7-696ED45608DE}" type="presOf" srcId="{D188FC6B-4076-4AFC-8352-639240AFF687}" destId="{3E060573-16EC-4C0E-9425-4DF9D994339B}" srcOrd="0" destOrd="0" presId="urn:microsoft.com/office/officeart/2005/8/layout/chevron2"/>
    <dgm:cxn modelId="{F30780DA-01B6-47F6-B614-7BB05EC70CC6}" srcId="{FEDE6342-7CAB-4FC6-AB0B-EA7508A42C76}" destId="{5D27C4DF-F51B-4FCE-9951-11368334EB01}" srcOrd="0" destOrd="0" parTransId="{D19FA0B9-6629-438A-97C6-C364776AF8F3}" sibTransId="{3B9D0F5D-A92D-499D-A839-E61A31BF7EE8}"/>
    <dgm:cxn modelId="{5A04343C-3419-43B3-B312-EABEC118AEAB}" srcId="{EFE4C4DA-F4C9-4B07-9183-D23ECF548963}" destId="{52ED34A9-AE85-46D3-AAEC-9E158DB62E64}" srcOrd="0" destOrd="0" parTransId="{BE48C663-B416-46C9-B1C8-0D0A336E1AAB}" sibTransId="{FCC09AD2-3FC1-474B-8CC2-640BB13A7E28}"/>
    <dgm:cxn modelId="{F043448A-42A8-48A5-8A51-76774C702170}" type="presOf" srcId="{FEDE6342-7CAB-4FC6-AB0B-EA7508A42C76}" destId="{703AAF23-7B19-41E8-B46B-4E6F88B65247}" srcOrd="0" destOrd="0" presId="urn:microsoft.com/office/officeart/2005/8/layout/chevron2"/>
    <dgm:cxn modelId="{2B1946C6-0840-4B47-8480-042B5333A3FE}" type="presOf" srcId="{EFE4C4DA-F4C9-4B07-9183-D23ECF548963}" destId="{A421B1A1-F92C-4B3F-82B4-76767EE30923}" srcOrd="0" destOrd="0" presId="urn:microsoft.com/office/officeart/2005/8/layout/chevron2"/>
    <dgm:cxn modelId="{7890EA99-3CF7-40F1-BED4-7483E139F493}" srcId="{FEDE6342-7CAB-4FC6-AB0B-EA7508A42C76}" destId="{EFE4C4DA-F4C9-4B07-9183-D23ECF548963}" srcOrd="1" destOrd="0" parTransId="{14CEE75A-9760-4764-911F-0FD2F8BD3F63}" sibTransId="{D012A6D2-FD5C-4580-AAFC-E3344E233D3B}"/>
    <dgm:cxn modelId="{5CAF55EF-0E5F-4E39-91CB-02341735F35B}" type="presParOf" srcId="{703AAF23-7B19-41E8-B46B-4E6F88B65247}" destId="{374FDC31-4939-4DEE-8A8D-13B3BA919D50}" srcOrd="0" destOrd="0" presId="urn:microsoft.com/office/officeart/2005/8/layout/chevron2"/>
    <dgm:cxn modelId="{704174F5-9D21-43F5-A6F8-A06C3D12E767}" type="presParOf" srcId="{374FDC31-4939-4DEE-8A8D-13B3BA919D50}" destId="{1061C6FE-28BD-461A-8A94-3EC2DE69E978}" srcOrd="0" destOrd="0" presId="urn:microsoft.com/office/officeart/2005/8/layout/chevron2"/>
    <dgm:cxn modelId="{B73119A9-D752-4665-A687-83273CAAE5D2}" type="presParOf" srcId="{374FDC31-4939-4DEE-8A8D-13B3BA919D50}" destId="{B87A6B20-7D03-4A1C-B41E-3EAE4DB02A85}" srcOrd="1" destOrd="0" presId="urn:microsoft.com/office/officeart/2005/8/layout/chevron2"/>
    <dgm:cxn modelId="{A89DC567-A395-479D-812D-006D9464B8AD}" type="presParOf" srcId="{703AAF23-7B19-41E8-B46B-4E6F88B65247}" destId="{C327993F-D4C5-4C32-B796-0A9C837F246E}" srcOrd="1" destOrd="0" presId="urn:microsoft.com/office/officeart/2005/8/layout/chevron2"/>
    <dgm:cxn modelId="{31FD6507-6612-4797-8E19-CC11A328D7C9}" type="presParOf" srcId="{703AAF23-7B19-41E8-B46B-4E6F88B65247}" destId="{DCEDC770-15D9-475B-8FF0-606763D650B4}" srcOrd="2" destOrd="0" presId="urn:microsoft.com/office/officeart/2005/8/layout/chevron2"/>
    <dgm:cxn modelId="{D01FEDC3-9C0D-4775-8134-C110787D0659}" type="presParOf" srcId="{DCEDC770-15D9-475B-8FF0-606763D650B4}" destId="{A421B1A1-F92C-4B3F-82B4-76767EE30923}" srcOrd="0" destOrd="0" presId="urn:microsoft.com/office/officeart/2005/8/layout/chevron2"/>
    <dgm:cxn modelId="{4CD91476-8079-4163-AEB1-91B53FC9E6DD}" type="presParOf" srcId="{DCEDC770-15D9-475B-8FF0-606763D650B4}" destId="{3CCF42C1-3CCC-418C-B955-37E1F3A4FC0C}" srcOrd="1" destOrd="0" presId="urn:microsoft.com/office/officeart/2005/8/layout/chevron2"/>
    <dgm:cxn modelId="{102E5454-DA3F-426C-B1F0-CD36ACE0C103}" type="presParOf" srcId="{703AAF23-7B19-41E8-B46B-4E6F88B65247}" destId="{E6502BFD-38C3-4216-95B3-BEBFBB113223}" srcOrd="3" destOrd="0" presId="urn:microsoft.com/office/officeart/2005/8/layout/chevron2"/>
    <dgm:cxn modelId="{24E4427A-D903-4915-A602-E1925BF2AA12}" type="presParOf" srcId="{703AAF23-7B19-41E8-B46B-4E6F88B65247}" destId="{58EE6BF3-C889-4349-84BE-A6F483B3CD73}" srcOrd="4" destOrd="0" presId="urn:microsoft.com/office/officeart/2005/8/layout/chevron2"/>
    <dgm:cxn modelId="{1888955D-F3D7-42D7-88B7-23896AEDC60C}" type="presParOf" srcId="{58EE6BF3-C889-4349-84BE-A6F483B3CD73}" destId="{3E060573-16EC-4C0E-9425-4DF9D994339B}" srcOrd="0" destOrd="0" presId="urn:microsoft.com/office/officeart/2005/8/layout/chevron2"/>
    <dgm:cxn modelId="{FD26850C-7B46-406D-BA25-3723FB8F3EE7}" type="presParOf" srcId="{58EE6BF3-C889-4349-84BE-A6F483B3CD73}" destId="{B9116403-A960-4EB4-BD9A-DB4FE6BC84B0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9C0867-C117-4537-B102-846BA0E23961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8E317C9-700F-4EC5-BF8B-04DC95CD755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sz="1500" b="1" dirty="0" smtClean="0">
              <a:latin typeface="Liberation Serif" panose="02020603050405020304" pitchFamily="18" charset="0"/>
            </a:rPr>
            <a:t>Администрация городского округа, Финансовое управление</a:t>
          </a:r>
          <a:endParaRPr lang="ru-RU" sz="1500" b="1" dirty="0">
            <a:latin typeface="Liberation Serif" panose="02020603050405020304" pitchFamily="18" charset="0"/>
          </a:endParaRPr>
        </a:p>
      </dgm:t>
    </dgm:pt>
    <dgm:pt modelId="{CED94131-43DC-4112-8A43-054F40D12712}" type="parTrans" cxnId="{6EF022C0-4DF9-4333-B4D7-1CAC32C09568}">
      <dgm:prSet/>
      <dgm:spPr/>
      <dgm:t>
        <a:bodyPr/>
        <a:lstStyle/>
        <a:p>
          <a:endParaRPr lang="ru-RU"/>
        </a:p>
      </dgm:t>
    </dgm:pt>
    <dgm:pt modelId="{0B659A81-1AA3-41FE-B4AF-26421F701722}" type="sibTrans" cxnId="{6EF022C0-4DF9-4333-B4D7-1CAC32C09568}">
      <dgm:prSet/>
      <dgm:spPr/>
      <dgm:t>
        <a:bodyPr/>
        <a:lstStyle/>
        <a:p>
          <a:endParaRPr lang="ru-RU"/>
        </a:p>
      </dgm:t>
    </dgm:pt>
    <dgm:pt modelId="{A4293B3D-8D94-4A45-9D44-9A3D436DE592}" type="pres">
      <dgm:prSet presAssocID="{BF9C0867-C117-4537-B102-846BA0E23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A79825-35D1-4358-BC6B-346D136CB426}" type="pres">
      <dgm:prSet presAssocID="{B8E317C9-700F-4EC5-BF8B-04DC95CD755A}" presName="parentText" presStyleLbl="node1" presStyleIdx="0" presStyleCnt="1" custScaleY="65589" custLinFactNeighborX="-14419" custLinFactNeighborY="-12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287602-CE5B-4399-AFAB-F68D47000D05}" type="presOf" srcId="{BF9C0867-C117-4537-B102-846BA0E23961}" destId="{A4293B3D-8D94-4A45-9D44-9A3D436DE592}" srcOrd="0" destOrd="0" presId="urn:microsoft.com/office/officeart/2005/8/layout/vList2"/>
    <dgm:cxn modelId="{6EF022C0-4DF9-4333-B4D7-1CAC32C09568}" srcId="{BF9C0867-C117-4537-B102-846BA0E23961}" destId="{B8E317C9-700F-4EC5-BF8B-04DC95CD755A}" srcOrd="0" destOrd="0" parTransId="{CED94131-43DC-4112-8A43-054F40D12712}" sibTransId="{0B659A81-1AA3-41FE-B4AF-26421F701722}"/>
    <dgm:cxn modelId="{FECB8672-BB89-4127-AEC0-FF41CECE9DB1}" type="presOf" srcId="{B8E317C9-700F-4EC5-BF8B-04DC95CD755A}" destId="{98A79825-35D1-4358-BC6B-346D136CB426}" srcOrd="0" destOrd="0" presId="urn:microsoft.com/office/officeart/2005/8/layout/vList2"/>
    <dgm:cxn modelId="{D78DED4D-A44D-44F2-B64B-AC3E77274E63}" type="presParOf" srcId="{A4293B3D-8D94-4A45-9D44-9A3D436DE592}" destId="{98A79825-35D1-4358-BC6B-346D136CB4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5734B7-5787-4D5F-8E59-8BC285AB70A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B3EF13-6471-457B-B469-0E0792C83EA8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50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Доходы</a:t>
          </a:r>
          <a:endParaRPr lang="ru-RU" sz="500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gm:t>
    </dgm:pt>
    <dgm:pt modelId="{268D6231-88DE-41CA-B105-85BA647B978B}" type="parTrans" cxnId="{59051409-CD98-48B0-BB50-E748A0263868}">
      <dgm:prSet/>
      <dgm:spPr/>
      <dgm:t>
        <a:bodyPr/>
        <a:lstStyle/>
        <a:p>
          <a:endParaRPr lang="ru-RU"/>
        </a:p>
      </dgm:t>
    </dgm:pt>
    <dgm:pt modelId="{52A4FFAD-F6DE-4D10-8ECF-CE72BBBBEFB6}" type="sibTrans" cxnId="{59051409-CD98-48B0-BB50-E748A0263868}">
      <dgm:prSet/>
      <dgm:spPr/>
      <dgm:t>
        <a:bodyPr/>
        <a:lstStyle/>
        <a:p>
          <a:endParaRPr lang="ru-RU"/>
        </a:p>
      </dgm:t>
    </dgm:pt>
    <dgm:pt modelId="{B1DD4913-82E5-4CA3-8A01-DB839003167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50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50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Расходы</a:t>
          </a:r>
          <a:endParaRPr lang="ru-RU" sz="500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gm:t>
    </dgm:pt>
    <dgm:pt modelId="{0A5FE522-D74F-486C-8FBB-053C5919B7C4}" type="parTrans" cxnId="{87C62DF0-8C7D-46D3-BE89-C8EDEE06D696}">
      <dgm:prSet/>
      <dgm:spPr/>
      <dgm:t>
        <a:bodyPr/>
        <a:lstStyle/>
        <a:p>
          <a:endParaRPr lang="ru-RU"/>
        </a:p>
      </dgm:t>
    </dgm:pt>
    <dgm:pt modelId="{3C8825A1-FFF8-483C-BB9D-02C9A9926265}" type="sibTrans" cxnId="{87C62DF0-8C7D-46D3-BE89-C8EDEE06D696}">
      <dgm:prSet/>
      <dgm:spPr/>
      <dgm:t>
        <a:bodyPr/>
        <a:lstStyle/>
        <a:p>
          <a:endParaRPr lang="ru-RU"/>
        </a:p>
      </dgm:t>
    </dgm:pt>
    <dgm:pt modelId="{95490D50-4EAD-4315-8869-231D1218A815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12700"/>
      </dgm:spPr>
      <dgm:t>
        <a:bodyPr/>
        <a:lstStyle/>
        <a:p>
          <a:pPr algn="ctr"/>
          <a:r>
            <a:rPr lang="ru-RU" sz="50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Дефицит</a:t>
          </a:r>
        </a:p>
      </dgm:t>
    </dgm:pt>
    <dgm:pt modelId="{ADECB7E0-E372-4CE3-B8D3-8D68BB2F3C3A}" type="parTrans" cxnId="{112BD381-BC11-48D2-B0CA-6743581B64AF}">
      <dgm:prSet/>
      <dgm:spPr/>
      <dgm:t>
        <a:bodyPr/>
        <a:lstStyle/>
        <a:p>
          <a:endParaRPr lang="ru-RU"/>
        </a:p>
      </dgm:t>
    </dgm:pt>
    <dgm:pt modelId="{8090E11F-B33F-4048-924D-4D8313914078}" type="sibTrans" cxnId="{112BD381-BC11-48D2-B0CA-6743581B64AF}">
      <dgm:prSet/>
      <dgm:spPr/>
      <dgm:t>
        <a:bodyPr/>
        <a:lstStyle/>
        <a:p>
          <a:endParaRPr lang="ru-RU"/>
        </a:p>
      </dgm:t>
    </dgm:pt>
    <dgm:pt modelId="{69B0FF53-105E-4DA2-BDCC-4D26CC03D5F9}" type="pres">
      <dgm:prSet presAssocID="{A85734B7-5787-4D5F-8E59-8BC285AB70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AC80D2-6EBA-4D02-B9A7-C35DE5E1C549}" type="pres">
      <dgm:prSet presAssocID="{9FB3EF13-6471-457B-B469-0E0792C83EA8}" presName="linNode" presStyleCnt="0"/>
      <dgm:spPr/>
    </dgm:pt>
    <dgm:pt modelId="{DD7F322A-778E-412E-AD06-CFF69F88E200}" type="pres">
      <dgm:prSet presAssocID="{9FB3EF13-6471-457B-B469-0E0792C83EA8}" presName="parentText" presStyleLbl="node1" presStyleIdx="0" presStyleCnt="3" custScaleX="120131" custScaleY="28335" custLinFactNeighborX="80683" custLinFactNeighborY="-12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475AB-0EE5-4388-9FBB-F77DB4010360}" type="pres">
      <dgm:prSet presAssocID="{52A4FFAD-F6DE-4D10-8ECF-CE72BBBBEFB6}" presName="sp" presStyleCnt="0"/>
      <dgm:spPr/>
    </dgm:pt>
    <dgm:pt modelId="{A9D15CCF-4C5C-40A1-8DE0-E37750DBA06C}" type="pres">
      <dgm:prSet presAssocID="{B1DD4913-82E5-4CA3-8A01-DB8390031673}" presName="linNode" presStyleCnt="0"/>
      <dgm:spPr/>
    </dgm:pt>
    <dgm:pt modelId="{9ACEE274-9A7E-4EF9-AFD8-06C88FDEB18D}" type="pres">
      <dgm:prSet presAssocID="{B1DD4913-82E5-4CA3-8A01-DB8390031673}" presName="parentText" presStyleLbl="node1" presStyleIdx="1" presStyleCnt="3" custScaleX="119697" custScaleY="25265" custLinFactNeighborX="85732" custLinFactNeighborY="-8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8C23F-D953-4321-93A7-6071A0CD6BA6}" type="pres">
      <dgm:prSet presAssocID="{3C8825A1-FFF8-483C-BB9D-02C9A9926265}" presName="sp" presStyleCnt="0"/>
      <dgm:spPr/>
    </dgm:pt>
    <dgm:pt modelId="{CAD4887D-2FF0-4291-8CFD-3F3A9934A139}" type="pres">
      <dgm:prSet presAssocID="{95490D50-4EAD-4315-8869-231D1218A815}" presName="linNode" presStyleCnt="0"/>
      <dgm:spPr/>
    </dgm:pt>
    <dgm:pt modelId="{332B9938-3F0A-4D2F-8536-B152D87C9DF2}" type="pres">
      <dgm:prSet presAssocID="{95490D50-4EAD-4315-8869-231D1218A815}" presName="parentText" presStyleLbl="node1" presStyleIdx="2" presStyleCnt="3" custScaleX="119691" custScaleY="25874" custLinFactNeighborX="83252" custLinFactNeighborY="-10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C6EF26-761C-4061-AF5A-EBA77A499BDB}" type="presOf" srcId="{95490D50-4EAD-4315-8869-231D1218A815}" destId="{332B9938-3F0A-4D2F-8536-B152D87C9DF2}" srcOrd="0" destOrd="0" presId="urn:microsoft.com/office/officeart/2005/8/layout/vList5"/>
    <dgm:cxn modelId="{87C62DF0-8C7D-46D3-BE89-C8EDEE06D696}" srcId="{A85734B7-5787-4D5F-8E59-8BC285AB70AC}" destId="{B1DD4913-82E5-4CA3-8A01-DB8390031673}" srcOrd="1" destOrd="0" parTransId="{0A5FE522-D74F-486C-8FBB-053C5919B7C4}" sibTransId="{3C8825A1-FFF8-483C-BB9D-02C9A9926265}"/>
    <dgm:cxn modelId="{9246704E-E35C-493E-8FF7-03C9DBBF4520}" type="presOf" srcId="{B1DD4913-82E5-4CA3-8A01-DB8390031673}" destId="{9ACEE274-9A7E-4EF9-AFD8-06C88FDEB18D}" srcOrd="0" destOrd="0" presId="urn:microsoft.com/office/officeart/2005/8/layout/vList5"/>
    <dgm:cxn modelId="{43ABB1D5-CD3F-4F6D-82B1-B30F4706E4EF}" type="presOf" srcId="{A85734B7-5787-4D5F-8E59-8BC285AB70AC}" destId="{69B0FF53-105E-4DA2-BDCC-4D26CC03D5F9}" srcOrd="0" destOrd="0" presId="urn:microsoft.com/office/officeart/2005/8/layout/vList5"/>
    <dgm:cxn modelId="{59051409-CD98-48B0-BB50-E748A0263868}" srcId="{A85734B7-5787-4D5F-8E59-8BC285AB70AC}" destId="{9FB3EF13-6471-457B-B469-0E0792C83EA8}" srcOrd="0" destOrd="0" parTransId="{268D6231-88DE-41CA-B105-85BA647B978B}" sibTransId="{52A4FFAD-F6DE-4D10-8ECF-CE72BBBBEFB6}"/>
    <dgm:cxn modelId="{E95C36AE-44F8-4169-A94C-F78C009AD35C}" type="presOf" srcId="{9FB3EF13-6471-457B-B469-0E0792C83EA8}" destId="{DD7F322A-778E-412E-AD06-CFF69F88E200}" srcOrd="0" destOrd="0" presId="urn:microsoft.com/office/officeart/2005/8/layout/vList5"/>
    <dgm:cxn modelId="{112BD381-BC11-48D2-B0CA-6743581B64AF}" srcId="{A85734B7-5787-4D5F-8E59-8BC285AB70AC}" destId="{95490D50-4EAD-4315-8869-231D1218A815}" srcOrd="2" destOrd="0" parTransId="{ADECB7E0-E372-4CE3-B8D3-8D68BB2F3C3A}" sibTransId="{8090E11F-B33F-4048-924D-4D8313914078}"/>
    <dgm:cxn modelId="{CC2C39D6-BC69-4C8B-B6F0-292D6F896819}" type="presParOf" srcId="{69B0FF53-105E-4DA2-BDCC-4D26CC03D5F9}" destId="{A7AC80D2-6EBA-4D02-B9A7-C35DE5E1C549}" srcOrd="0" destOrd="0" presId="urn:microsoft.com/office/officeart/2005/8/layout/vList5"/>
    <dgm:cxn modelId="{6406E507-E658-4E61-A782-1D547624391B}" type="presParOf" srcId="{A7AC80D2-6EBA-4D02-B9A7-C35DE5E1C549}" destId="{DD7F322A-778E-412E-AD06-CFF69F88E200}" srcOrd="0" destOrd="0" presId="urn:microsoft.com/office/officeart/2005/8/layout/vList5"/>
    <dgm:cxn modelId="{1BFF79DC-2C3C-46D7-B6A4-A1D345DC7B16}" type="presParOf" srcId="{69B0FF53-105E-4DA2-BDCC-4D26CC03D5F9}" destId="{19C475AB-0EE5-4388-9FBB-F77DB4010360}" srcOrd="1" destOrd="0" presId="urn:microsoft.com/office/officeart/2005/8/layout/vList5"/>
    <dgm:cxn modelId="{0852D2CD-3E80-4FCF-A746-D562BB6462D3}" type="presParOf" srcId="{69B0FF53-105E-4DA2-BDCC-4D26CC03D5F9}" destId="{A9D15CCF-4C5C-40A1-8DE0-E37750DBA06C}" srcOrd="2" destOrd="0" presId="urn:microsoft.com/office/officeart/2005/8/layout/vList5"/>
    <dgm:cxn modelId="{B654DE5D-C6E5-40E2-ADEF-F473A69AB7EB}" type="presParOf" srcId="{A9D15CCF-4C5C-40A1-8DE0-E37750DBA06C}" destId="{9ACEE274-9A7E-4EF9-AFD8-06C88FDEB18D}" srcOrd="0" destOrd="0" presId="urn:microsoft.com/office/officeart/2005/8/layout/vList5"/>
    <dgm:cxn modelId="{3B56CDF0-D8F1-4276-BF05-4279B4153525}" type="presParOf" srcId="{69B0FF53-105E-4DA2-BDCC-4D26CC03D5F9}" destId="{C858C23F-D953-4321-93A7-6071A0CD6BA6}" srcOrd="3" destOrd="0" presId="urn:microsoft.com/office/officeart/2005/8/layout/vList5"/>
    <dgm:cxn modelId="{67EFEDDA-9A5E-47C3-B391-866FEA2162E2}" type="presParOf" srcId="{69B0FF53-105E-4DA2-BDCC-4D26CC03D5F9}" destId="{CAD4887D-2FF0-4291-8CFD-3F3A9934A139}" srcOrd="4" destOrd="0" presId="urn:microsoft.com/office/officeart/2005/8/layout/vList5"/>
    <dgm:cxn modelId="{80AC5F98-7BCB-4C59-B502-BCE3D3CC5D1D}" type="presParOf" srcId="{CAD4887D-2FF0-4291-8CFD-3F3A9934A139}" destId="{332B9938-3F0A-4D2F-8536-B152D87C9DF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7923F7-49F0-4467-9F14-8ADE8DE67953}" type="doc">
      <dgm:prSet loTypeId="urn:microsoft.com/office/officeart/2005/8/layout/gear1" loCatId="relationship" qsTypeId="urn:microsoft.com/office/officeart/2005/8/quickstyle/3d4" qsCatId="3D" csTypeId="urn:microsoft.com/office/officeart/2005/8/colors/accent1_2" csCatId="accent1" phldr="1"/>
      <dgm:spPr/>
    </dgm:pt>
    <dgm:pt modelId="{EE386FD4-5179-401B-8E2D-E3317B373ADF}">
      <dgm:prSet phldrT="[Текст]" custT="1"/>
      <dgm:spPr>
        <a:solidFill>
          <a:schemeClr val="accent4">
            <a:lumMod val="60000"/>
            <a:lumOff val="40000"/>
          </a:schemeClr>
        </a:solidFill>
        <a:effectLst/>
        <a:scene3d>
          <a:camera prst="orthographicFront"/>
          <a:lightRig rig="chilly" dir="t"/>
        </a:scene3d>
        <a:sp3d prstMaterial="translucentPowder">
          <a:bevelT w="127000" h="25400" prst="convex"/>
        </a:sp3d>
      </dgm:spPr>
      <dgm:t>
        <a:bodyPr/>
        <a:lstStyle/>
        <a:p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Безвозмездные поступления  </a:t>
          </a:r>
        </a:p>
        <a:p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66,5%</a:t>
          </a:r>
          <a:endParaRPr lang="ru-RU" sz="1400" b="1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  <a:cs typeface="Times New Roman" pitchFamily="18" charset="0"/>
          </a:endParaRPr>
        </a:p>
      </dgm:t>
    </dgm:pt>
    <dgm:pt modelId="{7A3DC225-8614-4D7A-B6E3-3BB2858B2CFF}" type="parTrans" cxnId="{B71C2067-1C9C-49A8-8ABF-DE23A9389883}">
      <dgm:prSet/>
      <dgm:spPr/>
      <dgm:t>
        <a:bodyPr/>
        <a:lstStyle/>
        <a:p>
          <a:endParaRPr lang="ru-RU"/>
        </a:p>
      </dgm:t>
    </dgm:pt>
    <dgm:pt modelId="{27246D93-DAB6-40D7-9229-AD92B4707905}" type="sibTrans" cxnId="{B71C2067-1C9C-49A8-8ABF-DE23A938988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0F042094-DE4A-4685-B351-DA4DAF56111F}">
      <dgm:prSet phldrT="[Текст]"/>
      <dgm:spPr/>
      <dgm:t>
        <a:bodyPr/>
        <a:lstStyle/>
        <a:p>
          <a:endParaRPr lang="ru-RU" dirty="0"/>
        </a:p>
      </dgm:t>
    </dgm:pt>
    <dgm:pt modelId="{B4ACF64E-028D-47E6-ACA8-CF32AD1D0A52}" type="parTrans" cxnId="{04B3E635-18D7-41DB-BB06-88B0942E410F}">
      <dgm:prSet/>
      <dgm:spPr/>
      <dgm:t>
        <a:bodyPr/>
        <a:lstStyle/>
        <a:p>
          <a:endParaRPr lang="ru-RU"/>
        </a:p>
      </dgm:t>
    </dgm:pt>
    <dgm:pt modelId="{9309E480-AAF0-4CCF-83ED-50DDBFFF9023}" type="sibTrans" cxnId="{04B3E635-18D7-41DB-BB06-88B0942E410F}">
      <dgm:prSet/>
      <dgm:spPr/>
      <dgm:t>
        <a:bodyPr/>
        <a:lstStyle/>
        <a:p>
          <a:endParaRPr lang="ru-RU"/>
        </a:p>
      </dgm:t>
    </dgm:pt>
    <dgm:pt modelId="{67C73C8B-109D-4BCC-88E2-16125AC7FB83}">
      <dgm:prSet phldrT="[Текст]" phldr="1"/>
      <dgm:spPr/>
      <dgm:t>
        <a:bodyPr/>
        <a:lstStyle/>
        <a:p>
          <a:endParaRPr lang="ru-RU" dirty="0"/>
        </a:p>
      </dgm:t>
    </dgm:pt>
    <dgm:pt modelId="{B198E0B1-046E-4DA6-833C-696D521534DD}" type="parTrans" cxnId="{B8C11582-DA55-4C45-9F46-17627BF4647C}">
      <dgm:prSet/>
      <dgm:spPr/>
      <dgm:t>
        <a:bodyPr/>
        <a:lstStyle/>
        <a:p>
          <a:endParaRPr lang="ru-RU"/>
        </a:p>
      </dgm:t>
    </dgm:pt>
    <dgm:pt modelId="{1A992969-A30B-4FAB-B76B-51BC8AD25629}" type="sibTrans" cxnId="{B8C11582-DA55-4C45-9F46-17627BF4647C}">
      <dgm:prSet/>
      <dgm:spPr/>
      <dgm:t>
        <a:bodyPr/>
        <a:lstStyle/>
        <a:p>
          <a:endParaRPr lang="ru-RU"/>
        </a:p>
      </dgm:t>
    </dgm:pt>
    <dgm:pt modelId="{8AEEEAE4-7D85-4EDD-B6D7-DDAD499AB13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b="1" dirty="0" smtClean="0">
              <a:latin typeface="Liberation Serif" panose="02020603050405020304" pitchFamily="18" charset="0"/>
              <a:cs typeface="Times New Roman" pitchFamily="18" charset="0"/>
            </a:rPr>
            <a:t>Неналоговые</a:t>
          </a:r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   доходы 3,1%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DE722347-3B15-4F46-8D4E-FCA3A98EFA06}" type="parTrans" cxnId="{39E34C10-2E07-4B5A-8839-33DF4D2B21F2}">
      <dgm:prSet/>
      <dgm:spPr/>
      <dgm:t>
        <a:bodyPr/>
        <a:lstStyle/>
        <a:p>
          <a:endParaRPr lang="ru-RU"/>
        </a:p>
      </dgm:t>
    </dgm:pt>
    <dgm:pt modelId="{9F22AAF9-6E68-4DDE-B3DC-6120131E8F55}" type="sibTrans" cxnId="{39E34C10-2E07-4B5A-8839-33DF4D2B21F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7AC41891-BAB6-4E1F-9952-CBB37B91357C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latin typeface="Liberation Serif" panose="02020603050405020304" pitchFamily="18" charset="0"/>
              <a:cs typeface="Times New Roman" pitchFamily="18" charset="0"/>
            </a:rPr>
            <a:t>Налоговые доходы    </a:t>
          </a:r>
        </a:p>
        <a:p>
          <a:r>
            <a:rPr lang="ru-RU" sz="1400" b="1" dirty="0" smtClean="0">
              <a:latin typeface="Liberation Serif" panose="02020603050405020304" pitchFamily="18" charset="0"/>
              <a:cs typeface="Times New Roman" pitchFamily="18" charset="0"/>
            </a:rPr>
            <a:t>30,4%</a:t>
          </a:r>
          <a:endParaRPr lang="ru-RU" sz="1400" b="1" dirty="0">
            <a:latin typeface="Liberation Serif" panose="02020603050405020304" pitchFamily="18" charset="0"/>
            <a:cs typeface="Times New Roman" pitchFamily="18" charset="0"/>
          </a:endParaRPr>
        </a:p>
      </dgm:t>
    </dgm:pt>
    <dgm:pt modelId="{EA4E76A0-670F-4EE4-99A1-C19E8023CF3C}" type="parTrans" cxnId="{B54215D8-356F-4BB7-87E2-BB0E0CA4A6B6}">
      <dgm:prSet/>
      <dgm:spPr/>
      <dgm:t>
        <a:bodyPr/>
        <a:lstStyle/>
        <a:p>
          <a:endParaRPr lang="ru-RU"/>
        </a:p>
      </dgm:t>
    </dgm:pt>
    <dgm:pt modelId="{399E324D-E7B5-430C-AA59-CE5DCB169057}" type="sibTrans" cxnId="{B54215D8-356F-4BB7-87E2-BB0E0CA4A6B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043DD38F-3D51-432C-97B0-38AE5F452A95}" type="pres">
      <dgm:prSet presAssocID="{767923F7-49F0-4467-9F14-8ADE8DE6795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6543DCC-46B9-43BC-91AC-1F2549E97DE6}" type="pres">
      <dgm:prSet presAssocID="{EE386FD4-5179-401B-8E2D-E3317B373ADF}" presName="gear1" presStyleLbl="node1" presStyleIdx="0" presStyleCnt="3" custScaleX="76462" custScaleY="70085" custLinFactNeighborX="52794" custLinFactNeighborY="-275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8C3FE-8657-4B56-922A-2CA5FF36A113}" type="pres">
      <dgm:prSet presAssocID="{EE386FD4-5179-401B-8E2D-E3317B373ADF}" presName="gear1srcNode" presStyleLbl="node1" presStyleIdx="0" presStyleCnt="3"/>
      <dgm:spPr/>
      <dgm:t>
        <a:bodyPr/>
        <a:lstStyle/>
        <a:p>
          <a:endParaRPr lang="ru-RU"/>
        </a:p>
      </dgm:t>
    </dgm:pt>
    <dgm:pt modelId="{D2400F43-4CDF-4C4D-BA6B-615E6938D7A2}" type="pres">
      <dgm:prSet presAssocID="{EE386FD4-5179-401B-8E2D-E3317B373ADF}" presName="gear1dstNode" presStyleLbl="node1" presStyleIdx="0" presStyleCnt="3"/>
      <dgm:spPr/>
      <dgm:t>
        <a:bodyPr/>
        <a:lstStyle/>
        <a:p>
          <a:endParaRPr lang="ru-RU"/>
        </a:p>
      </dgm:t>
    </dgm:pt>
    <dgm:pt modelId="{116D36B4-4133-478A-B319-62D261878BFC}" type="pres">
      <dgm:prSet presAssocID="{7AC41891-BAB6-4E1F-9952-CBB37B91357C}" presName="gear2" presStyleLbl="node1" presStyleIdx="1" presStyleCnt="3" custScaleX="107357" custScaleY="106938" custLinFactNeighborX="72692" custLinFactNeighborY="-38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7AA94-81BA-4359-AD52-558E136648F2}" type="pres">
      <dgm:prSet presAssocID="{7AC41891-BAB6-4E1F-9952-CBB37B91357C}" presName="gear2srcNode" presStyleLbl="node1" presStyleIdx="1" presStyleCnt="3"/>
      <dgm:spPr/>
      <dgm:t>
        <a:bodyPr/>
        <a:lstStyle/>
        <a:p>
          <a:endParaRPr lang="ru-RU"/>
        </a:p>
      </dgm:t>
    </dgm:pt>
    <dgm:pt modelId="{05A085AC-B20D-4167-975E-CE661752DD84}" type="pres">
      <dgm:prSet presAssocID="{7AC41891-BAB6-4E1F-9952-CBB37B91357C}" presName="gear2dstNode" presStyleLbl="node1" presStyleIdx="1" presStyleCnt="3"/>
      <dgm:spPr/>
      <dgm:t>
        <a:bodyPr/>
        <a:lstStyle/>
        <a:p>
          <a:endParaRPr lang="ru-RU"/>
        </a:p>
      </dgm:t>
    </dgm:pt>
    <dgm:pt modelId="{7E8461A0-D54E-40A5-B0A1-709BB2578D82}" type="pres">
      <dgm:prSet presAssocID="{8AEEEAE4-7D85-4EDD-B6D7-DDAD499AB136}" presName="gear3" presStyleLbl="node1" presStyleIdx="2" presStyleCnt="3" custScaleX="99109" custScaleY="94840" custLinFactNeighborX="81055" custLinFactNeighborY="-7112"/>
      <dgm:spPr/>
      <dgm:t>
        <a:bodyPr/>
        <a:lstStyle/>
        <a:p>
          <a:endParaRPr lang="ru-RU"/>
        </a:p>
      </dgm:t>
    </dgm:pt>
    <dgm:pt modelId="{D1CD935C-95A4-4259-B0C9-720292667C8E}" type="pres">
      <dgm:prSet presAssocID="{8AEEEAE4-7D85-4EDD-B6D7-DDAD499AB13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5EF1D-61E2-49EF-AD6F-2E93A6CDECB0}" type="pres">
      <dgm:prSet presAssocID="{8AEEEAE4-7D85-4EDD-B6D7-DDAD499AB136}" presName="gear3srcNode" presStyleLbl="node1" presStyleIdx="2" presStyleCnt="3"/>
      <dgm:spPr/>
      <dgm:t>
        <a:bodyPr/>
        <a:lstStyle/>
        <a:p>
          <a:endParaRPr lang="ru-RU"/>
        </a:p>
      </dgm:t>
    </dgm:pt>
    <dgm:pt modelId="{D5CF429C-2BF3-496E-B6B5-82C9BED843B3}" type="pres">
      <dgm:prSet presAssocID="{8AEEEAE4-7D85-4EDD-B6D7-DDAD499AB136}" presName="gear3dstNode" presStyleLbl="node1" presStyleIdx="2" presStyleCnt="3"/>
      <dgm:spPr/>
      <dgm:t>
        <a:bodyPr/>
        <a:lstStyle/>
        <a:p>
          <a:endParaRPr lang="ru-RU"/>
        </a:p>
      </dgm:t>
    </dgm:pt>
    <dgm:pt modelId="{1CE40516-E506-441F-A0E6-E2386F1B2CC8}" type="pres">
      <dgm:prSet presAssocID="{27246D93-DAB6-40D7-9229-AD92B4707905}" presName="connector1" presStyleLbl="sibTrans2D1" presStyleIdx="0" presStyleCnt="3" custAng="568910" custScaleX="46582" custScaleY="54101" custLinFactNeighborX="45656" custLinFactNeighborY="-53321"/>
      <dgm:spPr/>
      <dgm:t>
        <a:bodyPr/>
        <a:lstStyle/>
        <a:p>
          <a:endParaRPr lang="ru-RU"/>
        </a:p>
      </dgm:t>
    </dgm:pt>
    <dgm:pt modelId="{011600C5-DA6A-4E1E-8111-9A9C214B2103}" type="pres">
      <dgm:prSet presAssocID="{399E324D-E7B5-430C-AA59-CE5DCB169057}" presName="connector2" presStyleLbl="sibTrans2D1" presStyleIdx="1" presStyleCnt="3" custAng="1603435" custScaleX="80238" custLinFactNeighborX="91894" custLinFactNeighborY="-34750"/>
      <dgm:spPr/>
      <dgm:t>
        <a:bodyPr/>
        <a:lstStyle/>
        <a:p>
          <a:endParaRPr lang="ru-RU"/>
        </a:p>
      </dgm:t>
    </dgm:pt>
    <dgm:pt modelId="{0188DD12-686F-4326-B31E-54D90616AB67}" type="pres">
      <dgm:prSet presAssocID="{9F22AAF9-6E68-4DDE-B3DC-6120131E8F55}" presName="connector3" presStyleLbl="sibTrans2D1" presStyleIdx="2" presStyleCnt="3" custAng="391510" custScaleX="74774" custScaleY="88750" custLinFactNeighborX="85703" custLinFactNeighborY="49258"/>
      <dgm:spPr/>
      <dgm:t>
        <a:bodyPr/>
        <a:lstStyle/>
        <a:p>
          <a:endParaRPr lang="ru-RU"/>
        </a:p>
      </dgm:t>
    </dgm:pt>
  </dgm:ptLst>
  <dgm:cxnLst>
    <dgm:cxn modelId="{3D5534FE-B25A-44E2-A24D-6CA00593862A}" type="presOf" srcId="{8AEEEAE4-7D85-4EDD-B6D7-DDAD499AB136}" destId="{E295EF1D-61E2-49EF-AD6F-2E93A6CDECB0}" srcOrd="2" destOrd="0" presId="urn:microsoft.com/office/officeart/2005/8/layout/gear1"/>
    <dgm:cxn modelId="{1B5AAE4E-CD35-4B26-9653-4195D96DBAB8}" type="presOf" srcId="{9F22AAF9-6E68-4DDE-B3DC-6120131E8F55}" destId="{0188DD12-686F-4326-B31E-54D90616AB67}" srcOrd="0" destOrd="0" presId="urn:microsoft.com/office/officeart/2005/8/layout/gear1"/>
    <dgm:cxn modelId="{5C27161E-2066-429B-AB01-6D55657A1366}" type="presOf" srcId="{7AC41891-BAB6-4E1F-9952-CBB37B91357C}" destId="{35B7AA94-81BA-4359-AD52-558E136648F2}" srcOrd="1" destOrd="0" presId="urn:microsoft.com/office/officeart/2005/8/layout/gear1"/>
    <dgm:cxn modelId="{74F2C312-4553-453B-8A2A-9CCE0DCE2DA0}" type="presOf" srcId="{767923F7-49F0-4467-9F14-8ADE8DE67953}" destId="{043DD38F-3D51-432C-97B0-38AE5F452A95}" srcOrd="0" destOrd="0" presId="urn:microsoft.com/office/officeart/2005/8/layout/gear1"/>
    <dgm:cxn modelId="{CC0503D4-91BE-400F-8FE0-8EE9BF35DAA8}" type="presOf" srcId="{399E324D-E7B5-430C-AA59-CE5DCB169057}" destId="{011600C5-DA6A-4E1E-8111-9A9C214B2103}" srcOrd="0" destOrd="0" presId="urn:microsoft.com/office/officeart/2005/8/layout/gear1"/>
    <dgm:cxn modelId="{39E34C10-2E07-4B5A-8839-33DF4D2B21F2}" srcId="{767923F7-49F0-4467-9F14-8ADE8DE67953}" destId="{8AEEEAE4-7D85-4EDD-B6D7-DDAD499AB136}" srcOrd="2" destOrd="0" parTransId="{DE722347-3B15-4F46-8D4E-FCA3A98EFA06}" sibTransId="{9F22AAF9-6E68-4DDE-B3DC-6120131E8F55}"/>
    <dgm:cxn modelId="{04B3E635-18D7-41DB-BB06-88B0942E410F}" srcId="{767923F7-49F0-4467-9F14-8ADE8DE67953}" destId="{0F042094-DE4A-4685-B351-DA4DAF56111F}" srcOrd="3" destOrd="0" parTransId="{B4ACF64E-028D-47E6-ACA8-CF32AD1D0A52}" sibTransId="{9309E480-AAF0-4CCF-83ED-50DDBFFF9023}"/>
    <dgm:cxn modelId="{B71C2067-1C9C-49A8-8ABF-DE23A9389883}" srcId="{767923F7-49F0-4467-9F14-8ADE8DE67953}" destId="{EE386FD4-5179-401B-8E2D-E3317B373ADF}" srcOrd="0" destOrd="0" parTransId="{7A3DC225-8614-4D7A-B6E3-3BB2858B2CFF}" sibTransId="{27246D93-DAB6-40D7-9229-AD92B4707905}"/>
    <dgm:cxn modelId="{557EB1CE-07B7-43BB-9A3B-2F87170B4FBF}" type="presOf" srcId="{EE386FD4-5179-401B-8E2D-E3317B373ADF}" destId="{D2400F43-4CDF-4C4D-BA6B-615E6938D7A2}" srcOrd="2" destOrd="0" presId="urn:microsoft.com/office/officeart/2005/8/layout/gear1"/>
    <dgm:cxn modelId="{DE83E969-F5B2-49AC-896B-B5AA1A048743}" type="presOf" srcId="{EE386FD4-5179-401B-8E2D-E3317B373ADF}" destId="{E6543DCC-46B9-43BC-91AC-1F2549E97DE6}" srcOrd="0" destOrd="0" presId="urn:microsoft.com/office/officeart/2005/8/layout/gear1"/>
    <dgm:cxn modelId="{0B05B3BD-CA7F-4162-9EE8-1EBCBBC95329}" type="presOf" srcId="{8AEEEAE4-7D85-4EDD-B6D7-DDAD499AB136}" destId="{D5CF429C-2BF3-496E-B6B5-82C9BED843B3}" srcOrd="3" destOrd="0" presId="urn:microsoft.com/office/officeart/2005/8/layout/gear1"/>
    <dgm:cxn modelId="{B54215D8-356F-4BB7-87E2-BB0E0CA4A6B6}" srcId="{767923F7-49F0-4467-9F14-8ADE8DE67953}" destId="{7AC41891-BAB6-4E1F-9952-CBB37B91357C}" srcOrd="1" destOrd="0" parTransId="{EA4E76A0-670F-4EE4-99A1-C19E8023CF3C}" sibTransId="{399E324D-E7B5-430C-AA59-CE5DCB169057}"/>
    <dgm:cxn modelId="{0F1D2EA4-1E2E-4E20-81A7-85CE454B12DC}" type="presOf" srcId="{8AEEEAE4-7D85-4EDD-B6D7-DDAD499AB136}" destId="{7E8461A0-D54E-40A5-B0A1-709BB2578D82}" srcOrd="0" destOrd="0" presId="urn:microsoft.com/office/officeart/2005/8/layout/gear1"/>
    <dgm:cxn modelId="{94063027-6F81-46AC-9850-C5EFC48BE459}" type="presOf" srcId="{7AC41891-BAB6-4E1F-9952-CBB37B91357C}" destId="{116D36B4-4133-478A-B319-62D261878BFC}" srcOrd="0" destOrd="0" presId="urn:microsoft.com/office/officeart/2005/8/layout/gear1"/>
    <dgm:cxn modelId="{2F8BDA1D-6161-4F7E-97E9-6F7F5394F029}" type="presOf" srcId="{27246D93-DAB6-40D7-9229-AD92B4707905}" destId="{1CE40516-E506-441F-A0E6-E2386F1B2CC8}" srcOrd="0" destOrd="0" presId="urn:microsoft.com/office/officeart/2005/8/layout/gear1"/>
    <dgm:cxn modelId="{B8C11582-DA55-4C45-9F46-17627BF4647C}" srcId="{767923F7-49F0-4467-9F14-8ADE8DE67953}" destId="{67C73C8B-109D-4BCC-88E2-16125AC7FB83}" srcOrd="4" destOrd="0" parTransId="{B198E0B1-046E-4DA6-833C-696D521534DD}" sibTransId="{1A992969-A30B-4FAB-B76B-51BC8AD25629}"/>
    <dgm:cxn modelId="{1B47D127-EDC2-4E62-85E4-41274E951A4E}" type="presOf" srcId="{EE386FD4-5179-401B-8E2D-E3317B373ADF}" destId="{A1B8C3FE-8657-4B56-922A-2CA5FF36A113}" srcOrd="1" destOrd="0" presId="urn:microsoft.com/office/officeart/2005/8/layout/gear1"/>
    <dgm:cxn modelId="{75745F09-0398-44F6-AFD9-BD2F8E0ADF1C}" type="presOf" srcId="{8AEEEAE4-7D85-4EDD-B6D7-DDAD499AB136}" destId="{D1CD935C-95A4-4259-B0C9-720292667C8E}" srcOrd="1" destOrd="0" presId="urn:microsoft.com/office/officeart/2005/8/layout/gear1"/>
    <dgm:cxn modelId="{5D76091F-EC1E-4E61-BE20-555220701AE7}" type="presOf" srcId="{7AC41891-BAB6-4E1F-9952-CBB37B91357C}" destId="{05A085AC-B20D-4167-975E-CE661752DD84}" srcOrd="2" destOrd="0" presId="urn:microsoft.com/office/officeart/2005/8/layout/gear1"/>
    <dgm:cxn modelId="{F8FE78F5-6ACB-44D0-92A7-833652BE23C2}" type="presParOf" srcId="{043DD38F-3D51-432C-97B0-38AE5F452A95}" destId="{E6543DCC-46B9-43BC-91AC-1F2549E97DE6}" srcOrd="0" destOrd="0" presId="urn:microsoft.com/office/officeart/2005/8/layout/gear1"/>
    <dgm:cxn modelId="{89E24719-2303-4B9B-BDEC-D9E429BFFE0A}" type="presParOf" srcId="{043DD38F-3D51-432C-97B0-38AE5F452A95}" destId="{A1B8C3FE-8657-4B56-922A-2CA5FF36A113}" srcOrd="1" destOrd="0" presId="urn:microsoft.com/office/officeart/2005/8/layout/gear1"/>
    <dgm:cxn modelId="{FB4D37ED-A207-4EDA-8AC4-7F7C9090C105}" type="presParOf" srcId="{043DD38F-3D51-432C-97B0-38AE5F452A95}" destId="{D2400F43-4CDF-4C4D-BA6B-615E6938D7A2}" srcOrd="2" destOrd="0" presId="urn:microsoft.com/office/officeart/2005/8/layout/gear1"/>
    <dgm:cxn modelId="{A4509257-4EB1-43A4-883C-5370837386E8}" type="presParOf" srcId="{043DD38F-3D51-432C-97B0-38AE5F452A95}" destId="{116D36B4-4133-478A-B319-62D261878BFC}" srcOrd="3" destOrd="0" presId="urn:microsoft.com/office/officeart/2005/8/layout/gear1"/>
    <dgm:cxn modelId="{2F124727-A7F9-46CD-A008-232B727420B7}" type="presParOf" srcId="{043DD38F-3D51-432C-97B0-38AE5F452A95}" destId="{35B7AA94-81BA-4359-AD52-558E136648F2}" srcOrd="4" destOrd="0" presId="urn:microsoft.com/office/officeart/2005/8/layout/gear1"/>
    <dgm:cxn modelId="{2CEF391C-8BC7-4094-8B37-9ECEF0839367}" type="presParOf" srcId="{043DD38F-3D51-432C-97B0-38AE5F452A95}" destId="{05A085AC-B20D-4167-975E-CE661752DD84}" srcOrd="5" destOrd="0" presId="urn:microsoft.com/office/officeart/2005/8/layout/gear1"/>
    <dgm:cxn modelId="{D4520ED8-2A09-48C4-852D-2EC10443ED3F}" type="presParOf" srcId="{043DD38F-3D51-432C-97B0-38AE5F452A95}" destId="{7E8461A0-D54E-40A5-B0A1-709BB2578D82}" srcOrd="6" destOrd="0" presId="urn:microsoft.com/office/officeart/2005/8/layout/gear1"/>
    <dgm:cxn modelId="{A9F61464-4716-4ACB-B50A-C4CFC2056A3B}" type="presParOf" srcId="{043DD38F-3D51-432C-97B0-38AE5F452A95}" destId="{D1CD935C-95A4-4259-B0C9-720292667C8E}" srcOrd="7" destOrd="0" presId="urn:microsoft.com/office/officeart/2005/8/layout/gear1"/>
    <dgm:cxn modelId="{F75124B1-6ECD-43E4-B79B-DB762FFF48B6}" type="presParOf" srcId="{043DD38F-3D51-432C-97B0-38AE5F452A95}" destId="{E295EF1D-61E2-49EF-AD6F-2E93A6CDECB0}" srcOrd="8" destOrd="0" presId="urn:microsoft.com/office/officeart/2005/8/layout/gear1"/>
    <dgm:cxn modelId="{51BDC033-6706-4F77-975D-D4AC201746C0}" type="presParOf" srcId="{043DD38F-3D51-432C-97B0-38AE5F452A95}" destId="{D5CF429C-2BF3-496E-B6B5-82C9BED843B3}" srcOrd="9" destOrd="0" presId="urn:microsoft.com/office/officeart/2005/8/layout/gear1"/>
    <dgm:cxn modelId="{315B3118-B19C-4B40-9318-1FECA87925A6}" type="presParOf" srcId="{043DD38F-3D51-432C-97B0-38AE5F452A95}" destId="{1CE40516-E506-441F-A0E6-E2386F1B2CC8}" srcOrd="10" destOrd="0" presId="urn:microsoft.com/office/officeart/2005/8/layout/gear1"/>
    <dgm:cxn modelId="{28BBC15E-E869-4CB1-964A-927F8F5CF543}" type="presParOf" srcId="{043DD38F-3D51-432C-97B0-38AE5F452A95}" destId="{011600C5-DA6A-4E1E-8111-9A9C214B2103}" srcOrd="11" destOrd="0" presId="urn:microsoft.com/office/officeart/2005/8/layout/gear1"/>
    <dgm:cxn modelId="{7C9FB7E6-C512-4465-A8A2-22F1BEEBC834}" type="presParOf" srcId="{043DD38F-3D51-432C-97B0-38AE5F452A95}" destId="{0188DD12-686F-4326-B31E-54D90616AB6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7AFB3C-63BE-429B-AAC0-394808C51064}" type="doc">
      <dgm:prSet loTypeId="urn:microsoft.com/office/officeart/2005/8/layout/pyramid1" loCatId="pyramid" qsTypeId="urn:microsoft.com/office/officeart/2005/8/quickstyle/3d7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9B6C6E6D-B369-4338-8EAC-FB503E1A499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p3d extrusionH="50600">
          <a:bevelT/>
        </a:sp3d>
      </dgm:spPr>
      <dgm:t>
        <a:bodyPr/>
        <a:lstStyle/>
        <a:p>
          <a:endParaRPr lang="ru-RU" sz="2400" dirty="0" smtClean="0"/>
        </a:p>
        <a:p>
          <a:endParaRPr lang="ru-RU" sz="2400" dirty="0" smtClean="0">
            <a:latin typeface="Liberation Serif" panose="02020603050405020304" pitchFamily="18" charset="0"/>
          </a:endParaRPr>
        </a:p>
        <a:p>
          <a:r>
            <a:rPr lang="ru-RU" sz="2000" dirty="0" smtClean="0">
              <a:latin typeface="Liberation Serif" panose="02020603050405020304" pitchFamily="18" charset="0"/>
              <a:cs typeface="Times New Roman" pitchFamily="18" charset="0"/>
            </a:rPr>
            <a:t>Субсидии</a:t>
          </a:r>
          <a:r>
            <a:rPr lang="ru-RU" sz="2400" dirty="0" smtClean="0">
              <a:latin typeface="Liberation Serif" panose="02020603050405020304" pitchFamily="18" charset="0"/>
              <a:cs typeface="Times New Roman" pitchFamily="18" charset="0"/>
            </a:rPr>
            <a:t> 10,8%</a:t>
          </a:r>
          <a:endParaRPr lang="ru-RU" sz="2400" dirty="0">
            <a:latin typeface="Liberation Serif" panose="02020603050405020304" pitchFamily="18" charset="0"/>
            <a:cs typeface="Times New Roman" pitchFamily="18" charset="0"/>
          </a:endParaRPr>
        </a:p>
      </dgm:t>
    </dgm:pt>
    <dgm:pt modelId="{B928C2C4-4C55-4E99-9492-440B73F49207}" type="parTrans" cxnId="{975E9A42-FD39-48A5-BA7C-808D50DEE8B0}">
      <dgm:prSet/>
      <dgm:spPr/>
      <dgm:t>
        <a:bodyPr/>
        <a:lstStyle/>
        <a:p>
          <a:endParaRPr lang="ru-RU"/>
        </a:p>
      </dgm:t>
    </dgm:pt>
    <dgm:pt modelId="{16D23F27-A480-489F-86DE-28890A78B16D}" type="sibTrans" cxnId="{975E9A42-FD39-48A5-BA7C-808D50DEE8B0}">
      <dgm:prSet/>
      <dgm:spPr/>
      <dgm:t>
        <a:bodyPr/>
        <a:lstStyle/>
        <a:p>
          <a:endParaRPr lang="ru-RU"/>
        </a:p>
      </dgm:t>
    </dgm:pt>
    <dgm:pt modelId="{3172827C-24EB-4AC3-89EC-2532A9335677}">
      <dgm:prSet phldrT="[Текст]" custT="1"/>
      <dgm:spPr>
        <a:solidFill>
          <a:schemeClr val="bg1">
            <a:lumMod val="65000"/>
          </a:schemeClr>
        </a:solidFill>
        <a:sp3d extrusionH="50600" prstMaterial="metal">
          <a:bevelT w="101600" h="80600"/>
          <a:bevelB w="80600" h="80600" prst="relaxedInset"/>
        </a:sp3d>
      </dgm:spPr>
      <dgm:t>
        <a:bodyPr/>
        <a:lstStyle/>
        <a:p>
          <a:r>
            <a:rPr lang="ru-RU" sz="2400" dirty="0" smtClean="0">
              <a:latin typeface="Liberation Serif" panose="02020603050405020304" pitchFamily="18" charset="0"/>
              <a:cs typeface="Times New Roman" pitchFamily="18" charset="0"/>
            </a:rPr>
            <a:t>Дотации 35,8%</a:t>
          </a:r>
          <a:endParaRPr lang="ru-RU" sz="2400" dirty="0">
            <a:latin typeface="Liberation Serif" panose="02020603050405020304" pitchFamily="18" charset="0"/>
            <a:cs typeface="Times New Roman" pitchFamily="18" charset="0"/>
          </a:endParaRPr>
        </a:p>
      </dgm:t>
    </dgm:pt>
    <dgm:pt modelId="{FAE6A9C0-95DC-437E-8560-A26FDA372DDF}" type="parTrans" cxnId="{39A92D4E-10A0-407D-B2B5-CCC6EBFEC208}">
      <dgm:prSet/>
      <dgm:spPr/>
      <dgm:t>
        <a:bodyPr/>
        <a:lstStyle/>
        <a:p>
          <a:endParaRPr lang="ru-RU"/>
        </a:p>
      </dgm:t>
    </dgm:pt>
    <dgm:pt modelId="{7A15D54F-1621-4D63-9228-5B7016A26FED}" type="sibTrans" cxnId="{39A92D4E-10A0-407D-B2B5-CCC6EBFEC208}">
      <dgm:prSet/>
      <dgm:spPr/>
      <dgm:t>
        <a:bodyPr/>
        <a:lstStyle/>
        <a:p>
          <a:endParaRPr lang="ru-RU"/>
        </a:p>
      </dgm:t>
    </dgm:pt>
    <dgm:pt modelId="{D0CCC160-AA76-4C02-B228-232A8134752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p3d extrusionH="50600">
          <a:bevelT/>
        </a:sp3d>
      </dgm:spPr>
      <dgm:t>
        <a:bodyPr/>
        <a:lstStyle/>
        <a:p>
          <a:r>
            <a:rPr lang="ru-RU" sz="2800" dirty="0" smtClean="0">
              <a:latin typeface="Liberation Serif" panose="02020603050405020304" pitchFamily="18" charset="0"/>
              <a:cs typeface="Times New Roman" pitchFamily="18" charset="0"/>
            </a:rPr>
            <a:t>Субвенции</a:t>
          </a:r>
          <a:r>
            <a:rPr lang="ru-RU" sz="3500" dirty="0" smtClean="0">
              <a:latin typeface="Liberation Serif" panose="02020603050405020304" pitchFamily="18" charset="0"/>
              <a:cs typeface="Times New Roman" pitchFamily="18" charset="0"/>
            </a:rPr>
            <a:t> 53,4%</a:t>
          </a:r>
          <a:endParaRPr lang="ru-RU" sz="3500" dirty="0">
            <a:latin typeface="Liberation Serif" panose="02020603050405020304" pitchFamily="18" charset="0"/>
            <a:cs typeface="Times New Roman" pitchFamily="18" charset="0"/>
          </a:endParaRPr>
        </a:p>
      </dgm:t>
    </dgm:pt>
    <dgm:pt modelId="{A1103129-F8FB-4024-BEFC-54D27E59474E}" type="parTrans" cxnId="{1CEDF506-24A1-439B-9B95-64A1F06E0986}">
      <dgm:prSet/>
      <dgm:spPr/>
      <dgm:t>
        <a:bodyPr/>
        <a:lstStyle/>
        <a:p>
          <a:endParaRPr lang="ru-RU"/>
        </a:p>
      </dgm:t>
    </dgm:pt>
    <dgm:pt modelId="{55D4E09D-115F-46B9-B484-81FE44168360}" type="sibTrans" cxnId="{1CEDF506-24A1-439B-9B95-64A1F06E0986}">
      <dgm:prSet/>
      <dgm:spPr/>
      <dgm:t>
        <a:bodyPr/>
        <a:lstStyle/>
        <a:p>
          <a:endParaRPr lang="ru-RU"/>
        </a:p>
      </dgm:t>
    </dgm:pt>
    <dgm:pt modelId="{E32AAE2B-BA9C-47A1-90C4-AC183CA34834}" type="pres">
      <dgm:prSet presAssocID="{4F7AFB3C-63BE-429B-AAC0-394808C510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540120-2BF0-4D87-8CD4-F49969E66CB1}" type="pres">
      <dgm:prSet presAssocID="{9B6C6E6D-B369-4338-8EAC-FB503E1A4998}" presName="Name8" presStyleCnt="0"/>
      <dgm:spPr/>
      <dgm:t>
        <a:bodyPr/>
        <a:lstStyle/>
        <a:p>
          <a:endParaRPr lang="ru-RU"/>
        </a:p>
      </dgm:t>
    </dgm:pt>
    <dgm:pt modelId="{CDDFD935-C1C6-47FB-A5DD-D8BC97653986}" type="pres">
      <dgm:prSet presAssocID="{9B6C6E6D-B369-4338-8EAC-FB503E1A4998}" presName="level" presStyleLbl="node1" presStyleIdx="0" presStyleCnt="3" custLinFactNeighborX="-917" custLinFactNeighborY="-4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DB040-ACF5-402A-8535-CBB03EA20E34}" type="pres">
      <dgm:prSet presAssocID="{9B6C6E6D-B369-4338-8EAC-FB503E1A499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90105-1C56-4743-90C7-D6B75C9CE9F4}" type="pres">
      <dgm:prSet presAssocID="{3172827C-24EB-4AC3-89EC-2532A9335677}" presName="Name8" presStyleCnt="0"/>
      <dgm:spPr/>
      <dgm:t>
        <a:bodyPr/>
        <a:lstStyle/>
        <a:p>
          <a:endParaRPr lang="ru-RU"/>
        </a:p>
      </dgm:t>
    </dgm:pt>
    <dgm:pt modelId="{3D510292-E4A4-42E0-9231-4CC3CE6CC39B}" type="pres">
      <dgm:prSet presAssocID="{3172827C-24EB-4AC3-89EC-2532A9335677}" presName="level" presStyleLbl="node1" presStyleIdx="1" presStyleCnt="3" custLinFactNeighborX="-116" custLinFactNeighborY="-4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AAC33-1799-4DEE-AB41-A8EEBD1B9A1D}" type="pres">
      <dgm:prSet presAssocID="{3172827C-24EB-4AC3-89EC-2532A933567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9B639-E1B1-4553-B975-1589BE6C135D}" type="pres">
      <dgm:prSet presAssocID="{D0CCC160-AA76-4C02-B228-232A8134752B}" presName="Name8" presStyleCnt="0"/>
      <dgm:spPr/>
      <dgm:t>
        <a:bodyPr/>
        <a:lstStyle/>
        <a:p>
          <a:endParaRPr lang="ru-RU"/>
        </a:p>
      </dgm:t>
    </dgm:pt>
    <dgm:pt modelId="{E73B2CBA-82A7-4B9B-8A2A-22FEAD10CFC7}" type="pres">
      <dgm:prSet presAssocID="{D0CCC160-AA76-4C02-B228-232A8134752B}" presName="level" presStyleLbl="node1" presStyleIdx="2" presStyleCnt="3" custLinFactNeighborX="-5130" custLinFactNeighborY="-4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B2524-D50E-4EE0-8AEC-22C1BF1229D9}" type="pres">
      <dgm:prSet presAssocID="{D0CCC160-AA76-4C02-B228-232A8134752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D01D46-288A-445D-B750-BD84D0BEBCAB}" type="presOf" srcId="{9B6C6E6D-B369-4338-8EAC-FB503E1A4998}" destId="{CDDFD935-C1C6-47FB-A5DD-D8BC97653986}" srcOrd="0" destOrd="0" presId="urn:microsoft.com/office/officeart/2005/8/layout/pyramid1"/>
    <dgm:cxn modelId="{E03947E9-E723-4B37-9761-1EE54561DA95}" type="presOf" srcId="{4F7AFB3C-63BE-429B-AAC0-394808C51064}" destId="{E32AAE2B-BA9C-47A1-90C4-AC183CA34834}" srcOrd="0" destOrd="0" presId="urn:microsoft.com/office/officeart/2005/8/layout/pyramid1"/>
    <dgm:cxn modelId="{31C6E81D-0233-4FD8-8665-B343672CDD0A}" type="presOf" srcId="{3172827C-24EB-4AC3-89EC-2532A9335677}" destId="{3D510292-E4A4-42E0-9231-4CC3CE6CC39B}" srcOrd="0" destOrd="0" presId="urn:microsoft.com/office/officeart/2005/8/layout/pyramid1"/>
    <dgm:cxn modelId="{1CEDF506-24A1-439B-9B95-64A1F06E0986}" srcId="{4F7AFB3C-63BE-429B-AAC0-394808C51064}" destId="{D0CCC160-AA76-4C02-B228-232A8134752B}" srcOrd="2" destOrd="0" parTransId="{A1103129-F8FB-4024-BEFC-54D27E59474E}" sibTransId="{55D4E09D-115F-46B9-B484-81FE44168360}"/>
    <dgm:cxn modelId="{E7E9617B-927A-49D8-A01C-E757EDB37AF4}" type="presOf" srcId="{D0CCC160-AA76-4C02-B228-232A8134752B}" destId="{E73B2CBA-82A7-4B9B-8A2A-22FEAD10CFC7}" srcOrd="0" destOrd="0" presId="urn:microsoft.com/office/officeart/2005/8/layout/pyramid1"/>
    <dgm:cxn modelId="{84283BD8-6999-413D-90E3-48E1A56C9336}" type="presOf" srcId="{9B6C6E6D-B369-4338-8EAC-FB503E1A4998}" destId="{155DB040-ACF5-402A-8535-CBB03EA20E34}" srcOrd="1" destOrd="0" presId="urn:microsoft.com/office/officeart/2005/8/layout/pyramid1"/>
    <dgm:cxn modelId="{9A2DDC52-A819-479A-9135-AC012D7143EB}" type="presOf" srcId="{D0CCC160-AA76-4C02-B228-232A8134752B}" destId="{5A5B2524-D50E-4EE0-8AEC-22C1BF1229D9}" srcOrd="1" destOrd="0" presId="urn:microsoft.com/office/officeart/2005/8/layout/pyramid1"/>
    <dgm:cxn modelId="{975E9A42-FD39-48A5-BA7C-808D50DEE8B0}" srcId="{4F7AFB3C-63BE-429B-AAC0-394808C51064}" destId="{9B6C6E6D-B369-4338-8EAC-FB503E1A4998}" srcOrd="0" destOrd="0" parTransId="{B928C2C4-4C55-4E99-9492-440B73F49207}" sibTransId="{16D23F27-A480-489F-86DE-28890A78B16D}"/>
    <dgm:cxn modelId="{39A92D4E-10A0-407D-B2B5-CCC6EBFEC208}" srcId="{4F7AFB3C-63BE-429B-AAC0-394808C51064}" destId="{3172827C-24EB-4AC3-89EC-2532A9335677}" srcOrd="1" destOrd="0" parTransId="{FAE6A9C0-95DC-437E-8560-A26FDA372DDF}" sibTransId="{7A15D54F-1621-4D63-9228-5B7016A26FED}"/>
    <dgm:cxn modelId="{F748DA3E-2FBC-4F8A-857A-160E00F39CE4}" type="presOf" srcId="{3172827C-24EB-4AC3-89EC-2532A9335677}" destId="{866AAC33-1799-4DEE-AB41-A8EEBD1B9A1D}" srcOrd="1" destOrd="0" presId="urn:microsoft.com/office/officeart/2005/8/layout/pyramid1"/>
    <dgm:cxn modelId="{E6F9BD87-E834-458F-911D-4A834D54D287}" type="presParOf" srcId="{E32AAE2B-BA9C-47A1-90C4-AC183CA34834}" destId="{79540120-2BF0-4D87-8CD4-F49969E66CB1}" srcOrd="0" destOrd="0" presId="urn:microsoft.com/office/officeart/2005/8/layout/pyramid1"/>
    <dgm:cxn modelId="{7545C73E-93D0-4CFF-A4CB-74DF3FA8E150}" type="presParOf" srcId="{79540120-2BF0-4D87-8CD4-F49969E66CB1}" destId="{CDDFD935-C1C6-47FB-A5DD-D8BC97653986}" srcOrd="0" destOrd="0" presId="urn:microsoft.com/office/officeart/2005/8/layout/pyramid1"/>
    <dgm:cxn modelId="{4D1B032A-A0F1-4B15-BA47-DB0E18331875}" type="presParOf" srcId="{79540120-2BF0-4D87-8CD4-F49969E66CB1}" destId="{155DB040-ACF5-402A-8535-CBB03EA20E34}" srcOrd="1" destOrd="0" presId="urn:microsoft.com/office/officeart/2005/8/layout/pyramid1"/>
    <dgm:cxn modelId="{71ADF0AD-2BB0-4B20-9A6D-51927C99877A}" type="presParOf" srcId="{E32AAE2B-BA9C-47A1-90C4-AC183CA34834}" destId="{42D90105-1C56-4743-90C7-D6B75C9CE9F4}" srcOrd="1" destOrd="0" presId="urn:microsoft.com/office/officeart/2005/8/layout/pyramid1"/>
    <dgm:cxn modelId="{746E29FC-C792-4501-92B9-911B6B6A15C7}" type="presParOf" srcId="{42D90105-1C56-4743-90C7-D6B75C9CE9F4}" destId="{3D510292-E4A4-42E0-9231-4CC3CE6CC39B}" srcOrd="0" destOrd="0" presId="urn:microsoft.com/office/officeart/2005/8/layout/pyramid1"/>
    <dgm:cxn modelId="{4D5FA776-EDF2-4F13-ADEE-D980D7D5A592}" type="presParOf" srcId="{42D90105-1C56-4743-90C7-D6B75C9CE9F4}" destId="{866AAC33-1799-4DEE-AB41-A8EEBD1B9A1D}" srcOrd="1" destOrd="0" presId="urn:microsoft.com/office/officeart/2005/8/layout/pyramid1"/>
    <dgm:cxn modelId="{7A83B1CA-6D38-440F-8247-B7719508F6E4}" type="presParOf" srcId="{E32AAE2B-BA9C-47A1-90C4-AC183CA34834}" destId="{C529B639-E1B1-4553-B975-1589BE6C135D}" srcOrd="2" destOrd="0" presId="urn:microsoft.com/office/officeart/2005/8/layout/pyramid1"/>
    <dgm:cxn modelId="{71404417-593E-4FB4-BC9D-6C5DEB36BC39}" type="presParOf" srcId="{C529B639-E1B1-4553-B975-1589BE6C135D}" destId="{E73B2CBA-82A7-4B9B-8A2A-22FEAD10CFC7}" srcOrd="0" destOrd="0" presId="urn:microsoft.com/office/officeart/2005/8/layout/pyramid1"/>
    <dgm:cxn modelId="{4E34E69D-047D-450E-89D0-56E34223D7EF}" type="presParOf" srcId="{C529B639-E1B1-4553-B975-1589BE6C135D}" destId="{5A5B2524-D50E-4EE0-8AEC-22C1BF1229D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8FA69B-F152-4353-8A12-A0EB8A38A551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A2D44A-E69F-42C0-ACB8-E153177EFD21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ООО «</a:t>
          </a:r>
          <a:r>
            <a:rPr lang="en-US" sz="2000" b="1" i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SLK Cement</a:t>
          </a:r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»</a:t>
          </a:r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                                      </a:t>
          </a:r>
          <a:endParaRPr lang="ru-RU" sz="2000" b="1" dirty="0">
            <a:solidFill>
              <a:schemeClr val="tx2">
                <a:lumMod val="75000"/>
              </a:schemeClr>
            </a:solidFill>
            <a:latin typeface="Liberation Serif" panose="02020603050405020304" pitchFamily="18" charset="0"/>
          </a:endParaRPr>
        </a:p>
      </dgm:t>
    </dgm:pt>
    <dgm:pt modelId="{5411E508-C3D9-449A-8274-E6DAD7F696D3}" type="parTrans" cxnId="{7CFD8931-78BC-4887-87E2-01FF189CA519}">
      <dgm:prSet/>
      <dgm:spPr/>
      <dgm:t>
        <a:bodyPr/>
        <a:lstStyle/>
        <a:p>
          <a:endParaRPr lang="ru-RU"/>
        </a:p>
      </dgm:t>
    </dgm:pt>
    <dgm:pt modelId="{75AFADC1-610F-4636-8EC3-1BC572FD0EBE}" type="sibTrans" cxnId="{7CFD8931-78BC-4887-87E2-01FF189CA519}">
      <dgm:prSet/>
      <dgm:spPr/>
      <dgm:t>
        <a:bodyPr/>
        <a:lstStyle/>
        <a:p>
          <a:endParaRPr lang="ru-RU"/>
        </a:p>
      </dgm:t>
    </dgm:pt>
    <dgm:pt modelId="{65806BF6-B3BE-4ED2-A14E-599B1EC29988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2000" b="1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ООО «Староцементный завод»</a:t>
          </a:r>
          <a:endParaRPr lang="ru-RU" sz="2000" baseline="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gm:t>
    </dgm:pt>
    <dgm:pt modelId="{389AC65E-2561-4010-85EB-89F6C2B1BE7F}" type="parTrans" cxnId="{B95BED90-2807-49A7-BC6F-3A321272C892}">
      <dgm:prSet/>
      <dgm:spPr/>
      <dgm:t>
        <a:bodyPr/>
        <a:lstStyle/>
        <a:p>
          <a:endParaRPr lang="ru-RU"/>
        </a:p>
      </dgm:t>
    </dgm:pt>
    <dgm:pt modelId="{0D0B234D-3CA8-4631-9E9A-8CAAA8309153}" type="sibTrans" cxnId="{B95BED90-2807-49A7-BC6F-3A321272C892}">
      <dgm:prSet/>
      <dgm:spPr/>
      <dgm:t>
        <a:bodyPr/>
        <a:lstStyle/>
        <a:p>
          <a:endParaRPr lang="ru-RU"/>
        </a:p>
      </dgm:t>
    </dgm:pt>
    <dgm:pt modelId="{0237BCD8-2D58-42E4-B0DC-02F720ADCACA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ОАО «Сухоложский огнеупорный завод»</a:t>
          </a:r>
        </a:p>
      </dgm:t>
    </dgm:pt>
    <dgm:pt modelId="{C4602C20-76EB-4777-9461-A48422B9414B}" type="parTrans" cxnId="{764FB44C-A5D9-4871-A5E6-46B02EC2B243}">
      <dgm:prSet/>
      <dgm:spPr/>
      <dgm:t>
        <a:bodyPr/>
        <a:lstStyle/>
        <a:p>
          <a:endParaRPr lang="ru-RU"/>
        </a:p>
      </dgm:t>
    </dgm:pt>
    <dgm:pt modelId="{C9201E26-D750-42CF-AFBA-30F055B296DB}" type="sibTrans" cxnId="{764FB44C-A5D9-4871-A5E6-46B02EC2B243}">
      <dgm:prSet/>
      <dgm:spPr/>
      <dgm:t>
        <a:bodyPr/>
        <a:lstStyle/>
        <a:p>
          <a:endParaRPr lang="ru-RU"/>
        </a:p>
      </dgm:t>
    </dgm:pt>
    <dgm:pt modelId="{496089B1-692C-48F8-89D5-B9F16530D402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ООО «ФОРЭС»</a:t>
          </a:r>
          <a:endParaRPr lang="ru-RU" sz="2000" b="1" baseline="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gm:t>
    </dgm:pt>
    <dgm:pt modelId="{A661B794-C67B-4417-933C-7F35BEAB0176}" type="parTrans" cxnId="{4E42F750-D14E-41B3-B4AF-89E4540A27C9}">
      <dgm:prSet/>
      <dgm:spPr/>
      <dgm:t>
        <a:bodyPr/>
        <a:lstStyle/>
        <a:p>
          <a:endParaRPr lang="ru-RU"/>
        </a:p>
      </dgm:t>
    </dgm:pt>
    <dgm:pt modelId="{4FED81E5-97C9-47CB-BF8B-16FED95581D7}" type="sibTrans" cxnId="{4E42F750-D14E-41B3-B4AF-89E4540A27C9}">
      <dgm:prSet/>
      <dgm:spPr/>
      <dgm:t>
        <a:bodyPr/>
        <a:lstStyle/>
        <a:p>
          <a:endParaRPr lang="ru-RU"/>
        </a:p>
      </dgm:t>
    </dgm:pt>
    <dgm:pt modelId="{E664F0DC-94BA-4995-BD1A-7BE4D67DA8EB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АО «Сухоложское Литье»</a:t>
          </a:r>
          <a:endParaRPr lang="ru-RU" sz="2000" b="1" baseline="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gm:t>
    </dgm:pt>
    <dgm:pt modelId="{68DA9A52-3774-4354-AB62-503DCFC7B18A}" type="parTrans" cxnId="{DE24C7C0-F5DA-4721-97D9-76904BAF609A}">
      <dgm:prSet/>
      <dgm:spPr/>
      <dgm:t>
        <a:bodyPr/>
        <a:lstStyle/>
        <a:p>
          <a:endParaRPr lang="ru-RU"/>
        </a:p>
      </dgm:t>
    </dgm:pt>
    <dgm:pt modelId="{0B400233-42D9-40E3-B80E-C46A2CF9D58B}" type="sibTrans" cxnId="{DE24C7C0-F5DA-4721-97D9-76904BAF609A}">
      <dgm:prSet/>
      <dgm:spPr/>
      <dgm:t>
        <a:bodyPr/>
        <a:lstStyle/>
        <a:p>
          <a:endParaRPr lang="ru-RU"/>
        </a:p>
      </dgm:t>
    </dgm:pt>
    <dgm:pt modelId="{5B433258-E48C-412C-8CAF-5FB6B1D7011C}" type="pres">
      <dgm:prSet presAssocID="{598FA69B-F152-4353-8A12-A0EB8A38A55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8E35D9D-D3CF-4FA5-BA60-93F575565D6B}" type="pres">
      <dgm:prSet presAssocID="{598FA69B-F152-4353-8A12-A0EB8A38A551}" presName="pyramid" presStyleLbl="node1" presStyleIdx="0" presStyleCnt="1" custAng="10800000" custScaleX="148000" custScaleY="100000" custLinFactNeighborX="-535"/>
      <dgm:spPr>
        <a:solidFill>
          <a:srgbClr val="90BBD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endParaRPr lang="ru-RU"/>
        </a:p>
      </dgm:t>
    </dgm:pt>
    <dgm:pt modelId="{01715E57-1B5F-4A63-8D1F-64A32F5EC750}" type="pres">
      <dgm:prSet presAssocID="{598FA69B-F152-4353-8A12-A0EB8A38A551}" presName="theList" presStyleCnt="0"/>
      <dgm:spPr/>
      <dgm:t>
        <a:bodyPr/>
        <a:lstStyle/>
        <a:p>
          <a:endParaRPr lang="ru-RU"/>
        </a:p>
      </dgm:t>
    </dgm:pt>
    <dgm:pt modelId="{1407F73B-CEC3-425F-AF03-F0C07C4E2059}" type="pres">
      <dgm:prSet presAssocID="{CAA2D44A-E69F-42C0-ACB8-E153177EFD21}" presName="aNode" presStyleLbl="fgAcc1" presStyleIdx="0" presStyleCnt="5" custScaleX="105950" custLinFactY="-20892" custLinFactNeighborX="1278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06DA4-3B49-44CB-8438-0F264B2CFE82}" type="pres">
      <dgm:prSet presAssocID="{CAA2D44A-E69F-42C0-ACB8-E153177EFD21}" presName="aSpace" presStyleCnt="0"/>
      <dgm:spPr/>
      <dgm:t>
        <a:bodyPr/>
        <a:lstStyle/>
        <a:p>
          <a:endParaRPr lang="ru-RU"/>
        </a:p>
      </dgm:t>
    </dgm:pt>
    <dgm:pt modelId="{4AE3E91E-717D-4ACC-877C-C664195EF708}" type="pres">
      <dgm:prSet presAssocID="{65806BF6-B3BE-4ED2-A14E-599B1EC29988}" presName="aNode" presStyleLbl="fgAcc1" presStyleIdx="1" presStyleCnt="5" custScaleX="104286" custLinFactY="191954" custLinFactNeighborX="9954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3E403-998F-454D-945E-3AFA87391760}" type="pres">
      <dgm:prSet presAssocID="{65806BF6-B3BE-4ED2-A14E-599B1EC29988}" presName="aSpace" presStyleCnt="0"/>
      <dgm:spPr/>
      <dgm:t>
        <a:bodyPr/>
        <a:lstStyle/>
        <a:p>
          <a:endParaRPr lang="ru-RU"/>
        </a:p>
      </dgm:t>
    </dgm:pt>
    <dgm:pt modelId="{BDE2199E-1473-426F-A6A7-CEC986EDBA3A}" type="pres">
      <dgm:prSet presAssocID="{0237BCD8-2D58-42E4-B0DC-02F720ADCACA}" presName="aNode" presStyleLbl="fgAcc1" presStyleIdx="2" presStyleCnt="5" custScaleX="104583" custLinFactY="-4692" custLinFactNeighborX="810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34AEA-00B6-4D22-95F1-9198FEEA833C}" type="pres">
      <dgm:prSet presAssocID="{0237BCD8-2D58-42E4-B0DC-02F720ADCACA}" presName="aSpace" presStyleCnt="0"/>
      <dgm:spPr/>
      <dgm:t>
        <a:bodyPr/>
        <a:lstStyle/>
        <a:p>
          <a:endParaRPr lang="ru-RU"/>
        </a:p>
      </dgm:t>
    </dgm:pt>
    <dgm:pt modelId="{ADA2E1D8-3ABE-4687-BCC5-4E41B5382FC5}" type="pres">
      <dgm:prSet presAssocID="{496089B1-692C-48F8-89D5-B9F16530D402}" presName="aNode" presStyleLbl="fgAcc1" presStyleIdx="3" presStyleCnt="5" custScaleX="104844" custLinFactY="-216065" custLinFactNeighborX="10465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2115F-ED5D-4533-91D8-B50D72259EA8}" type="pres">
      <dgm:prSet presAssocID="{496089B1-692C-48F8-89D5-B9F16530D402}" presName="aSpace" presStyleCnt="0"/>
      <dgm:spPr/>
      <dgm:t>
        <a:bodyPr/>
        <a:lstStyle/>
        <a:p>
          <a:endParaRPr lang="ru-RU"/>
        </a:p>
      </dgm:t>
    </dgm:pt>
    <dgm:pt modelId="{1713BBD1-4BE5-4D83-9072-34D7AB8A4EEC}" type="pres">
      <dgm:prSet presAssocID="{E664F0DC-94BA-4995-BD1A-7BE4D67DA8EB}" presName="aNode" presStyleLbl="fgAcc1" presStyleIdx="4" presStyleCnt="5" custScaleX="104583" custLinFactNeighborX="8104" custLinFactNeighborY="-14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4B72D-5F74-4C74-B9AE-67376C482D80}" type="pres">
      <dgm:prSet presAssocID="{E664F0DC-94BA-4995-BD1A-7BE4D67DA8EB}" presName="aSpace" presStyleCnt="0"/>
      <dgm:spPr/>
      <dgm:t>
        <a:bodyPr/>
        <a:lstStyle/>
        <a:p>
          <a:endParaRPr lang="ru-RU"/>
        </a:p>
      </dgm:t>
    </dgm:pt>
  </dgm:ptLst>
  <dgm:cxnLst>
    <dgm:cxn modelId="{4E42F750-D14E-41B3-B4AF-89E4540A27C9}" srcId="{598FA69B-F152-4353-8A12-A0EB8A38A551}" destId="{496089B1-692C-48F8-89D5-B9F16530D402}" srcOrd="3" destOrd="0" parTransId="{A661B794-C67B-4417-933C-7F35BEAB0176}" sibTransId="{4FED81E5-97C9-47CB-BF8B-16FED95581D7}"/>
    <dgm:cxn modelId="{318EF4BB-060A-4142-A38B-FE07AA9D2A6C}" type="presOf" srcId="{598FA69B-F152-4353-8A12-A0EB8A38A551}" destId="{5B433258-E48C-412C-8CAF-5FB6B1D7011C}" srcOrd="0" destOrd="0" presId="urn:microsoft.com/office/officeart/2005/8/layout/pyramid2"/>
    <dgm:cxn modelId="{ED7A7667-B13A-4077-946B-644AA8E4F477}" type="presOf" srcId="{CAA2D44A-E69F-42C0-ACB8-E153177EFD21}" destId="{1407F73B-CEC3-425F-AF03-F0C07C4E2059}" srcOrd="0" destOrd="0" presId="urn:microsoft.com/office/officeart/2005/8/layout/pyramid2"/>
    <dgm:cxn modelId="{AA06FE2E-DD3E-4430-B10B-91973B24B7F8}" type="presOf" srcId="{E664F0DC-94BA-4995-BD1A-7BE4D67DA8EB}" destId="{1713BBD1-4BE5-4D83-9072-34D7AB8A4EEC}" srcOrd="0" destOrd="0" presId="urn:microsoft.com/office/officeart/2005/8/layout/pyramid2"/>
    <dgm:cxn modelId="{7CFD8931-78BC-4887-87E2-01FF189CA519}" srcId="{598FA69B-F152-4353-8A12-A0EB8A38A551}" destId="{CAA2D44A-E69F-42C0-ACB8-E153177EFD21}" srcOrd="0" destOrd="0" parTransId="{5411E508-C3D9-449A-8274-E6DAD7F696D3}" sibTransId="{75AFADC1-610F-4636-8EC3-1BC572FD0EBE}"/>
    <dgm:cxn modelId="{DE24C7C0-F5DA-4721-97D9-76904BAF609A}" srcId="{598FA69B-F152-4353-8A12-A0EB8A38A551}" destId="{E664F0DC-94BA-4995-BD1A-7BE4D67DA8EB}" srcOrd="4" destOrd="0" parTransId="{68DA9A52-3774-4354-AB62-503DCFC7B18A}" sibTransId="{0B400233-42D9-40E3-B80E-C46A2CF9D58B}"/>
    <dgm:cxn modelId="{2629EB14-A106-4C4F-8979-BBFEF3516286}" type="presOf" srcId="{0237BCD8-2D58-42E4-B0DC-02F720ADCACA}" destId="{BDE2199E-1473-426F-A6A7-CEC986EDBA3A}" srcOrd="0" destOrd="0" presId="urn:microsoft.com/office/officeart/2005/8/layout/pyramid2"/>
    <dgm:cxn modelId="{56A3430B-E2F6-455B-9D8C-835C89351689}" type="presOf" srcId="{496089B1-692C-48F8-89D5-B9F16530D402}" destId="{ADA2E1D8-3ABE-4687-BCC5-4E41B5382FC5}" srcOrd="0" destOrd="0" presId="urn:microsoft.com/office/officeart/2005/8/layout/pyramid2"/>
    <dgm:cxn modelId="{B95BED90-2807-49A7-BC6F-3A321272C892}" srcId="{598FA69B-F152-4353-8A12-A0EB8A38A551}" destId="{65806BF6-B3BE-4ED2-A14E-599B1EC29988}" srcOrd="1" destOrd="0" parTransId="{389AC65E-2561-4010-85EB-89F6C2B1BE7F}" sibTransId="{0D0B234D-3CA8-4631-9E9A-8CAAA8309153}"/>
    <dgm:cxn modelId="{764FB44C-A5D9-4871-A5E6-46B02EC2B243}" srcId="{598FA69B-F152-4353-8A12-A0EB8A38A551}" destId="{0237BCD8-2D58-42E4-B0DC-02F720ADCACA}" srcOrd="2" destOrd="0" parTransId="{C4602C20-76EB-4777-9461-A48422B9414B}" sibTransId="{C9201E26-D750-42CF-AFBA-30F055B296DB}"/>
    <dgm:cxn modelId="{93AFB8EE-8C3A-42A7-B8BA-35DC99AF0DFD}" type="presOf" srcId="{65806BF6-B3BE-4ED2-A14E-599B1EC29988}" destId="{4AE3E91E-717D-4ACC-877C-C664195EF708}" srcOrd="0" destOrd="0" presId="urn:microsoft.com/office/officeart/2005/8/layout/pyramid2"/>
    <dgm:cxn modelId="{A47E2637-D9B8-40F3-B034-CB6BDFD4B4BD}" type="presParOf" srcId="{5B433258-E48C-412C-8CAF-5FB6B1D7011C}" destId="{C8E35D9D-D3CF-4FA5-BA60-93F575565D6B}" srcOrd="0" destOrd="0" presId="urn:microsoft.com/office/officeart/2005/8/layout/pyramid2"/>
    <dgm:cxn modelId="{525C039B-CA7B-42D2-A79A-3BEDB2D25C75}" type="presParOf" srcId="{5B433258-E48C-412C-8CAF-5FB6B1D7011C}" destId="{01715E57-1B5F-4A63-8D1F-64A32F5EC750}" srcOrd="1" destOrd="0" presId="urn:microsoft.com/office/officeart/2005/8/layout/pyramid2"/>
    <dgm:cxn modelId="{51C5ACC9-A4A4-44EA-8F05-A4A005CAFB34}" type="presParOf" srcId="{01715E57-1B5F-4A63-8D1F-64A32F5EC750}" destId="{1407F73B-CEC3-425F-AF03-F0C07C4E2059}" srcOrd="0" destOrd="0" presId="urn:microsoft.com/office/officeart/2005/8/layout/pyramid2"/>
    <dgm:cxn modelId="{A0062531-70B8-419E-A06B-3FE9450F8598}" type="presParOf" srcId="{01715E57-1B5F-4A63-8D1F-64A32F5EC750}" destId="{AB806DA4-3B49-44CB-8438-0F264B2CFE82}" srcOrd="1" destOrd="0" presId="urn:microsoft.com/office/officeart/2005/8/layout/pyramid2"/>
    <dgm:cxn modelId="{8C6C9DB2-428F-4C3E-8F77-70B9A0584577}" type="presParOf" srcId="{01715E57-1B5F-4A63-8D1F-64A32F5EC750}" destId="{4AE3E91E-717D-4ACC-877C-C664195EF708}" srcOrd="2" destOrd="0" presId="urn:microsoft.com/office/officeart/2005/8/layout/pyramid2"/>
    <dgm:cxn modelId="{211D0821-FB35-483C-87C7-9037C45A97BC}" type="presParOf" srcId="{01715E57-1B5F-4A63-8D1F-64A32F5EC750}" destId="{3B93E403-998F-454D-945E-3AFA87391760}" srcOrd="3" destOrd="0" presId="urn:microsoft.com/office/officeart/2005/8/layout/pyramid2"/>
    <dgm:cxn modelId="{EFD07166-AA59-4C88-8872-A9970CB375AC}" type="presParOf" srcId="{01715E57-1B5F-4A63-8D1F-64A32F5EC750}" destId="{BDE2199E-1473-426F-A6A7-CEC986EDBA3A}" srcOrd="4" destOrd="0" presId="urn:microsoft.com/office/officeart/2005/8/layout/pyramid2"/>
    <dgm:cxn modelId="{D7634143-A0FC-4367-9CE1-B24B9D4E77D8}" type="presParOf" srcId="{01715E57-1B5F-4A63-8D1F-64A32F5EC750}" destId="{2F034AEA-00B6-4D22-95F1-9198FEEA833C}" srcOrd="5" destOrd="0" presId="urn:microsoft.com/office/officeart/2005/8/layout/pyramid2"/>
    <dgm:cxn modelId="{3147646E-3CD3-456B-B5CD-64CADCE677AD}" type="presParOf" srcId="{01715E57-1B5F-4A63-8D1F-64A32F5EC750}" destId="{ADA2E1D8-3ABE-4687-BCC5-4E41B5382FC5}" srcOrd="6" destOrd="0" presId="urn:microsoft.com/office/officeart/2005/8/layout/pyramid2"/>
    <dgm:cxn modelId="{B1D0379A-EBEC-4D9A-AF37-4CDDD48E4BA7}" type="presParOf" srcId="{01715E57-1B5F-4A63-8D1F-64A32F5EC750}" destId="{3222115F-ED5D-4533-91D8-B50D72259EA8}" srcOrd="7" destOrd="0" presId="urn:microsoft.com/office/officeart/2005/8/layout/pyramid2"/>
    <dgm:cxn modelId="{F867376B-734B-4BD6-AD05-E84810D84DA4}" type="presParOf" srcId="{01715E57-1B5F-4A63-8D1F-64A32F5EC750}" destId="{1713BBD1-4BE5-4D83-9072-34D7AB8A4EEC}" srcOrd="8" destOrd="0" presId="urn:microsoft.com/office/officeart/2005/8/layout/pyramid2"/>
    <dgm:cxn modelId="{F12E6F97-27A8-4D57-8FB8-347826F6FE9F}" type="presParOf" srcId="{01715E57-1B5F-4A63-8D1F-64A32F5EC750}" destId="{7624B72D-5F74-4C74-B9AE-67376C482D8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1C6FE-28BD-461A-8A94-3EC2DE69E978}">
      <dsp:nvSpPr>
        <dsp:cNvPr id="0" name=""/>
        <dsp:cNvSpPr/>
      </dsp:nvSpPr>
      <dsp:spPr>
        <a:xfrm rot="5400000">
          <a:off x="-285293" y="287860"/>
          <a:ext cx="1901953" cy="1331367"/>
        </a:xfrm>
        <a:prstGeom prst="chevron">
          <a:avLst/>
        </a:prstGeom>
        <a:solidFill>
          <a:schemeClr val="bg1">
            <a:lumMod val="65000"/>
          </a:schemeClr>
        </a:soli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" y="668251"/>
        <a:ext cx="1331367" cy="570586"/>
      </dsp:txXfrm>
    </dsp:sp>
    <dsp:sp modelId="{B87A6B20-7D03-4A1C-B41E-3EAE4DB02A85}">
      <dsp:nvSpPr>
        <dsp:cNvPr id="0" name=""/>
        <dsp:cNvSpPr/>
      </dsp:nvSpPr>
      <dsp:spPr>
        <a:xfrm rot="5400000">
          <a:off x="4162348" y="-2828413"/>
          <a:ext cx="1236269" cy="6898232"/>
        </a:xfrm>
        <a:prstGeom prst="round2SameRect">
          <a:avLst/>
        </a:prstGeom>
        <a:solidFill>
          <a:srgbClr val="90BBD6"/>
        </a:soli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Liberation Serif" panose="02020603050405020304" pitchFamily="18" charset="0"/>
            </a:rPr>
            <a:t>Бюджетный кодекс Российской Федерации</a:t>
          </a:r>
          <a:endParaRPr lang="ru-RU" sz="2500" kern="1200" dirty="0">
            <a:latin typeface="Liberation Serif" panose="02020603050405020304" pitchFamily="18" charset="0"/>
          </a:endParaRPr>
        </a:p>
      </dsp:txBody>
      <dsp:txXfrm rot="-5400000">
        <a:off x="1331367" y="62918"/>
        <a:ext cx="6837882" cy="1115569"/>
      </dsp:txXfrm>
    </dsp:sp>
    <dsp:sp modelId="{A421B1A1-F92C-4B3F-82B4-76767EE30923}">
      <dsp:nvSpPr>
        <dsp:cNvPr id="0" name=""/>
        <dsp:cNvSpPr/>
      </dsp:nvSpPr>
      <dsp:spPr>
        <a:xfrm rot="5400000">
          <a:off x="-273284" y="1943512"/>
          <a:ext cx="1901953" cy="1331367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2010" y="2323903"/>
        <a:ext cx="1331367" cy="570586"/>
      </dsp:txXfrm>
    </dsp:sp>
    <dsp:sp modelId="{3CCF42C1-3CCC-418C-B955-37E1F3A4FC0C}">
      <dsp:nvSpPr>
        <dsp:cNvPr id="0" name=""/>
        <dsp:cNvSpPr/>
      </dsp:nvSpPr>
      <dsp:spPr>
        <a:xfrm rot="5400000">
          <a:off x="4162348" y="-1144983"/>
          <a:ext cx="1236269" cy="6898232"/>
        </a:xfrm>
        <a:prstGeom prst="round2SameRect">
          <a:avLst/>
        </a:prstGeom>
        <a:solidFill>
          <a:schemeClr val="bg2">
            <a:lumMod val="90000"/>
          </a:schemeClr>
        </a:solidFill>
        <a:ln w="9525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Liberation Serif" panose="02020603050405020304" pitchFamily="18" charset="0"/>
            </a:rPr>
            <a:t>Налоговый кодекс Российской Федерации</a:t>
          </a:r>
          <a:endParaRPr lang="ru-RU" sz="2500" kern="1200" dirty="0">
            <a:latin typeface="Liberation Serif" panose="02020603050405020304" pitchFamily="18" charset="0"/>
          </a:endParaRPr>
        </a:p>
      </dsp:txBody>
      <dsp:txXfrm rot="-5400000">
        <a:off x="1331367" y="1746348"/>
        <a:ext cx="6837882" cy="1115569"/>
      </dsp:txXfrm>
    </dsp:sp>
    <dsp:sp modelId="{3E060573-16EC-4C0E-9425-4DF9D994339B}">
      <dsp:nvSpPr>
        <dsp:cNvPr id="0" name=""/>
        <dsp:cNvSpPr/>
      </dsp:nvSpPr>
      <dsp:spPr>
        <a:xfrm rot="5400000">
          <a:off x="-285293" y="3709363"/>
          <a:ext cx="1901953" cy="1331367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" y="4089754"/>
        <a:ext cx="1331367" cy="570586"/>
      </dsp:txXfrm>
    </dsp:sp>
    <dsp:sp modelId="{B9116403-A960-4EB4-BD9A-DB4FE6BC84B0}">
      <dsp:nvSpPr>
        <dsp:cNvPr id="0" name=""/>
        <dsp:cNvSpPr/>
      </dsp:nvSpPr>
      <dsp:spPr>
        <a:xfrm rot="5400000">
          <a:off x="4162348" y="593089"/>
          <a:ext cx="1236269" cy="6898232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6350" cap="flat" cmpd="thickThin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Liberation Serif" panose="02020603050405020304" pitchFamily="18" charset="0"/>
            </a:rPr>
            <a:t>Нормативно правовые документы Свердловской области, решения Думы городского округа</a:t>
          </a:r>
          <a:endParaRPr lang="ru-RU" sz="2500" kern="1200" dirty="0">
            <a:latin typeface="Liberation Serif" panose="02020603050405020304" pitchFamily="18" charset="0"/>
          </a:endParaRPr>
        </a:p>
      </dsp:txBody>
      <dsp:txXfrm rot="-5400000">
        <a:off x="1331367" y="3484420"/>
        <a:ext cx="6837882" cy="11155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79825-35D1-4358-BC6B-346D136CB426}">
      <dsp:nvSpPr>
        <dsp:cNvPr id="0" name=""/>
        <dsp:cNvSpPr/>
      </dsp:nvSpPr>
      <dsp:spPr>
        <a:xfrm>
          <a:off x="0" y="50252"/>
          <a:ext cx="2496909" cy="79808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Liberation Serif" panose="02020603050405020304" pitchFamily="18" charset="0"/>
            </a:rPr>
            <a:t>Администрация городского округа, Финансовое управление</a:t>
          </a:r>
          <a:endParaRPr lang="ru-RU" sz="1500" b="1" kern="1200" dirty="0">
            <a:latin typeface="Liberation Serif" panose="02020603050405020304" pitchFamily="18" charset="0"/>
          </a:endParaRPr>
        </a:p>
      </dsp:txBody>
      <dsp:txXfrm>
        <a:off x="38959" y="89211"/>
        <a:ext cx="2418991" cy="7201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F322A-778E-412E-AD06-CFF69F88E200}">
      <dsp:nvSpPr>
        <dsp:cNvPr id="0" name=""/>
        <dsp:cNvSpPr/>
      </dsp:nvSpPr>
      <dsp:spPr>
        <a:xfrm>
          <a:off x="4577059" y="192056"/>
          <a:ext cx="3487840" cy="1351065"/>
        </a:xfrm>
        <a:prstGeom prst="roundRect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Доходы</a:t>
          </a:r>
          <a:endParaRPr lang="ru-RU" sz="5000" kern="120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sp:txBody>
      <dsp:txXfrm>
        <a:off x="4643013" y="258010"/>
        <a:ext cx="3355932" cy="1219157"/>
      </dsp:txXfrm>
    </dsp:sp>
    <dsp:sp modelId="{9ACEE274-9A7E-4EF9-AFD8-06C88FDEB18D}">
      <dsp:nvSpPr>
        <dsp:cNvPr id="0" name=""/>
        <dsp:cNvSpPr/>
      </dsp:nvSpPr>
      <dsp:spPr>
        <a:xfrm>
          <a:off x="4589660" y="1800079"/>
          <a:ext cx="3475239" cy="1204681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5000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Расходы</a:t>
          </a:r>
          <a:endParaRPr lang="ru-RU" sz="5000" kern="120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sp:txBody>
      <dsp:txXfrm>
        <a:off x="4648468" y="1858887"/>
        <a:ext cx="3357623" cy="1087065"/>
      </dsp:txXfrm>
    </dsp:sp>
    <dsp:sp modelId="{332B9938-3F0A-4D2F-8536-B152D87C9DF2}">
      <dsp:nvSpPr>
        <dsp:cNvPr id="0" name=""/>
        <dsp:cNvSpPr/>
      </dsp:nvSpPr>
      <dsp:spPr>
        <a:xfrm>
          <a:off x="4589834" y="3233681"/>
          <a:ext cx="3475065" cy="1233720"/>
        </a:xfrm>
        <a:prstGeom prst="roundRect">
          <a:avLst/>
        </a:prstGeom>
        <a:solidFill>
          <a:schemeClr val="lt1"/>
        </a:solidFill>
        <a:ln w="127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Дефицит</a:t>
          </a:r>
        </a:p>
      </dsp:txBody>
      <dsp:txXfrm>
        <a:off x="4650059" y="3293906"/>
        <a:ext cx="3354615" cy="11132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43DCC-46B9-43BC-91AC-1F2549E97DE6}">
      <dsp:nvSpPr>
        <dsp:cNvPr id="0" name=""/>
        <dsp:cNvSpPr/>
      </dsp:nvSpPr>
      <dsp:spPr>
        <a:xfrm>
          <a:off x="6014465" y="2232258"/>
          <a:ext cx="2331738" cy="2137269"/>
        </a:xfrm>
        <a:prstGeom prst="gear9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Безвозмездные поступления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66,5%</a:t>
          </a:r>
          <a:endParaRPr lang="ru-RU" sz="1400" b="1" kern="120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  <a:cs typeface="Times New Roman" pitchFamily="18" charset="0"/>
          </a:endParaRPr>
        </a:p>
      </dsp:txBody>
      <dsp:txXfrm>
        <a:off x="6468714" y="2732903"/>
        <a:ext cx="1423240" cy="1098600"/>
      </dsp:txXfrm>
    </dsp:sp>
    <dsp:sp modelId="{116D36B4-4133-478A-B319-62D261878BFC}">
      <dsp:nvSpPr>
        <dsp:cNvPr id="0" name=""/>
        <dsp:cNvSpPr/>
      </dsp:nvSpPr>
      <dsp:spPr>
        <a:xfrm>
          <a:off x="3801927" y="1732745"/>
          <a:ext cx="2381013" cy="2371720"/>
        </a:xfrm>
        <a:prstGeom prst="gear6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Liberation Serif" panose="02020603050405020304" pitchFamily="18" charset="0"/>
              <a:cs typeface="Times New Roman" pitchFamily="18" charset="0"/>
            </a:rPr>
            <a:t>Налоговые доходы 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Liberation Serif" panose="02020603050405020304" pitchFamily="18" charset="0"/>
              <a:cs typeface="Times New Roman" pitchFamily="18" charset="0"/>
            </a:rPr>
            <a:t>30,4%</a:t>
          </a:r>
          <a:endParaRPr lang="ru-RU" sz="1400" b="1" kern="1200" dirty="0">
            <a:latin typeface="Liberation Serif" panose="02020603050405020304" pitchFamily="18" charset="0"/>
            <a:cs typeface="Times New Roman" pitchFamily="18" charset="0"/>
          </a:endParaRPr>
        </a:p>
      </dsp:txBody>
      <dsp:txXfrm>
        <a:off x="4400365" y="2333441"/>
        <a:ext cx="1184137" cy="1170328"/>
      </dsp:txXfrm>
    </dsp:sp>
    <dsp:sp modelId="{7E8461A0-D54E-40A5-B0A1-709BB2578D82}">
      <dsp:nvSpPr>
        <dsp:cNvPr id="0" name=""/>
        <dsp:cNvSpPr/>
      </dsp:nvSpPr>
      <dsp:spPr>
        <a:xfrm rot="20700000">
          <a:off x="5663448" y="248566"/>
          <a:ext cx="2187630" cy="2026953"/>
        </a:xfrm>
        <a:prstGeom prst="gear6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Liberation Serif" panose="02020603050405020304" pitchFamily="18" charset="0"/>
              <a:cs typeface="Times New Roman" pitchFamily="18" charset="0"/>
            </a:rPr>
            <a:t>Неналоговые</a:t>
          </a: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   доходы 3,1%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 rot="-20700000">
        <a:off x="6152789" y="683606"/>
        <a:ext cx="1208946" cy="1156873"/>
      </dsp:txXfrm>
    </dsp:sp>
    <dsp:sp modelId="{1CE40516-E506-441F-A0E6-E2386F1B2CC8}">
      <dsp:nvSpPr>
        <dsp:cNvPr id="0" name=""/>
        <dsp:cNvSpPr/>
      </dsp:nvSpPr>
      <dsp:spPr>
        <a:xfrm rot="568910">
          <a:off x="6650908" y="961357"/>
          <a:ext cx="1818286" cy="2111783"/>
        </a:xfrm>
        <a:prstGeom prst="circularArrow">
          <a:avLst>
            <a:gd name="adj1" fmla="val 4687"/>
            <a:gd name="adj2" fmla="val 299029"/>
            <a:gd name="adj3" fmla="val 2541147"/>
            <a:gd name="adj4" fmla="val 15808474"/>
            <a:gd name="adj5" fmla="val 5469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600C5-DA6A-4E1E-8111-9A9C214B2103}">
      <dsp:nvSpPr>
        <dsp:cNvPr id="0" name=""/>
        <dsp:cNvSpPr/>
      </dsp:nvSpPr>
      <dsp:spPr>
        <a:xfrm rot="1603435">
          <a:off x="4764949" y="412837"/>
          <a:ext cx="2275606" cy="283607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8DD12-686F-4326-B31E-54D90616AB67}">
      <dsp:nvSpPr>
        <dsp:cNvPr id="0" name=""/>
        <dsp:cNvSpPr/>
      </dsp:nvSpPr>
      <dsp:spPr>
        <a:xfrm rot="391510">
          <a:off x="6017250" y="1561276"/>
          <a:ext cx="2286481" cy="271384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FD935-C1C6-47FB-A5DD-D8BC97653986}">
      <dsp:nvSpPr>
        <dsp:cNvPr id="0" name=""/>
        <dsp:cNvSpPr/>
      </dsp:nvSpPr>
      <dsp:spPr>
        <a:xfrm>
          <a:off x="2623169" y="0"/>
          <a:ext cx="2647446" cy="1728192"/>
        </a:xfrm>
        <a:prstGeom prst="trapezoid">
          <a:avLst>
            <a:gd name="adj" fmla="val 76596"/>
          </a:avLst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>
          <a:bevelT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latin typeface="Liberation Serif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Liberation Serif" panose="02020603050405020304" pitchFamily="18" charset="0"/>
              <a:cs typeface="Times New Roman" pitchFamily="18" charset="0"/>
            </a:rPr>
            <a:t>Субсидии</a:t>
          </a:r>
          <a:r>
            <a:rPr lang="ru-RU" sz="2400" kern="1200" dirty="0" smtClean="0">
              <a:latin typeface="Liberation Serif" panose="02020603050405020304" pitchFamily="18" charset="0"/>
              <a:cs typeface="Times New Roman" pitchFamily="18" charset="0"/>
            </a:rPr>
            <a:t> 10,8%</a:t>
          </a:r>
          <a:endParaRPr lang="ru-RU" sz="2400" kern="1200" dirty="0">
            <a:latin typeface="Liberation Serif" panose="02020603050405020304" pitchFamily="18" charset="0"/>
            <a:cs typeface="Times New Roman" pitchFamily="18" charset="0"/>
          </a:endParaRPr>
        </a:p>
      </dsp:txBody>
      <dsp:txXfrm>
        <a:off x="2623169" y="0"/>
        <a:ext cx="2647446" cy="1728192"/>
      </dsp:txXfrm>
    </dsp:sp>
    <dsp:sp modelId="{3D510292-E4A4-42E0-9231-4CC3CE6CC39B}">
      <dsp:nvSpPr>
        <dsp:cNvPr id="0" name=""/>
        <dsp:cNvSpPr/>
      </dsp:nvSpPr>
      <dsp:spPr>
        <a:xfrm>
          <a:off x="1317581" y="1656178"/>
          <a:ext cx="5294892" cy="1728192"/>
        </a:xfrm>
        <a:prstGeom prst="trapezoid">
          <a:avLst>
            <a:gd name="adj" fmla="val 76596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Liberation Serif" panose="02020603050405020304" pitchFamily="18" charset="0"/>
              <a:cs typeface="Times New Roman" pitchFamily="18" charset="0"/>
            </a:rPr>
            <a:t>Дотации 35,8%</a:t>
          </a:r>
          <a:endParaRPr lang="ru-RU" sz="2400" kern="1200" dirty="0">
            <a:latin typeface="Liberation Serif" panose="02020603050405020304" pitchFamily="18" charset="0"/>
            <a:cs typeface="Times New Roman" pitchFamily="18" charset="0"/>
          </a:endParaRPr>
        </a:p>
      </dsp:txBody>
      <dsp:txXfrm>
        <a:off x="2244187" y="1656178"/>
        <a:ext cx="3441680" cy="1728192"/>
      </dsp:txXfrm>
    </dsp:sp>
    <dsp:sp modelId="{E73B2CBA-82A7-4B9B-8A2A-22FEAD10CFC7}">
      <dsp:nvSpPr>
        <dsp:cNvPr id="0" name=""/>
        <dsp:cNvSpPr/>
      </dsp:nvSpPr>
      <dsp:spPr>
        <a:xfrm>
          <a:off x="0" y="3387256"/>
          <a:ext cx="7942339" cy="1728192"/>
        </a:xfrm>
        <a:prstGeom prst="trapezoid">
          <a:avLst>
            <a:gd name="adj" fmla="val 76596"/>
          </a:avLst>
        </a:prstGeom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>
          <a:bevelT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Liberation Serif" panose="02020603050405020304" pitchFamily="18" charset="0"/>
              <a:cs typeface="Times New Roman" pitchFamily="18" charset="0"/>
            </a:rPr>
            <a:t>Субвенции</a:t>
          </a:r>
          <a:r>
            <a:rPr lang="ru-RU" sz="3500" kern="1200" dirty="0" smtClean="0">
              <a:latin typeface="Liberation Serif" panose="02020603050405020304" pitchFamily="18" charset="0"/>
              <a:cs typeface="Times New Roman" pitchFamily="18" charset="0"/>
            </a:rPr>
            <a:t> 53,4%</a:t>
          </a:r>
          <a:endParaRPr lang="ru-RU" sz="3500" kern="1200" dirty="0">
            <a:latin typeface="Liberation Serif" panose="02020603050405020304" pitchFamily="18" charset="0"/>
            <a:cs typeface="Times New Roman" pitchFamily="18" charset="0"/>
          </a:endParaRPr>
        </a:p>
      </dsp:txBody>
      <dsp:txXfrm>
        <a:off x="1389909" y="3387256"/>
        <a:ext cx="5162520" cy="17281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35D9D-D3CF-4FA5-BA60-93F575565D6B}">
      <dsp:nvSpPr>
        <dsp:cNvPr id="0" name=""/>
        <dsp:cNvSpPr/>
      </dsp:nvSpPr>
      <dsp:spPr>
        <a:xfrm rot="10800000">
          <a:off x="-106571" y="0"/>
          <a:ext cx="8206031" cy="5544616"/>
        </a:xfrm>
        <a:prstGeom prst="triangle">
          <a:avLst/>
        </a:prstGeom>
        <a:solidFill>
          <a:srgbClr val="90BBD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07F73B-CEC3-425F-AF03-F0C07C4E2059}">
      <dsp:nvSpPr>
        <dsp:cNvPr id="0" name=""/>
        <dsp:cNvSpPr/>
      </dsp:nvSpPr>
      <dsp:spPr>
        <a:xfrm>
          <a:off x="4174449" y="291748"/>
          <a:ext cx="3818438" cy="788375"/>
        </a:xfrm>
        <a:prstGeom prst="roundRect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ООО «</a:t>
          </a:r>
          <a:r>
            <a:rPr lang="en-US" sz="2000" b="1" i="0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SLK Cement</a:t>
          </a:r>
          <a:r>
            <a:rPr lang="ru-RU" sz="2000" b="1" kern="1200" baseline="0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»</a:t>
          </a: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                                      </a:t>
          </a:r>
          <a:endParaRPr lang="ru-RU" sz="2000" b="1" kern="1200" dirty="0">
            <a:solidFill>
              <a:schemeClr val="tx2">
                <a:lumMod val="75000"/>
              </a:schemeClr>
            </a:solidFill>
            <a:latin typeface="Liberation Serif" panose="02020603050405020304" pitchFamily="18" charset="0"/>
          </a:endParaRPr>
        </a:p>
      </dsp:txBody>
      <dsp:txXfrm>
        <a:off x="4212934" y="330233"/>
        <a:ext cx="3741468" cy="711405"/>
      </dsp:txXfrm>
    </dsp:sp>
    <dsp:sp modelId="{4AE3E91E-717D-4ACC-877C-C664195EF708}">
      <dsp:nvSpPr>
        <dsp:cNvPr id="0" name=""/>
        <dsp:cNvSpPr/>
      </dsp:nvSpPr>
      <dsp:spPr>
        <a:xfrm>
          <a:off x="4234420" y="3152336"/>
          <a:ext cx="3758467" cy="788375"/>
        </a:xfrm>
        <a:prstGeom prst="roundRect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2000" b="1" kern="1200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ООО «Староцементный завод»</a:t>
          </a:r>
          <a:endParaRPr lang="ru-RU" sz="2000" kern="1200" baseline="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sp:txBody>
      <dsp:txXfrm>
        <a:off x="4272905" y="3190821"/>
        <a:ext cx="3681497" cy="711405"/>
      </dsp:txXfrm>
    </dsp:sp>
    <dsp:sp modelId="{BDE2199E-1473-426F-A6A7-CEC986EDBA3A}">
      <dsp:nvSpPr>
        <dsp:cNvPr id="0" name=""/>
        <dsp:cNvSpPr/>
      </dsp:nvSpPr>
      <dsp:spPr>
        <a:xfrm>
          <a:off x="4205926" y="2193309"/>
          <a:ext cx="3769171" cy="788375"/>
        </a:xfrm>
        <a:prstGeom prst="roundRect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ОАО «Сухоложский огнеупорный завод»</a:t>
          </a:r>
        </a:p>
      </dsp:txBody>
      <dsp:txXfrm>
        <a:off x="4244411" y="2231794"/>
        <a:ext cx="3692201" cy="711405"/>
      </dsp:txXfrm>
    </dsp:sp>
    <dsp:sp modelId="{ADA2E1D8-3ABE-4687-BCC5-4E41B5382FC5}">
      <dsp:nvSpPr>
        <dsp:cNvPr id="0" name=""/>
        <dsp:cNvSpPr/>
      </dsp:nvSpPr>
      <dsp:spPr>
        <a:xfrm>
          <a:off x="4214309" y="1216725"/>
          <a:ext cx="3778578" cy="788375"/>
        </a:xfrm>
        <a:prstGeom prst="roundRect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ООО «ФОРЭС»</a:t>
          </a:r>
          <a:endParaRPr lang="ru-RU" sz="2000" b="1" kern="1200" baseline="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sp:txBody>
      <dsp:txXfrm>
        <a:off x="4252794" y="1255210"/>
        <a:ext cx="3701608" cy="711405"/>
      </dsp:txXfrm>
    </dsp:sp>
    <dsp:sp modelId="{1713BBD1-4BE5-4D83-9072-34D7AB8A4EEC}">
      <dsp:nvSpPr>
        <dsp:cNvPr id="0" name=""/>
        <dsp:cNvSpPr/>
      </dsp:nvSpPr>
      <dsp:spPr>
        <a:xfrm>
          <a:off x="4205926" y="4088437"/>
          <a:ext cx="3769171" cy="788375"/>
        </a:xfrm>
        <a:prstGeom prst="roundRect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АО «Сухоложское Литье»</a:t>
          </a:r>
          <a:endParaRPr lang="ru-RU" sz="2000" b="1" kern="1200" baseline="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sp:txBody>
      <dsp:txXfrm>
        <a:off x="4244411" y="4126922"/>
        <a:ext cx="3692201" cy="711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0.72315</cdr:x>
      <cdr:y>0.00113</cdr:y>
    </cdr:from>
    <cdr:to>
      <cdr:x>0.98221</cdr:x>
      <cdr:y>0.07656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142057" y="4167"/>
          <a:ext cx="1125599" cy="2770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1pPr>
          <a:lvl2pPr marL="457153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2pPr>
          <a:lvl3pPr marL="914305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3pPr>
          <a:lvl4pPr marL="1371458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4pPr>
          <a:lvl5pPr marL="182861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5pPr>
          <a:lvl6pPr marL="2285763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6pPr>
          <a:lvl7pPr marL="2742915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7pPr>
          <a:lvl8pPr marL="3200068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8pPr>
          <a:lvl9pPr marL="3657220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algn="ctr" eaLnBrk="1" hangingPunct="1"/>
          <a:r>
            <a:rPr lang="ru-RU" alt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(млн. рублей)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0.6226</cdr:x>
      <cdr:y>0.13667</cdr:y>
    </cdr:from>
    <cdr:to>
      <cdr:x>0.92501</cdr:x>
      <cdr:y>0.94081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flipH="1">
          <a:off x="5485246" y="783272"/>
          <a:ext cx="2664296" cy="4608512"/>
        </a:xfrm>
        <a:prstGeom xmlns:a="http://schemas.openxmlformats.org/drawingml/2006/main" prst="rightArrow">
          <a:avLst>
            <a:gd name="adj1" fmla="val 77636"/>
            <a:gd name="adj2" fmla="val 50000"/>
          </a:avLst>
        </a:prstGeom>
        <a:solidFill xmlns:a="http://schemas.openxmlformats.org/drawingml/2006/main">
          <a:schemeClr val="accent1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  <a:p xmlns:a="http://schemas.openxmlformats.org/drawingml/2006/main">
          <a:r>
            <a:rPr lang="ru-RU" sz="1300" dirty="0" smtClean="0">
              <a:solidFill>
                <a:schemeClr val="bg1"/>
              </a:solidFill>
              <a:latin typeface="Liberation Serif" pitchFamily="18" charset="0"/>
            </a:rPr>
            <a:t>В бюджете 2024 года на реализацию 15 муниципальных программ предусмотрено – </a:t>
          </a:r>
        </a:p>
        <a:p xmlns:a="http://schemas.openxmlformats.org/drawingml/2006/main">
          <a:r>
            <a:rPr lang="ru-RU" sz="1300" dirty="0" smtClean="0">
              <a:solidFill>
                <a:schemeClr val="bg1"/>
              </a:solidFill>
              <a:latin typeface="Liberation Serif" pitchFamily="18" charset="0"/>
            </a:rPr>
            <a:t>2 844,6 млн. рублей. </a:t>
          </a:r>
        </a:p>
        <a:p xmlns:a="http://schemas.openxmlformats.org/drawingml/2006/main">
          <a:endParaRPr lang="ru-RU" sz="1300" dirty="0" smtClean="0">
            <a:solidFill>
              <a:schemeClr val="bg1"/>
            </a:solidFill>
            <a:latin typeface="Liberation Serif" pitchFamily="18" charset="0"/>
          </a:endParaRPr>
        </a:p>
        <a:p xmlns:a="http://schemas.openxmlformats.org/drawingml/2006/main">
          <a:r>
            <a:rPr lang="ru-RU" sz="1300" dirty="0" smtClean="0">
              <a:solidFill>
                <a:schemeClr val="bg1"/>
              </a:solidFill>
              <a:latin typeface="Liberation Serif" pitchFamily="18" charset="0"/>
            </a:rPr>
            <a:t>98,67% расходов бюджета в рамках муниципальных программ </a:t>
          </a:r>
        </a:p>
        <a:p xmlns:a="http://schemas.openxmlformats.org/drawingml/2006/main">
          <a:endParaRPr lang="ru-RU" sz="1300" dirty="0" smtClean="0">
            <a:solidFill>
              <a:schemeClr val="bg1"/>
            </a:solidFill>
            <a:latin typeface="Liberation Serif" pitchFamily="18" charset="0"/>
          </a:endParaRPr>
        </a:p>
        <a:p xmlns:a="http://schemas.openxmlformats.org/drawingml/2006/main">
          <a:r>
            <a:rPr lang="ru-RU" sz="1300" dirty="0" smtClean="0">
              <a:solidFill>
                <a:schemeClr val="bg1"/>
              </a:solidFill>
              <a:latin typeface="Liberation Serif" pitchFamily="18" charset="0"/>
            </a:rPr>
            <a:t>Объем расходов бюджета на 2024 год - 2 924,7 млн. рублей </a:t>
          </a:r>
          <a:endParaRPr lang="ru-RU" sz="1300" dirty="0">
            <a:solidFill>
              <a:schemeClr val="bg1"/>
            </a:solidFill>
            <a:latin typeface="Liberation Serif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0.68316</cdr:x>
      <cdr:y>0.0137</cdr:y>
    </cdr:from>
    <cdr:to>
      <cdr:x>0.98765</cdr:x>
      <cdr:y>0.27397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5755591" y="72008"/>
          <a:ext cx="2565274" cy="1368152"/>
        </a:xfrm>
        <a:prstGeom xmlns:a="http://schemas.openxmlformats.org/drawingml/2006/main" prst="wedgeRoundRectCallout">
          <a:avLst>
            <a:gd name="adj1" fmla="val -93559"/>
            <a:gd name="adj2" fmla="val 51411"/>
            <a:gd name="adj3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 w="3810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Жилищное хозяйство – 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13 497,7 тыс. руб. (3,5%) </a:t>
          </a:r>
        </a:p>
        <a:p xmlns:a="http://schemas.openxmlformats.org/drawingml/2006/main">
          <a:pPr algn="ctr"/>
          <a:endParaRPr lang="ru-RU" sz="1200" b="1" dirty="0" smtClean="0">
            <a:solidFill>
              <a:schemeClr val="tx1"/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050" dirty="0" smtClean="0">
              <a:solidFill>
                <a:schemeClr val="tx1"/>
              </a:solidFill>
              <a:latin typeface="Liberation Serif" pitchFamily="18" charset="0"/>
            </a:rPr>
            <a:t>Переселение граждан из ветхого и аварийного жилищного фонда </a:t>
          </a:r>
          <a:endParaRPr lang="ru-RU" sz="1050" b="1" dirty="0">
            <a:solidFill>
              <a:schemeClr val="tx1"/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0.01714</cdr:x>
      <cdr:y>0.0137</cdr:y>
    </cdr:from>
    <cdr:to>
      <cdr:x>0.30818</cdr:x>
      <cdr:y>0.27471</cdr:y>
    </cdr:to>
    <cdr:sp macro="" textlink="">
      <cdr:nvSpPr>
        <cdr:cNvPr id="8" name="Скругленная прямоугольная выноска 7"/>
        <cdr:cNvSpPr/>
      </cdr:nvSpPr>
      <cdr:spPr>
        <a:xfrm xmlns:a="http://schemas.openxmlformats.org/drawingml/2006/main">
          <a:off x="144422" y="72008"/>
          <a:ext cx="2452000" cy="1372028"/>
        </a:xfrm>
        <a:prstGeom xmlns:a="http://schemas.openxmlformats.org/drawingml/2006/main" prst="wedgeRoundRectCallout">
          <a:avLst>
            <a:gd name="adj1" fmla="val 94913"/>
            <a:gd name="adj2" fmla="val 50459"/>
            <a:gd name="adj3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 w="3810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Другие вопросы 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в области ЖКХ – 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26 652,0 тыс. руб.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 (7,0%)</a:t>
          </a:r>
          <a:endParaRPr lang="ru-RU" sz="1400" b="1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0.67526</cdr:x>
      <cdr:y>0.68493</cdr:y>
    </cdr:from>
    <cdr:to>
      <cdr:x>0.98765</cdr:x>
      <cdr:y>0.9863</cdr:y>
    </cdr:to>
    <cdr:sp macro="" textlink="">
      <cdr:nvSpPr>
        <cdr:cNvPr id="9" name="Скругленная прямоугольная выноска 8"/>
        <cdr:cNvSpPr/>
      </cdr:nvSpPr>
      <cdr:spPr>
        <a:xfrm xmlns:a="http://schemas.openxmlformats.org/drawingml/2006/main">
          <a:off x="5689038" y="3600400"/>
          <a:ext cx="2631827" cy="1584176"/>
        </a:xfrm>
        <a:prstGeom xmlns:a="http://schemas.openxmlformats.org/drawingml/2006/main" prst="wedgeRoundRectCallout">
          <a:avLst>
            <a:gd name="adj1" fmla="val -58179"/>
            <a:gd name="adj2" fmla="val -106321"/>
            <a:gd name="adj3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 w="3810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Коммунальное </a:t>
          </a:r>
          <a:r>
            <a:rPr 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хозяйство – 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235 453,6 тыс. руб. (61,4%)</a:t>
          </a:r>
        </a:p>
        <a:p xmlns:a="http://schemas.openxmlformats.org/drawingml/2006/main">
          <a:pPr algn="ctr"/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Реконструкция, модернизация объектов и сетей коммунального хозяйства;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техническое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перевооружение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объектов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водоподготовки централизованной системы водоснабжения,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систем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теплоснабжения городского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округа;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модернизация ЖКХ с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применением энергосберегающих технологий </a:t>
          </a:r>
          <a:endParaRPr lang="ru-RU" sz="900" b="1" dirty="0">
            <a:solidFill>
              <a:schemeClr val="tx1"/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0.0136</cdr:x>
      <cdr:y>0.68493</cdr:y>
    </cdr:from>
    <cdr:to>
      <cdr:x>0.34574</cdr:x>
      <cdr:y>0.9863</cdr:y>
    </cdr:to>
    <cdr:sp macro="" textlink="">
      <cdr:nvSpPr>
        <cdr:cNvPr id="10" name="Скругленная прямоугольная выноска 9"/>
        <cdr:cNvSpPr/>
      </cdr:nvSpPr>
      <cdr:spPr>
        <a:xfrm xmlns:a="http://schemas.openxmlformats.org/drawingml/2006/main">
          <a:off x="114564" y="3600400"/>
          <a:ext cx="2798287" cy="1584176"/>
        </a:xfrm>
        <a:prstGeom xmlns:a="http://schemas.openxmlformats.org/drawingml/2006/main" prst="wedgeRoundRectCallout">
          <a:avLst>
            <a:gd name="adj1" fmla="val 48731"/>
            <a:gd name="adj2" fmla="val -112962"/>
            <a:gd name="adj3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 w="3810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Благоустройство – 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107 682,0 тыс. руб.  (28,1%)</a:t>
          </a:r>
        </a:p>
        <a:p xmlns:a="http://schemas.openxmlformats.org/drawingml/2006/main">
          <a:pPr algn="ctr"/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Уличное освещение, озеленение территории, содержание мест захоронения, содержание площадей, скверов и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памятников; мероприятия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в сфере обращения с твердыми коммунальными отходами,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закупка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контейнеров для раздельного накопления твердых коммунальных отходов;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комплексное благоустройство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парка в селе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Курьи; 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прочие мероприятия по благоустройству</a:t>
          </a:r>
          <a:endParaRPr lang="ru-RU" sz="900" b="1" dirty="0">
            <a:solidFill>
              <a:schemeClr val="tx1"/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0.70042</cdr:x>
      <cdr:y>0.00745</cdr:y>
    </cdr:from>
    <cdr:to>
      <cdr:x>0.97325</cdr:x>
      <cdr:y>0.08288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889870" y="27357"/>
          <a:ext cx="1125666" cy="2770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ru-RU" alt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(млн. рублей)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0.6257</cdr:x>
      <cdr:y>0.04545</cdr:y>
    </cdr:from>
    <cdr:to>
      <cdr:x>1</cdr:x>
      <cdr:y>0.36364</cdr:y>
    </cdr:to>
    <cdr:sp macro="" textlink="">
      <cdr:nvSpPr>
        <cdr:cNvPr id="2" name="Rectangl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51861" y="72008"/>
          <a:ext cx="2304256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1pPr>
          <a:lvl2pPr marL="457153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2pPr>
          <a:lvl3pPr marL="914305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3pPr>
          <a:lvl4pPr marL="1371458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4pPr>
          <a:lvl5pPr marL="182861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5pPr>
          <a:lvl6pPr marL="2285763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6pPr>
          <a:lvl7pPr marL="2742915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7pPr>
          <a:lvl8pPr marL="3200068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8pPr>
          <a:lvl9pPr marL="3657220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algn="ctr" eaLnBrk="1" hangingPunct="1"/>
          <a:endParaRPr lang="ru-RU" altLang="ru-RU" sz="1200" b="1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 eaLnBrk="1" hangingPunct="1"/>
          <a:r>
            <a:rPr lang="ru-RU" alt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Естественное </a:t>
          </a:r>
          <a:r>
            <a:rPr lang="ru-RU" alt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движение </a:t>
          </a:r>
          <a:r>
            <a:rPr lang="ru-RU" alt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населения, (человек)</a:t>
          </a:r>
          <a:r>
            <a:rPr lang="ru-RU" alt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/>
          </a:r>
          <a:br>
            <a:rPr lang="ru-RU" alt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</a:br>
          <a:endParaRPr lang="ru-RU" altLang="ru-RU" sz="1200" b="1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0.47194</cdr:x>
      <cdr:y>0.13514</cdr:y>
    </cdr:from>
    <cdr:to>
      <cdr:x>0.53319</cdr:x>
      <cdr:y>0.17568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3883846" y="720080"/>
          <a:ext cx="504056" cy="21602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0.49657</cdr:x>
      <cdr:y>0.12162</cdr:y>
    </cdr:from>
    <cdr:to>
      <cdr:x>0.53319</cdr:x>
      <cdr:y>0.13514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H="1" flipV="1">
          <a:off x="4086550" y="648072"/>
          <a:ext cx="301352" cy="7200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0.13007</cdr:x>
      <cdr:y>0</cdr:y>
    </cdr:from>
    <cdr:to>
      <cdr:x>0.97217</cdr:x>
      <cdr:y>0.14706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5169" y="-900000"/>
          <a:ext cx="7155276" cy="25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2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0.13007</cdr:x>
      <cdr:y>0</cdr:y>
    </cdr:from>
    <cdr:to>
      <cdr:x>0.97217</cdr:x>
      <cdr:y>0.14706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5169" y="-900000"/>
          <a:ext cx="7155276" cy="25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2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0.40249</cdr:x>
      <cdr:y>0.00448</cdr:y>
    </cdr:from>
    <cdr:to>
      <cdr:x>0.46788</cdr:x>
      <cdr:y>0.75887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546041" y="18395"/>
          <a:ext cx="576064" cy="3096344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5,7</a:t>
          </a: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%</a:t>
          </a:r>
          <a:endParaRPr lang="ru-RU" b="1" dirty="0" smtClean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0,0%</a:t>
          </a:r>
          <a:endParaRPr lang="ru-RU" b="1" dirty="0" smtClean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1,1</a:t>
          </a: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%</a:t>
          </a:r>
          <a:endParaRPr lang="ru-RU" b="1" dirty="0" smtClean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5,4%</a:t>
          </a:r>
          <a:endParaRPr lang="ru-RU" b="1" dirty="0" smtClean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13,1%</a:t>
          </a:r>
          <a:endParaRPr lang="ru-RU" b="1" dirty="0" smtClean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0,3%</a:t>
          </a:r>
          <a:endParaRPr lang="ru-RU" b="1" dirty="0" smtClean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55,7%</a:t>
          </a:r>
          <a:endParaRPr lang="ru-RU" b="1" dirty="0" smtClean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7,8%</a:t>
          </a:r>
          <a:endParaRPr lang="ru-RU" b="1" dirty="0" smtClean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5,7%</a:t>
          </a:r>
          <a:endParaRPr lang="ru-RU" b="1" dirty="0" smtClean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5,2%</a:t>
          </a:r>
          <a:endParaRPr lang="ru-RU" b="1" dirty="0" smtClean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0,1%</a:t>
          </a:r>
          <a:endParaRPr lang="ru-RU" b="1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0.28079</cdr:x>
      <cdr:y>0.2</cdr:y>
    </cdr:from>
    <cdr:to>
      <cdr:x>0.63299</cdr:x>
      <cdr:y>0.725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217310" y="576064"/>
          <a:ext cx="2781261" cy="15121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dirty="0" smtClean="0">
            <a:solidFill>
              <a:schemeClr val="bg1"/>
            </a:solidFill>
            <a:latin typeface="Liberation Serif" panose="02020603050405020304" pitchFamily="18" charset="0"/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-  Образование</a:t>
          </a:r>
        </a:p>
        <a:p xmlns:a="http://schemas.openxmlformats.org/drawingml/2006/main">
          <a:pPr marL="171450" indent="-171450">
            <a:lnSpc>
              <a:spcPct val="150000"/>
            </a:lnSpc>
            <a:buFontTx/>
            <a:buChar char="-"/>
          </a:pP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Социальная политика</a:t>
          </a:r>
        </a:p>
        <a:p xmlns:a="http://schemas.openxmlformats.org/drawingml/2006/main">
          <a:pPr marL="171450" indent="-171450">
            <a:lnSpc>
              <a:spcPct val="150000"/>
            </a:lnSpc>
            <a:buFontTx/>
            <a:buChar char="-"/>
          </a:pP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Культура и кинематография</a:t>
          </a:r>
        </a:p>
        <a:p xmlns:a="http://schemas.openxmlformats.org/drawingml/2006/main">
          <a:pPr marL="171450" indent="-171450">
            <a:lnSpc>
              <a:spcPct val="150000"/>
            </a:lnSpc>
            <a:buFontTx/>
            <a:buChar char="-"/>
          </a:pPr>
          <a:r>
            <a:rPr lang="ru-RU" sz="1400" b="1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Физическая культура и спорт</a:t>
          </a:r>
        </a:p>
        <a:p xmlns:a="http://schemas.openxmlformats.org/drawingml/2006/main">
          <a:pPr marL="171450" indent="-171450">
            <a:lnSpc>
              <a:spcPct val="150000"/>
            </a:lnSpc>
            <a:buFontTx/>
            <a:buChar char="-"/>
          </a:pPr>
          <a:endParaRPr lang="ru-RU" sz="1400" b="1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0.01824</cdr:x>
      <cdr:y>0.325</cdr:y>
    </cdr:from>
    <cdr:to>
      <cdr:x>0.4338</cdr:x>
      <cdr:y>0.675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44016" y="936104"/>
          <a:ext cx="3281607" cy="10081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2 174,4 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млн. руб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. </a:t>
          </a:r>
        </a:p>
        <a:p xmlns:a="http://schemas.openxmlformats.org/drawingml/2006/main">
          <a:r>
            <a:rPr lang="ru-RU" sz="14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будет направлено на      финансирование </a:t>
          </a:r>
        </a:p>
        <a:p xmlns:a="http://schemas.openxmlformats.org/drawingml/2006/main">
          <a:r>
            <a:rPr lang="ru-RU" sz="14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социальной сферы</a:t>
          </a:r>
        </a:p>
        <a:p xmlns:a="http://schemas.openxmlformats.org/drawingml/2006/main">
          <a:endParaRPr lang="ru-RU" sz="1400" dirty="0" smtClean="0">
            <a:solidFill>
              <a:schemeClr val="bg1"/>
            </a:solidFill>
            <a:latin typeface="Liberation Serif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0.23708</cdr:x>
      <cdr:y>0.2</cdr:y>
    </cdr:from>
    <cdr:to>
      <cdr:x>0.28268</cdr:x>
      <cdr:y>0.85</cdr:y>
    </cdr:to>
    <cdr:sp macro="" textlink="">
      <cdr:nvSpPr>
        <cdr:cNvPr id="5" name="Левая фигурная скобка 4"/>
        <cdr:cNvSpPr/>
      </cdr:nvSpPr>
      <cdr:spPr>
        <a:xfrm xmlns:a="http://schemas.openxmlformats.org/drawingml/2006/main">
          <a:off x="1872208" y="576064"/>
          <a:ext cx="360040" cy="1872208"/>
        </a:xfrm>
        <a:prstGeom xmlns:a="http://schemas.openxmlformats.org/drawingml/2006/main" prst="leftBrace">
          <a:avLst>
            <a:gd name="adj1" fmla="val 79367"/>
            <a:gd name="adj2" fmla="val 48982"/>
          </a:avLst>
        </a:prstGeom>
        <a:noFill xmlns:a="http://schemas.openxmlformats.org/drawingml/2006/main"/>
        <a:ln xmlns:a="http://schemas.openxmlformats.org/drawingml/2006/main" w="28575">
          <a:solidFill>
            <a:schemeClr val="accent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0.12906</cdr:x>
      <cdr:y>0.28846</cdr:y>
    </cdr:from>
    <cdr:to>
      <cdr:x>0.25057</cdr:x>
      <cdr:y>0.38462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764807" y="1080119"/>
          <a:ext cx="720080" cy="36004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0.76913</cdr:x>
      <cdr:y>0.26923</cdr:y>
    </cdr:from>
    <cdr:to>
      <cdr:x>0.87849</cdr:x>
      <cdr:y>0.34615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V="1">
          <a:off x="4557962" y="1008111"/>
          <a:ext cx="648072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0.81774</cdr:x>
      <cdr:y>0.26923</cdr:y>
    </cdr:from>
    <cdr:to>
      <cdr:x>0.93925</cdr:x>
      <cdr:y>0.26923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 flipV="1">
          <a:off x="4845994" y="1008111"/>
          <a:ext cx="720109" cy="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0.07653</cdr:x>
      <cdr:y>0.28846</cdr:y>
    </cdr:from>
    <cdr:to>
      <cdr:x>0.21019</cdr:x>
      <cdr:y>0.28846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>
          <a:off x="453526" y="1080114"/>
          <a:ext cx="792068" cy="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83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516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836" y="9429516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7217730-84C5-4072-814F-C0FAF76688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529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83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45B397-5154-41C4-83A5-49D617307B4E}" type="datetimeFigureOut">
              <a:rPr lang="ru-RU"/>
              <a:pPr>
                <a:defRPr/>
              </a:pPr>
              <a:t>15.11.2023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516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836" y="9429516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250B729-75D4-42B3-AB18-E9E2A5D726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284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8780B6-766C-4568-9343-A264E7A81769}" type="slidenum">
              <a:rPr lang="ru-RU" smtClean="0"/>
              <a:pPr/>
              <a:t>3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54117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843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610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263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060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596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531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73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837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396691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864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61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977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843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6A6C424-D79D-49F7-9E10-8E3DD0490EB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6060A9D-C242-45B8-86DB-E9AE31512A5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D5E0CB-8524-459D-8410-F00104AF271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1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30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5360D-B04C-43E7-966D-A44CF5610E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24C9D6-6ED0-4052-B6B6-BBF997A9FA6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B334BC2-D8B2-48E8-AD50-8B1F032F2BC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0EF4B3-421E-4C36-8357-6A650F06124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1ED0105-0020-44A5-9309-7FB64B4E01E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F676F88-ACEF-4833-8AD5-C6A1B5CD446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C9F38B-A780-459E-96CC-EA2D90CF81A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113FAC-1AAD-4E31-BD44-9978B3C701E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4687F61-09D0-4B32-BAB9-D4E5F37B0EE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16A05DC-CD9F-472A-8F3F-7C4FA97D54C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  <p:sldLayoutId id="2147484406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jpeg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wm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4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25.wmf"/><Relationship Id="rId4" Type="http://schemas.openxmlformats.org/officeDocument/2006/relationships/diagramData" Target="../diagrams/data4.xml"/><Relationship Id="rId9" Type="http://schemas.openxmlformats.org/officeDocument/2006/relationships/image" Target="../media/image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w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30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29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28.jpe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27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12" Type="http://schemas.openxmlformats.org/officeDocument/2006/relationships/image" Target="../media/image40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jpeg"/><Relationship Id="rId10" Type="http://schemas.openxmlformats.org/officeDocument/2006/relationships/image" Target="../media/image38.wmf"/><Relationship Id="rId4" Type="http://schemas.openxmlformats.org/officeDocument/2006/relationships/image" Target="../media/image32.wmf"/><Relationship Id="rId9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5.wmf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.wmf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chart" Target="../charts/chart20.xml"/><Relationship Id="rId4" Type="http://schemas.microsoft.com/office/2007/relationships/hdphoto" Target="../media/hdphoto3.wdp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0.wmf"/><Relationship Id="rId4" Type="http://schemas.openxmlformats.org/officeDocument/2006/relationships/image" Target="../media/image5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w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52" name="Picture 48" descr="https://fototerra.ru/photo/Russia/Suhoj-Log/image28152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67341" y="3917545"/>
            <a:ext cx="8578785" cy="275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40890"/>
            <a:ext cx="9144000" cy="1227870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2" name="Picture 52" descr="http://www.goslog.ru/upload/iblock/956/pobeditel-industrialnyy-peyzazh-_-027l2910161903_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38437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01551" y="1845382"/>
            <a:ext cx="1628930" cy="201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330789"/>
            <a:ext cx="777686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 ДЛЯ ГРАЖДАН</a:t>
            </a:r>
            <a:endParaRPr lang="ru-RU" sz="48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4221088"/>
            <a:ext cx="8208912" cy="184997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 проекту решения Думы городского округа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«Об утверждении бюджета городского округа Сухой Лог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 2024 год и плановый период 2025-2026 годов»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898" name="Picture 2" descr="https://img-fotki.yandex.ru/get/3705/mari6639.a/0_12f25_b328ad12_X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6"/>
            <a:ext cx="3178185" cy="221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72808" r:id="rId2" imgW="6095880" imgH="4067280"/>
        </mc:Choice>
        <mc:Fallback>
          <p:control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020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-13320" y="15340"/>
            <a:ext cx="9144000" cy="74936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2570" y="349476"/>
            <a:ext cx="6408665" cy="875422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 prst="convex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Составление проекта бюджета  городского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округа 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Сухой Лог основывается на:</a:t>
            </a:r>
          </a:p>
        </p:txBody>
      </p:sp>
      <p:sp>
        <p:nvSpPr>
          <p:cNvPr id="18" name="Волна 17"/>
          <p:cNvSpPr/>
          <p:nvPr/>
        </p:nvSpPr>
        <p:spPr>
          <a:xfrm>
            <a:off x="298736" y="1208825"/>
            <a:ext cx="8572500" cy="1689105"/>
          </a:xfrm>
          <a:prstGeom prst="wav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500" b="1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Прогнозе социально – экономического развития </a:t>
            </a:r>
            <a:endParaRPr lang="ru-RU" sz="2500" b="1" i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500" b="1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городского </a:t>
            </a:r>
            <a:r>
              <a:rPr lang="ru-RU" sz="2500" b="1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округа Сухой Лог</a:t>
            </a:r>
          </a:p>
        </p:txBody>
      </p:sp>
      <p:sp>
        <p:nvSpPr>
          <p:cNvPr id="19" name="Волна 18"/>
          <p:cNvSpPr/>
          <p:nvPr/>
        </p:nvSpPr>
        <p:spPr>
          <a:xfrm>
            <a:off x="346008" y="2780928"/>
            <a:ext cx="8572500" cy="1714500"/>
          </a:xfrm>
          <a:prstGeom prst="wav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500" b="1" i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Основных направлениях бюджетной и налоговой политики городского округа Сухой Лог</a:t>
            </a:r>
          </a:p>
        </p:txBody>
      </p:sp>
      <p:sp>
        <p:nvSpPr>
          <p:cNvPr id="20" name="Волна 19"/>
          <p:cNvSpPr/>
          <p:nvPr/>
        </p:nvSpPr>
        <p:spPr>
          <a:xfrm>
            <a:off x="314100" y="4365104"/>
            <a:ext cx="8572500" cy="1714500"/>
          </a:xfrm>
          <a:prstGeom prst="wav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500" b="1" i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Муниципальных программах</a:t>
            </a:r>
            <a:endParaRPr lang="ru-RU" sz="2500" b="1" i="1" dirty="0">
              <a:solidFill>
                <a:schemeClr val="bg1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21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97" y="13111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462570" y="6381328"/>
            <a:ext cx="6515474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Страница 10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8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-13320" y="15340"/>
            <a:ext cx="9144000" cy="74936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678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20727" y="90936"/>
            <a:ext cx="6350024" cy="646321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5" rIns="91430" bIns="45715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8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ОСНОВНЫЕ ЭТАПЫ СОСТАВЛЕНИЯ ПРОЕКТА БЮДЖЕТА ГОРОДСКОГО ОКРУГА СУХОЙ ЛОГ: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91680" y="1052736"/>
            <a:ext cx="7071049" cy="1870148"/>
          </a:xfrm>
          <a:prstGeom prst="roundRect">
            <a:avLst>
              <a:gd name="adj" fmla="val 4953"/>
            </a:avLst>
          </a:prstGeom>
          <a:solidFill>
            <a:srgbClr val="90BBD6"/>
          </a:solidFill>
          <a:ln w="6350">
            <a:noFill/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Составление проекта бюджета: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- Определение основных подходов к формированию бюджета городского округа Сухой Лог;</a:t>
            </a:r>
          </a:p>
          <a:p>
            <a:pPr algn="just"/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- Предварительный прогноз поступления администрируемых доходов в бюджет;</a:t>
            </a:r>
          </a:p>
          <a:p>
            <a:pPr algn="just"/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- Прогноз социально-экономического развития городского округа Сухой Лог;</a:t>
            </a:r>
          </a:p>
          <a:p>
            <a:pPr algn="just"/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- Работа отделов, КУМИ и управлений Администрации городского округа Сухой Лог по   подготовке и обоснованию бюджетных проектировок;</a:t>
            </a:r>
          </a:p>
          <a:p>
            <a:pPr algn="just"/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- Формирование проекта решения Думы городского округа Сухой Лог «Об утверждении бюджета городского округа Сухой Лог на очередной финансовый год».</a:t>
            </a:r>
          </a:p>
          <a:p>
            <a:pPr marL="285750" indent="-285750" algn="just">
              <a:buFontTx/>
              <a:buChar char="-"/>
            </a:pPr>
            <a:endParaRPr lang="ru-RU" sz="13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81411" y="3212976"/>
            <a:ext cx="7071049" cy="1335757"/>
          </a:xfrm>
          <a:prstGeom prst="roundRect">
            <a:avLst>
              <a:gd name="adj" fmla="val 5971"/>
            </a:avLst>
          </a:prstGeom>
          <a:solidFill>
            <a:schemeClr val="bg2">
              <a:lumMod val="90000"/>
            </a:schemeClr>
          </a:solidFill>
          <a:ln w="9525">
            <a:noFill/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Рассмотрение проекта бюджета</a:t>
            </a:r>
            <a:r>
              <a:rPr lang="ru-RU" sz="14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200" dirty="0" smtClean="0">
                <a:solidFill>
                  <a:srgbClr val="FF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solidFill>
                  <a:srgbClr val="FF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Проведение публичных слушаний по проекту бюджета городского округа Сухой Лог на очередной финансовый год с участием граждан города;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  Проведение экспертизы проекта бюджета городского округа Счетной палатой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Предварительное рассмотрение проекта бюджета думской комиссией по экономической политике, бюджету, финансам и налогам.</a:t>
            </a:r>
            <a:endParaRPr lang="ru-RU" sz="1300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05397" y="4866783"/>
            <a:ext cx="7057332" cy="1296144"/>
          </a:xfrm>
          <a:prstGeom prst="roundRect">
            <a:avLst>
              <a:gd name="adj" fmla="val 4174"/>
            </a:avLst>
          </a:prstGeom>
          <a:solidFill>
            <a:srgbClr val="CCFFFF"/>
          </a:solidFill>
          <a:ln w="9525">
            <a:noFill/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Утверждение бюджета: </a:t>
            </a:r>
            <a:endParaRPr lang="ru-RU" sz="1400" b="1" dirty="0" smtClean="0"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Утверждение депутатами Думы городского округа проекта решения об утверждении бюджета городского округа Сухой Лог на очередной финансовый год в </a:t>
            </a:r>
            <a:r>
              <a:rPr lang="en-US" sz="13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 чтении;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Утверждение </a:t>
            </a:r>
            <a:r>
              <a:rPr lang="ru-RU" sz="1300" dirty="0">
                <a:latin typeface="Liberation Serif" panose="02020603050405020304" pitchFamily="18" charset="0"/>
                <a:cs typeface="Times New Roman" panose="02020603050405020304" pitchFamily="18" charset="0"/>
              </a:rPr>
              <a:t>депутатами Думы городского округа проекта решения об утверждении бюджета городского округа Сухой Лог на очередной финансовый год </a:t>
            </a:r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en-US" sz="13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3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 чтении.</a:t>
            </a:r>
            <a:endParaRPr lang="ru-RU" sz="1300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92701" y="1793813"/>
            <a:ext cx="534967" cy="342038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92701" y="3772831"/>
            <a:ext cx="534963" cy="36004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92701" y="5383776"/>
            <a:ext cx="534967" cy="36884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20727" y="6381328"/>
            <a:ext cx="6457317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Страница 11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7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s://avatars.mds.yandex.net/i?id=40d51e97059a54cea22278f53cc0182ea6082b5d-4492191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762" y="1052736"/>
            <a:ext cx="1093676" cy="106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5517232"/>
            <a:ext cx="7776863" cy="8309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1600" dirty="0" smtClean="0">
                <a:latin typeface="Liberation Serif" pitchFamily="18" charset="0"/>
              </a:rPr>
              <a:t>БЮДЖЕТ - форма </a:t>
            </a:r>
            <a:r>
              <a:rPr lang="ru-RU" sz="1600" dirty="0">
                <a:latin typeface="Liberation Serif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4" name="Picture 3" descr="C:\Users\KorolkoEA\Desktop\8_budj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5389" y="2349646"/>
            <a:ext cx="2174566" cy="2523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16391" name="Прямоугольник 1"/>
          <p:cNvSpPr>
            <a:spLocks noChangeArrowheads="1"/>
          </p:cNvSpPr>
          <p:nvPr/>
        </p:nvSpPr>
        <p:spPr bwMode="auto">
          <a:xfrm>
            <a:off x="592217" y="2780928"/>
            <a:ext cx="2438576" cy="1200318"/>
          </a:xfrm>
          <a:prstGeom prst="rect">
            <a:avLst/>
          </a:prstGeom>
          <a:ln>
            <a:solidFill>
              <a:srgbClr val="90BBD6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altLang="ru-RU" b="1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поступающие 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денежные 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16392" name="Прямоугольник 10"/>
          <p:cNvSpPr>
            <a:spLocks noChangeArrowheads="1"/>
          </p:cNvSpPr>
          <p:nvPr/>
        </p:nvSpPr>
        <p:spPr bwMode="auto">
          <a:xfrm>
            <a:off x="6266521" y="2780928"/>
            <a:ext cx="2376264" cy="1200318"/>
          </a:xfrm>
          <a:prstGeom prst="rect">
            <a:avLst/>
          </a:prstGeom>
          <a:ln>
            <a:solidFill>
              <a:srgbClr val="90BBD6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altLang="ru-RU" b="1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выплачиваемые 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денежные 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2137" y="4808504"/>
            <a:ext cx="8501119" cy="615543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           ДЕФИЦИТ       (превышение расходов бюджета над его доходами) </a:t>
            </a:r>
          </a:p>
          <a:p>
            <a:pPr>
              <a:defRPr/>
            </a:pPr>
            <a:r>
              <a:rPr lang="ru-RU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РАСХОДЫ           </a:t>
            </a:r>
            <a:r>
              <a:rPr lang="ru-RU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ПРОФИЦИТ    </a:t>
            </a:r>
            <a:r>
              <a:rPr lang="ru-RU" sz="16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(превышение </a:t>
            </a:r>
            <a:r>
              <a:rPr lang="ru-RU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доходов </a:t>
            </a:r>
            <a:r>
              <a:rPr lang="ru-RU" sz="16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бюджета над его </a:t>
            </a:r>
            <a:r>
              <a:rPr lang="ru-RU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расходами) </a:t>
            </a:r>
            <a:endParaRPr lang="ru-RU" sz="1600" b="1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301" y="124519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Минус 1"/>
          <p:cNvSpPr/>
          <p:nvPr/>
        </p:nvSpPr>
        <p:spPr>
          <a:xfrm>
            <a:off x="503364" y="5056356"/>
            <a:ext cx="241298" cy="98007"/>
          </a:xfrm>
          <a:prstGeom prst="mathMinus">
            <a:avLst/>
          </a:prstGeom>
          <a:solidFill>
            <a:schemeClr val="bg2">
              <a:lumMod val="1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Равно 3"/>
          <p:cNvSpPr/>
          <p:nvPr/>
        </p:nvSpPr>
        <p:spPr>
          <a:xfrm>
            <a:off x="1901947" y="4972259"/>
            <a:ext cx="360040" cy="288032"/>
          </a:xfrm>
          <a:prstGeom prst="mathEqual">
            <a:avLst>
              <a:gd name="adj1" fmla="val 23520"/>
              <a:gd name="adj2" fmla="val 0"/>
            </a:avLst>
          </a:prstGeom>
          <a:solidFill>
            <a:schemeClr val="bg2">
              <a:lumMod val="1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schemeClr val="tx1"/>
                </a:solidFill>
              </a:ln>
              <a:solidFill>
                <a:srgbClr val="F7E9F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7301" y="764704"/>
            <a:ext cx="8790743" cy="1470404"/>
          </a:xfrm>
          <a:prstGeom prst="roundRect">
            <a:avLst/>
          </a:prstGeom>
          <a:noFill/>
          <a:ln>
            <a:solidFill>
              <a:srgbClr val="90BB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       Государственные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бюджеты появились в средние века. Слово «Бюджет»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происходит 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от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латинского «bulga» - «кожаный мешок, ранец». К нам же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понятие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«бюджет» пришло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из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Англии. Представляя в английском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парламенте содержание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доходов и расходов,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канцлер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казначейства (министр финансов)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открывал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мешок с деньгами и документами («bulget»).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Эта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процедура и называлась «открытие бюджета» 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Страница 12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640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82" name="Picture 18" descr="https://avatars.dzeninfra.ru/get-zen_doc/3502204/pub_5eea42357021972fe737255f_5eea4351702c4a7f9ab8a784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21" y="1882962"/>
            <a:ext cx="2247889" cy="168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60872" y="981772"/>
            <a:ext cx="813690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1631169" y="1019407"/>
            <a:ext cx="739840" cy="52973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87813" y="1019407"/>
            <a:ext cx="0" cy="1059467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928144" y="984286"/>
            <a:ext cx="576064" cy="57606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915816" y="2092605"/>
            <a:ext cx="3048159" cy="77408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Бюджет публично-правовых образований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487813" y="2972176"/>
            <a:ext cx="0" cy="8323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267744" y="2985706"/>
            <a:ext cx="1155735" cy="8753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508104" y="2985706"/>
            <a:ext cx="1080120" cy="8753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20" name="Picture 8" descr="C:\Users\Наталья Константинов\AppData\Local\Microsoft\Windows\Temporary Internet Files\Content.IE5\H7G8PFJM\Map_of_Russia_-_Economic_regions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38" y="3952329"/>
            <a:ext cx="2538349" cy="1339088"/>
          </a:xfrm>
          <a:prstGeom prst="rect">
            <a:avLst/>
          </a:prstGeom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4512" name="Прямоугольник 64511"/>
          <p:cNvSpPr/>
          <p:nvPr/>
        </p:nvSpPr>
        <p:spPr>
          <a:xfrm>
            <a:off x="222663" y="5281708"/>
            <a:ext cx="2433427" cy="96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Российской Федерации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011648" y="5279296"/>
            <a:ext cx="2952327" cy="95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(Областной бюджет  Свердловской области)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267206" y="5315188"/>
            <a:ext cx="2552049" cy="934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Муниципальных образований 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(местные бюджеты – бюджет городского округа Сухой  Лог)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4519" name="Picture 7" descr="C:\Users\Наталья Константинов\AppData\Local\Microsoft\Windows\Temporary Internet Files\Content.IE5\0CZTC66X\800px-Russia_Flag_Map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17" y="3933056"/>
            <a:ext cx="2402483" cy="1348652"/>
          </a:xfrm>
          <a:prstGeom prst="rect">
            <a:avLst/>
          </a:prstGeom>
          <a:ln w="1270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4524" name="Picture 12" descr="C:\Users\Наталья Константинов\AppData\Local\Microsoft\Windows\Temporary Internet Files\Content.IE5\AEE5ACOG\310px-Карта_Марий_Эл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3954720"/>
            <a:ext cx="2342060" cy="1334306"/>
          </a:xfrm>
          <a:prstGeom prst="rect">
            <a:avLst/>
          </a:prstGeom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3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19302" y="116704"/>
            <a:ext cx="6048672" cy="559792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Какие бывают БЮДЖЕТЫ?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54735" y="116704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pic>
        <p:nvPicPr>
          <p:cNvPr id="88068" name="Picture 4" descr="https://image1.slideserve.com/2943746/slide1-l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0"/>
          <a:stretch/>
        </p:blipFill>
        <p:spPr bwMode="auto">
          <a:xfrm>
            <a:off x="6391511" y="1839532"/>
            <a:ext cx="2448272" cy="165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372201" y="1617911"/>
            <a:ext cx="2467582" cy="595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Бюджет организаций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" name="AutoShape 12" descr="https://phonoteka.org/uploads/posts/2021-05/1620986295_2-phonoteka_org-p-semeinii-byudzhet-fon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22664" y="1626493"/>
            <a:ext cx="2315871" cy="468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Бюджет семьи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538535" y="6381328"/>
            <a:ext cx="6439509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Страница 13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3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98543" y="764704"/>
            <a:ext cx="6329676" cy="63384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i="1" dirty="0">
                <a:latin typeface="Liberation Serif" panose="02020603050405020304" pitchFamily="18" charset="0"/>
              </a:rPr>
              <a:t>Бюджетный процесс </a:t>
            </a:r>
            <a:r>
              <a:rPr lang="ru-RU" b="1" i="1" dirty="0" smtClean="0">
                <a:latin typeface="Liberation Serif" panose="02020603050405020304" pitchFamily="18" charset="0"/>
              </a:rPr>
              <a:t>– </a:t>
            </a:r>
          </a:p>
          <a:p>
            <a:pPr algn="ctr"/>
            <a:r>
              <a:rPr lang="ru-RU" b="1" i="1" dirty="0" smtClean="0">
                <a:latin typeface="Liberation Serif" panose="02020603050405020304" pitchFamily="18" charset="0"/>
              </a:rPr>
              <a:t>ежегодное </a:t>
            </a:r>
            <a:r>
              <a:rPr lang="ru-RU" b="1" i="1" dirty="0">
                <a:latin typeface="Liberation Serif" panose="02020603050405020304" pitchFamily="18" charset="0"/>
              </a:rPr>
              <a:t>формирование и исполнение бюджета</a:t>
            </a: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9377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97453878"/>
              </p:ext>
            </p:extLst>
          </p:nvPr>
        </p:nvGraphicFramePr>
        <p:xfrm>
          <a:off x="1619672" y="1500175"/>
          <a:ext cx="2496909" cy="92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619672" y="2709855"/>
            <a:ext cx="2520279" cy="714379"/>
            <a:chOff x="0" y="31995"/>
            <a:chExt cx="2520279" cy="71437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31995"/>
              <a:ext cx="2520279" cy="714379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4873" y="66868"/>
              <a:ext cx="2450533" cy="64463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latin typeface="Liberation Serif" panose="02020603050405020304" pitchFamily="18" charset="0"/>
                </a:rPr>
                <a:t>Дума городского округа</a:t>
              </a:r>
              <a:endParaRPr lang="ru-RU" sz="1500" b="1" kern="1200" dirty="0">
                <a:latin typeface="Liberation Serif" panose="02020603050405020304" pitchFamily="18" charset="0"/>
              </a:endParaRPr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1619671" y="4474197"/>
            <a:ext cx="2520279" cy="8572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Группа 11"/>
          <p:cNvGrpSpPr/>
          <p:nvPr/>
        </p:nvGrpSpPr>
        <p:grpSpPr>
          <a:xfrm>
            <a:off x="1589499" y="5614552"/>
            <a:ext cx="2520279" cy="543779"/>
            <a:chOff x="0" y="10205"/>
            <a:chExt cx="2520279" cy="55109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10205"/>
              <a:ext cx="2520279" cy="551091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26902" y="37107"/>
              <a:ext cx="2466475" cy="49728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latin typeface="Liberation Serif" panose="02020603050405020304" pitchFamily="18" charset="0"/>
                </a:rPr>
                <a:t>Дума городского округа</a:t>
              </a:r>
              <a:endParaRPr lang="ru-RU" sz="1500" b="1" kern="1200" dirty="0">
                <a:latin typeface="Liberation Serif" panose="02020603050405020304" pitchFamily="18" charset="0"/>
              </a:endParaRPr>
            </a:p>
          </p:txBody>
        </p:sp>
      </p:grpSp>
      <p:sp>
        <p:nvSpPr>
          <p:cNvPr id="15" name="Стрелка вправо 14"/>
          <p:cNvSpPr/>
          <p:nvPr/>
        </p:nvSpPr>
        <p:spPr>
          <a:xfrm>
            <a:off x="4221192" y="1646823"/>
            <a:ext cx="587317" cy="690386"/>
          </a:xfrm>
          <a:prstGeom prst="rightArrow">
            <a:avLst/>
          </a:prstGeom>
          <a:solidFill>
            <a:schemeClr val="tx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4256333" y="2709855"/>
            <a:ext cx="529984" cy="714379"/>
          </a:xfrm>
          <a:prstGeom prst="righ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4253001" y="4573247"/>
            <a:ext cx="529984" cy="716353"/>
          </a:xfrm>
          <a:prstGeom prst="righ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4235252" y="5568067"/>
            <a:ext cx="547733" cy="598404"/>
          </a:xfrm>
          <a:prstGeom prst="rightArrow">
            <a:avLst>
              <a:gd name="adj1" fmla="val 50000"/>
              <a:gd name="adj2" fmla="val 45556"/>
            </a:avLst>
          </a:prstGeom>
          <a:solidFill>
            <a:schemeClr val="tx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24375" y="1595360"/>
            <a:ext cx="3000396" cy="642943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Составление проекта </a:t>
            </a:r>
            <a:r>
              <a:rPr lang="ru-RU" sz="1500" b="1" i="1" dirty="0" smtClean="0">
                <a:latin typeface="Liberation Serif" panose="02020603050405020304" pitchFamily="18" charset="0"/>
              </a:rPr>
              <a:t>бюджета</a:t>
            </a:r>
            <a:endParaRPr lang="ru-RU" sz="1500" b="1" i="1" dirty="0">
              <a:latin typeface="Liberation Serif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32040" y="2424103"/>
            <a:ext cx="3000396" cy="571504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Рассмотрение проекта </a:t>
            </a:r>
            <a:r>
              <a:rPr lang="ru-RU" sz="1500" b="1" i="1" dirty="0" smtClean="0">
                <a:latin typeface="Liberation Serif" panose="02020603050405020304" pitchFamily="18" charset="0"/>
              </a:rPr>
              <a:t>бюджета</a:t>
            </a:r>
            <a:endParaRPr lang="ru-RU" sz="1500" b="1" i="1" dirty="0">
              <a:latin typeface="Liberation Serif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30502" y="3138482"/>
            <a:ext cx="3000396" cy="571504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Утверждение проекта </a:t>
            </a:r>
            <a:r>
              <a:rPr lang="ru-RU" sz="1500" b="1" i="1" dirty="0" smtClean="0">
                <a:latin typeface="Liberation Serif" panose="02020603050405020304" pitchFamily="18" charset="0"/>
              </a:rPr>
              <a:t>бюджета</a:t>
            </a:r>
            <a:endParaRPr lang="ru-RU" sz="1500" b="1" i="1" dirty="0">
              <a:latin typeface="Liberation Serif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27823" y="3861047"/>
            <a:ext cx="3000396" cy="568649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90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Исполнение бюджета в текущем году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24375" y="4610675"/>
            <a:ext cx="3000396" cy="834548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90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Формирование отчета об исполнении бюджета предыдущего года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32040" y="5622693"/>
            <a:ext cx="3000396" cy="686628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90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Утверждение отчета об исполнении бюджета предыдущего года</a:t>
            </a:r>
          </a:p>
          <a:p>
            <a:pPr algn="ctr"/>
            <a:endParaRPr lang="ru-RU" dirty="0"/>
          </a:p>
        </p:txBody>
      </p:sp>
      <p:sp>
        <p:nvSpPr>
          <p:cNvPr id="25" name="Выгнутая вправо стрелка 24"/>
          <p:cNvSpPr/>
          <p:nvPr/>
        </p:nvSpPr>
        <p:spPr>
          <a:xfrm>
            <a:off x="8013567" y="3451271"/>
            <a:ext cx="357191" cy="694099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Выгнутая вправо стрелка 25"/>
          <p:cNvSpPr/>
          <p:nvPr/>
        </p:nvSpPr>
        <p:spPr>
          <a:xfrm>
            <a:off x="7989050" y="2744728"/>
            <a:ext cx="357191" cy="679506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Выгнутая вправо стрелка 26"/>
          <p:cNvSpPr/>
          <p:nvPr/>
        </p:nvSpPr>
        <p:spPr>
          <a:xfrm>
            <a:off x="7989051" y="1916832"/>
            <a:ext cx="357191" cy="793023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Выгнутая вправо стрелка 27"/>
          <p:cNvSpPr/>
          <p:nvPr/>
        </p:nvSpPr>
        <p:spPr>
          <a:xfrm>
            <a:off x="7992433" y="4180458"/>
            <a:ext cx="357191" cy="860435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Выгнутая вправо стрелка 28"/>
          <p:cNvSpPr/>
          <p:nvPr/>
        </p:nvSpPr>
        <p:spPr>
          <a:xfrm>
            <a:off x="7992433" y="5085944"/>
            <a:ext cx="357191" cy="860435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67703" y="4545031"/>
            <a:ext cx="243737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Администрация городского округа, Финансовое управление</a:t>
            </a:r>
            <a:endParaRPr lang="ru-RU" sz="15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699792" y="6453336"/>
            <a:ext cx="6264932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491880" y="6486787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Страница 14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7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25527"/>
            <a:ext cx="6470823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ГРАЖДАНИН, 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его участие в бюджетном процессе</a:t>
            </a:r>
            <a:endParaRPr lang="ru-RU" sz="2200" b="1" dirty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272" y="2154989"/>
            <a:ext cx="2298227" cy="15396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Помогает формировать доходную часть бюджета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60037" y="2365580"/>
            <a:ext cx="2895972" cy="252028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Формирует расходную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часть бюджета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Получает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социальные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гарантии 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(образование, ЖКХ, культура, физическая культура и спорт, социальные льготы и другие направления социальных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гарантий населению)</a:t>
            </a: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057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1002" y="1537778"/>
            <a:ext cx="2590379" cy="584775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ГРАЖДАНИН</a:t>
            </a:r>
          </a:p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как налогоплательщик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60037" y="1516141"/>
            <a:ext cx="2880320" cy="830997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ГРАЖДАНИН</a:t>
            </a:r>
          </a:p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как получатель социальных гарантий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01821" y="6425364"/>
            <a:ext cx="6390255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Страница 15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0633" y="764704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Бюджетный процесс -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проекта бюджета, утверждению и исполнению бюджета, контролю за его исполнением.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68146" y="2564904"/>
            <a:ext cx="2923930" cy="33085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        Публичные </a:t>
            </a:r>
            <a:r>
              <a:rPr lang="ru-RU" sz="1100" dirty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слушания организуются и проводятся с целью выявления мнения населения по проекту бюджета городского округа на очередной финансовый год и плановый период, а также исполнению бюджета за соответствующий год. Жителей городского округа заблаговременно оповещают о времени и месте проведения публичных слушаний. Каждый житель вправе высказать свое мнение, представить материалы для обоснования своего мнения, представить письменные предложения и замечания для включения их в протокол публичных слушаний. Результат публичных слушаний - это протокол, в котором отражаются выраженные позиции жителей городского округа и рекомендации. Протокол о результатах публичных слушаний подлежит опубликованию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11756" y="1516141"/>
            <a:ext cx="2880320" cy="954107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ГРАЖДАНИН</a:t>
            </a:r>
          </a:p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как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участник в осуществлении местного самоуправления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(публичные слушания)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6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40890"/>
            <a:ext cx="9144000" cy="76470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240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699792" y="152406"/>
            <a:ext cx="62214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Динамика доходов и расходов местного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бюджета </a:t>
            </a:r>
            <a:endParaRPr lang="en-US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за 2020-2026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годы,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млн. рублей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3152888"/>
              </p:ext>
            </p:extLst>
          </p:nvPr>
        </p:nvGraphicFramePr>
        <p:xfrm>
          <a:off x="1043608" y="3345959"/>
          <a:ext cx="784887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034615"/>
              </p:ext>
            </p:extLst>
          </p:nvPr>
        </p:nvGraphicFramePr>
        <p:xfrm>
          <a:off x="1331640" y="980728"/>
          <a:ext cx="7488834" cy="20094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5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10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76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76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41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76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076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076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91186"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Млн. рублей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2020</a:t>
                      </a: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(факт)</a:t>
                      </a:r>
                      <a:endParaRPr lang="ru-RU" sz="1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2021</a:t>
                      </a: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(факт)</a:t>
                      </a:r>
                      <a:endParaRPr lang="ru-RU" sz="1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2022</a:t>
                      </a: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(факт)</a:t>
                      </a:r>
                      <a:endParaRPr lang="ru-RU" sz="1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2023</a:t>
                      </a: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(план)</a:t>
                      </a: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2024</a:t>
                      </a: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(прогноз)</a:t>
                      </a: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(прогноз)</a:t>
                      </a: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(прогноз)</a:t>
                      </a:r>
                    </a:p>
                    <a:p>
                      <a:pPr algn="ctr"/>
                      <a:endParaRPr lang="ru-RU" sz="1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9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Доходы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1 890,0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1 958,1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2 362,7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2 315,7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2 875,1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2 828,9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2 871,5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Расходы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1 911,5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1 949,0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2 277,1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2 442,7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2 924,7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2 848,5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2 898,3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781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Дефицит «-»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Профицит «+»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-21,5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+ 9,1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+ 85,6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-127,0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- 49,6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-19,6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-26,8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2987824" y="6528496"/>
            <a:ext cx="5933380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520604" y="6535312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Страница 16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20604" y="3082299"/>
            <a:ext cx="4968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Доходы и расходы бюджета на одного жителя в рублях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4196" y="1916953"/>
            <a:ext cx="4272207" cy="263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г.                   2025 г.                  2026 г.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007520" y="224034"/>
            <a:ext cx="7872412" cy="154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Основные сведения о бюджете</a:t>
            </a:r>
            <a:endParaRPr lang="ru-RU" sz="2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городского округа Сухой Лог на 2024 год и плановый период  2025 и 2026 годов. </a:t>
            </a:r>
          </a:p>
          <a:p>
            <a:pPr algn="ctr"/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(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тысяч рублей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5620" name="Rectangle 150"/>
          <p:cNvSpPr>
            <a:spLocks noChangeArrowheads="1"/>
          </p:cNvSpPr>
          <p:nvPr/>
        </p:nvSpPr>
        <p:spPr bwMode="auto">
          <a:xfrm>
            <a:off x="731841" y="4965983"/>
            <a:ext cx="18471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>
            <a:spAutoFit/>
          </a:bodyPr>
          <a:lstStyle/>
          <a:p>
            <a:endParaRPr lang="ru-RU" dirty="0">
              <a:latin typeface="Garamond" pitchFamily="18" charset="0"/>
            </a:endParaRP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5724121"/>
              </p:ext>
            </p:extLst>
          </p:nvPr>
        </p:nvGraphicFramePr>
        <p:xfrm>
          <a:off x="803760" y="1797219"/>
          <a:ext cx="8064900" cy="4772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802035" y="2343736"/>
            <a:ext cx="1443547" cy="91662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2 875 080,6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39042" y="2345959"/>
            <a:ext cx="1440161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2 828 891,6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76970" y="2348880"/>
            <a:ext cx="1415112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2 871 536,2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69646" y="3789040"/>
            <a:ext cx="1443548" cy="916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2 924 710,6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03639" y="3789040"/>
            <a:ext cx="1440160" cy="916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848 541,3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76971" y="3789040"/>
            <a:ext cx="1415113" cy="916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898 335,5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54179" y="5288906"/>
            <a:ext cx="1443548" cy="916623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- 49 630,0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05616" y="5287466"/>
            <a:ext cx="1440160" cy="916623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- 19 649,7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76974" y="5301208"/>
            <a:ext cx="1415110" cy="916623"/>
          </a:xfrm>
          <a:prstGeom prst="roundRect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- 26 799,3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Страница 17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76473" y="32361"/>
            <a:ext cx="6854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Liberation Serif" pitchFamily="18" charset="0"/>
              </a:rPr>
              <a:t>ДОХОДЫ БЮДЖЕТА </a:t>
            </a:r>
            <a:r>
              <a:rPr lang="ru-RU" sz="1600" dirty="0">
                <a:latin typeface="Liberation Serif" pitchFamily="18" charset="0"/>
              </a:rPr>
              <a:t>– поступающие в бюджет денежные средства, </a:t>
            </a:r>
            <a:endParaRPr lang="ru-RU" sz="1600" dirty="0" smtClean="0">
              <a:latin typeface="Liberation Serif" pitchFamily="18" charset="0"/>
            </a:endParaRPr>
          </a:p>
          <a:p>
            <a:r>
              <a:rPr lang="ru-RU" sz="1600" dirty="0" smtClean="0">
                <a:latin typeface="Liberation Serif" pitchFamily="18" charset="0"/>
              </a:rPr>
              <a:t>за </a:t>
            </a:r>
            <a:r>
              <a:rPr lang="ru-RU" sz="1600" dirty="0">
                <a:latin typeface="Liberation Serif" pitchFamily="18" charset="0"/>
              </a:rPr>
              <a:t>исключением источников финансирования дефицита </a:t>
            </a:r>
            <a:r>
              <a:rPr lang="ru-RU" sz="1600" dirty="0" smtClean="0">
                <a:latin typeface="Liberation Serif" pitchFamily="18" charset="0"/>
              </a:rPr>
              <a:t>бюджета</a:t>
            </a:r>
            <a:endParaRPr lang="ru-RU" sz="1600" dirty="0">
              <a:latin typeface="Liberation Serif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684418"/>
              </p:ext>
            </p:extLst>
          </p:nvPr>
        </p:nvGraphicFramePr>
        <p:xfrm>
          <a:off x="421182" y="1052736"/>
          <a:ext cx="8399661" cy="4742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887"/>
                <a:gridCol w="2799887"/>
                <a:gridCol w="2799887"/>
              </a:tblGrid>
              <a:tr h="75871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Налоговые</a:t>
                      </a:r>
                      <a:r>
                        <a:rPr lang="ru-RU" baseline="0" dirty="0" smtClean="0"/>
                        <a:t> доходы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Неналоговые</a:t>
                      </a:r>
                      <a:r>
                        <a:rPr lang="ru-RU" baseline="0" dirty="0" smtClean="0"/>
                        <a:t> доходы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Безвозмездные поступления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7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Налог на доходы физических лиц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Доходы от аренды земли и имущества, находящиеся в государственной или муниципальной собственности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Дотации из других бюджетов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Акцизы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Субсидии из других бюджетов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7288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Налоги на совокупный доход 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Доходы от оказания платных услуг казенными учреждениями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Субвенции из других бюджетов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184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Налог на имущество физических лиц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Доходы от продажи земли и имущества, находящегося в государственной или муниципальной собственности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Иные межбюджетные трансферты 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543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Земельный налог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Штрафы, санкции, возмещение ущерба 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Прочие безвозмездные поступления 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553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Иные неналоговые доходы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793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Государственная пошлина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Страница 18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2411760" y="6381328"/>
            <a:ext cx="6566284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Безвозмездные поступления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Страница 19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679079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Liberation Serif" pitchFamily="18" charset="0"/>
              </a:rPr>
              <a:t>Межбюджетные трансферты – денежные средства, 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latin typeface="Liberation Serif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Liberation Serif" pitchFamily="18" charset="0"/>
              </a:rPr>
              <a:t>направляемые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Liberation Serif" pitchFamily="18" charset="0"/>
              </a:rPr>
              <a:t>из одного уровня бюджетной системы в другой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808116"/>
              </p:ext>
            </p:extLst>
          </p:nvPr>
        </p:nvGraphicFramePr>
        <p:xfrm>
          <a:off x="420810" y="1484784"/>
          <a:ext cx="4608512" cy="4309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088232"/>
              </a:tblGrid>
              <a:tr h="906881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Дотации 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    (лат.«Dotatio» - 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     дар, пожертвование) 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Безвозмездная помощь государства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</a:tr>
              <a:tr h="1859234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Субвенции (лат.«Subvenirе» - приходит на помощь)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Предоставляются на финансирование «переданных» другим публично-правовым образованиям полномочий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</a:tr>
              <a:tr h="1543777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Субсидии 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    (лат. «</a:t>
                      </a:r>
                      <a:r>
                        <a:rPr lang="en-US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Subsidium»</a:t>
                      </a: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-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    </a:t>
                      </a:r>
                      <a:r>
                        <a:rPr lang="ru-RU" sz="16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поддержка)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Предоставляются на условиях долевого софинансирования расходов других бюджетов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148064" y="1412776"/>
            <a:ext cx="3672408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u="sng" dirty="0">
                <a:latin typeface="Liberation Serif" pitchFamily="18" charset="0"/>
              </a:rPr>
              <a:t>Межбюджетные трансферты направлены на</a:t>
            </a:r>
            <a:r>
              <a:rPr lang="ru-RU" sz="1400" u="sng" dirty="0" smtClean="0">
                <a:latin typeface="Liberation Serif" pitchFamily="18" charset="0"/>
              </a:rPr>
              <a:t>:</a:t>
            </a:r>
          </a:p>
          <a:p>
            <a:endParaRPr lang="ru-RU" sz="1400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Liberation Serif" pitchFamily="18" charset="0"/>
              </a:rPr>
              <a:t>стимулирование </a:t>
            </a:r>
            <a:r>
              <a:rPr lang="ru-RU" sz="1400" dirty="0">
                <a:latin typeface="Liberation Serif" pitchFamily="18" charset="0"/>
              </a:rPr>
              <a:t>экономического роста; </a:t>
            </a:r>
            <a:endParaRPr lang="ru-RU" sz="1400" dirty="0" smtClean="0">
              <a:latin typeface="Liberation Serif" pitchFamily="18" charset="0"/>
            </a:endParaRPr>
          </a:p>
          <a:p>
            <a:endParaRPr lang="ru-RU" sz="1400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Liberation Serif" pitchFamily="18" charset="0"/>
              </a:rPr>
              <a:t>выравнивание </a:t>
            </a:r>
            <a:r>
              <a:rPr lang="ru-RU" sz="1400" dirty="0">
                <a:latin typeface="Liberation Serif" pitchFamily="18" charset="0"/>
              </a:rPr>
              <a:t>бюджетной обеспеченности территорий и обеспечение равномерного доступа к гарантированному набору государственных услуг на всей территории; </a:t>
            </a:r>
            <a:endParaRPr lang="ru-RU" sz="1400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Liberation Serif" pitchFamily="18" charset="0"/>
              </a:rPr>
              <a:t>компенсацию </a:t>
            </a:r>
            <a:r>
              <a:rPr lang="ru-RU" sz="1400" dirty="0">
                <a:latin typeface="Liberation Serif" pitchFamily="18" charset="0"/>
              </a:rPr>
              <a:t>нижестоящим бюджетам затрат </a:t>
            </a:r>
            <a:r>
              <a:rPr lang="ru-RU" sz="1400" dirty="0" smtClean="0">
                <a:latin typeface="Liberation Serif" pitchFamily="18" charset="0"/>
              </a:rPr>
              <a:t>на финансирование </a:t>
            </a:r>
            <a:r>
              <a:rPr lang="ru-RU" sz="1400" dirty="0">
                <a:latin typeface="Liberation Serif" pitchFamily="18" charset="0"/>
              </a:rPr>
              <a:t>мероприятий общенационального значения, стоимость которых превышает доходные возможности данных бюджетов; </a:t>
            </a:r>
            <a:endParaRPr lang="ru-RU" sz="1400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Liberation Serif" pitchFamily="18" charset="0"/>
              </a:rPr>
              <a:t>поощрение </a:t>
            </a:r>
            <a:r>
              <a:rPr lang="ru-RU" sz="1400" dirty="0">
                <a:latin typeface="Liberation Serif" pitchFamily="18" charset="0"/>
              </a:rPr>
              <a:t>реализации экономических и социальных </a:t>
            </a:r>
            <a:r>
              <a:rPr lang="ru-RU" sz="1400" dirty="0" smtClean="0">
                <a:latin typeface="Liberation Serif" pitchFamily="18" charset="0"/>
              </a:rPr>
              <a:t>реформ нижестоящими </a:t>
            </a:r>
            <a:r>
              <a:rPr lang="ru-RU" sz="1400" dirty="0">
                <a:latin typeface="Liberation Serif" pitchFamily="18" charset="0"/>
              </a:rPr>
              <a:t>органами власти на своей </a:t>
            </a:r>
            <a:r>
              <a:rPr lang="ru-RU" sz="1400" dirty="0" smtClean="0">
                <a:latin typeface="Liberation Serif" pitchFamily="18" charset="0"/>
              </a:rPr>
              <a:t>территории.</a:t>
            </a:r>
            <a:endParaRPr lang="ru-RU" sz="1400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8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40890"/>
            <a:ext cx="9144000" cy="613185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40963" name="Прямоугольник 5"/>
          <p:cNvSpPr>
            <a:spLocks noChangeArrowheads="1"/>
          </p:cNvSpPr>
          <p:nvPr/>
        </p:nvSpPr>
        <p:spPr bwMode="auto">
          <a:xfrm>
            <a:off x="152400" y="762000"/>
            <a:ext cx="8686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eaLnBrk="1" hangingPunct="1"/>
            <a:r>
              <a:rPr lang="ru-RU" altLang="ru-RU" dirty="0">
                <a:latin typeface="Times New Roman" pitchFamily="18" charset="0"/>
              </a:rPr>
              <a:t>	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275315"/>
              </p:ext>
            </p:extLst>
          </p:nvPr>
        </p:nvGraphicFramePr>
        <p:xfrm>
          <a:off x="492818" y="1052736"/>
          <a:ext cx="7404099" cy="4773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39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01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277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Вводная часть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Основные  социально – экономические показатели  городского  округа Сухой Лог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ru-RU" sz="1100" dirty="0" smtClean="0"/>
                        <a:t>Нормативно правовая база формирования бюджета</a:t>
                      </a:r>
                      <a:endParaRPr lang="ru-RU" alt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378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</a:rPr>
                        <a:t>Основные задачи и приоритетные направления бюджетной  политики городского округа Сухой лог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altLang="ru-RU" sz="1100" dirty="0" smtClean="0">
                          <a:effectLst/>
                        </a:rPr>
                        <a:t>Основные этапы составления проекта бюджета городского округа Сухой лог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Основные понятия (Глоссарий)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Бюджетный процесс </a:t>
                      </a:r>
                      <a:endParaRPr lang="ru-RU" sz="1100" b="1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dirty="0" smtClean="0"/>
                        <a:t>Динамика доходов и расходов местного бюджета городского округа Сухой Лог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Доходы бюджета</a:t>
                      </a:r>
                      <a:endParaRPr lang="ru-RU" sz="1100" b="1" dirty="0" smtClean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Расходы бюджета</a:t>
                      </a:r>
                      <a:endParaRPr lang="ru-RU" sz="1100" b="1" dirty="0" smtClean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31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842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Непрограммная деятельность</a:t>
                      </a:r>
                      <a:endParaRPr lang="ru-RU" sz="1100" b="1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Информация о расходах бюджета в разрезе муниципальных программ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36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Направления расходов на социальную политику в 2024 году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47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Расходы бюджета с учетом интересов целевых групп граждан</a:t>
                      </a:r>
                      <a:endParaRPr lang="ru-RU" sz="1100" b="1" dirty="0" smtClean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48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137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Объем расходов бюджета городского округа Сухой Лог в расчете на одного жителя в 2024 г.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50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Контактная информация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52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9" name="Текст 3"/>
          <p:cNvSpPr txBox="1">
            <a:spLocks/>
          </p:cNvSpPr>
          <p:nvPr/>
        </p:nvSpPr>
        <p:spPr>
          <a:xfrm flipV="1">
            <a:off x="8077200" y="752806"/>
            <a:ext cx="762000" cy="51964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vert270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sz="34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Оглавление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057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827584" y="19241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6417941"/>
            <a:ext cx="584620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            Страница 2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699792" y="6381328"/>
            <a:ext cx="6278252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9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40890"/>
            <a:ext cx="9144000" cy="76470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5964915"/>
              </p:ext>
            </p:extLst>
          </p:nvPr>
        </p:nvGraphicFramePr>
        <p:xfrm>
          <a:off x="285721" y="1052736"/>
          <a:ext cx="853475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098628" y="371635"/>
            <a:ext cx="7045372" cy="44276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Доля доходов в бюджете на 2024 год</a:t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</a:br>
            <a:endParaRPr lang="ru-RU" sz="2800" dirty="0" smtClean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010579"/>
              </p:ext>
            </p:extLst>
          </p:nvPr>
        </p:nvGraphicFramePr>
        <p:xfrm>
          <a:off x="395536" y="1196752"/>
          <a:ext cx="3600400" cy="43204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6104">
                <a:tc gridSpan="2">
                  <a:txBody>
                    <a:bodyPr/>
                    <a:lstStyle/>
                    <a:p>
                      <a:pPr lvl="1" algn="ctr"/>
                      <a:r>
                        <a:rPr lang="ru-RU" u="sng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Доходы бюджета 2024 год</a:t>
                      </a:r>
                    </a:p>
                    <a:p>
                      <a:pPr lvl="1" algn="ctr"/>
                      <a:endParaRPr lang="ru-RU" u="sng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lvl="1"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ВСЕГО: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 2 875 080,6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pPr lvl="1" algn="l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Налоговые доходы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sz="1550" dirty="0" smtClean="0">
                          <a:latin typeface="Liberation Serif" panose="02020603050405020304" pitchFamily="18" charset="0"/>
                        </a:rPr>
                        <a:t>874 719,8</a:t>
                      </a:r>
                      <a:endParaRPr lang="ru-RU" sz="155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lvl="1" algn="l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Неналоговые доходы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sz="1550" dirty="0" smtClean="0">
                          <a:latin typeface="Liberation Serif" panose="02020603050405020304" pitchFamily="18" charset="0"/>
                        </a:rPr>
                        <a:t>88 749,2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pPr lvl="1" algn="l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Безвозмездные поступления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sz="1550" dirty="0" smtClean="0">
                          <a:latin typeface="Liberation Serif" panose="02020603050405020304" pitchFamily="18" charset="0"/>
                        </a:rPr>
                        <a:t>1 911 611,6</a:t>
                      </a:r>
                    </a:p>
                    <a:p>
                      <a:pPr lvl="1" algn="ctr"/>
                      <a:endParaRPr lang="ru-RU" sz="1550" dirty="0" smtClean="0"/>
                    </a:p>
                    <a:p>
                      <a:pPr lvl="1" algn="ctr"/>
                      <a:endParaRPr lang="ru-RU" sz="1550" dirty="0"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8983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576" y="192409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Страница 20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5043" r:id="rId2" imgW="6095880" imgH="4067280"/>
        </mc:Choice>
        <mc:Fallback>
          <p:control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6836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3320" y="0"/>
            <a:ext cx="9144000" cy="908720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160145"/>
              </p:ext>
            </p:extLst>
          </p:nvPr>
        </p:nvGraphicFramePr>
        <p:xfrm>
          <a:off x="443880" y="1088407"/>
          <a:ext cx="8229600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411760" y="62690"/>
            <a:ext cx="6552728" cy="773807"/>
          </a:xfrm>
          <a:ln>
            <a:noFill/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Структура и доля налоговых доходов бюджета на 2024 год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538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6906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Страница 21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07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13320" y="0"/>
            <a:ext cx="9144000" cy="908720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173753"/>
              </p:ext>
            </p:extLst>
          </p:nvPr>
        </p:nvGraphicFramePr>
        <p:xfrm>
          <a:off x="395536" y="1124744"/>
          <a:ext cx="8568952" cy="516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6432" y="89076"/>
            <a:ext cx="6804248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Структура и доля неналоговых </a:t>
            </a:r>
            <a:b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доходов бюджета на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961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43608" y="22352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Страница 22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16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3320" y="0"/>
            <a:ext cx="9144000" cy="908720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503825"/>
              </p:ext>
            </p:extLst>
          </p:nvPr>
        </p:nvGraphicFramePr>
        <p:xfrm>
          <a:off x="734117" y="1124744"/>
          <a:ext cx="7942339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051720" y="65311"/>
            <a:ext cx="6840760" cy="77809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Структура и доля безвозмездных поступлений на 2024 год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1743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6906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Страница 23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30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-13320" y="0"/>
            <a:ext cx="9144000" cy="782619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843808" y="129928"/>
            <a:ext cx="4392488" cy="5760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ru-RU" sz="25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Доходы бюджета</a:t>
            </a:r>
            <a:endParaRPr lang="ru-RU" sz="2500" dirty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280" y="19528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34483" y="782619"/>
            <a:ext cx="61206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Налог на доходы физических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лиц (НДФЛ)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/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</a:br>
            <a:endParaRPr lang="ru-RU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79042208"/>
              </p:ext>
            </p:extLst>
          </p:nvPr>
        </p:nvGraphicFramePr>
        <p:xfrm>
          <a:off x="204800" y="1206044"/>
          <a:ext cx="8748972" cy="1574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2770083"/>
            <a:ext cx="841422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налога на доходы физических лиц на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2026 годы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определены исходя из динамики поступлений за ряд лет, показателей прогноза социально-экономического развития городского округа Сухой Лог, уровня собираемости, налоговых вычетов, льгот, и нормативов отчислений в бюджет городского округа Сухой Лог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2877" y="3573016"/>
            <a:ext cx="8075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Изменение норматива отчислений от НДФЛ в бюджет городского округа и динамика поступлений НДФЛ в бюджет городского округа Сухой Лог 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619615072"/>
              </p:ext>
            </p:extLst>
          </p:nvPr>
        </p:nvGraphicFramePr>
        <p:xfrm>
          <a:off x="444974" y="4219348"/>
          <a:ext cx="8344808" cy="2190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945660" y="85675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18712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Страница 24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44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0" y="-24150"/>
            <a:ext cx="9144000" cy="782619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60332" y="81953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тыс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руб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65920" y="3645024"/>
            <a:ext cx="7704856" cy="2316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300" b="1" dirty="0" smtClean="0">
                <a:solidFill>
                  <a:srgbClr val="055771"/>
                </a:solidFill>
                <a:latin typeface="Times New Roman" panose="02020603050405020304" pitchFamily="18" charset="0"/>
              </a:rPr>
              <a:t>            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Поступление акцизов на автомобильный и прямогонный бензин, дизельное топливо, моторные масла для дизельных и (или) карбюраторных (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инжекторных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) двигателей, производимые на территории Российской Федерации (далее – акцизы на нефтепродукты), на 2024 – 2026 годы запланировано по данным администратора  дохода МИФНС №29 по Свердловской области.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Норматив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отчислений в бюджет городского округа Сухой Лог предусмотрен проектом Закона Свердловской области «Об областном бюджете на 2024 год и плановый период 2025 и 2026 годов» установлен на 3 года – 0,33613 % (в 2023 году – 0,33092 %).</a:t>
            </a: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366" y="19778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2985105" y="197783"/>
            <a:ext cx="4041775" cy="386665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18712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03604399"/>
              </p:ext>
            </p:extLst>
          </p:nvPr>
        </p:nvGraphicFramePr>
        <p:xfrm>
          <a:off x="616963" y="998265"/>
          <a:ext cx="8131501" cy="2574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165956" y="6381328"/>
            <a:ext cx="881208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51520" y="6453336"/>
            <a:ext cx="864096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                                                                                                    Страница 25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2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-13320" y="0"/>
            <a:ext cx="9144000" cy="76711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835696" y="372671"/>
            <a:ext cx="6704832" cy="46650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/>
            </a:r>
            <a:br>
              <a:rPr lang="ru-RU" sz="2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</a:br>
            <a:endParaRPr lang="ru-RU" sz="25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3778" y="4509120"/>
            <a:ext cx="8496944" cy="1584176"/>
          </a:xfrm>
          <a:noFill/>
          <a:ln>
            <a:noFill/>
          </a:ln>
        </p:spPr>
        <p:txBody>
          <a:bodyPr>
            <a:normAutofit/>
          </a:bodyPr>
          <a:lstStyle/>
          <a:p>
            <a:pPr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              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Поступления налога на 2024-2026 годы, рассчитаны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исходя из данных о кадастровой стоимости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имущества, признаваемого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объектом налогообложения, налоговых льгот и налоговых ставок, установленных Налоговым кодексом Российской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Федерации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решением Думы городского округа от 14.11.2019 № 219-РД «Об установлении налога на имущество физических лиц на территории городского округа Сухой Лог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».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73478230"/>
              </p:ext>
            </p:extLst>
          </p:nvPr>
        </p:nvGraphicFramePr>
        <p:xfrm>
          <a:off x="396304" y="836712"/>
          <a:ext cx="849694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853650" y="90872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latin typeface="Liberation Serif" panose="02020603050405020304" pitchFamily="18" charset="0"/>
              </a:rPr>
              <a:t>тыс. руб.</a:t>
            </a:r>
            <a:endParaRPr lang="ru-RU" sz="1200" b="1" dirty="0">
              <a:latin typeface="Liberation Serif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78249" y="5229200"/>
            <a:ext cx="59046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5C2A"/>
                </a:solidFill>
                <a:latin typeface="Times New Roman" panose="02020603050405020304" pitchFamily="18" charset="0"/>
              </a:rPr>
              <a:t>            </a:t>
            </a:r>
            <a:endParaRPr lang="ru-RU" sz="13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9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006" y="17443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784530" y="158111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65956" y="6381328"/>
            <a:ext cx="881208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65956" y="6453336"/>
            <a:ext cx="872652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                                                                                                      Страница 26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80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0" y="18665"/>
            <a:ext cx="9144000" cy="806773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63055"/>
            <a:ext cx="5184576" cy="2865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itchFamily="18" charset="0"/>
                <a:cs typeface="Times New Roman" panose="02020603050405020304" pitchFamily="18" charset="0"/>
              </a:rPr>
              <a:t>Земельный налог</a:t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20810" y="2420888"/>
            <a:ext cx="8405412" cy="1296144"/>
          </a:xfrm>
          <a:noFill/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            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Размер поступления земельного налога в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2026 годах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определен МИФНС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№29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 Свердловской области исходя из сложившейся динамики поступления налога, темпов роста по отношению к предыдущему году, налоговых льгот и налоговых ставок, установленных Налоговым кодексом Российской Федерации и решением Думы городского округа от 26.11.2015 №387-РД «Об утверждении Положения о земельном налоге на территории городского округа Сухой Лог».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3" name="Объект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121875646"/>
              </p:ext>
            </p:extLst>
          </p:nvPr>
        </p:nvGraphicFramePr>
        <p:xfrm>
          <a:off x="725196" y="4221088"/>
          <a:ext cx="8378202" cy="1836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57437242"/>
              </p:ext>
            </p:extLst>
          </p:nvPr>
        </p:nvGraphicFramePr>
        <p:xfrm>
          <a:off x="463256" y="899122"/>
          <a:ext cx="8422346" cy="151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84368" y="919369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тыс. руб</a:t>
            </a:r>
            <a:r>
              <a:rPr lang="ru-RU" sz="1400" b="1" dirty="0" smtClean="0">
                <a:solidFill>
                  <a:srgbClr val="002060"/>
                </a:solidFill>
              </a:rPr>
              <a:t>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347864" y="3865444"/>
            <a:ext cx="352839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5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Госпошлина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5858108"/>
            <a:ext cx="8471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Расчет государственной пошлины на 2024 – 2026 годы выполнен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соответствии со статьей 61.2 Бюджетного кодекса Российской Федерации, по нормативу 100%.</a:t>
            </a:r>
          </a:p>
        </p:txBody>
      </p:sp>
      <p:pic>
        <p:nvPicPr>
          <p:cNvPr id="9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554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7783363" y="380732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тыс. руб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19122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6453336"/>
            <a:ext cx="871296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                                                                                                      Страница 27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65956" y="6381328"/>
            <a:ext cx="881208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56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13320" y="0"/>
            <a:ext cx="9144000" cy="692696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582656"/>
              </p:ext>
            </p:extLst>
          </p:nvPr>
        </p:nvGraphicFramePr>
        <p:xfrm>
          <a:off x="552411" y="1210816"/>
          <a:ext cx="8340069" cy="477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713" y="798711"/>
            <a:ext cx="6768752" cy="412104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Динамика поступления доходов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pic>
        <p:nvPicPr>
          <p:cNvPr id="11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7956376" y="1210815"/>
            <a:ext cx="8611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4867" y="108471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5956" y="6381328"/>
            <a:ext cx="881208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28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69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3320" y="0"/>
            <a:ext cx="9144000" cy="692696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88659"/>
              </p:ext>
            </p:extLst>
          </p:nvPr>
        </p:nvGraphicFramePr>
        <p:xfrm>
          <a:off x="395536" y="764704"/>
          <a:ext cx="8547492" cy="550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3066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27464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Факт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за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Ожидаемое поступление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за 2023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2024 год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2025 год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2026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184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Налоговые, из них: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641 410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720 707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874 720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995 601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117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876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6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Налог на доходы физических лиц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434 849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523 158</a:t>
                      </a:r>
                      <a:endParaRPr lang="ru-RU" sz="12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629 928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724 274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817 704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6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Акцизы по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подакцизным товарам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58 974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60 905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66 786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68 598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72 150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773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Налоги на совокупный доход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103 775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89 693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125 805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149 281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172 642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Налоги на имущество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35 758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39 441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44 020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45 096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46 852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264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Государственная пошлина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8 054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7 510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8 181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8 352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8 528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184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Неналоговые, из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них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96 069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77 291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88 749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86 367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87 433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77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Доходы от использования имущества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58 377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53 849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65 955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66 648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67 904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274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Доходы от продажи имущества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и земельных участков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23 584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11 700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11 913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9 133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9 089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236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Безвозмездные поступления, из них: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625 189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1 517 691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1 911 612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1 746 923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1 666 227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Дотации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507 604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407 189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684 097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565 598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442 257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Субсидии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140 806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151 386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205 831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103 600</a:t>
                      </a:r>
                      <a:endParaRPr lang="ru-RU" sz="1200" b="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85 495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Субвенции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841 334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896 710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017 415</a:t>
                      </a:r>
                      <a:endParaRPr lang="ru-RU" sz="12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1 077 725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1 138 475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716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Иные межбюджетные трансферты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144 711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76 499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4 269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6781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Всего доходов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2 362 668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2 315 689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2 875 081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2 828 891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2 871 536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267744" y="93860"/>
            <a:ext cx="6120681" cy="43204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Структура поступлений доходов</a:t>
            </a:r>
          </a:p>
        </p:txBody>
      </p:sp>
      <p:sp>
        <p:nvSpPr>
          <p:cNvPr id="23556" name="TextBox 19"/>
          <p:cNvSpPr txBox="1">
            <a:spLocks noChangeArrowheads="1"/>
          </p:cNvSpPr>
          <p:nvPr/>
        </p:nvSpPr>
        <p:spPr bwMode="auto">
          <a:xfrm>
            <a:off x="8244408" y="318591"/>
            <a:ext cx="7649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тыс.руб.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979" y="10408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755576" y="87759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867012" y="6270551"/>
            <a:ext cx="70254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347864" y="6339671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29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6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10605" y="1268760"/>
            <a:ext cx="8424935" cy="5047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200" dirty="0">
                <a:effectLst/>
                <a:latin typeface="Times New Roman"/>
                <a:ea typeface="Times New Roman"/>
              </a:rPr>
              <a:t>Бюджет – это план доходов и расходов.  Каждый житель городского округа Сухой Лог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общественных услуг. Муниципальное образование расходует поступившие  доходы для выполнения своих функций и предоставление муниципальных (общественных) услуг: образование, культура, спорт, благоустройство города и др. Граждане – и как налогоплательщики, и как потребители общественных услуг, должны быть уверены в том, что передаваемые ими в распоряжение государства и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человека. На чем основывается проект городского бюджета?  Проект городского бюджета составляется и утверждается сроком на три года – очередной финансовый год и плановый период. Составление проекта городского бюджета основывается на бюджетном послании Президента Российской Федерации, бюджетном послании Губернатора Свердловской области, основных направлениях бюджетной политики городского округа Сухой Лог,  прогнозе социально-экономического развития городского округа, муниципальных программах городского округа Сухой Лог.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Liberation Serif"/>
                <a:ea typeface="Calibri"/>
                <a:cs typeface="Times New Roman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756028" cy="545764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                                              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жители </a:t>
            </a:r>
            <a:endParaRPr lang="ru-RU" sz="2800" b="1" i="1" dirty="0" smtClean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           городского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Лог!</a:t>
            </a:r>
            <a:endParaRPr lang="ru-RU" sz="2800" dirty="0" smtClean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                                                    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</a:t>
            </a:r>
            <a:r>
              <a:rPr lang="ru-RU" sz="13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3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это план доходов и расходов.  </a:t>
            </a:r>
            <a:endParaRPr lang="ru-RU" sz="135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ru-RU" sz="13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Каждый </a:t>
            </a:r>
            <a:r>
              <a:rPr lang="ru-RU" sz="13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житель городского округа </a:t>
            </a:r>
            <a:r>
              <a:rPr lang="ru-RU" sz="13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13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  <a:r>
              <a:rPr lang="ru-RU" sz="13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Муниципальное </a:t>
            </a:r>
            <a:r>
              <a:rPr lang="ru-RU" sz="13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образование расходует поступившие </a:t>
            </a:r>
            <a:r>
              <a:rPr lang="ru-RU" sz="13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доходы </a:t>
            </a:r>
            <a:r>
              <a:rPr lang="ru-RU" sz="13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для выполнения своих функций и </a:t>
            </a:r>
            <a:r>
              <a:rPr lang="ru-RU" sz="13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предоставления </a:t>
            </a:r>
            <a:r>
              <a:rPr lang="ru-RU" sz="13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муниципальных (общественных) услуг: образование, культура, спорт, благоустройство города и др. Граждане – и как налогоплательщики, и как потребители общественных услуг, должны быть уверены в том, что передаваемые ими в распоряжение </a:t>
            </a:r>
            <a:r>
              <a:rPr lang="ru-RU" sz="13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3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человека. На чем основывается проект городского бюджета?  Проект городского бюджета составляется и утверждается сроком на три года – очередной финансовый год и плановый период. Составление проекта городского бюджета основывается на бюджетном послании Президента Российской Федерации, бюджетном послании Губернатора Свердловской области, основных направлениях бюджетной политики городского округа Сухой Лог,  прогнозе социально-экономического развития городского округа, муниципальных программах городского округа Сухой Лог</a:t>
            </a:r>
            <a:r>
              <a:rPr lang="ru-RU" sz="13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 algn="ctr">
              <a:lnSpc>
                <a:spcPct val="130000"/>
              </a:lnSpc>
            </a:pPr>
            <a:r>
              <a:rPr lang="ru-RU" sz="1350" b="1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</a:t>
            </a:r>
            <a:r>
              <a:rPr lang="ru-RU" sz="1350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  Уважаемые </a:t>
            </a:r>
            <a:r>
              <a:rPr lang="ru-RU" sz="1350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жители городского округа Сухой Лог, Вам предлагается упрощенная версия бюджетного документа, которая использует неформальный язык и доступные форматы, чтобы облегчить понимание бюджета для граждан в форме презентационного материала </a:t>
            </a:r>
            <a:r>
              <a:rPr lang="ru-RU" sz="1350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50" b="1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r>
              <a:rPr lang="ru-RU" sz="1350" b="1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07558" y="5661248"/>
            <a:ext cx="605211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Глава городского округа Сухой Лог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		  		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Р.Р. Мингалимов</a:t>
            </a:r>
            <a:endParaRPr lang="ru-RU" sz="13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6522"/>
            <a:ext cx="69624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https://sun9-west.userapi.com/sun9-61/s/v1/ig2/gWWCKfb6QmhwrdMff5VyKu7hA5TM8ehmE8v9mN806tC2gcpveA4CwFiBilvTri56Q7qZxQ096P6p26JGrIjJ-FG7.jpg?size=864x734&amp;quality=95&amp;type=album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9" r="223" b="20315"/>
          <a:stretch/>
        </p:blipFill>
        <p:spPr bwMode="auto">
          <a:xfrm>
            <a:off x="7938813" y="116632"/>
            <a:ext cx="965051" cy="13188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3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47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524" y="0"/>
            <a:ext cx="9144000" cy="83671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780770"/>
              </p:ext>
            </p:extLst>
          </p:nvPr>
        </p:nvGraphicFramePr>
        <p:xfrm>
          <a:off x="467544" y="1268760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2339752" y="151519"/>
            <a:ext cx="6696744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5 предприятий, формирующих треть налоговых доходов бюджета городского округа Сухой Лог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</a:br>
            <a:endParaRPr lang="ru-RU" sz="2000" dirty="0" smtClean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9672" y="2060848"/>
            <a:ext cx="6120680" cy="324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161886569"/>
              </p:ext>
            </p:extLst>
          </p:nvPr>
        </p:nvGraphicFramePr>
        <p:xfrm>
          <a:off x="582080" y="980728"/>
          <a:ext cx="799288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32047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28601" y="120475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pic>
        <p:nvPicPr>
          <p:cNvPr id="82946" name="Picture 2" descr="SLK Cemen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52" y="1350928"/>
            <a:ext cx="638217" cy="63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0" name="Picture 6" descr="https://www.foresltd.com/wp-content/uploads/2021/02/fores_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084" y="2450821"/>
            <a:ext cx="1408237" cy="28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2" name="Picture 8" descr="Сухоложский огнеупорный завод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287" y="3296636"/>
            <a:ext cx="634151" cy="6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6" name="Picture 12" descr="ООО &amp;quot;Староцементный завод&amp;quot;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03" y="4221087"/>
            <a:ext cx="612321" cy="61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6" descr="https://sl.ugmk.com/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18" descr="https://sl.ugmk.com/logo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AutoShape 20" descr="https://sl.ugmk.com/logo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22" descr="https://sl.ugmk.com/logo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24" descr="https://sl.ugmk.com/logo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2970" name="Picture 26" descr="Медиа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03" y="5157191"/>
            <a:ext cx="612321" cy="61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627784" y="6381328"/>
            <a:ext cx="6350260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30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74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524" y="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987824" y="101364"/>
            <a:ext cx="3816424" cy="47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РАСХОДЫ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БЮДЖЕТА</a:t>
            </a:r>
            <a:endParaRPr lang="ru-RU" sz="700" b="1" dirty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136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8601" y="93203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31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8394" y="1411036"/>
            <a:ext cx="2135374" cy="1664284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РАСХОДНОЕ ОБЯЗАТЕЛЬСТВО – </a:t>
            </a:r>
            <a:r>
              <a:rPr lang="ru-RU" sz="1400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обязанность выплатить денежные средства из соответствующего бюджета</a:t>
            </a:r>
            <a:endParaRPr lang="ru-RU" sz="1400" kern="1200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20137" y="1424381"/>
            <a:ext cx="2256774" cy="1637594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БЮДЖЕТНЫЕ ОБЯЗАТЕЛЬСТВА </a:t>
            </a:r>
            <a:r>
              <a:rPr lang="ru-RU" sz="1400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– расходные обязательства, подлежащие исполнению в соответствующем финансовом году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68205" y="1410485"/>
            <a:ext cx="2871947" cy="1626593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БЮДЖЕТНЫЕ АССИГНОВАНИЯ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- предельные объемы денежных средств, предусмотренных в соответствующем финансовом году для исполнения бюджетных обязательств</a:t>
            </a:r>
            <a:endParaRPr lang="ru-RU" sz="1400" kern="1200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8601" y="669276"/>
            <a:ext cx="7823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 2024 года - это программный бюджет, направлен на повышение эффективности расходования бюджетных средств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2667974" y="3272874"/>
            <a:ext cx="3672408" cy="710067"/>
          </a:xfrm>
          <a:prstGeom prst="roundRect">
            <a:avLst>
              <a:gd name="adj" fmla="val 0"/>
            </a:avLst>
          </a:prstGeom>
          <a:solidFill>
            <a:srgbClr val="90BBD6"/>
          </a:solidFill>
          <a:ln>
            <a:noFill/>
            <a:headEnd type="none" w="med" len="med"/>
            <a:tailEnd type="oval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sz="2000" dirty="0">
                <a:latin typeface="Liberation Serif" panose="02020603050405020304" pitchFamily="18" charset="0"/>
                <a:ea typeface="Batang" panose="02030600000101010101" pitchFamily="18" charset="-127"/>
              </a:rPr>
              <a:t>Расходы бюджета распределены по:</a:t>
            </a: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746739" y="4869555"/>
            <a:ext cx="2241396" cy="1023938"/>
          </a:xfrm>
          <a:prstGeom prst="roundRect">
            <a:avLst>
              <a:gd name="adj" fmla="val 1783"/>
            </a:avLst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dirty="0">
                <a:latin typeface="Liberation Serif" panose="02020603050405020304" pitchFamily="18" charset="0"/>
                <a:ea typeface="Batang" panose="02030600000101010101" pitchFamily="18" charset="-127"/>
              </a:rPr>
              <a:t>Разделам бюджетной классификации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3626443" y="4903575"/>
            <a:ext cx="2111706" cy="989918"/>
          </a:xfrm>
          <a:prstGeom prst="roundRect">
            <a:avLst>
              <a:gd name="adj" fmla="val 1272"/>
            </a:avLst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sz="1700" dirty="0">
                <a:latin typeface="Liberation Serif" panose="02020603050405020304" pitchFamily="18" charset="0"/>
                <a:ea typeface="Batang" panose="02030600000101010101" pitchFamily="18" charset="-127"/>
              </a:rPr>
              <a:t>Муниципальным </a:t>
            </a:r>
            <a:r>
              <a:rPr lang="ru-RU" sz="1700" dirty="0" smtClean="0">
                <a:latin typeface="Liberation Serif" panose="02020603050405020304" pitchFamily="18" charset="0"/>
                <a:ea typeface="Batang" panose="02030600000101010101" pitchFamily="18" charset="-127"/>
              </a:rPr>
              <a:t>программам</a:t>
            </a:r>
          </a:p>
          <a:p>
            <a:pPr algn="ctr">
              <a:defRPr/>
            </a:pPr>
            <a:endParaRPr lang="ru-RU" dirty="0">
              <a:solidFill>
                <a:srgbClr val="1C1C1C"/>
              </a:solidFill>
              <a:latin typeface="Cambria" panose="02040503050406030204" pitchFamily="18" charset="0"/>
              <a:ea typeface="Batang" panose="02030600000101010101" pitchFamily="18" charset="-127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6372200" y="4886549"/>
            <a:ext cx="2016224" cy="1023969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dirty="0">
                <a:latin typeface="Liberation Serif" panose="02020603050405020304" pitchFamily="18" charset="0"/>
                <a:ea typeface="Batang" panose="02030600000101010101" pitchFamily="18" charset="-127"/>
              </a:rPr>
              <a:t>Главным </a:t>
            </a:r>
            <a:r>
              <a:rPr lang="ru-RU" dirty="0" smtClean="0">
                <a:latin typeface="Liberation Serif" panose="02020603050405020304" pitchFamily="18" charset="0"/>
                <a:ea typeface="Batang" panose="02030600000101010101" pitchFamily="18" charset="-127"/>
              </a:rPr>
              <a:t>распорядителям</a:t>
            </a:r>
          </a:p>
          <a:p>
            <a:pPr algn="ctr">
              <a:defRPr/>
            </a:pPr>
            <a:endParaRPr lang="ru-RU" dirty="0">
              <a:solidFill>
                <a:srgbClr val="1C1C1C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848259" y="4493471"/>
            <a:ext cx="546052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578524" y="3982942"/>
            <a:ext cx="0" cy="5105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867437" y="4483898"/>
            <a:ext cx="0" cy="36651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305582" y="4493471"/>
            <a:ext cx="3206" cy="35694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4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кругленный прямоугольник 52"/>
          <p:cNvSpPr/>
          <p:nvPr/>
        </p:nvSpPr>
        <p:spPr>
          <a:xfrm>
            <a:off x="-10666" y="56442"/>
            <a:ext cx="9144000" cy="595312"/>
          </a:xfrm>
          <a:prstGeom prst="roundRect">
            <a:avLst/>
          </a:prstGeom>
          <a:solidFill>
            <a:srgbClr val="CCFFFF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88046" y="952195"/>
            <a:ext cx="1827603" cy="61515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0100 - Общегосударственные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986575" y="952195"/>
            <a:ext cx="1767275" cy="617507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0600 - Охрана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окружающей среды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057480" y="5237955"/>
            <a:ext cx="1767275" cy="67326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marL="342900" lvl="0" indent="-34290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1200 – </a:t>
            </a:r>
          </a:p>
          <a:p>
            <a:pPr marL="342900" lvl="0" indent="-34290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Средства массовой</a:t>
            </a:r>
          </a:p>
          <a:p>
            <a:pPr marL="342900" lvl="0" indent="-34290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информации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27789" y="4343575"/>
            <a:ext cx="1782117" cy="66667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1100 – </a:t>
            </a:r>
          </a:p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Физическая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культура и спорт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11110" y="2691545"/>
            <a:ext cx="1769364" cy="72129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0800 – </a:t>
            </a:r>
          </a:p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 кинематография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280009" y="1975888"/>
            <a:ext cx="1843497" cy="66856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0200- Национальная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оборона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294544" y="5141363"/>
            <a:ext cx="1807177" cy="715386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0500 - Жилищно-коммунальное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хозяйство</a:t>
            </a: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965" y="13142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 Box 109"/>
          <p:cNvSpPr txBox="1">
            <a:spLocks noChangeArrowheads="1"/>
          </p:cNvSpPr>
          <p:nvPr/>
        </p:nvSpPr>
        <p:spPr bwMode="auto">
          <a:xfrm>
            <a:off x="2210246" y="224880"/>
            <a:ext cx="6754241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РАЗДЕЛЫ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КЛАССИФИКАЦИИ  РАСХОДОВ  БЮДЖЕТА</a:t>
            </a:r>
            <a:endParaRPr lang="ru-RU" b="1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5" descr="C:\Users\Наталья Константинов\AppData\Local\Microsoft\Windows\Temporary Internet Files\Content.IE5\H7G8PFJM\Znak_Uchilisha_ASVU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5" y="3024314"/>
            <a:ext cx="767573" cy="98110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7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5" y="4223374"/>
            <a:ext cx="762493" cy="75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:\Users\Наталья Константинов\AppData\Local\Microsoft\Windows\Temporary Internet Files\Content.IE5\0CZTC66X\Рисунок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699" y="954546"/>
            <a:ext cx="613617" cy="615156"/>
          </a:xfrm>
          <a:prstGeom prst="rect">
            <a:avLst/>
          </a:prstGeom>
          <a:solidFill>
            <a:srgbClr val="CCFFFF"/>
          </a:solidFill>
          <a:extLst/>
        </p:spPr>
      </p:pic>
      <p:pic>
        <p:nvPicPr>
          <p:cNvPr id="24" name="Picture 10" descr="C:\Documents and Settings\Светлана\Local Settings\Temporary Internet Files\Content.IE5\8X2BWLMN\MC90043481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220" y="1795033"/>
            <a:ext cx="698573" cy="69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 descr="C:\Users\Наталья Константинов\AppData\Local\Microsoft\Windows\Temporary Internet Files\Content.IE5\0CZTC66X\385px-Old_camera.svg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44" y="2739314"/>
            <a:ext cx="500426" cy="68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Наталья Константинов\AppData\Local\Microsoft\Windows\Temporary Internet Files\Content.IE5\0CZTC66X\220px-IAVnashenmdvore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414" y="3627095"/>
            <a:ext cx="578676" cy="578676"/>
          </a:xfrm>
          <a:prstGeom prst="rect">
            <a:avLst/>
          </a:prstGeom>
          <a:solidFill>
            <a:srgbClr val="CCFFFF"/>
          </a:solidFill>
          <a:extLst/>
        </p:spPr>
      </p:pic>
      <p:pic>
        <p:nvPicPr>
          <p:cNvPr id="27" name="Picture 17" descr="C:\Users\Наталья Константинов\AppData\Local\Microsoft\Windows\Temporary Internet Files\Content.IE5\0CZTC66X\527px-Sports_current_event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635" y="4389885"/>
            <a:ext cx="671522" cy="58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1288046" y="3024314"/>
            <a:ext cx="1808758" cy="777046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0300 - Национальная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безопасность и правоохранительная деятельность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27788" y="3643268"/>
            <a:ext cx="1782117" cy="49055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1000 - Социальная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280009" y="4154800"/>
            <a:ext cx="1821712" cy="703944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0400 - Национальная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экономика</a:t>
            </a:r>
          </a:p>
        </p:txBody>
      </p:sp>
      <p:pic>
        <p:nvPicPr>
          <p:cNvPr id="22" name="Picture 8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5" y="5034988"/>
            <a:ext cx="901825" cy="89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аталья Константинов\AppData\Local\Microsoft\Windows\Temporary Internet Files\Content.IE5\UCUIBNLN\Coat_of_Arms_of_the_Russian_Federation.svg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59" y="1009470"/>
            <a:ext cx="601405" cy="71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840961" y="101759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2676465" y="6379757"/>
            <a:ext cx="6301579" cy="1571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3410718" y="6400207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32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986575" y="1884779"/>
            <a:ext cx="1767275" cy="51908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0700 - Образование</a:t>
            </a:r>
            <a:endParaRPr lang="ru-RU" sz="13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49055" y="1144728"/>
            <a:ext cx="2290700" cy="4176464"/>
          </a:xfrm>
          <a:prstGeom prst="rect">
            <a:avLst/>
          </a:prstGeom>
          <a:solidFill>
            <a:schemeClr val="bg2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</p:txBody>
      </p:sp>
      <p:pic>
        <p:nvPicPr>
          <p:cNvPr id="86024" name="Picture 8" descr="https://fb.ru/misc/i/gallery/58679/269748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349" y="5183488"/>
            <a:ext cx="952236" cy="67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6" name="Picture 10" descr="https://avatars.mds.yandex.net/i?id=5fda9eb93a25c08a09255197bf56c0391969941e-10878141-images-thumbs&amp;n=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9" y="2022088"/>
            <a:ext cx="1084697" cy="76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30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-5011" y="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8674" name="Text Box 109"/>
          <p:cNvSpPr txBox="1">
            <a:spLocks noChangeArrowheads="1"/>
          </p:cNvSpPr>
          <p:nvPr/>
        </p:nvSpPr>
        <p:spPr bwMode="auto">
          <a:xfrm>
            <a:off x="2240682" y="1751"/>
            <a:ext cx="662473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Структура расходов бюджета городского округа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Сухой Лог                           в 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процентном соотношении на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2024 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год</a:t>
            </a:r>
            <a:r>
              <a:rPr lang="ru-RU" b="1" i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                </a:t>
            </a:r>
            <a:endParaRPr lang="ru-RU" sz="1200" i="1" dirty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246" y="17839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26449" y="149645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88494072"/>
              </p:ext>
            </p:extLst>
          </p:nvPr>
        </p:nvGraphicFramePr>
        <p:xfrm>
          <a:off x="161863" y="703637"/>
          <a:ext cx="8810251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43608" y="1938189"/>
            <a:ext cx="138195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2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924,7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млн. руб.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93688643"/>
              </p:ext>
            </p:extLst>
          </p:nvPr>
        </p:nvGraphicFramePr>
        <p:xfrm>
          <a:off x="1030171" y="3703595"/>
          <a:ext cx="7896821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433428" y="6473215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33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8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10666" y="56442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8674" name="Text Box 109"/>
          <p:cNvSpPr txBox="1">
            <a:spLocks noChangeArrowheads="1"/>
          </p:cNvSpPr>
          <p:nvPr/>
        </p:nvSpPr>
        <p:spPr bwMode="auto">
          <a:xfrm>
            <a:off x="2267744" y="312104"/>
            <a:ext cx="6624737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РАСПРЕДЕЛЕНИЕ РАСХОДОВ БЮДЖЕТА ПО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ОТРАСЛЯМ</a:t>
            </a:r>
          </a:p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2024 году и плановом периоде 2025-2026 гг. </a:t>
            </a:r>
            <a:endParaRPr lang="ru-RU" sz="1500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833" name="Group 43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93884542"/>
              </p:ext>
            </p:extLst>
          </p:nvPr>
        </p:nvGraphicFramePr>
        <p:xfrm>
          <a:off x="1503739" y="1188405"/>
          <a:ext cx="7344816" cy="4882738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6048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3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05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97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38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№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ВСЕГО РАСХОДОВ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2024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2025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2026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Общегосударственные вопросы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165 847,0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159 767,1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163 037,6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73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Национальная оборона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77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Национальная безопасность 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правоохранительная деятельность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33 117,0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23 580,1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24 110,6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60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Национальная экономика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158 247,6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204 766,3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133 453,9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71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Жилищно-коммунальное хозяйство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383 285,3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190 589,0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214 641,7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997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Охрана окружающей среды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8 372,2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9 320,0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10 739,4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39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Образование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1 628 354,8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1 657 964,4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1 697 161,9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19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Культура и кинематография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229 203,2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236 903,3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241 655,3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68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Социальная политика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165 992,2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171 851,2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177 635,1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118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10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Физическая культура и спорт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150 891,3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150 700,0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150 700,0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11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Средства массовой информации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1 400,0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1 400,0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1 400,0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Условно утвержденные расходы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41 700,0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83 800,0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71176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ИТОГО: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 CYR" charset="-52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2 924 710,6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2 848 541,3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2 898 335,5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246" y="17839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26449" y="149645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028384" y="883094"/>
            <a:ext cx="7938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483768" y="6381328"/>
            <a:ext cx="6408713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34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80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-10666" y="56442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0"/>
            <a:ext cx="6058240" cy="70451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Arial" panose="020B0604020202020204" pitchFamily="34" charset="0"/>
              </a:rPr>
              <a:t>Структура бюджета городского округа по программному принципу</a:t>
            </a:r>
            <a:endParaRPr lang="ru-RU" sz="2000" b="1" dirty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46643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102" y="854274"/>
            <a:ext cx="6313168" cy="41448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/>
          </a:p>
          <a:p>
            <a:pPr lvl="0"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 городского округа -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924 710,6 тыс. руб.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8220" y="1510306"/>
            <a:ext cx="8322549" cy="432048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   Программные и непрограммные расходы</a:t>
            </a:r>
            <a:endParaRPr lang="ru-RU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100" y="2212323"/>
            <a:ext cx="6642187" cy="568605"/>
          </a:xfrm>
          <a:prstGeom prst="rect">
            <a:avLst/>
          </a:prstGeom>
          <a:solidFill>
            <a:srgbClr val="90BB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    Муниципальные программы городского округа 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    (15 программ)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844 614,1 тыс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(97,3%)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35269" y="2996951"/>
            <a:ext cx="1985203" cy="27363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Непрограммные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-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80 096,5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(2,7%)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7706712" y="1942354"/>
            <a:ext cx="393680" cy="1013426"/>
          </a:xfrm>
          <a:prstGeom prst="downArrow">
            <a:avLst>
              <a:gd name="adj1" fmla="val 42138"/>
              <a:gd name="adj2" fmla="val 50000"/>
            </a:avLst>
          </a:prstGeom>
          <a:solidFill>
            <a:schemeClr val="tx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низ 28"/>
          <p:cNvSpPr/>
          <p:nvPr/>
        </p:nvSpPr>
        <p:spPr>
          <a:xfrm>
            <a:off x="3557526" y="1939330"/>
            <a:ext cx="294393" cy="272993"/>
          </a:xfrm>
          <a:prstGeom prst="downArrow">
            <a:avLst>
              <a:gd name="adj1" fmla="val 42138"/>
              <a:gd name="adj2" fmla="val 5000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1589934090"/>
              </p:ext>
            </p:extLst>
          </p:nvPr>
        </p:nvGraphicFramePr>
        <p:xfrm>
          <a:off x="662110" y="2564905"/>
          <a:ext cx="5926114" cy="374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Стрелка вниз 30"/>
          <p:cNvSpPr/>
          <p:nvPr/>
        </p:nvSpPr>
        <p:spPr>
          <a:xfrm>
            <a:off x="3557527" y="1268760"/>
            <a:ext cx="294392" cy="241546"/>
          </a:xfrm>
          <a:prstGeom prst="downArrow">
            <a:avLst>
              <a:gd name="adj1" fmla="val 42138"/>
              <a:gd name="adj2" fmla="val 50000"/>
            </a:avLst>
          </a:prstGeom>
          <a:solidFill>
            <a:schemeClr val="tx1">
              <a:lumMod val="75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35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6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0666" y="56442"/>
            <a:ext cx="9144000" cy="780270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6442"/>
            <a:ext cx="6336704" cy="68544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Информация о расходах бюджета в разрезе</a:t>
            </a:r>
            <a:br>
              <a:rPr lang="ru-RU" sz="20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   муниципальных программ</a:t>
            </a:r>
            <a:r>
              <a:rPr lang="ru-RU" sz="23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 </a:t>
            </a:r>
            <a:r>
              <a:rPr lang="ru-RU" sz="2300" b="1" dirty="0" smtClean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  <a:t>                                                             </a:t>
            </a:r>
            <a:r>
              <a:rPr lang="ru-RU" sz="1400" dirty="0" smtClean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  <a:t> </a:t>
            </a:r>
            <a:endParaRPr lang="ru-RU" sz="1400" dirty="0">
              <a:solidFill>
                <a:srgbClr val="003192"/>
              </a:solidFill>
              <a:effectLst/>
              <a:latin typeface="Liberation Serif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62080"/>
              </p:ext>
            </p:extLst>
          </p:nvPr>
        </p:nvGraphicFramePr>
        <p:xfrm>
          <a:off x="449601" y="1196752"/>
          <a:ext cx="8286810" cy="520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09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15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2024</a:t>
                      </a: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2025</a:t>
                      </a: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2026</a:t>
                      </a:r>
                    </a:p>
                  </a:txBody>
                  <a:tcPr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43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системы образования в городском округе Сухой Лог» (6 подпрограмм)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1 531 231,7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1 591 557,7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1 630 507,2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физической культуры и спорта в городском округе Сухой Лог» (2 подпрограммы)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150 891,3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150 700,0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150 700,0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культуры  и искусства в городском округе Сухой Лог» (3 подпрограммы)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318 372,1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297 698,0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302 591,0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34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Лог»                   (6 подпрограмм)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438 521,6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381 192,7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334 443,0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77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«Молодежь Свердловской области на территории городского округа Сухой Лог» (3 подпрограммы)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8 744,2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6 402,0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6 509,0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«Управление муниципальными финансами городского округа Сухой Лог» (2 подпрограммы)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15 679,0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16 100,0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16 600,0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77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субъектов малого и среднего предпринимательства в городском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578,5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578,5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578,5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89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«Поддержка социально ориентированных некоммерческих организаций в городском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1 000,0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1 000,0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</a:t>
                      </a:r>
                      <a:r>
                        <a:rPr lang="ru-RU" sz="13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0</a:t>
                      </a:r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00,0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574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Муниципальная программа  «Выполнение муниципальных функций, переданных государственных полномочий и обеспечение деятельности Администрации городского округа» (5 подпрограмм)</a:t>
                      </a:r>
                      <a:endParaRPr lang="ru-RU" sz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267 721,4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273 372,2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280 481,9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678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46643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43243" y="908720"/>
            <a:ext cx="1080120" cy="267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 руб.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627784" y="6425700"/>
            <a:ext cx="6350260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36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5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0666" y="56442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313016"/>
              </p:ext>
            </p:extLst>
          </p:nvPr>
        </p:nvGraphicFramePr>
        <p:xfrm>
          <a:off x="539552" y="1196752"/>
          <a:ext cx="8280921" cy="4934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6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53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08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08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08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79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№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Liberation Serif" panose="02020603050405020304" pitchFamily="18" charset="0"/>
                        </a:rPr>
                        <a:t>2024</a:t>
                      </a:r>
                      <a:endParaRPr lang="ru-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2025</a:t>
                      </a:r>
                      <a:endParaRPr lang="ru-RU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2026</a:t>
                      </a:r>
                      <a:endParaRPr lang="ru-RU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012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10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  Муниципальная программа «Управление и распоряжение муниципальной собственностью городского округа Сухой Лог»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21 824,5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16 023,7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16 023,7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350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11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   Муниципальная программа «Обеспечение безопасности жизнедеятельности населения городского округа Сухой Лог»         (5 подпрограмм)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33 117,0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23 580,1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24 110,6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12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   Муниципальная программа «Реализация основных направлений государственной политики в строительном комплексе городского округа Сухой Лог»</a:t>
                      </a:r>
                      <a:endParaRPr kumimoji="0" lang="ru-RU" sz="13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2 000,0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2 000,0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2 000,0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13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   Муниципальная программа «Экология и природопользование на территории городского округа Сухой Лог»</a:t>
                      </a:r>
                      <a:endParaRPr kumimoji="0" lang="ru-RU" sz="13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8 372,2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9 320,0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10 739,4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14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 Муниципальная программа «Обеспечение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Сухой Лог» (3 подпрограммы)</a:t>
                      </a:r>
                      <a:endParaRPr kumimoji="0" lang="ru-RU" sz="13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3 079,6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3 079,6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3 079,6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764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15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Муниципальная программа «Формирование современной городской среды в городском округе Сухой Лог до 2027 года»</a:t>
                      </a:r>
                      <a:endParaRPr kumimoji="0" lang="ru-RU" sz="13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43 481,0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4 400,0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4 400</a:t>
                      </a:r>
                      <a:r>
                        <a:rPr lang="ru-RU" sz="13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,0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9872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anchor="ctr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    ИТОГО:</a:t>
                      </a:r>
                      <a:endParaRPr kumimoji="0" lang="ru-RU" sz="13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2 844 614,1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2 777 004,4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2 783 763,8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780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88223" y="692696"/>
            <a:ext cx="2354809" cy="432048"/>
          </a:xfrm>
        </p:spPr>
        <p:txBody>
          <a:bodyPr>
            <a:normAutofit/>
          </a:bodyPr>
          <a:lstStyle/>
          <a:p>
            <a:pPr algn="r"/>
            <a:r>
              <a:rPr lang="ru-RU" sz="1600" dirty="0">
                <a:solidFill>
                  <a:schemeClr val="tx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продолжение таблицы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46643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37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21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4000" cy="76470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sz="2000" b="1" i="0" u="none" strike="noStrike" kern="1200" baseline="0">
                <a:solidFill>
                  <a:srgbClr val="464646">
                    <a:lumMod val="10000"/>
                  </a:srgbClr>
                </a:solidFill>
                <a:latin typeface="Liberation Serif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Структура </a:t>
            </a: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расходов бюджета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в </a:t>
            </a: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разрезе муниципальных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программ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37" y="1548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827584" y="138483"/>
            <a:ext cx="13692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38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64376849"/>
              </p:ext>
            </p:extLst>
          </p:nvPr>
        </p:nvGraphicFramePr>
        <p:xfrm>
          <a:off x="167793" y="658444"/>
          <a:ext cx="8810251" cy="5731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741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1141" y="4314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577" y="177255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291229" y="867594"/>
            <a:ext cx="2768603" cy="5451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14  ДОУ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(646 165,7 тыс. руб. – 39,7%)</a:t>
            </a:r>
            <a:endParaRPr lang="ru-RU" sz="14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28152" y="859707"/>
            <a:ext cx="2732176" cy="5451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13 школ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(774 155,2 тыс. руб. – 47,5%)</a:t>
            </a:r>
            <a:endParaRPr lang="ru-RU" sz="14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23338" y="3124015"/>
            <a:ext cx="2596880" cy="9460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учреждения </a:t>
            </a:r>
            <a:endParaRPr lang="ru-RU" sz="13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доп. образования </a:t>
            </a:r>
          </a:p>
          <a:p>
            <a:pPr algn="ctr"/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(114 890,1 тыс. руб. – 7,1%)</a:t>
            </a:r>
            <a:endParaRPr lang="ru-RU" sz="13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05514" y="859707"/>
            <a:ext cx="2544885" cy="7328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Другие вопросы в области образования</a:t>
            </a:r>
          </a:p>
          <a:p>
            <a:pPr algn="ctr"/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(85 399,6 тыс</a:t>
            </a:r>
            <a:r>
              <a:rPr lang="ru-RU" sz="13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5,2%)</a:t>
            </a:r>
            <a:endParaRPr lang="ru-RU" sz="13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65776" y="5722294"/>
            <a:ext cx="1312000" cy="3191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ЦДО</a:t>
            </a:r>
            <a:endParaRPr lang="ru-RU" sz="12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61389" y="4397654"/>
            <a:ext cx="2320777" cy="4979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Сухоложская </a:t>
            </a:r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детская школа искусств №</a:t>
            </a:r>
            <a:r>
              <a:rPr lang="ru-RU" sz="1200" b="1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1</a:t>
            </a:r>
            <a:endParaRPr lang="ru-RU" sz="12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61388" y="5063207"/>
            <a:ext cx="2320777" cy="5053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Сухоложская детская музыкальная школа</a:t>
            </a:r>
            <a:endParaRPr lang="ru-RU" sz="1200" b="1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66581" name="Прямая соединительная линия 66580"/>
          <p:cNvCxnSpPr/>
          <p:nvPr/>
        </p:nvCxnSpPr>
        <p:spPr>
          <a:xfrm>
            <a:off x="4521778" y="4106654"/>
            <a:ext cx="0" cy="249196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88" name="Прямоугольник 66587"/>
          <p:cNvSpPr/>
          <p:nvPr/>
        </p:nvSpPr>
        <p:spPr>
          <a:xfrm>
            <a:off x="2123728" y="136351"/>
            <a:ext cx="6912768" cy="461665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Структура расходов по разделам </a:t>
            </a:r>
            <a:r>
              <a:rPr lang="ru-RU" sz="24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образования </a:t>
            </a:r>
            <a:endParaRPr lang="ru-RU" sz="2400" b="1" dirty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248846" y="3597060"/>
            <a:ext cx="2615705" cy="670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Молодежная политика</a:t>
            </a:r>
          </a:p>
          <a:p>
            <a:pPr algn="ctr"/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(7 744,2 тыс</a:t>
            </a:r>
            <a:r>
              <a:rPr lang="ru-RU" sz="13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–0,5%)</a:t>
            </a:r>
            <a:endParaRPr lang="ru-RU" sz="13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545" name="Picture 9" descr="https://pp.vk.me/c626916/v626916533/30300/UeOqYTWto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41" y="4589050"/>
            <a:ext cx="2615705" cy="175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577" name="Прямая соединительная линия 66576"/>
          <p:cNvCxnSpPr/>
          <p:nvPr/>
        </p:nvCxnSpPr>
        <p:spPr>
          <a:xfrm>
            <a:off x="4512527" y="4862590"/>
            <a:ext cx="0" cy="211834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824802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12" name="Загнутый угол 11"/>
          <p:cNvSpPr/>
          <p:nvPr/>
        </p:nvSpPr>
        <p:spPr>
          <a:xfrm>
            <a:off x="3266998" y="1772816"/>
            <a:ext cx="2627061" cy="1224136"/>
          </a:xfrm>
          <a:prstGeom prst="foldedCorner">
            <a:avLst>
              <a:gd name="adj" fmla="val 43299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628 354,8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pic>
        <p:nvPicPr>
          <p:cNvPr id="87042" name="Picture 2" descr="https://i.pinimg.com/originals/37/51/d4/3751d4878520a105e9c736d81e6256e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2" y="1642884"/>
            <a:ext cx="2787453" cy="185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4" name="Picture 4" descr="https://avatars.mds.yandex.net/i?id=17110abc82b3622f9ad250c6407e3be1a55e8dd0-9598634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833" y="1642884"/>
            <a:ext cx="2741313" cy="182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Прямая соединительная линия 33"/>
          <p:cNvCxnSpPr/>
          <p:nvPr/>
        </p:nvCxnSpPr>
        <p:spPr>
          <a:xfrm flipV="1">
            <a:off x="4512527" y="5568606"/>
            <a:ext cx="0" cy="153688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707904" y="6561348"/>
            <a:ext cx="532859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Страница 39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059832" y="6541876"/>
            <a:ext cx="5830314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054" name="Picture 14" descr="https://sun9-57.userapi.com/impf/CV-Vpb0o0920wHUYbldqaGA6qWFJqJjKcv5Pbg/fVAooRiQi1E.jpg?size=1920x768&amp;quality=95&amp;crop=0,0,1454,581&amp;sign=be00253d22738991ca6bdbb75b9d3fdb&amp;type=cover_grou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77" y="5257720"/>
            <a:ext cx="2692982" cy="107719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50" name="Picture 10" descr="https://avatars.mds.yandex.net/get-altay/492546/2a0000015eb4919860b2b26fe3dde0e729be/ori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477" y="4227771"/>
            <a:ext cx="1775222" cy="118318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52" name="Picture 12" descr="https://data12.proshkolu.ru/content/media/pic/std/7000000/6437000/6436016-d64a2fee8b7843b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77" y="3560323"/>
            <a:ext cx="1580519" cy="118539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0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69" t="11283" r="27558" b="10999"/>
          <a:stretch/>
        </p:blipFill>
        <p:spPr bwMode="auto">
          <a:xfrm>
            <a:off x="251520" y="332656"/>
            <a:ext cx="7848902" cy="584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7624" y="3356992"/>
            <a:ext cx="7704856" cy="3051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расположен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юге Свердловской области в 110 км от областного центра – 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Екатеринбурга, граничит на севере с Артемовским городским округом и с Ирбитским муниципальным образованием, на востоке с Камышловским городским округом, на юге с городским округом Богданович,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западе с Асбестовским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городским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округом и городским округом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Рефтинский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Город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приобрел статус города в феврале 1943 года. 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3 января 1965 года город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получил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статус города областного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подчинения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 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Общая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площадь в границах городского округа Сухой Лог составляет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168 451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га. 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Население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на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01.01.2024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года – </a:t>
            </a:r>
            <a:r>
              <a:rPr lang="ru-RU" sz="1600" b="1" dirty="0" smtClean="0">
                <a:latin typeface="Liberation Serif" panose="02020603050405020304" pitchFamily="18" charset="0"/>
              </a:rPr>
              <a:t>46, 396  </a:t>
            </a:r>
            <a:r>
              <a:rPr lang="ru-RU" sz="1600" b="1" dirty="0">
                <a:latin typeface="Liberation Serif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человек.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</a:t>
            </a:r>
            <a:r>
              <a:rPr lang="ru-RU" sz="1600" b="1" i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070040"/>
            <a:ext cx="482453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u="sng" dirty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rPr>
              <a:t>Важнейшие отрасли экономики:</a:t>
            </a:r>
            <a:r>
              <a:rPr lang="ru-RU" sz="1700" b="1" u="sng" dirty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rPr>
              <a:t/>
            </a:r>
            <a:br>
              <a:rPr lang="ru-RU" sz="1700" b="1" u="sng" dirty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rPr>
            </a:br>
            <a:r>
              <a:rPr lang="ru-RU" sz="1700" b="1" dirty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rPr>
              <a:t>• производство строительных материалов: </a:t>
            </a:r>
            <a:endParaRPr lang="ru-RU" sz="1700" b="1" dirty="0" smtClean="0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700" b="1" dirty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rPr>
              <a:t> цемента</a:t>
            </a:r>
            <a:r>
              <a:rPr lang="ru-RU" sz="1700" b="1" dirty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rPr>
              <a:t>, шифера, асбестоцементных </a:t>
            </a:r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rPr>
              <a:t>труб;</a:t>
            </a:r>
            <a:r>
              <a:rPr lang="ru-RU" sz="1700" b="1" dirty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rPr>
              <a:t> </a:t>
            </a:r>
          </a:p>
          <a:p>
            <a:r>
              <a:rPr lang="ru-RU" sz="1700" b="1" dirty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rPr>
              <a:t>• производство огнеупорных материалов, </a:t>
            </a:r>
            <a:endParaRPr lang="ru-RU" sz="1700" b="1" dirty="0" smtClean="0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700" b="1" dirty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rPr>
              <a:t>  вторичных </a:t>
            </a:r>
            <a:r>
              <a:rPr lang="ru-RU" sz="1700" b="1" dirty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rPr>
              <a:t>цветных металлов; </a:t>
            </a:r>
          </a:p>
          <a:p>
            <a:r>
              <a:rPr lang="ru-RU" sz="1700" b="1" dirty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rPr>
              <a:t>• сельское </a:t>
            </a:r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rPr>
              <a:t>хозяйство</a:t>
            </a:r>
            <a:r>
              <a:rPr lang="ru-RU" sz="1700" b="1" dirty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rPr>
              <a:t> </a:t>
            </a:r>
          </a:p>
        </p:txBody>
      </p:sp>
      <p:pic>
        <p:nvPicPr>
          <p:cNvPr id="83975" name="Picture 7" descr="https://otvet.ya.guru/media/im/pU/TU/pUTUqW9ZUiisFbpqxy2XeQVLyVTAoZ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3316"/>
            <a:ext cx="2771800" cy="19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4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5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141" y="43148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0104" y="691220"/>
            <a:ext cx="8247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расходов на образование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2024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, тыс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875" y="15267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304642"/>
              </p:ext>
            </p:extLst>
          </p:nvPr>
        </p:nvGraphicFramePr>
        <p:xfrm>
          <a:off x="664884" y="1178352"/>
          <a:ext cx="8083580" cy="4954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6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42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84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72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0249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lang="ru-RU" sz="18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1 628 354,8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  100%</a:t>
                      </a:r>
                      <a:endParaRPr lang="ru-RU" sz="18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Дошкольное</a:t>
                      </a:r>
                      <a:r>
                        <a:rPr lang="ru-RU" sz="13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образование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646 165,7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39,7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774 155,2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47,5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114 890,1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7 744,2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868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Создание условий</a:t>
                      </a:r>
                      <a:r>
                        <a:rPr lang="ru-RU" sz="13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для обеспечения деятельности  МОУ и МКУ «</a:t>
                      </a:r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Управление образования», прочие расходы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85 399,6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41496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Капитальный</a:t>
                      </a:r>
                      <a:r>
                        <a:rPr lang="ru-RU" sz="1200" i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и текущий ремонт, приведение в соответствие с требованиями пожарной безопасности и санитарного законодательства зданий, сооружений и помещений МОУ, антитеррористические мероприятия</a:t>
                      </a:r>
                      <a:endParaRPr lang="ru-RU" sz="1200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19 776,1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7812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здания спортивного зала МАОУ СОШ № 10 по адресу: Свердловская область, Сухоложский район, с. Курьи, ул. Свердлова, д. 20А</a:t>
                      </a:r>
                      <a:endParaRPr lang="ru-RU" sz="1200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32 500,0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37812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i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в Государственных программах Свердловской области (на оборудование спортивных площадок в общеобразовательных организациях)</a:t>
                      </a:r>
                      <a:endParaRPr kumimoji="0" lang="ru-RU" sz="1200" i="1" kern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17 855,2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7812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Организация отдыха и оздоровления детей и подростков в</a:t>
                      </a:r>
                      <a:r>
                        <a:rPr lang="ru-RU" sz="1200" i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городском округе Сухой Лог</a:t>
                      </a:r>
                      <a:endParaRPr lang="ru-RU" sz="1200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28 439,1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9076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питания детей в общеобразовательных учреждениях</a:t>
                      </a:r>
                    </a:p>
                    <a:p>
                      <a:endParaRPr lang="ru-RU" sz="1200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58 994,5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2146244" y="6332140"/>
            <a:ext cx="6648881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53764" y="6388633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Страница 40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63587" y="1556792"/>
            <a:ext cx="8084877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3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9394" y="0"/>
            <a:ext cx="907911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</a:rPr>
              <a:t>                           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Оказание 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услуг в сфере культуры осуществляют:</a:t>
            </a:r>
            <a:endParaRPr lang="ru-RU" sz="2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173" y="158205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5540" name="Picture 4" descr="Сухоложский историко-краеведческий муз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2" y="1124744"/>
            <a:ext cx="2756889" cy="1722732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6" name="Picture 10" descr="C:\Users\Наталья Константинов\AppData\Local\Microsoft\Windows\Temporary Internet Files\Content.IE5\N1HJZNH9\f11-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04" y="3013070"/>
            <a:ext cx="2713157" cy="1824637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362141" y="1022104"/>
            <a:ext cx="3556484" cy="5287216"/>
          </a:xfrm>
          <a:prstGeom prst="roundRect">
            <a:avLst>
              <a:gd name="adj" fmla="val 1097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192"/>
                </a:solidFill>
              </a:rPr>
              <a:t>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Дома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культуры:</a:t>
            </a:r>
          </a:p>
          <a:p>
            <a:pPr algn="ctr"/>
            <a:endParaRPr lang="ru-RU" sz="15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  <a:p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МАУК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«Дворец культуры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«Кристалл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»;</a:t>
            </a:r>
          </a:p>
          <a:p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МБУ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«Культурно-социальное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объединение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«Гармония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»;</a:t>
            </a: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r>
              <a:rPr lang="ru-RU" sz="15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</a:t>
            </a:r>
          </a:p>
          <a:p>
            <a:endParaRPr lang="ru-RU" sz="1500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МБУК «Курьинский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центр досуга и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народного творчества»;</a:t>
            </a:r>
          </a:p>
          <a:p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- МБУ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«Культурно-досуговое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объединение» (в том числе 9 сельских клубов и домов культуры)</a:t>
            </a:r>
          </a:p>
          <a:p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</a:t>
            </a:r>
            <a:endParaRPr lang="ru-RU" sz="15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5551" name="Picture 15" descr="https://im0-tub-ru.yandex.net/i?id=bfb35e13ada3a5662775be417855029d&amp;n=33&amp;h=215&amp;w=3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124" y="2778641"/>
            <a:ext cx="2870517" cy="1824637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3" name="Волна 2"/>
          <p:cNvSpPr/>
          <p:nvPr/>
        </p:nvSpPr>
        <p:spPr>
          <a:xfrm rot="20039399">
            <a:off x="3079189" y="1478686"/>
            <a:ext cx="2139526" cy="947658"/>
          </a:xfrm>
          <a:prstGeom prst="wave">
            <a:avLst/>
          </a:prstGeom>
          <a:solidFill>
            <a:srgbClr val="90BBD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Городской музей</a:t>
            </a:r>
          </a:p>
        </p:txBody>
      </p:sp>
      <p:sp>
        <p:nvSpPr>
          <p:cNvPr id="15" name="Волна 14"/>
          <p:cNvSpPr/>
          <p:nvPr/>
        </p:nvSpPr>
        <p:spPr>
          <a:xfrm rot="20039399">
            <a:off x="3079189" y="3305719"/>
            <a:ext cx="2139526" cy="947658"/>
          </a:xfrm>
          <a:prstGeom prst="wave">
            <a:avLst/>
          </a:prstGeom>
          <a:solidFill>
            <a:srgbClr val="90BBD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Библиотека</a:t>
            </a:r>
            <a:endParaRPr lang="ru-RU" sz="16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6" name="Волна 15"/>
          <p:cNvSpPr/>
          <p:nvPr/>
        </p:nvSpPr>
        <p:spPr>
          <a:xfrm rot="20039399">
            <a:off x="3108532" y="5168203"/>
            <a:ext cx="2139526" cy="947658"/>
          </a:xfrm>
          <a:prstGeom prst="wave">
            <a:avLst/>
          </a:prstGeom>
          <a:solidFill>
            <a:srgbClr val="90BBD6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Камерный хор</a:t>
            </a:r>
            <a:endParaRPr lang="ru-RU" sz="16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86018" name="Picture 2" descr="https://i.mycdn.me/image?id=873239181467&amp;t=50&amp;plc=WEB&amp;tkn=*c40-sTEEzOfOOP8HCGBFazXz5Qg&amp;fn=external_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1" y="5019515"/>
            <a:ext cx="2742029" cy="154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677022" y="6534391"/>
            <a:ext cx="532859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Страница 41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943161" y="6521025"/>
            <a:ext cx="5960604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51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6024" y="34988"/>
            <a:ext cx="9127976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59655" name="Group 26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750858632"/>
              </p:ext>
            </p:extLst>
          </p:nvPr>
        </p:nvGraphicFramePr>
        <p:xfrm>
          <a:off x="702684" y="1088598"/>
          <a:ext cx="7889909" cy="4889084"/>
        </p:xfrm>
        <a:graphic>
          <a:graphicData uri="http://schemas.openxmlformats.org/drawingml/2006/table">
            <a:tbl>
              <a:tblPr/>
              <a:tblGrid>
                <a:gridCol w="52286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55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56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2146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Всего расходов</a:t>
                      </a:r>
                    </a:p>
                  </a:txBody>
                  <a:tcPr marL="121920" marR="121920" marT="34291" marB="342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229 203,2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100%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городского музея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6 811,0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Организация библиотечного обслуживания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21 214,0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5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домов культуры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99 464,4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43,4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8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Проведение мероприятий в сфере культуры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14 491,8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53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Предоставление государственной поддержки на конкурсной основе муниципальным учреждениям культуры Свердловской области, в том числе на поддержку любительских творческих коллективов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800,0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97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Капитальный и текущий ремонт зданий, сооружений и помещений, в которых размещаются муниципальные учреждения культуры, проведение мероприятий по обеспечению антитеррористической защищенности объектов, информатизация библиотечной системы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50 175,8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21,9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9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36 246,2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031283" y="688499"/>
            <a:ext cx="7674647" cy="400099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lvl="0" algn="ctr">
              <a:buClr>
                <a:schemeClr val="hlink"/>
              </a:buClr>
              <a:buSzPct val="65000"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Направления расходов на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культуру в 2024 году, тыс. руб.</a:t>
            </a:r>
            <a:endParaRPr lang="ru-RU" sz="2000" b="1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339752" y="6381328"/>
            <a:ext cx="6346211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63588" y="1700808"/>
            <a:ext cx="7900175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773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6439495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Страница 42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-7032" y="-30534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6" y="11723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5868" name="Прямоугольник 7"/>
          <p:cNvSpPr>
            <a:spLocks noChangeArrowheads="1"/>
          </p:cNvSpPr>
          <p:nvPr/>
        </p:nvSpPr>
        <p:spPr bwMode="auto">
          <a:xfrm>
            <a:off x="338552" y="20687"/>
            <a:ext cx="8547497" cy="214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i="1" dirty="0">
                <a:solidFill>
                  <a:srgbClr val="6600CC"/>
                </a:solidFill>
                <a:latin typeface="Book Antiqua" pitchFamily="18" charset="0"/>
              </a:rPr>
              <a:t> </a:t>
            </a:r>
            <a:r>
              <a:rPr lang="ru-RU" b="1" i="1" dirty="0" smtClean="0">
                <a:solidFill>
                  <a:srgbClr val="6600CC"/>
                </a:solidFill>
                <a:latin typeface="Book Antiqua" pitchFamily="18" charset="0"/>
              </a:rPr>
              <a:t>       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территории городского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округа Сухой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Лог </a:t>
            </a:r>
            <a:endParaRPr lang="ru-RU" sz="20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       осуществляют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свою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деятельность: </a:t>
            </a:r>
          </a:p>
          <a:p>
            <a:pPr>
              <a:lnSpc>
                <a:spcPct val="90000"/>
              </a:lnSpc>
            </a:pPr>
            <a:endParaRPr 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МКУ «Центр развития физической культуры и спорта городского округа Сухой Лог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</a:t>
            </a:r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Ø"/>
            </a:pPr>
            <a:endParaRPr lang="ru-RU" sz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МБУ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Спортивный комплекс «Здоровье»;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МБУ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Спортивная школа «Олимпик»; 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МАУ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Спортивная школа; </a:t>
            </a:r>
            <a:endParaRPr lang="ru-RU" sz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МАУ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Ледовая арена «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Литейщик»</a:t>
            </a:r>
            <a:endParaRPr lang="ru-RU" sz="1200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8552" y="2989093"/>
            <a:ext cx="2689238" cy="5040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Спортивные залы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2054" y="2311859"/>
            <a:ext cx="2689239" cy="53358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Плавательный бассейн</a:t>
            </a:r>
          </a:p>
        </p:txBody>
      </p:sp>
      <p:pic>
        <p:nvPicPr>
          <p:cNvPr id="80902" name="Picture 6" descr="http://andalira.ru/images/photos/medium/b8d437a67b01fcf29037469c88a6bcb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11859"/>
            <a:ext cx="2628292" cy="185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4" name="Picture 8" descr="https://tavriya.ks.ua/uploads/posts/2016-05/medium/1464123721_tenisna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197" y="331920"/>
            <a:ext cx="2629647" cy="161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8" name="Picture 12" descr="http://ufasch3.ru/_nw/1/407624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585" y="2311858"/>
            <a:ext cx="2737355" cy="182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4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16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18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20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0920" name="Picture 24" descr="https://ic.pics.livejournal.com/vsegda_tvoj/13094403/17581963/17581963_6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20" y="4488046"/>
            <a:ext cx="2754973" cy="17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22" name="Picture 26" descr="http://old.34355.ru/files/futbol_ural_irbit_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62578"/>
            <a:ext cx="2628292" cy="178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352053" y="3645024"/>
            <a:ext cx="2689240" cy="4917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Стадион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86018" name="Picture 2" descr="https://sukhoylog-media.ru/wp-content/uploads/2021/04/img_095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250" y="4459446"/>
            <a:ext cx="27003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2483768" y="6381328"/>
            <a:ext cx="6415782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43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0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6024" y="34988"/>
            <a:ext cx="909248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67702" name="Group 1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272736"/>
              </p:ext>
            </p:extLst>
          </p:nvPr>
        </p:nvGraphicFramePr>
        <p:xfrm>
          <a:off x="495207" y="908720"/>
          <a:ext cx="8397273" cy="5256584"/>
        </p:xfrm>
        <a:graphic>
          <a:graphicData uri="http://schemas.openxmlformats.org/drawingml/2006/table">
            <a:tbl>
              <a:tblPr/>
              <a:tblGrid>
                <a:gridCol w="4387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567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24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92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9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Всего расходов</a:t>
                      </a:r>
                    </a:p>
                  </a:txBody>
                  <a:tcPr marL="119613" marR="119613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150 891,3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100%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4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Проведение физкультурных и спортивных мероприятий</a:t>
                      </a:r>
                      <a:endParaRPr lang="ru-RU" sz="13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2 924,5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1,9</a:t>
                      </a:r>
                      <a:endParaRPr lang="ru-RU" sz="1300" b="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Организация предоставления услуг в сфере физической культуры и спорта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50 725,7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33,6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Организация предоставления услуг (выполнения работ) по дополнительным образовательным программам спортивной подготовки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75 123,8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49,8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4.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Организация предоставления услуг (выполнения работ) по дополнительным общеразвивающим программам в области физической культуры и спорта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3 575,0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2,4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5.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Содержание и обеспечение деятельности муниципального казенного учреждения «Центр развития физической культуры и спорта городского округа Сухой Лог»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7 500,0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5,0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6.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Мероприятия  по поэтапному внедрению  и реализации Всероссийского физкультурно-спортивного комплекса  «Готов к труду и оборон»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174,9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0,1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7.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Государственная поддержка организаций, входящих в систему спортивной подготовки, на условиях софинансирования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98,4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0,1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8.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Капитальный и текущий ремонт зданий, сооружений  и помещений, в которых размещаются муниципальные учреждения в сфере физической культуры и спорта, приведение в соответствие с требованиями пожарной безопасности и санитарного законодательства, в том числе проектно-сметная документация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10 769,0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7,1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4819" name="Заголовок 20"/>
          <p:cNvSpPr>
            <a:spLocks noGrp="1"/>
          </p:cNvSpPr>
          <p:nvPr>
            <p:ph type="title"/>
          </p:nvPr>
        </p:nvSpPr>
        <p:spPr>
          <a:xfrm>
            <a:off x="2146244" y="136352"/>
            <a:ext cx="6742980" cy="546708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Направление расходов на физическую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культуру и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спорт в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2024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году</a:t>
            </a:r>
          </a:p>
        </p:txBody>
      </p:sp>
      <p:pic>
        <p:nvPicPr>
          <p:cNvPr id="2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09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1547664" y="6165304"/>
            <a:ext cx="734481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6263751"/>
            <a:ext cx="568863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    Страница 44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67544" y="1265673"/>
            <a:ext cx="842493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4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Наталья Константинов\AppData\Local\Microsoft\Windows\Temporary Internet Files\Content.IE5\AEE5ACOG\ko1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4" y="618464"/>
            <a:ext cx="8856984" cy="6081398"/>
          </a:xfrm>
          <a:prstGeom prst="rect">
            <a:avLst/>
          </a:prstGeom>
          <a:noFill/>
          <a:ex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16024" y="34988"/>
            <a:ext cx="9127976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5"/>
          <p:cNvSpPr txBox="1">
            <a:spLocks/>
          </p:cNvSpPr>
          <p:nvPr/>
        </p:nvSpPr>
        <p:spPr>
          <a:xfrm>
            <a:off x="2555775" y="145377"/>
            <a:ext cx="5904657" cy="49442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ahoma" pitchFamily="34" charset="0"/>
              </a:rPr>
              <a:t>Направление расходов на жилищно-коммунальное хозяйство в 2024 году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ahoma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95327827"/>
              </p:ext>
            </p:extLst>
          </p:nvPr>
        </p:nvGraphicFramePr>
        <p:xfrm>
          <a:off x="611154" y="1052736"/>
          <a:ext cx="842493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3951566" y="2564904"/>
            <a:ext cx="2290827" cy="136815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383 285,3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831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755576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52767" y="6468905"/>
            <a:ext cx="537925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Страница 45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72021" y="6420883"/>
            <a:ext cx="835999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0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15839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69" y="14451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755576" y="158403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328044" y="117203"/>
            <a:ext cx="6372200" cy="44534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Расходы на дорожное хозяйство  (дорожный фонд)</a:t>
            </a:r>
            <a:endParaRPr lang="ru-RU" sz="2000" dirty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66549" y="6465051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Страница 46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627784" y="6453336"/>
            <a:ext cx="6350260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58366" y="766178"/>
            <a:ext cx="3553594" cy="406328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дорожного фонда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153 435,0 тыс. руб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Акцизы на нефтепродукты, подлежащие зачислению  в бюджет -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66 785,8 тыс. руб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Иные поступления – 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86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649,2 тыс. руб.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01449" y="766178"/>
            <a:ext cx="3816424" cy="4967078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дорожного фонда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153 435,0 тыс. руб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b="1" dirty="0" smtClean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 содержанию и текущему ремонту автомобильных дорог общего пользования, мостов и иных транспортных инженерных сооружений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52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000,0 тыс. руб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 lvl="0" algn="ctr"/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Мероприятия по ремонту автомобильных дорог общего пользования местного значения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lvl="0"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48 381,0 тыс. руб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 lvl="0" algn="ctr"/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Капитальный ремонт автомобильной дороги 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дома №1 до дома №35 по улице Юбилейная, 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Сухой Лог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51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088,0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endParaRPr lang="ru-RU" sz="1200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Разработка технической документации, комплексных схем и проектов организации дорожного движения на территории городского округа Сухой Лог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1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966,0 тыс. руб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03015" y="2012433"/>
            <a:ext cx="2664296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220072" y="2019400"/>
            <a:ext cx="2664296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91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6024" y="34988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20"/>
          <p:cNvSpPr txBox="1">
            <a:spLocks/>
          </p:cNvSpPr>
          <p:nvPr/>
        </p:nvSpPr>
        <p:spPr>
          <a:xfrm>
            <a:off x="528021" y="633985"/>
            <a:ext cx="8215313" cy="9286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Направления расходов на социальную политику </a:t>
            </a:r>
            <a:endParaRPr lang="ru-RU" sz="25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2024 </a:t>
            </a:r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году</a:t>
            </a: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038122"/>
              </p:ext>
            </p:extLst>
          </p:nvPr>
        </p:nvGraphicFramePr>
        <p:xfrm>
          <a:off x="809728" y="1597746"/>
          <a:ext cx="7848872" cy="406471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0486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26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165 992,2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10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Осуществление государственных полномочий по предоставлению гражданам субсидий и компенсаций расходов на оплату жилого  помещения и коммунальных услуг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480,1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84,0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7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Arial" pitchFamily="34" charset="0"/>
                        </a:rPr>
                        <a:t>Улучшение жилищных условий граждан, проживающих в сельской местности, социальные выплаты молодым семьям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1 165,3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9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Пенсионное обеспечение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11 194,0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8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Выплаты лицам, которым присвоено почетное звание «Почетный гражданин городского округа Сухой Лог»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8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Охрана семьи и детства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(Осуществление мероприятий по организации питания в муниципальных общеобразовательных организациях, социальные выплаты молодым семьям на приобретение жилья)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2 914,3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5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Другие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в области социальной политики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11 128,5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755576" y="2132856"/>
            <a:ext cx="7987758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13976" y="5661248"/>
            <a:ext cx="7987758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55576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627784" y="6433864"/>
            <a:ext cx="626469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47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1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932" y="28346"/>
            <a:ext cx="9113068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400906"/>
              </p:ext>
            </p:extLst>
          </p:nvPr>
        </p:nvGraphicFramePr>
        <p:xfrm>
          <a:off x="539552" y="764704"/>
          <a:ext cx="8280920" cy="432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17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414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42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42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30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70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Наименование целевой группы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Численность целевой группы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Предлагаемые меры поддержки </a:t>
                      </a:r>
                      <a:endParaRPr lang="ru-RU" sz="1200" dirty="0" smtClean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за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счет средств бюджета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90BBD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Объем расходов на поддержку </a:t>
                      </a:r>
                      <a:endParaRPr lang="ru-RU" sz="1200" dirty="0" smtClean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целевой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группы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 (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тыс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. руб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90BB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2025 год</a:t>
                      </a:r>
                      <a:endParaRPr lang="ru-RU" sz="10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2026 год</a:t>
                      </a:r>
                      <a:endParaRPr lang="ru-RU" sz="10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98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В СФЕРЕ СОЦИАЛЬНОЙ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 ПОЛИТИКИ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90BB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1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Почетные граждане</a:t>
                      </a:r>
                    </a:p>
                  </a:txBody>
                  <a:tcPr marL="68580" marR="68580" marT="0" marB="0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Единовременное денежное поощрение (ежемесячное пособие до 01.01.2014г.) гражданам, которым присвоено почетное звание «Почетный гражданин городского округа Сухой Лог»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110,0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110,0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110,0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7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Пенсионеры</a:t>
                      </a:r>
                    </a:p>
                  </a:txBody>
                  <a:tcPr marL="68580" marR="68580" marT="0" marB="0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Выплата пенсии за выслугу лет лицам, замещавшим муниципальные должности и должности муниципальной службы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11 194,0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11 641,7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12 107,3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5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Пенсионеры</a:t>
                      </a:r>
                    </a:p>
                  </a:txBody>
                  <a:tcPr marL="68580" marR="68580" marT="0" marB="0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Бесплатный проезд в летний период к садам, приусадебным участкам в сельской местности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190,0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190,0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190,0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6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Граждане, проживающие на сельских территориях</a:t>
                      </a:r>
                    </a:p>
                  </a:txBody>
                  <a:tcPr marL="68580" marR="68580" marT="0" marB="0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Предоставление социальных выплат для улучшения жилищных условий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1 165,3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1 165,3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1 165,3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6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Молодые семьи (возраст до 35 лет)</a:t>
                      </a:r>
                    </a:p>
                  </a:txBody>
                  <a:tcPr marL="68580" marR="68580" marT="0" marB="0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Предоставление социальных выплат на приобретение (строительство) жилья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1 914,3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1 914,3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1 914,3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411760" y="188640"/>
            <a:ext cx="6285384" cy="41805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бюджета с учетом интересов целевых групп граждан</a:t>
            </a:r>
            <a:endParaRPr lang="ru-RU" sz="18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576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42226"/>
              </p:ext>
            </p:extLst>
          </p:nvPr>
        </p:nvGraphicFramePr>
        <p:xfrm>
          <a:off x="539552" y="5157192"/>
          <a:ext cx="8280920" cy="1152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6004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В СФЕРЕ ЖИЛИЩНО-КОММУНАЛЬНОГО ХОЗЯЙСТВА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90BBD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Пенсионеры</a:t>
                      </a: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, родители, имеющие трех и более детей, дети до 7 лет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Предоставление льгот на оплату услуг банного комплекса  пенсионерам, родителям (законным представителям), имеющим трех и более детей, детям до 7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  800,0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800,0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800,0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2627784" y="6433864"/>
            <a:ext cx="6350260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48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1989" r:id="rId2" imgW="6095880" imgH="4067280"/>
        </mc:Choice>
        <mc:Fallback>
          <p:control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3494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072174"/>
              </p:ext>
            </p:extLst>
          </p:nvPr>
        </p:nvGraphicFramePr>
        <p:xfrm>
          <a:off x="447006" y="836712"/>
          <a:ext cx="8280920" cy="56042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67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95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45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Liberation Serif" panose="02020603050405020304" pitchFamily="18" charset="0"/>
                        </a:rPr>
                        <a:t>Наименование целевой группы</a:t>
                      </a:r>
                      <a:endParaRPr lang="ru-RU" sz="11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B w="38100" cmpd="sng">
                      <a:noFill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Liberation Serif" panose="02020603050405020304" pitchFamily="18" charset="0"/>
                        </a:rPr>
                        <a:t>Численность целевой группы</a:t>
                      </a:r>
                      <a:endParaRPr lang="ru-RU" sz="11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B w="38100" cmpd="sng">
                      <a:noFill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Liberation Serif" panose="02020603050405020304" pitchFamily="18" charset="0"/>
                        </a:rPr>
                        <a:t>Предлагаемые меры </a:t>
                      </a:r>
                      <a:r>
                        <a:rPr lang="ru-RU" sz="1150" dirty="0" smtClean="0">
                          <a:effectLst/>
                          <a:latin typeface="Liberation Serif" panose="02020603050405020304" pitchFamily="18" charset="0"/>
                        </a:rPr>
                        <a:t>поддержки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150" dirty="0">
                          <a:effectLst/>
                          <a:latin typeface="Liberation Serif" panose="02020603050405020304" pitchFamily="18" charset="0"/>
                        </a:rPr>
                        <a:t>за счет средств бюджета</a:t>
                      </a:r>
                      <a:endParaRPr lang="ru-RU" sz="11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90BBD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Liberation Serif" panose="02020603050405020304" pitchFamily="18" charset="0"/>
                        </a:rPr>
                        <a:t>Объем расходов на поддержку </a:t>
                      </a:r>
                      <a:endParaRPr lang="ru-RU" sz="1150" dirty="0" smtClean="0">
                        <a:effectLst/>
                        <a:latin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Liberation Serif" panose="02020603050405020304" pitchFamily="18" charset="0"/>
                        </a:rPr>
                        <a:t>целевой </a:t>
                      </a:r>
                      <a:r>
                        <a:rPr lang="ru-RU" sz="1150" dirty="0">
                          <a:effectLst/>
                          <a:latin typeface="Liberation Serif" panose="02020603050405020304" pitchFamily="18" charset="0"/>
                        </a:rPr>
                        <a:t>группы </a:t>
                      </a:r>
                      <a:r>
                        <a:rPr lang="ru-RU" sz="1150" dirty="0" smtClean="0">
                          <a:effectLst/>
                          <a:latin typeface="Liberation Serif" panose="02020603050405020304" pitchFamily="18" charset="0"/>
                        </a:rPr>
                        <a:t> (тыс. руб</a:t>
                      </a:r>
                      <a:r>
                        <a:rPr lang="ru-RU" sz="1150" dirty="0">
                          <a:effectLst/>
                          <a:latin typeface="Liberation Serif" panose="02020603050405020304" pitchFamily="18" charset="0"/>
                        </a:rPr>
                        <a:t>.)</a:t>
                      </a:r>
                      <a:endParaRPr lang="ru-RU" sz="11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90BB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1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Liberation Serif" panose="02020603050405020304" pitchFamily="18" charset="0"/>
                        </a:rPr>
                        <a:t>2024 </a:t>
                      </a:r>
                      <a:r>
                        <a:rPr lang="ru-RU" sz="1000" b="1" dirty="0">
                          <a:effectLst/>
                          <a:latin typeface="Liberation Serif" panose="02020603050405020304" pitchFamily="18" charset="0"/>
                        </a:rPr>
                        <a:t>год</a:t>
                      </a:r>
                      <a:endParaRPr lang="ru-RU" sz="1000" b="1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Liberation Serif" panose="02020603050405020304" pitchFamily="18" charset="0"/>
                        </a:rPr>
                        <a:t>2025 </a:t>
                      </a:r>
                      <a:r>
                        <a:rPr lang="ru-RU" sz="1000" b="1" dirty="0">
                          <a:effectLst/>
                          <a:latin typeface="Liberation Serif" panose="02020603050405020304" pitchFamily="18" charset="0"/>
                        </a:rPr>
                        <a:t>год</a:t>
                      </a:r>
                      <a:endParaRPr lang="ru-RU" sz="1000" b="1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Liberation Serif" panose="02020603050405020304" pitchFamily="18" charset="0"/>
                        </a:rPr>
                        <a:t>2026 </a:t>
                      </a:r>
                      <a:r>
                        <a:rPr lang="ru-RU" sz="1000" b="1" dirty="0">
                          <a:effectLst/>
                          <a:latin typeface="Liberation Serif" panose="02020603050405020304" pitchFamily="18" charset="0"/>
                        </a:rPr>
                        <a:t>год</a:t>
                      </a:r>
                      <a:endParaRPr lang="ru-RU" sz="1000" b="1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889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</a:rPr>
                        <a:t>В СФЕРЕ</a:t>
                      </a:r>
                      <a:r>
                        <a:rPr lang="ru-RU" sz="1200" baseline="0" dirty="0" smtClean="0">
                          <a:effectLst/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</a:rPr>
                        <a:t>ОБРАЗОВАНИЯ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T w="12700" cmpd="sng">
                      <a:noFill/>
                    </a:lnT>
                    <a:solidFill>
                      <a:srgbClr val="90BB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9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Обучающиеся в возрасте от 14 до 18 лет в муниципальных общеобразовательный учреждениях и педагогические работники</a:t>
                      </a:r>
                      <a:endParaRPr lang="ru-RU" sz="10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46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Премия Главы городского округа  для обучающихся, ставших победителями муниципального этапа всероссийской олимпиады школьников и педагогических работников, подготовивших победителей</a:t>
                      </a:r>
                      <a:endParaRPr lang="ru-RU" sz="10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300,0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300,0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300,0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0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Молодые специалисты</a:t>
                      </a:r>
                      <a:endParaRPr lang="ru-RU" sz="10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28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Создание условий для закрепления педагогических кадров в образовательных учреждениях посредством выплаты стипендии и единовременного поощрения</a:t>
                      </a:r>
                      <a:endParaRPr lang="ru-RU" sz="10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2 630,0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2 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630,0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2 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630,0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3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Родители (законные представители), имеющие трех и более детей</a:t>
                      </a:r>
                      <a:endParaRPr lang="ru-RU" sz="10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653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Предоставление льгот на оплату расходов за присмотр и уход в детских садах родителям (законным представителям), имеющим трех и более детей</a:t>
                      </a:r>
                      <a:endParaRPr lang="ru-RU" sz="10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301,0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301,0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301,0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41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Родители,</a:t>
                      </a:r>
                      <a:r>
                        <a:rPr lang="ru-RU" sz="105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 призванные на военную службу по мобилизации в Вооруженные Силы РФ, обучающихся по программе дошкольного образования</a:t>
                      </a:r>
                      <a:endParaRPr lang="ru-RU" sz="10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115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Предоставление льгот</a:t>
                      </a:r>
                      <a:r>
                        <a:rPr lang="ru-RU" sz="105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  (100%) на оплату за присмотр и уход в детских садах родителям, призванным на военную службу по мобилизации в Вооруженные Силы РФ</a:t>
                      </a:r>
                      <a:endParaRPr lang="ru-RU" sz="10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2 913,0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41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Родители (законные представители), имеющие детей инвалидов, сирот, </a:t>
                      </a:r>
                      <a:r>
                        <a:rPr lang="ru-RU" sz="10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опекаемых, детей с туберкулезной</a:t>
                      </a:r>
                      <a:r>
                        <a:rPr lang="ru-RU" sz="105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интоксикацией</a:t>
                      </a:r>
                      <a:endParaRPr lang="ru-RU" sz="10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Предоставление льгот </a:t>
                      </a:r>
                      <a:r>
                        <a:rPr lang="ru-RU" sz="10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(100%) на </a:t>
                      </a:r>
                      <a:r>
                        <a:rPr lang="ru-RU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оплату расходов за присмотр и уход в детских садах родителям (законным представителям) в соответствии с федеральным законодательством</a:t>
                      </a:r>
                      <a:endParaRPr lang="ru-RU" sz="10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2 913,0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2 913,0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 913,0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0932" y="28346"/>
            <a:ext cx="9113068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755576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627784" y="6444335"/>
            <a:ext cx="6120680" cy="9001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33428" y="6478641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Страница 49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8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6" name="Picture 6" descr="https://nashural.ru/wp-content/cache/image/1024x768--center-94f6c809525a660ff0c85aca0ad2c1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188640"/>
            <a:ext cx="2597449" cy="198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52" name="Picture 12" descr="https://avatars.mds.yandex.net/get-altay/1633071/2a000001686f86187f71e1e5620fba47c4b6/X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620" y="4226981"/>
            <a:ext cx="2566592" cy="1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41772" y="263536"/>
            <a:ext cx="5040561" cy="1449628"/>
          </a:xfrm>
          <a:prstGeom prst="rect">
            <a:avLst/>
          </a:prstGeom>
          <a:noFill/>
          <a:ln w="28575">
            <a:noFill/>
            <a:prstDash val="sysDot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500" b="1" i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 </a:t>
            </a:r>
            <a:r>
              <a:rPr lang="ru-RU" sz="1500" b="1" i="1" u="sng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памятникам архитектуры относятся:</a:t>
            </a:r>
            <a:endParaRPr lang="ru-RU" sz="1500" i="1" u="sng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• </a:t>
            </a: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храм Николая Чудотворца в селе Новопышминском,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• храм Знамение в селе Знаменском,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• храм Михаила Архангела в селе </a:t>
            </a: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Новопышминском</a:t>
            </a: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 </a:t>
            </a:r>
            <a:endParaRPr lang="ru-RU" sz="15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endParaRPr lang="ru-RU" sz="1500" dirty="0">
              <a:solidFill>
                <a:srgbClr val="003192"/>
              </a:solidFill>
              <a:latin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8193" y="1713164"/>
            <a:ext cx="4680520" cy="3238123"/>
          </a:xfrm>
          <a:prstGeom prst="rect">
            <a:avLst/>
          </a:prstGeom>
          <a:noFill/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500" b="1" i="1" u="sng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 достопримечательностям относятся</a:t>
            </a:r>
            <a:r>
              <a:rPr lang="ru-RU" sz="1500" b="1" i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:</a:t>
            </a:r>
            <a:endParaRPr lang="ru-RU" sz="1500" u="sng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• </a:t>
            </a: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Курьинские </a:t>
            </a: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железисто-минеральные </a:t>
            </a: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воды,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• Дивья гора, </a:t>
            </a:r>
            <a:endParaRPr lang="ru-RU" sz="15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• </a:t>
            </a: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Скала профессорская,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• Сухоложская пещера,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• озеро Ирбитское,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• Сосновый бор,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• Липовая аллея,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• Гальяновское болото,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• болото Гладкое,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• болото Каменско-Алтынайское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49388" y="5189453"/>
            <a:ext cx="3770684" cy="923330"/>
          </a:xfrm>
          <a:prstGeom prst="rect">
            <a:avLst/>
          </a:prstGeom>
          <a:noFill/>
          <a:ln w="28575">
            <a:noFill/>
            <a:prstDash val="sysDot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500" b="1" i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      </a:t>
            </a:r>
            <a:r>
              <a:rPr lang="ru-RU" sz="1500" b="1" i="1" u="sng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</a:t>
            </a:r>
            <a:r>
              <a:rPr lang="ru-RU" sz="1500" b="1" i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</a:t>
            </a:r>
            <a:r>
              <a:rPr lang="ru-RU" sz="1500" b="1" i="1" u="sng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 памятникам природы относятся </a:t>
            </a:r>
            <a:endParaRPr lang="ru-RU" sz="1500" b="1" i="1" u="sng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нависающие над </a:t>
            </a: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рекой </a:t>
            </a: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Пышма скалы  «Чертов стул» и «Три сестры»</a:t>
            </a: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 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87054" name="Picture 14" descr="http://photocdn.photogoroda.com/source2/cn3159/r5080/c5143/74182172.jpg?v=201712131121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620" y="2348880"/>
            <a:ext cx="259102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577444" y="6463988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5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5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0" y="15838"/>
            <a:ext cx="9144000" cy="748865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143286" y="30038"/>
            <a:ext cx="6768752" cy="50405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Расходы в расчете на одного жителя городского округа Сухой Лог в 2024 году </a:t>
            </a:r>
            <a:br>
              <a:rPr lang="ru-RU" sz="19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                                   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Liberation Serif" panose="02020603050405020304" pitchFamily="18" charset="0"/>
              </a:rPr>
              <a:t>                                    </a:t>
            </a:r>
            <a:endParaRPr lang="ru-RU" sz="1400" dirty="0">
              <a:solidFill>
                <a:schemeClr val="tx1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28191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568" y="11720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560092" y="924869"/>
            <a:ext cx="5044355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городского округа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7640" y="916782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63 038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рублей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год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1360" y="4437112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4 940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год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83364" y="935188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5 253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в месяц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15920" y="1772816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3 578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рублей в год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7640" y="3554141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8 261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рублей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год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14591" y="2661345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35 097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рублей в год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30004" y="1799556"/>
            <a:ext cx="5080173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городского округа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социальную политику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53196" y="4471342"/>
            <a:ext cx="5044355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городского округа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культуру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65822" y="3544022"/>
            <a:ext cx="5044355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городского округа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жилищно-коммунальное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хозяйство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60092" y="2661345"/>
            <a:ext cx="5044355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городского округа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образование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16943" y="2661345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2 925</a:t>
            </a: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  <a:p>
            <a:pPr algn="ctr"/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087556" y="3569371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688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087556" y="4451945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412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087556" y="1799556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298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64155" y="5323284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3 252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год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03061" y="5323284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271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65822" y="5316016"/>
            <a:ext cx="5044355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городского округа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физическую культуру и спорт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587420" y="6433864"/>
            <a:ext cx="632461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50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:\Схема функциональных зон.jpg"/>
          <p:cNvPicPr>
            <a:picLocks noChangeAspect="1" noChangeArrowheads="1"/>
          </p:cNvPicPr>
          <p:nvPr/>
        </p:nvPicPr>
        <p:blipFill rotWithShape="1">
          <a:blip r:embed="rId3"/>
          <a:srcRect l="2336" t="6748" b="3349"/>
          <a:stretch/>
        </p:blipFill>
        <p:spPr bwMode="auto">
          <a:xfrm>
            <a:off x="757047" y="836712"/>
            <a:ext cx="7911193" cy="541333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899262" y="128836"/>
            <a:ext cx="7626762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sz="4000" dirty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50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3000">
              <a:schemeClr val="bg2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ahoma" pitchFamily="34" charset="0"/>
            </a:endParaRPr>
          </a:p>
        </p:txBody>
      </p:sp>
      <p:pic>
        <p:nvPicPr>
          <p:cNvPr id="8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513" y="10136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899592" y="13255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84784"/>
            <a:ext cx="3960440" cy="39604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11760" y="86390"/>
            <a:ext cx="48275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Liberation Serif" panose="02020603050405020304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27006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40890"/>
            <a:ext cx="9144000" cy="76470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511170" y="109017"/>
            <a:ext cx="6618766" cy="64807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Основные  социально – экономические показатели 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городского  округа Сухой Лог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05370385"/>
              </p:ext>
            </p:extLst>
          </p:nvPr>
        </p:nvGraphicFramePr>
        <p:xfrm>
          <a:off x="899592" y="908720"/>
          <a:ext cx="7916044" cy="5508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537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9241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11170" y="6381328"/>
            <a:ext cx="6466874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6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4064" y="0"/>
            <a:ext cx="9144000" cy="654075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365608" y="654075"/>
            <a:ext cx="41413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Оборот продукции промышленных организаций </a:t>
            </a:r>
          </a:p>
          <a:p>
            <a:pPr algn="ctr" eaLnBrk="1" hangingPunct="1"/>
            <a:r>
              <a:rPr lang="ru-RU" alt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городского округа Сухой Лог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673" y="104365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66059058"/>
              </p:ext>
            </p:extLst>
          </p:nvPr>
        </p:nvGraphicFramePr>
        <p:xfrm>
          <a:off x="205807" y="1173128"/>
          <a:ext cx="4344936" cy="3552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9592" y="154286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210522" y="654075"/>
            <a:ext cx="3693840" cy="3703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ru-RU" altLang="ru-RU" sz="14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Объём производства сельскохозяйственной  продукции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608888962"/>
              </p:ext>
            </p:extLst>
          </p:nvPr>
        </p:nvGraphicFramePr>
        <p:xfrm>
          <a:off x="4778474" y="1177295"/>
          <a:ext cx="4125888" cy="3547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058496"/>
              </p:ext>
            </p:extLst>
          </p:nvPr>
        </p:nvGraphicFramePr>
        <p:xfrm>
          <a:off x="1584235" y="4869160"/>
          <a:ext cx="6516156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503762" y="6519259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7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555776" y="6453336"/>
            <a:ext cx="634858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-14064" y="0"/>
            <a:ext cx="9144000" cy="74936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779361"/>
              </p:ext>
            </p:extLst>
          </p:nvPr>
        </p:nvGraphicFramePr>
        <p:xfrm>
          <a:off x="457200" y="1340769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051720" y="135135"/>
            <a:ext cx="6912768" cy="102165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0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Нормативно правовая база </a:t>
            </a:r>
            <a:br>
              <a:rPr lang="ru-RU" sz="30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</a:br>
            <a:r>
              <a:rPr lang="ru-RU" sz="30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формирования бюджета</a:t>
            </a:r>
          </a:p>
        </p:txBody>
      </p:sp>
      <p:pic>
        <p:nvPicPr>
          <p:cNvPr id="11268" name="Picture 1" descr="C:\Users\Владелец\Desktop\картинки\БК РФ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6" y="1989139"/>
            <a:ext cx="708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C:\Users\Владелец\Desktop\картинки\НК РФ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1" y="3644902"/>
            <a:ext cx="749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 descr="E:\Открытый бюджет\картинки\закон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5" y="5459420"/>
            <a:ext cx="7207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103087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651" y="86766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8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7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-2727" y="2076"/>
            <a:ext cx="9144000" cy="74936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Основные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задачи и приоритетные направления </a:t>
            </a:r>
            <a:endParaRPr lang="ru-RU" sz="20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        бюджетной 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политики городского округа Сухой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Лог</a:t>
            </a:r>
            <a:r>
              <a:rPr lang="ru-RU" sz="2000" dirty="0">
                <a:solidFill>
                  <a:srgbClr val="003192"/>
                </a:solidFill>
                <a:latin typeface="Liberation Serif" panose="02020603050405020304" pitchFamily="18" charset="0"/>
              </a:rPr>
              <a:t/>
            </a:r>
            <a:br>
              <a:rPr lang="ru-RU" sz="2000" dirty="0">
                <a:solidFill>
                  <a:srgbClr val="003192"/>
                </a:solidFill>
                <a:latin typeface="Liberation Serif" panose="02020603050405020304" pitchFamily="18" charset="0"/>
              </a:rPr>
            </a:b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97" y="13111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971600" y="145926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Загнутый угол 1"/>
          <p:cNvSpPr/>
          <p:nvPr/>
        </p:nvSpPr>
        <p:spPr>
          <a:xfrm>
            <a:off x="557895" y="980728"/>
            <a:ext cx="8406593" cy="5400600"/>
          </a:xfrm>
          <a:prstGeom prst="foldedCorner">
            <a:avLst>
              <a:gd name="adj" fmla="val 27073"/>
            </a:avLst>
          </a:prstGeom>
          <a:solidFill>
            <a:srgbClr val="CC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buNone/>
              <a:defRPr/>
            </a:pPr>
            <a:endParaRPr lang="ru-RU" sz="14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endParaRPr lang="ru-RU" sz="1400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endParaRPr lang="ru-RU" sz="14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endParaRPr lang="ru-RU" sz="1400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endParaRPr lang="ru-RU" sz="14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         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ОСНОВНАЯ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ЗАДАЧА БЮДЖЕТНОЙ ПОЛИТИКИ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это укрепление доходной части бюджета,  повышение эффективности бюджетных расходов.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Основными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задачами ближайших лет по повышению эффективности бюджетных расходов являются: 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повышение эффективности и результативности имеющихся инструментов программно-целевого управления и бюджетирования;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создание условий для повышения качества предоставления муниципальных услуг;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повышение эффективности процедур проведения муниципальных закупок;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совершенствование процедур предварительного и последующего контроля;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обеспечение широкого вовлечения граждан в процедуры обсуждения и принятия конкретных бюджетных решений, общественного контроля их эффективности и результативности.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Главным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инструментом, который призван обеспечить повышение результативности и эффективности бюджетных расходов, ориентированности на достижение целей, должны остаться муниципальные программы.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Важное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место в повышении эффективности расходов бюджета занимает обеспечение высокого качества финансового менеджмента главных распорядителей бюджетных средств.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Будет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продолжено развитие внутреннего муниципального финансового контроля. При реализации результатов проверок также необходимо максимально обеспечить принцип неотвратимости наказания за допущенные нарушения.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Кроме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того, в целях обеспечения прозрачности и открытости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муниципальных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финансов, повышения доступности и понятности информации о бюджете будет 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продолжено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регулярное размещение «Бюджета для граждан» на сайте Администрации 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городского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Сухой Лог.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275856" y="6453336"/>
            <a:ext cx="561662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       Страница 9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97174"/>
      </p:ext>
    </p:extLst>
  </p:cSld>
  <p:clrMapOvr>
    <a:masterClrMapping/>
  </p:clrMapOvr>
  <p:transition spd="slow" advClick="0" advTm="20000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38672</TotalTime>
  <Words>6117</Words>
  <Application>Microsoft Office PowerPoint</Application>
  <PresentationFormat>Экран (4:3)</PresentationFormat>
  <Paragraphs>1325</Paragraphs>
  <Slides>52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Нормативно правовая база  формирования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ГРАЖДАНИН, его участие в бюджетном процессе</vt:lpstr>
      <vt:lpstr>Презентация PowerPoint</vt:lpstr>
      <vt:lpstr>Презентация PowerPoint</vt:lpstr>
      <vt:lpstr>Презентация PowerPoint</vt:lpstr>
      <vt:lpstr>Презентация PowerPoint</vt:lpstr>
      <vt:lpstr>Доля доходов в бюджете на 2024 год </vt:lpstr>
      <vt:lpstr>Структура и доля налоговых доходов бюджета на 2024 год</vt:lpstr>
      <vt:lpstr>Структура и доля неналоговых  доходов бюджета на 2024 год</vt:lpstr>
      <vt:lpstr>Структура и доля безвозмездных поступлений на 2024 год</vt:lpstr>
      <vt:lpstr>Презентация PowerPoint</vt:lpstr>
      <vt:lpstr>Презентация PowerPoint</vt:lpstr>
      <vt:lpstr>Налог на имущество физических лиц </vt:lpstr>
      <vt:lpstr> Земельный налог </vt:lpstr>
      <vt:lpstr> Динамика поступления доходов   </vt:lpstr>
      <vt:lpstr>Структура поступлений доходов</vt:lpstr>
      <vt:lpstr>5 предприятий, формирующих треть налоговых доходов бюджета городского округа Сухой Лог 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бюджета городского округа по программному принципу</vt:lpstr>
      <vt:lpstr>Информация о расходах бюджета в разрезе    муниципальных программ                                                               </vt:lpstr>
      <vt:lpstr>продолжение таблицы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Направление расходов на физическую культуру и спорт в 2024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Финансовое управление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Храмова Н.Б.;Сычева Н.К.</dc:creator>
  <cp:lastModifiedBy>Пользователь</cp:lastModifiedBy>
  <cp:revision>2858</cp:revision>
  <cp:lastPrinted>2022-12-16T03:49:38Z</cp:lastPrinted>
  <dcterms:created xsi:type="dcterms:W3CDTF">2014-02-20T03:04:54Z</dcterms:created>
  <dcterms:modified xsi:type="dcterms:W3CDTF">2023-11-15T11:10:00Z</dcterms:modified>
</cp:coreProperties>
</file>