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2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62"/>
  </p:notesMasterIdLst>
  <p:handoutMasterIdLst>
    <p:handoutMasterId r:id="rId63"/>
  </p:handoutMasterIdLst>
  <p:sldIdLst>
    <p:sldId id="488" r:id="rId2"/>
    <p:sldId id="478" r:id="rId3"/>
    <p:sldId id="533" r:id="rId4"/>
    <p:sldId id="524" r:id="rId5"/>
    <p:sldId id="525" r:id="rId6"/>
    <p:sldId id="553" r:id="rId7"/>
    <p:sldId id="392" r:id="rId8"/>
    <p:sldId id="395" r:id="rId9"/>
    <p:sldId id="479" r:id="rId10"/>
    <p:sldId id="396" r:id="rId11"/>
    <p:sldId id="398" r:id="rId12"/>
    <p:sldId id="399" r:id="rId13"/>
    <p:sldId id="400" r:id="rId14"/>
    <p:sldId id="491" r:id="rId15"/>
    <p:sldId id="402" r:id="rId16"/>
    <p:sldId id="492" r:id="rId17"/>
    <p:sldId id="529" r:id="rId18"/>
    <p:sldId id="480" r:id="rId19"/>
    <p:sldId id="549" r:id="rId20"/>
    <p:sldId id="550" r:id="rId21"/>
    <p:sldId id="536" r:id="rId22"/>
    <p:sldId id="537" r:id="rId23"/>
    <p:sldId id="538" r:id="rId24"/>
    <p:sldId id="539" r:id="rId25"/>
    <p:sldId id="554" r:id="rId26"/>
    <p:sldId id="555" r:id="rId27"/>
    <p:sldId id="556" r:id="rId28"/>
    <p:sldId id="557" r:id="rId29"/>
    <p:sldId id="558" r:id="rId30"/>
    <p:sldId id="559" r:id="rId31"/>
    <p:sldId id="546" r:id="rId32"/>
    <p:sldId id="419" r:id="rId33"/>
    <p:sldId id="548" r:id="rId34"/>
    <p:sldId id="531" r:id="rId35"/>
    <p:sldId id="507" r:id="rId36"/>
    <p:sldId id="530" r:id="rId37"/>
    <p:sldId id="428" r:id="rId38"/>
    <p:sldId id="429" r:id="rId39"/>
    <p:sldId id="547" r:id="rId40"/>
    <p:sldId id="431" r:id="rId41"/>
    <p:sldId id="433" r:id="rId42"/>
    <p:sldId id="434" r:id="rId43"/>
    <p:sldId id="435" r:id="rId44"/>
    <p:sldId id="487" r:id="rId45"/>
    <p:sldId id="438" r:id="rId46"/>
    <p:sldId id="439" r:id="rId47"/>
    <p:sldId id="560" r:id="rId48"/>
    <p:sldId id="442" r:id="rId49"/>
    <p:sldId id="443" r:id="rId50"/>
    <p:sldId id="445" r:id="rId51"/>
    <p:sldId id="551" r:id="rId52"/>
    <p:sldId id="450" r:id="rId53"/>
    <p:sldId id="527" r:id="rId54"/>
    <p:sldId id="522" r:id="rId55"/>
    <p:sldId id="523" r:id="rId56"/>
    <p:sldId id="552" r:id="rId57"/>
    <p:sldId id="509" r:id="rId58"/>
    <p:sldId id="485" r:id="rId59"/>
    <p:sldId id="458" r:id="rId60"/>
    <p:sldId id="457" r:id="rId6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BD6"/>
    <a:srgbClr val="6699FF"/>
    <a:srgbClr val="99FF99"/>
    <a:srgbClr val="CCFFFF"/>
    <a:srgbClr val="86A2E0"/>
    <a:srgbClr val="99CCFF"/>
    <a:srgbClr val="9999FF"/>
    <a:srgbClr val="003192"/>
    <a:srgbClr val="CC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75" autoAdjust="0"/>
    <p:restoredTop sz="6720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9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2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7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8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9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0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25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62602026972058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1.152740472554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46765</c:v>
                </c:pt>
                <c:pt idx="1">
                  <c:v>0.61</c:v>
                </c:pt>
                <c:pt idx="2" formatCode="0.0">
                  <c:v>51033.7</c:v>
                </c:pt>
                <c:pt idx="3" formatCode="0.0">
                  <c:v>13501</c:v>
                </c:pt>
                <c:pt idx="4" formatCode="0.0">
                  <c:v>20131</c:v>
                </c:pt>
                <c:pt idx="5" formatCode="0.0">
                  <c:v>113.8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(оценка)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230356981340679E-2"/>
                  <c:y val="-2.305480945109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3.2086734232401942E-3"/>
                  <c:y val="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6043367116200972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46564</c:v>
                </c:pt>
                <c:pt idx="1">
                  <c:v>0.5</c:v>
                </c:pt>
                <c:pt idx="2" formatCode="0.0">
                  <c:v>56851.5</c:v>
                </c:pt>
                <c:pt idx="3" formatCode="0.0">
                  <c:v>14088</c:v>
                </c:pt>
                <c:pt idx="4" formatCode="0.0">
                  <c:v>19842</c:v>
                </c:pt>
                <c:pt idx="5" formatCode="0.0">
                  <c:v>105.8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2834693692960777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1.6043367116200913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8.0216835581004859E-3"/>
                  <c:y val="-2.305480945109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46396</c:v>
                </c:pt>
                <c:pt idx="1">
                  <c:v>0.55000000000000004</c:v>
                </c:pt>
                <c:pt idx="2" formatCode="0.0">
                  <c:v>61627.1</c:v>
                </c:pt>
                <c:pt idx="3" formatCode="0.0">
                  <c:v>15101</c:v>
                </c:pt>
                <c:pt idx="4" formatCode="0.0">
                  <c:v>21441</c:v>
                </c:pt>
                <c:pt idx="5" formatCode="0.0">
                  <c:v>107.2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051584"/>
        <c:axId val="168418048"/>
        <c:axId val="0"/>
      </c:bar3DChart>
      <c:catAx>
        <c:axId val="202051584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418048"/>
        <c:crosses val="autoZero"/>
        <c:auto val="1"/>
        <c:lblAlgn val="ctr"/>
        <c:lblOffset val="100"/>
        <c:noMultiLvlLbl val="0"/>
      </c:catAx>
      <c:valAx>
        <c:axId val="168418048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20205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ED3-4F68-9025-00E728D2BBF9}"/>
              </c:ext>
            </c:extLst>
          </c:dPt>
          <c:dLbls>
            <c:dLbl>
              <c:idx val="0"/>
              <c:layout>
                <c:manualLayout>
                  <c:x val="1.0680111903432796E-2"/>
                  <c:y val="0.21122508070435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4354257848807837E-2"/>
                  <c:y val="0.26423215932094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8151961167552029E-2"/>
                  <c:y val="0.33083262005328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2.3205583467406123E-2"/>
                  <c:y val="0.38777967139167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2.2718554819926271E-2"/>
                  <c:y val="0.44479466424193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2022г. факт</c:v>
                </c:pt>
                <c:pt idx="1">
                  <c:v>2023г.  ожидаемое</c:v>
                </c:pt>
                <c:pt idx="2">
                  <c:v>2024г.  прогноз</c:v>
                </c:pt>
                <c:pt idx="3">
                  <c:v>2025г.  прогноз</c:v>
                </c:pt>
                <c:pt idx="4">
                  <c:v>2026г.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434849</c:v>
                </c:pt>
                <c:pt idx="1">
                  <c:v>523158</c:v>
                </c:pt>
                <c:pt idx="2">
                  <c:v>629928</c:v>
                </c:pt>
                <c:pt idx="3">
                  <c:v>724274</c:v>
                </c:pt>
                <c:pt idx="4">
                  <c:v>817704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94081024"/>
        <c:axId val="168367744"/>
        <c:axId val="0"/>
      </c:bar3DChart>
      <c:catAx>
        <c:axId val="2940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05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367744"/>
        <c:crosses val="autoZero"/>
        <c:auto val="1"/>
        <c:lblAlgn val="ctr"/>
        <c:lblOffset val="15"/>
        <c:noMultiLvlLbl val="0"/>
      </c:catAx>
      <c:valAx>
        <c:axId val="16836774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408102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302E-2"/>
          <c:y val="0.13515711027393632"/>
          <c:w val="0.79669416406909965"/>
          <c:h val="0.577443029606891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4.7030440964010232E-2"/>
                  <c:y val="-0.10977224297799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3.4485514825505895E-2"/>
                  <c:y val="-6.541369085318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434.84899999999999</c:v>
                </c:pt>
                <c:pt idx="1">
                  <c:v>523.15800000000002</c:v>
                </c:pt>
                <c:pt idx="2" formatCode="0.000">
                  <c:v>629.928</c:v>
                </c:pt>
                <c:pt idx="3" formatCode="0.000">
                  <c:v>724.274</c:v>
                </c:pt>
                <c:pt idx="4" formatCode="0.000">
                  <c:v>817.70399999999995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8.967930116992668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</c:v>
                </c:pt>
                <c:pt idx="1">
                  <c:v>48</c:v>
                </c:pt>
                <c:pt idx="2">
                  <c:v>52</c:v>
                </c:pt>
                <c:pt idx="3">
                  <c:v>53</c:v>
                </c:pt>
                <c:pt idx="4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083072"/>
        <c:axId val="168368320"/>
      </c:lineChart>
      <c:catAx>
        <c:axId val="29408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368320"/>
        <c:crosses val="autoZero"/>
        <c:auto val="1"/>
        <c:lblAlgn val="ctr"/>
        <c:lblOffset val="100"/>
        <c:noMultiLvlLbl val="0"/>
      </c:catAx>
      <c:valAx>
        <c:axId val="168368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408307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946639874758056"/>
          <c:y val="2.9619673891407919E-3"/>
          <c:w val="0.14850435126557754"/>
          <c:h val="0.97967021811157773"/>
        </c:manualLayout>
      </c:layout>
      <c:overlay val="0"/>
      <c:txPr>
        <a:bodyPr/>
        <a:lstStyle/>
        <a:p>
          <a:pPr>
            <a:defRPr sz="12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64873680763248E-2"/>
          <c:y val="2.9595094826645373E-2"/>
          <c:w val="0.92033512631923675"/>
          <c:h val="0.82765789779283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satMod val="180000"/>
                  </a:schemeClr>
                </a:gs>
                <a:gs pos="65000">
                  <a:schemeClr val="accent4">
                    <a:tint val="32000"/>
                    <a:satMod val="250000"/>
                  </a:schemeClr>
                </a:gs>
                <a:gs pos="100000">
                  <a:schemeClr val="accent4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3709636142207935E-3"/>
                  <c:y val="-0.394601652742342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58 974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22-4D8F-B4ED-CDADE92C0174}"/>
                </c:ext>
              </c:extLst>
            </c:dLbl>
            <c:dLbl>
              <c:idx val="1"/>
              <c:layout>
                <c:manualLayout>
                  <c:x val="1.5618149711842869E-2"/>
                  <c:y val="-0.389669136937901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60 905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22-4D8F-B4ED-CDADE92C0174}"/>
                </c:ext>
              </c:extLst>
            </c:dLbl>
            <c:dLbl>
              <c:idx val="2"/>
              <c:layout>
                <c:manualLayout>
                  <c:x val="1.4056445421331191E-2"/>
                  <c:y val="-0.438994294982310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66 786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22-4D8F-B4ED-CDADE92C0174}"/>
                </c:ext>
              </c:extLst>
            </c:dLbl>
            <c:dLbl>
              <c:idx val="3"/>
              <c:layout>
                <c:manualLayout>
                  <c:x val="1.2494618152294391E-2"/>
                  <c:y val="-0.42912887498635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68 598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22-4D8F-B4ED-CDADE92C0174}"/>
                </c:ext>
              </c:extLst>
            </c:dLbl>
            <c:dLbl>
              <c:idx val="4"/>
              <c:layout>
                <c:manualLayout>
                  <c:x val="9.3709636142207935E-3"/>
                  <c:y val="-0.4241963591819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72 150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22-4D8F-B4ED-CDADE92C0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</c:v>
                </c:pt>
                <c:pt idx="1">
                  <c:v>2023 ожидаемое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58974</c:v>
                </c:pt>
                <c:pt idx="1">
                  <c:v>60905</c:v>
                </c:pt>
                <c:pt idx="2">
                  <c:v>66786</c:v>
                </c:pt>
                <c:pt idx="3">
                  <c:v>68598</c:v>
                </c:pt>
                <c:pt idx="4">
                  <c:v>72150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22-4D8F-B4ED-CDADE92C0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231040"/>
        <c:axId val="293693120"/>
        <c:axId val="0"/>
      </c:bar3DChart>
      <c:catAx>
        <c:axId val="29423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293693120"/>
        <c:crosses val="autoZero"/>
        <c:auto val="1"/>
        <c:lblAlgn val="ctr"/>
        <c:lblOffset val="100"/>
        <c:noMultiLvlLbl val="0"/>
      </c:catAx>
      <c:valAx>
        <c:axId val="2936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4231040"/>
        <c:crosses val="autoZero"/>
        <c:crossBetween val="between"/>
      </c:valAx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024009573324246E-2"/>
                  <c:y val="0.13637929118986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1.5891948917163629E-2"/>
                  <c:y val="0.25767692478613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2.1270470889298551E-2"/>
                  <c:y val="0.25340601044328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2.0474773047815781E-2"/>
                  <c:y val="0.41712531940895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2.5880010507307098E-2"/>
                  <c:y val="0.41526663704032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Факт</c:v>
                </c:pt>
                <c:pt idx="1">
                  <c:v>2023 г. Ожидаемое</c:v>
                </c:pt>
                <c:pt idx="2">
                  <c:v>2024 г. Прогноз</c:v>
                </c:pt>
                <c:pt idx="3">
                  <c:v>2025 г. Прогноз</c:v>
                </c:pt>
                <c:pt idx="4">
                  <c:v>2026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14382</c:v>
                </c:pt>
                <c:pt idx="1">
                  <c:v>19041</c:v>
                </c:pt>
                <c:pt idx="2">
                  <c:v>18880</c:v>
                </c:pt>
                <c:pt idx="3">
                  <c:v>25140</c:v>
                </c:pt>
                <c:pt idx="4">
                  <c:v>25140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94488064"/>
        <c:axId val="293695424"/>
        <c:axId val="0"/>
      </c:bar3DChart>
      <c:catAx>
        <c:axId val="29448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3695424"/>
        <c:crosses val="autoZero"/>
        <c:auto val="1"/>
        <c:lblAlgn val="ctr"/>
        <c:lblOffset val="15"/>
        <c:noMultiLvlLbl val="0"/>
      </c:catAx>
      <c:valAx>
        <c:axId val="29369542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294488064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noFill/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8239E-2"/>
          <c:w val="0.9062448943581447"/>
          <c:h val="0.6588216777656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8657688129266882E-3"/>
                  <c:y val="0.25586862897586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1.3091114298748109E-2"/>
                  <c:y val="0.1771649555278171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7 510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9.2214296098375292E-3"/>
                  <c:y val="0.269425946136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9.0275932712054439E-3"/>
                  <c:y val="0.2865683769341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189049870127277E-2"/>
                  <c:y val="0.31352507673439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2022г. факт</c:v>
                </c:pt>
                <c:pt idx="1">
                  <c:v>2023г. ожидаемое</c:v>
                </c:pt>
                <c:pt idx="2">
                  <c:v>2024г. прогноз</c:v>
                </c:pt>
                <c:pt idx="3">
                  <c:v>2025г. прогноз</c:v>
                </c:pt>
                <c:pt idx="4">
                  <c:v>2026г.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8054</c:v>
                </c:pt>
                <c:pt idx="1">
                  <c:v>7510</c:v>
                </c:pt>
                <c:pt idx="2">
                  <c:v>8181</c:v>
                </c:pt>
                <c:pt idx="3">
                  <c:v>8352</c:v>
                </c:pt>
                <c:pt idx="4">
                  <c:v>8528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294645248"/>
        <c:axId val="293698304"/>
        <c:axId val="0"/>
      </c:bar3DChart>
      <c:catAx>
        <c:axId val="29464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3698304"/>
        <c:crosses val="autoZero"/>
        <c:auto val="1"/>
        <c:lblAlgn val="ctr"/>
        <c:lblOffset val="100"/>
        <c:noMultiLvlLbl val="0"/>
      </c:catAx>
      <c:valAx>
        <c:axId val="29369830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64524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317E-2"/>
          <c:w val="0.890359419011581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0BBD6"/>
            </a:solidFill>
          </c:spPr>
          <c:invertIfNegative val="0"/>
          <c:dLbls>
            <c:dLbl>
              <c:idx val="0"/>
              <c:layout>
                <c:manualLayout>
                  <c:x val="1.7356328034967901E-2"/>
                  <c:y val="0.29215443601425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2.0705988568980663E-2"/>
                  <c:y val="0.268033441771652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20 400 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8710226343111529E-2"/>
                  <c:y val="0.3578089092431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2.1078212650014617E-2"/>
                  <c:y val="0.35408744840178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2.3995333366736538E-2"/>
                  <c:y val="0.36451873607333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2022г. факт</c:v>
                </c:pt>
                <c:pt idx="1">
                  <c:v>2023г. ожидаемое</c:v>
                </c:pt>
                <c:pt idx="2">
                  <c:v>2024г. прогноз</c:v>
                </c:pt>
                <c:pt idx="3">
                  <c:v>2025г. прогноз</c:v>
                </c:pt>
                <c:pt idx="4">
                  <c:v>2026г.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21376</c:v>
                </c:pt>
                <c:pt idx="1">
                  <c:v>20400</c:v>
                </c:pt>
                <c:pt idx="2">
                  <c:v>25140</c:v>
                </c:pt>
                <c:pt idx="3">
                  <c:v>25140</c:v>
                </c:pt>
                <c:pt idx="4">
                  <c:v>25140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94768128"/>
        <c:axId val="45696128"/>
        <c:axId val="0"/>
      </c:bar3DChart>
      <c:catAx>
        <c:axId val="2947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5696128"/>
        <c:crosses val="autoZero"/>
        <c:auto val="1"/>
        <c:lblAlgn val="ctr"/>
        <c:lblOffset val="100"/>
        <c:noMultiLvlLbl val="0"/>
      </c:catAx>
      <c:valAx>
        <c:axId val="45696128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7681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5.8283105774010323E-2"/>
          <c:w val="1"/>
          <c:h val="0.73563209272253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90BBD6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376223625967603E-2"/>
                  <c:y val="-7.56825231498672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641 410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30-424F-AE36-1BDA3F4620C6}"/>
                </c:ext>
              </c:extLst>
            </c:dLbl>
            <c:dLbl>
              <c:idx val="1"/>
              <c:layout>
                <c:manualLayout>
                  <c:x val="1.8373469092401992E-2"/>
                  <c:y val="-1.3698291789962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720 707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30-424F-AE36-1BDA3F4620C6}"/>
                </c:ext>
              </c:extLst>
            </c:dLbl>
            <c:dLbl>
              <c:idx val="2"/>
              <c:layout>
                <c:manualLayout>
                  <c:x val="1.832910495105022E-2"/>
                  <c:y val="-1.57324283609460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874 720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30-424F-AE36-1BDA3F4620C6}"/>
                </c:ext>
              </c:extLst>
            </c:dLbl>
            <c:dLbl>
              <c:idx val="3"/>
              <c:layout>
                <c:manualLayout>
                  <c:x val="1.8154526059676483E-2"/>
                  <c:y val="6.449037636550155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995 601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30-424F-AE36-1BDA3F4620C6}"/>
                </c:ext>
              </c:extLst>
            </c:dLbl>
            <c:dLbl>
              <c:idx val="4"/>
              <c:layout>
                <c:manualLayout>
                  <c:x val="2.4336968914765573E-2"/>
                  <c:y val="2.55659025293163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1 117 </a:t>
                    </a:r>
                    <a:r>
                      <a:rPr lang="en-US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876</a:t>
                    </a:r>
                    <a:endParaRPr lang="en-US" dirty="0" smtClean="0">
                      <a:solidFill>
                        <a:schemeClr val="bg2">
                          <a:lumMod val="10000"/>
                        </a:schemeClr>
                      </a:solidFill>
                      <a:latin typeface="Liberation Serif" panose="02020603050405020304" pitchFamily="18" charset="0"/>
                    </a:endParaRP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30-424F-AE36-1BDA3F4620C6}"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30-424F-AE36-1BDA3F4620C6}"/>
                </c:ext>
              </c:extLst>
            </c:dLbl>
            <c:dLbl>
              <c:idx val="7"/>
              <c:layout>
                <c:manualLayout>
                  <c:x val="1.3260629966935581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641410</c:v>
                </c:pt>
                <c:pt idx="1">
                  <c:v>720707</c:v>
                </c:pt>
                <c:pt idx="2">
                  <c:v>874720</c:v>
                </c:pt>
                <c:pt idx="3">
                  <c:v>995601</c:v>
                </c:pt>
                <c:pt idx="4">
                  <c:v>1117876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1.9252958218930801E-2"/>
                  <c:y val="-1.33828520068313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96 069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30-424F-AE36-1BDA3F4620C6}"/>
                </c:ext>
              </c:extLst>
            </c:dLbl>
            <c:dLbl>
              <c:idx val="1"/>
              <c:layout>
                <c:manualLayout>
                  <c:x val="1.7680788971889801E-2"/>
                  <c:y val="-1.31285326063635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77 291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30-424F-AE36-1BDA3F4620C6}"/>
                </c:ext>
              </c:extLst>
            </c:dLbl>
            <c:dLbl>
              <c:idx val="2"/>
              <c:layout>
                <c:manualLayout>
                  <c:x val="2.5343795117282658E-2"/>
                  <c:y val="-1.0352788104633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88 749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30-424F-AE36-1BDA3F4620C6}"/>
                </c:ext>
              </c:extLst>
            </c:dLbl>
            <c:dLbl>
              <c:idx val="3"/>
              <c:layout>
                <c:manualLayout>
                  <c:x val="2.8389573275712707E-2"/>
                  <c:y val="-1.55783715060125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86 367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30-424F-AE36-1BDA3F4620C6}"/>
                </c:ext>
              </c:extLst>
            </c:dLbl>
            <c:dLbl>
              <c:idx val="4"/>
              <c:layout>
                <c:manualLayout>
                  <c:x val="2.6817284125586972E-2"/>
                  <c:y val="-5.49915990871294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87 433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30-424F-AE36-1BDA3F4620C6}"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30-424F-AE36-1BDA3F4620C6}"/>
                </c:ext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30-424F-AE36-1BDA3F4620C6}"/>
                </c:ext>
              </c:extLst>
            </c:dLbl>
            <c:dLbl>
              <c:idx val="7"/>
              <c:layout>
                <c:manualLayout>
                  <c:x val="1.0313823307616474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96069</c:v>
                </c:pt>
                <c:pt idx="1">
                  <c:v>77291</c:v>
                </c:pt>
                <c:pt idx="2">
                  <c:v>88749</c:v>
                </c:pt>
                <c:pt idx="3">
                  <c:v>86367</c:v>
                </c:pt>
                <c:pt idx="4">
                  <c:v>87433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930-424F-AE36-1BDA3F4620C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30-424F-AE36-1BDA3F4620C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930-424F-AE36-1BDA3F4620C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930-424F-AE36-1BDA3F4620C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930-424F-AE36-1BDA3F4620C6}"/>
              </c:ext>
            </c:extLst>
          </c:dPt>
          <c:dLbls>
            <c:dLbl>
              <c:idx val="0"/>
              <c:layout>
                <c:manualLayout>
                  <c:x val="1.9458112396911822E-2"/>
                  <c:y val="-1.147911953995604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1 625 189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30-424F-AE36-1BDA3F4620C6}"/>
                </c:ext>
              </c:extLst>
            </c:dLbl>
            <c:dLbl>
              <c:idx val="1"/>
              <c:layout>
                <c:manualLayout>
                  <c:x val="1.8048531732771034E-2"/>
                  <c:y val="-2.526469625995587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1517 691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30-424F-AE36-1BDA3F4620C6}"/>
                </c:ext>
              </c:extLst>
            </c:dLbl>
            <c:dLbl>
              <c:idx val="2"/>
              <c:layout>
                <c:manualLayout>
                  <c:x val="2.5697389314165146E-2"/>
                  <c:y val="3.208506115282665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2 038 270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30-424F-AE36-1BDA3F4620C6}"/>
                </c:ext>
              </c:extLst>
            </c:dLbl>
            <c:dLbl>
              <c:idx val="3"/>
              <c:layout>
                <c:manualLayout>
                  <c:x val="2.7481427311932313E-2"/>
                  <c:y val="2.514517660755507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1 801 243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30-424F-AE36-1BDA3F4620C6}"/>
                </c:ext>
              </c:extLst>
            </c:dLbl>
            <c:dLbl>
              <c:idx val="4"/>
              <c:layout>
                <c:manualLayout>
                  <c:x val="2.8673008875224809E-2"/>
                  <c:y val="1.284291778365618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1 723 631</a:t>
                    </a:r>
                    <a:endParaRPr lang="en-US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30-424F-AE36-1BDA3F4620C6}"/>
                </c:ext>
              </c:extLst>
            </c:dLbl>
            <c:dLbl>
              <c:idx val="5"/>
              <c:layout>
                <c:manualLayout>
                  <c:x val="1.6829220634817208E-2"/>
                  <c:y val="9.195096592077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7.4856064166382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30-424F-AE36-1BDA3F4620C6}"/>
                </c:ext>
              </c:extLst>
            </c:dLbl>
            <c:dLbl>
              <c:idx val="7"/>
              <c:layout>
                <c:manualLayout>
                  <c:x val="1.7680839955913838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1625189</c:v>
                </c:pt>
                <c:pt idx="1">
                  <c:v>1517691</c:v>
                </c:pt>
                <c:pt idx="2">
                  <c:v>2038270</c:v>
                </c:pt>
                <c:pt idx="3">
                  <c:v>1801243</c:v>
                </c:pt>
                <c:pt idx="4">
                  <c:v>1723631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294765568"/>
        <c:axId val="45699008"/>
        <c:axId val="0"/>
      </c:bar3DChart>
      <c:catAx>
        <c:axId val="29476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45699008"/>
        <c:crosses val="autoZero"/>
        <c:auto val="1"/>
        <c:lblAlgn val="ctr"/>
        <c:lblOffset val="100"/>
        <c:noMultiLvlLbl val="0"/>
      </c:catAx>
      <c:valAx>
        <c:axId val="4569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4765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313823307616451"/>
          <c:y val="0.93878914821672421"/>
          <c:w val="0.85561795927838047"/>
          <c:h val="6.121085178327583E-2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786560"/>
        <c:axId val="45702464"/>
      </c:barChart>
      <c:catAx>
        <c:axId val="294786560"/>
        <c:scaling>
          <c:orientation val="minMax"/>
        </c:scaling>
        <c:delete val="1"/>
        <c:axPos val="b"/>
        <c:majorTickMark val="out"/>
        <c:minorTickMark val="none"/>
        <c:tickLblPos val="nextTo"/>
        <c:crossAx val="45702464"/>
        <c:crosses val="autoZero"/>
        <c:auto val="1"/>
        <c:lblAlgn val="ctr"/>
        <c:lblOffset val="100"/>
        <c:noMultiLvlLbl val="0"/>
      </c:catAx>
      <c:valAx>
        <c:axId val="4570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786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4B-4A2A-86A4-115534392C1A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90BBD6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CCFFFF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rgbClr val="86A2E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84B-4A2A-86A4-115534392C1A}"/>
              </c:ext>
            </c:extLst>
          </c:dPt>
          <c:dPt>
            <c:idx val="10"/>
            <c:bubble3D val="0"/>
            <c:spPr>
              <a:solidFill>
                <a:srgbClr val="F7E9F1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5.5E-2</c:v>
                </c:pt>
                <c:pt idx="1">
                  <c:v>1E-3</c:v>
                </c:pt>
                <c:pt idx="2">
                  <c:v>0.01</c:v>
                </c:pt>
                <c:pt idx="3">
                  <c:v>5.1999999999999998E-2</c:v>
                </c:pt>
                <c:pt idx="4">
                  <c:v>0.13</c:v>
                </c:pt>
                <c:pt idx="5">
                  <c:v>3.0000000000000001E-3</c:v>
                </c:pt>
                <c:pt idx="6">
                  <c:v>0.56499999999999995</c:v>
                </c:pt>
                <c:pt idx="7">
                  <c:v>7.8E-2</c:v>
                </c:pt>
                <c:pt idx="8">
                  <c:v>5.3999999999999999E-2</c:v>
                </c:pt>
                <c:pt idx="9">
                  <c:v>5.0999999999999997E-2</c:v>
                </c:pt>
                <c:pt idx="10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961042044640493"/>
          <c:y val="6.9108174972428542E-3"/>
          <c:w val="0.31149281464022044"/>
          <c:h val="0.8331740240244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86A2E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3.3953789759195503E-2"/>
                  <c:y val="-0.2308232689592755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2 285,2 </a:t>
                    </a:r>
                  </a:p>
                  <a:p>
                    <a:r>
                      <a: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74,8%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1-4DD2-8BBB-AAA43162EBAA}"/>
                </c:ext>
              </c:extLst>
            </c:dLbl>
            <c:dLbl>
              <c:idx val="1"/>
              <c:layout>
                <c:manualLayout>
                  <c:x val="3.2164842029471013E-3"/>
                  <c:y val="-8.495668502957666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770,1                               25,2%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1-4DD2-8BBB-AAA43162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2285.1999999999998</c:v>
                </c:pt>
                <c:pt idx="1">
                  <c:v>770.1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31942656922915E-2"/>
          <c:y val="0.14237987718140249"/>
          <c:w val="0.90773932004425173"/>
          <c:h val="0.7534029443351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6306486447671508E-2"/>
                  <c:y val="8.02116758268676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5 948,7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ED-4EF8-9A07-E391D4A967A2}"/>
                </c:ext>
              </c:extLst>
            </c:dLbl>
            <c:dLbl>
              <c:idx val="1"/>
              <c:layout>
                <c:manualLayout>
                  <c:x val="-2.9229429386301662E-2"/>
                  <c:y val="7.57595561277505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14 410,9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D-4EF8-9A07-E391D4A967A2}"/>
                </c:ext>
              </c:extLst>
            </c:dLbl>
            <c:dLbl>
              <c:idx val="2"/>
              <c:layout>
                <c:manualLayout>
                  <c:x val="-2.630648644767139E-2"/>
                  <c:y val="1.00250298986387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23 753,7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ED-4EF8-9A07-E391D4A96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5948.7</c:v>
                </c:pt>
                <c:pt idx="1">
                  <c:v>14410.9</c:v>
                </c:pt>
                <c:pt idx="2">
                  <c:v>23753.7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FAB-43B6-AE7A-DA8FA93F06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8 743,9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ED-4EF8-9A07-E391D4A967A2}"/>
                </c:ext>
              </c:extLst>
            </c:dLbl>
            <c:dLbl>
              <c:idx val="1"/>
              <c:layout>
                <c:manualLayout>
                  <c:x val="2.6306486447671498E-2"/>
                  <c:y val="-1.72911070883191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14 246,0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ED-4EF8-9A07-E391D4A967A2}"/>
                </c:ext>
              </c:extLst>
            </c:dLbl>
            <c:dLbl>
              <c:idx val="2"/>
              <c:layout>
                <c:manualLayout>
                  <c:x val="3.7998258202192159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23 000,7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ED-4EF8-9A07-E391D4A967A2}"/>
                </c:ext>
              </c:extLst>
            </c:dLbl>
            <c:dLbl>
              <c:idx val="8"/>
              <c:layout>
                <c:manualLayout>
                  <c:x val="-1.1692001907507958E-2"/>
                  <c:y val="-2.4207822224545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ED-4EF8-9A07-E391D4A96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8743.9</c:v>
                </c:pt>
                <c:pt idx="1">
                  <c:v>14246</c:v>
                </c:pt>
                <c:pt idx="2">
                  <c:v>23000.7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FAB-43B6-AE7A-DA8FA93F06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052608"/>
        <c:axId val="53192960"/>
      </c:barChart>
      <c:catAx>
        <c:axId val="202052608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53192960"/>
        <c:crosses val="autoZero"/>
        <c:auto val="1"/>
        <c:lblAlgn val="ctr"/>
        <c:lblOffset val="100"/>
        <c:noMultiLvlLbl val="0"/>
      </c:catAx>
      <c:valAx>
        <c:axId val="53192960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202052608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legend>
      <c:legendPos val="r"/>
      <c:layout>
        <c:manualLayout>
          <c:xMode val="edge"/>
          <c:yMode val="edge"/>
          <c:x val="4.3085559833332412E-2"/>
          <c:y val="2.7679930988060149E-2"/>
          <c:w val="0.38516194484797928"/>
          <c:h val="9.3773894403889765E-2"/>
        </c:manualLayout>
      </c:layout>
      <c:overlay val="0"/>
      <c:txPr>
        <a:bodyPr/>
        <a:lstStyle/>
        <a:p>
          <a:pPr>
            <a:defRPr sz="110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97,3%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2844614.1</c:v>
                </c:pt>
                <c:pt idx="1">
                  <c:v>80096.5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2850462489663"/>
          <c:y val="4.9647331724196525E-2"/>
          <c:w val="0.65787149537510337"/>
          <c:h val="0.91149311388211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3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4">
                  <c:v>МП "Экология и природопользование на территории городского округа Сухой Лог"</c:v>
                </c:pt>
                <c:pt idx="5">
                  <c:v>МП "Молодежь Свердловской области на территории городского округа Сухой Лог"</c:v>
                </c:pt>
                <c:pt idx="6">
                  <c:v>МП "Управление муниципальными финансами городского округа Сухой Лог"</c:v>
                </c:pt>
                <c:pt idx="7">
                  <c:v>МП "Управление и распоряжение муниципальной собственностью городского округа Сухой Лог"</c:v>
                </c:pt>
                <c:pt idx="8">
                  <c:v>МП "Обеспечение безопасности жизнедеятельности населения городского округа Сухой Лог"</c:v>
                </c:pt>
                <c:pt idx="9">
                  <c:v>МП "Формирование современной городской среды в городском округе Сухой Лог до 2027 года"</c:v>
                </c:pt>
                <c:pt idx="10">
                  <c:v>МП "Развитие физической культуры и спорта в городском округе Сухой Лог"</c:v>
                </c:pt>
                <c:pt idx="11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0.57850000000000001</c:v>
                </c:pt>
                <c:pt idx="1">
                  <c:v>1</c:v>
                </c:pt>
                <c:pt idx="2">
                  <c:v>2</c:v>
                </c:pt>
                <c:pt idx="3">
                  <c:v>8.1</c:v>
                </c:pt>
                <c:pt idx="4">
                  <c:v>8.4</c:v>
                </c:pt>
                <c:pt idx="5">
                  <c:v>8.6999999999999993</c:v>
                </c:pt>
                <c:pt idx="6">
                  <c:v>15.7</c:v>
                </c:pt>
                <c:pt idx="7">
                  <c:v>21.8</c:v>
                </c:pt>
                <c:pt idx="8">
                  <c:v>31.8</c:v>
                </c:pt>
                <c:pt idx="9">
                  <c:v>43.5</c:v>
                </c:pt>
                <c:pt idx="10">
                  <c:v>156.6</c:v>
                </c:pt>
                <c:pt idx="11">
                  <c:v>273.10000000000002</c:v>
                </c:pt>
                <c:pt idx="12">
                  <c:v>326.39999999999998</c:v>
                </c:pt>
                <c:pt idx="13">
                  <c:v>447.1</c:v>
                </c:pt>
                <c:pt idx="14">
                  <c:v>1628.3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9260416"/>
        <c:axId val="298033728"/>
      </c:barChart>
      <c:catAx>
        <c:axId val="299260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8033728"/>
        <c:crosses val="autoZero"/>
        <c:auto val="1"/>
        <c:lblAlgn val="l"/>
        <c:lblOffset val="100"/>
        <c:noMultiLvlLbl val="0"/>
      </c:catAx>
      <c:valAx>
        <c:axId val="298033728"/>
        <c:scaling>
          <c:orientation val="minMax"/>
        </c:scaling>
        <c:delete val="1"/>
        <c:axPos val="b"/>
        <c:minorGridlines/>
        <c:numFmt formatCode="0.0" sourceLinked="1"/>
        <c:majorTickMark val="out"/>
        <c:minorTickMark val="none"/>
        <c:tickLblPos val="nextTo"/>
        <c:crossAx val="29926041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2030846785095E-2"/>
          <c:y val="2.9133012720009063E-2"/>
          <c:w val="0.91176631926540352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F04-4F10-A21E-26A5508B28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F04-4F10-A21E-26A5508B28A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F04-4F10-A21E-26A5508B28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F04-4F10-A21E-26A5508B28A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F04-4F10-A21E-26A5508B28AA}"/>
              </c:ext>
            </c:extLst>
          </c:dPt>
          <c:dLbls>
            <c:dLbl>
              <c:idx val="0"/>
              <c:layout>
                <c:manualLayout>
                  <c:x val="0"/>
                  <c:y val="-0.153705152368346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1 272 510,4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4-4F10-A21E-26A5508B28AA}"/>
                </c:ext>
              </c:extLst>
            </c:dLbl>
            <c:dLbl>
              <c:idx val="1"/>
              <c:layout>
                <c:manualLayout>
                  <c:x val="2.542537452377426E-3"/>
                  <c:y val="-0.132745358863572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1 333 568,7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04-4F10-A21E-26A5508B28AA}"/>
                </c:ext>
              </c:extLst>
            </c:dLbl>
            <c:dLbl>
              <c:idx val="2"/>
              <c:layout>
                <c:manualLayout>
                  <c:x val="2.2882837071397162E-2"/>
                  <c:y val="-4.89061848444739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1 628 291,8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04-4F10-A21E-26A5508B28AA}"/>
                </c:ext>
              </c:extLst>
            </c:dLbl>
            <c:dLbl>
              <c:idx val="3"/>
              <c:layout>
                <c:manualLayout>
                  <c:x val="3.0510449428529672E-2"/>
                  <c:y val="-4.19195870095490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1 636 005,8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04-4F10-A21E-26A5508B28AA}"/>
                </c:ext>
              </c:extLst>
            </c:dLbl>
            <c:dLbl>
              <c:idx val="4"/>
              <c:layout>
                <c:manualLayout>
                  <c:x val="2.5425374523774726E-2"/>
                  <c:y val="-2.79469414655131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1 677 594,3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04-4F10-A21E-26A5508B2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год</c:v>
                </c:pt>
                <c:pt idx="1">
                  <c:v>план 2023 год </c:v>
                </c:pt>
                <c:pt idx="2">
                  <c:v>план 2024 год</c:v>
                </c:pt>
                <c:pt idx="3">
                  <c:v>план 2025 год</c:v>
                </c:pt>
                <c:pt idx="4">
                  <c:v>план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1272510.3999999999</c:v>
                </c:pt>
                <c:pt idx="1">
                  <c:v>1333568.7</c:v>
                </c:pt>
                <c:pt idx="2">
                  <c:v>1628291.8</c:v>
                </c:pt>
                <c:pt idx="3">
                  <c:v>1636005.8</c:v>
                </c:pt>
                <c:pt idx="4">
                  <c:v>1677594.3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04-4F10-A21E-26A5508B2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9659776"/>
        <c:axId val="298036608"/>
        <c:axId val="0"/>
      </c:bar3DChart>
      <c:catAx>
        <c:axId val="29965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8036608"/>
        <c:crosses val="autoZero"/>
        <c:auto val="1"/>
        <c:lblAlgn val="ctr"/>
        <c:lblOffset val="100"/>
        <c:noMultiLvlLbl val="0"/>
      </c:catAx>
      <c:valAx>
        <c:axId val="298036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9965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56343310875798E-2"/>
          <c:y val="8.8221164726553017E-2"/>
          <c:w val="0.95074371115922063"/>
          <c:h val="0.68843225238348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04-48C6-85B2-73F05BC6914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4-48C6-85B2-73F05BC691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704-48C6-85B2-73F05BC6914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704-48C6-85B2-73F05BC6914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704-48C6-85B2-73F05BC69143}"/>
              </c:ext>
            </c:extLst>
          </c:dPt>
          <c:dLbls>
            <c:dLbl>
              <c:idx val="0"/>
              <c:layout>
                <c:manualLayout>
                  <c:x val="1.8672742904633353E-2"/>
                  <c:y val="-0.307013726869853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229 271,6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4-48C6-85B2-73F05BC69143}"/>
                </c:ext>
              </c:extLst>
            </c:dLbl>
            <c:dLbl>
              <c:idx val="1"/>
              <c:layout>
                <c:manualLayout>
                  <c:x val="1.6338466254714593E-2"/>
                  <c:y val="-0.333141996568282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184 221,4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04-48C6-85B2-73F05BC69143}"/>
                </c:ext>
              </c:extLst>
            </c:dLbl>
            <c:dLbl>
              <c:idx val="2"/>
              <c:layout>
                <c:manualLayout>
                  <c:x val="1.1670464315395861E-2"/>
                  <c:y val="-0.26128784044571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326 372,1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04-48C6-85B2-73F05BC69143}"/>
                </c:ext>
              </c:extLst>
            </c:dLbl>
            <c:dLbl>
              <c:idx val="3"/>
              <c:layout>
                <c:manualLayout>
                  <c:x val="1.4004557178474947E-2"/>
                  <c:y val="-0.26782003645685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297 698,0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04-48C6-85B2-73F05BC69143}"/>
                </c:ext>
              </c:extLst>
            </c:dLbl>
            <c:dLbl>
              <c:idx val="4"/>
              <c:layout>
                <c:manualLayout>
                  <c:x val="2.3340928630791721E-2"/>
                  <c:y val="-0.261287840445711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302 591,0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04-48C6-85B2-73F05BC69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год</c:v>
                </c:pt>
                <c:pt idx="1">
                  <c:v>план 2023 год </c:v>
                </c:pt>
                <c:pt idx="2">
                  <c:v>план 2024 год</c:v>
                </c:pt>
                <c:pt idx="3">
                  <c:v>план 2025 год</c:v>
                </c:pt>
                <c:pt idx="4">
                  <c:v>план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229271.6</c:v>
                </c:pt>
                <c:pt idx="1">
                  <c:v>184221.4</c:v>
                </c:pt>
                <c:pt idx="2">
                  <c:v>326372.09999999998</c:v>
                </c:pt>
                <c:pt idx="3">
                  <c:v>297698</c:v>
                </c:pt>
                <c:pt idx="4">
                  <c:v>302591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04-48C6-85B2-73F05BC691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8265088"/>
        <c:axId val="297877504"/>
        <c:axId val="0"/>
      </c:bar3DChart>
      <c:catAx>
        <c:axId val="29826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7877504"/>
        <c:crosses val="autoZero"/>
        <c:auto val="1"/>
        <c:lblAlgn val="ctr"/>
        <c:lblOffset val="100"/>
        <c:noMultiLvlLbl val="0"/>
      </c:catAx>
      <c:valAx>
        <c:axId val="297877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9826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25412078242642E-2"/>
          <c:y val="0.23887089374514417"/>
          <c:w val="0.98446381982672027"/>
          <c:h val="0.636772493481403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09D-4FD0-8AF5-9981E6F47BE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09D-4FD0-8AF5-9981E6F47BE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09D-4FD0-8AF5-9981E6F47BE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09D-4FD0-8AF5-9981E6F47BE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09D-4FD0-8AF5-9981E6F47BE4}"/>
              </c:ext>
            </c:extLst>
          </c:dPt>
          <c:dLbls>
            <c:dLbl>
              <c:idx val="0"/>
              <c:layout>
                <c:manualLayout>
                  <c:x val="4.8322331008823329E-3"/>
                  <c:y val="-0.3450579699787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9D-4FD0-8AF5-9981E6F47BE4}"/>
                </c:ext>
              </c:extLst>
            </c:dLbl>
            <c:dLbl>
              <c:idx val="1"/>
              <c:layout>
                <c:manualLayout>
                  <c:x val="4.8324233537702984E-3"/>
                  <c:y val="-0.33486936294117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9D-4FD0-8AF5-9981E6F47BE4}"/>
                </c:ext>
              </c:extLst>
            </c:dLbl>
            <c:dLbl>
              <c:idx val="2"/>
              <c:layout>
                <c:manualLayout>
                  <c:x val="1.9329693415081194E-2"/>
                  <c:y val="-0.29897339305927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9D-4FD0-8AF5-9981E6F47BE4}"/>
                </c:ext>
              </c:extLst>
            </c:dLbl>
            <c:dLbl>
              <c:idx val="3"/>
              <c:layout>
                <c:manualLayout>
                  <c:x val="2.657832844573664E-2"/>
                  <c:y val="-0.2966887142399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9D-4FD0-8AF5-9981E6F47BE4}"/>
                </c:ext>
              </c:extLst>
            </c:dLbl>
            <c:dLbl>
              <c:idx val="4"/>
              <c:layout>
                <c:manualLayout>
                  <c:x val="1.9329693415081194E-2"/>
                  <c:y val="-0.2966887142399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9D-4FD0-8AF5-9981E6F47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  <c:pt idx="4">
                  <c:v>План 2026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113514.5</c:v>
                </c:pt>
                <c:pt idx="1">
                  <c:v>121853.4</c:v>
                </c:pt>
                <c:pt idx="2">
                  <c:v>156556.70000000001</c:v>
                </c:pt>
                <c:pt idx="3">
                  <c:v>150700</c:v>
                </c:pt>
                <c:pt idx="4">
                  <c:v>150700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9D-4FD0-8AF5-9981E6F47B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0813824"/>
        <c:axId val="204969024"/>
        <c:axId val="0"/>
      </c:bar3DChart>
      <c:catAx>
        <c:axId val="30081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4969024"/>
        <c:crosses val="autoZero"/>
        <c:auto val="1"/>
        <c:lblAlgn val="ctr"/>
        <c:lblOffset val="100"/>
        <c:noMultiLvlLbl val="0"/>
      </c:catAx>
      <c:valAx>
        <c:axId val="2049690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0081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253143530756591E-2"/>
          <c:w val="0.99931355688860168"/>
          <c:h val="0.66284013985139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ADD-407C-9F91-9F102FCD980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ADD-407C-9F91-9F102FCD980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ADD-407C-9F91-9F102FCD980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ADD-407C-9F91-9F102FCD9800}"/>
              </c:ext>
            </c:extLst>
          </c:dPt>
          <c:dLbls>
            <c:dLbl>
              <c:idx val="0"/>
              <c:layout>
                <c:manualLayout>
                  <c:x val="1.0237013049168898E-2"/>
                  <c:y val="-0.26071982340126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719,5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DD-407C-9F91-9F102FCD9800}"/>
                </c:ext>
              </c:extLst>
            </c:dLbl>
            <c:dLbl>
              <c:idx val="1"/>
              <c:layout>
                <c:manualLayout>
                  <c:x val="1.2796266311461121E-2"/>
                  <c:y val="-0.329733894301599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760,8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F5-4E17-9BF1-B610D095B0AF}"/>
                </c:ext>
              </c:extLst>
            </c:dLbl>
            <c:dLbl>
              <c:idx val="2"/>
              <c:layout>
                <c:manualLayout>
                  <c:x val="7.6777597868766733E-3"/>
                  <c:y val="-3.83411505001859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447 139,7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DD-407C-9F91-9F102FCD9800}"/>
                </c:ext>
              </c:extLst>
            </c:dLbl>
            <c:dLbl>
              <c:idx val="3"/>
              <c:layout>
                <c:manualLayout>
                  <c:x val="1.5355519573753347E-2"/>
                  <c:y val="-9.96869913004835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DD-407C-9F91-9F102FCD9800}"/>
                </c:ext>
              </c:extLst>
            </c:dLbl>
            <c:dLbl>
              <c:idx val="4"/>
              <c:layout>
                <c:manualLayout>
                  <c:x val="1.0237013049168804E-2"/>
                  <c:y val="-0.145696371900706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DD-407C-9F91-9F102FCD9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год</c:v>
                </c:pt>
                <c:pt idx="1">
                  <c:v>план 2023 год</c:v>
                </c:pt>
                <c:pt idx="2">
                  <c:v>план 2024 год </c:v>
                </c:pt>
                <c:pt idx="3">
                  <c:v>план 2025 год</c:v>
                </c:pt>
                <c:pt idx="4">
                  <c:v>план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217719.5</c:v>
                </c:pt>
                <c:pt idx="1">
                  <c:v>153760.79999999999</c:v>
                </c:pt>
                <c:pt idx="2">
                  <c:v>447139.7</c:v>
                </c:pt>
                <c:pt idx="3">
                  <c:v>381192.7</c:v>
                </c:pt>
                <c:pt idx="4">
                  <c:v>334443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DD-407C-9F91-9F102FCD9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1859328"/>
        <c:axId val="301021376"/>
        <c:axId val="0"/>
      </c:bar3DChart>
      <c:catAx>
        <c:axId val="30185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1021376"/>
        <c:crosses val="autoZero"/>
        <c:auto val="1"/>
        <c:lblAlgn val="ctr"/>
        <c:lblOffset val="100"/>
        <c:noMultiLvlLbl val="0"/>
      </c:catAx>
      <c:valAx>
        <c:axId val="3010213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0185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3882484092461"/>
          <c:y val="0.16511084004364812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34-49B0-99E2-68F0B8FD339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34-49B0-99E2-68F0B8FD339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34-49B0-99E2-68F0B8FD339D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34-49B0-99E2-68F0B8FD339D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13497.7</c:v>
                </c:pt>
                <c:pt idx="1">
                  <c:v>235453.6</c:v>
                </c:pt>
                <c:pt idx="2">
                  <c:v>107682</c:v>
                </c:pt>
                <c:pt idx="3">
                  <c:v>26652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600753484377392"/>
          <c:y val="7.6519939905521125E-2"/>
          <c:w val="0.43830695515476192"/>
          <c:h val="0.828384185008610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в 2024 году, тыс.руб.</c:v>
                </c:pt>
              </c:strCache>
            </c:strRef>
          </c:tx>
          <c:spPr>
            <a:solidFill>
              <a:srgbClr val="90BBD6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51 088,0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B1-480D-BC08-F80B0F5723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41 961,0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B1-480D-BC08-F80B0F5723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23 109,6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B1-480D-BC08-F80B0F5723C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71 070,9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B1-480D-BC08-F80B0F5723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10 402,0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AB1-480D-BC08-F80B0F5723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Капитальный ремонт автомобильной дороги по ул. Юбилейная</c:v>
                </c:pt>
                <c:pt idx="1">
                  <c:v>Комплексное благоустройство парка в селе Курьи (между дворовой территорией и клубом) (обновленный проект)</c:v>
                </c:pt>
                <c:pt idx="2">
                  <c:v>Техническое перевооружение ОПО "Система теплоснабжения городского округа Сухой Лог"</c:v>
                </c:pt>
                <c:pt idx="3">
                  <c:v>Техническое перевооружение объектов водоподготовки централизованной системы водоснабжения в п. Алтынай, с. Филатовское, с. Курьи с внедрением озоно-сорбционных технологий</c:v>
                </c:pt>
                <c:pt idx="4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51088</c:v>
                </c:pt>
                <c:pt idx="1">
                  <c:v>41961</c:v>
                </c:pt>
                <c:pt idx="2">
                  <c:v>23109.599999999999</c:v>
                </c:pt>
                <c:pt idx="3">
                  <c:v>71070.899999999994</c:v>
                </c:pt>
                <c:pt idx="4">
                  <c:v>10402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73-4C71-A5B1-E8A05FCD0C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3022080"/>
        <c:axId val="299334400"/>
      </c:barChart>
      <c:catAx>
        <c:axId val="303022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9334400"/>
        <c:crosses val="autoZero"/>
        <c:auto val="1"/>
        <c:lblAlgn val="ctr"/>
        <c:lblOffset val="100"/>
        <c:noMultiLvlLbl val="0"/>
      </c:catAx>
      <c:valAx>
        <c:axId val="29933440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latin typeface="Liberation Serif" panose="02020603050405020304" pitchFamily="18" charset="0"/>
              </a:defRPr>
            </a:pPr>
            <a:endParaRPr lang="ru-RU"/>
          </a:p>
        </c:txPr>
        <c:crossAx val="30302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4047100011449"/>
          <c:y val="0"/>
          <c:w val="0.75695938527135509"/>
          <c:h val="0.999942316600985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332398626821236E-2"/>
                  <c:y val="1.0259889424050922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35-468B-BAC9-7AD6B36784A1}"/>
                </c:ext>
              </c:extLst>
            </c:dLbl>
            <c:dLbl>
              <c:idx val="1"/>
              <c:layout>
                <c:manualLayout>
                  <c:x val="1.3332398626821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35-468B-BAC9-7AD6B36784A1}"/>
                </c:ext>
              </c:extLst>
            </c:dLbl>
            <c:dLbl>
              <c:idx val="2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35-468B-BAC9-7AD6B36784A1}"/>
                </c:ext>
              </c:extLst>
            </c:dLbl>
            <c:dLbl>
              <c:idx val="3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35-468B-BAC9-7AD6B36784A1}"/>
                </c:ext>
              </c:extLst>
            </c:dLbl>
            <c:dLbl>
              <c:idx val="4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35-468B-BAC9-7AD6B36784A1}"/>
                </c:ext>
              </c:extLst>
            </c:dLbl>
            <c:dLbl>
              <c:idx val="5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35-468B-BAC9-7AD6B36784A1}"/>
                </c:ext>
              </c:extLst>
            </c:dLbl>
            <c:dLbl>
              <c:idx val="6"/>
              <c:layout>
                <c:manualLayout>
                  <c:x val="1.33323986268212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E5-420C-8610-44708658B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01.01.2020 г.</c:v>
                </c:pt>
                <c:pt idx="1">
                  <c:v>на 01.01.2021 г.</c:v>
                </c:pt>
                <c:pt idx="2">
                  <c:v>на 01.01.2022 г.</c:v>
                </c:pt>
                <c:pt idx="3">
                  <c:v>на 01.01.2023 г.</c:v>
                </c:pt>
                <c:pt idx="4">
                  <c:v>на 01.01.2024 г.</c:v>
                </c:pt>
                <c:pt idx="5">
                  <c:v>на 01.01.2025 г.</c:v>
                </c:pt>
                <c:pt idx="6">
                  <c:v>на 01.01.2026 г.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35-468B-BAC9-7AD6B3678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35-468B-BAC9-7AD6B36784A1}"/>
                </c:ext>
              </c:extLst>
            </c:dLbl>
            <c:dLbl>
              <c:idx val="1"/>
              <c:layout>
                <c:manualLayout>
                  <c:x val="1.3332398626821236E-2"/>
                  <c:y val="2.2983965833861503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035-468B-BAC9-7AD6B36784A1}"/>
                </c:ext>
              </c:extLst>
            </c:dLbl>
            <c:dLbl>
              <c:idx val="2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035-468B-BAC9-7AD6B36784A1}"/>
                </c:ext>
              </c:extLst>
            </c:dLbl>
            <c:dLbl>
              <c:idx val="3"/>
              <c:layout>
                <c:manualLayout>
                  <c:x val="1.3332398626821264E-2"/>
                  <c:y val="-1.085349491082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035-468B-BAC9-7AD6B36784A1}"/>
                </c:ext>
              </c:extLst>
            </c:dLbl>
            <c:dLbl>
              <c:idx val="4"/>
              <c:layout>
                <c:manualLayout>
                  <c:x val="1.3332398626821264E-2"/>
                  <c:y val="-1.899361609393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035-468B-BAC9-7AD6B36784A1}"/>
                </c:ext>
              </c:extLst>
            </c:dLbl>
            <c:dLbl>
              <c:idx val="5"/>
              <c:layout>
                <c:manualLayout>
                  <c:x val="1.3332398626821264E-2"/>
                  <c:y val="-1.356686863852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035-468B-BAC9-7AD6B36784A1}"/>
                </c:ext>
              </c:extLst>
            </c:dLbl>
            <c:dLbl>
              <c:idx val="6"/>
              <c:layout>
                <c:manualLayout>
                  <c:x val="1.3332398626821236E-2"/>
                  <c:y val="-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E5-420C-8610-44708658B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01.01.2020 г.</c:v>
                </c:pt>
                <c:pt idx="1">
                  <c:v>на 01.01.2021 г.</c:v>
                </c:pt>
                <c:pt idx="2">
                  <c:v>на 01.01.2022 г.</c:v>
                </c:pt>
                <c:pt idx="3">
                  <c:v>на 01.01.2023 г.</c:v>
                </c:pt>
                <c:pt idx="4">
                  <c:v>на 01.01.2024 г.</c:v>
                </c:pt>
                <c:pt idx="5">
                  <c:v>на 01.01.2025 г.</c:v>
                </c:pt>
                <c:pt idx="6">
                  <c:v>на 01.01.2026 г.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035-468B-BAC9-7AD6B3678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0489472"/>
        <c:axId val="204976064"/>
        <c:axId val="0"/>
      </c:bar3DChart>
      <c:catAx>
        <c:axId val="32048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4976064"/>
        <c:crosses val="autoZero"/>
        <c:auto val="1"/>
        <c:lblAlgn val="ctr"/>
        <c:lblOffset val="100"/>
        <c:noMultiLvlLbl val="0"/>
      </c:catAx>
      <c:valAx>
        <c:axId val="2049760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2048947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545783491877682"/>
          <c:y val="3.1448642458530254E-2"/>
          <c:w val="0.5256023462222128"/>
          <c:h val="0.32325660396708067"/>
        </c:manualLayout>
      </c:layout>
      <c:overlay val="0"/>
      <c:txPr>
        <a:bodyPr/>
        <a:lstStyle/>
        <a:p>
          <a:pPr>
            <a:defRPr sz="1200" b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8.2461720113327558E-2"/>
          <c:y val="0.12537050071798436"/>
          <c:w val="0.89948365924172358"/>
          <c:h val="0.77578079870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62000"/>
                    <a:satMod val="180000"/>
                  </a:schemeClr>
                </a:gs>
                <a:gs pos="65000">
                  <a:schemeClr val="dk1">
                    <a:tint val="32000"/>
                    <a:satMod val="250000"/>
                  </a:schemeClr>
                </a:gs>
                <a:gs pos="100000">
                  <a:schemeClr val="dk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F97-440F-A770-D1701F3EBB0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F97-440F-A770-D1701F3EBB0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F97-440F-A770-D1701F3EBB0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F97-440F-A770-D1701F3EBB0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3F97-440F-A770-D1701F3EBB0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F97-440F-A770-D1701F3EBB06}"/>
              </c:ext>
            </c:extLst>
          </c:dPt>
          <c:dLbls>
            <c:dLbl>
              <c:idx val="0"/>
              <c:layout>
                <c:manualLayout>
                  <c:x val="2.1026488437173498E-2"/>
                  <c:y val="-7.00170252133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189878656159654E-2"/>
                      <c:h val="6.76572177846284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97-440F-A770-D1701F3EBB06}"/>
                </c:ext>
              </c:extLst>
            </c:dLbl>
            <c:dLbl>
              <c:idx val="1"/>
              <c:layout>
                <c:manualLayout>
                  <c:x val="1.3763800582844012E-2"/>
                  <c:y val="-8.145205839507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97-440F-A770-D1701F3EBB06}"/>
                </c:ext>
              </c:extLst>
            </c:dLbl>
            <c:dLbl>
              <c:idx val="2"/>
              <c:layout>
                <c:manualLayout>
                  <c:x val="7.6047542013098074E-3"/>
                  <c:y val="-8.2822688305690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97-440F-A770-D1701F3EBB06}"/>
                </c:ext>
              </c:extLst>
            </c:dLbl>
            <c:dLbl>
              <c:idx val="3"/>
              <c:layout>
                <c:manualLayout>
                  <c:x val="6.2614926478887639E-3"/>
                  <c:y val="-8.110494599896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97-440F-A770-D1701F3EBB06}"/>
                </c:ext>
              </c:extLst>
            </c:dLbl>
            <c:dLbl>
              <c:idx val="4"/>
              <c:layout>
                <c:manualLayout>
                  <c:x val="9.2898505847250883E-3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97-440F-A770-D1701F3EBB06}"/>
                </c:ext>
              </c:extLst>
            </c:dLbl>
            <c:dLbl>
              <c:idx val="5"/>
              <c:layout>
                <c:manualLayout>
                  <c:x val="1.2318208521561467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97-440F-A770-D1701F3EBB06}"/>
                </c:ext>
              </c:extLst>
            </c:dLbl>
            <c:dLbl>
              <c:idx val="6"/>
              <c:layout>
                <c:manualLayout>
                  <c:x val="1.4872998463306005E-2"/>
                  <c:y val="-8.062047361723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97-440F-A770-D1701F3EBB06}"/>
                </c:ext>
              </c:extLst>
            </c:dLbl>
            <c:dLbl>
              <c:idx val="7"/>
              <c:layout>
                <c:manualLayout>
                  <c:x val="1.2030780183303573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97-440F-A770-D1701F3EBB06}"/>
                </c:ext>
              </c:extLst>
            </c:dLbl>
            <c:dLbl>
              <c:idx val="8"/>
              <c:layout>
                <c:manualLayout>
                  <c:x val="1.3500913045113987E-2"/>
                  <c:y val="-7.09412351706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97-440F-A770-D1701F3EBB06}"/>
                </c:ext>
              </c:extLst>
            </c:dLbl>
            <c:dLbl>
              <c:idx val="9"/>
              <c:layout>
                <c:manualLayout>
                  <c:x val="2.9402657236207021E-3"/>
                  <c:y val="-6.836443608899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97-440F-A770-D1701F3EB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01.01.2020г.</c:v>
                </c:pt>
                <c:pt idx="1">
                  <c:v>на 01.01.2021г.</c:v>
                </c:pt>
                <c:pt idx="2">
                  <c:v>на 01.01.2022г.</c:v>
                </c:pt>
                <c:pt idx="3">
                  <c:v>на 01.01.2023г.</c:v>
                </c:pt>
                <c:pt idx="4">
                  <c:v>на 01.01.2024г.</c:v>
                </c:pt>
                <c:pt idx="5">
                  <c:v>на 01.01.2025г.</c:v>
                </c:pt>
                <c:pt idx="6">
                  <c:v>на 01.01.2026г.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F97-440F-A770-D1701F3EB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0599552"/>
        <c:axId val="204975488"/>
        <c:axId val="0"/>
      </c:bar3DChart>
      <c:catAx>
        <c:axId val="32059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04975488"/>
        <c:crosses val="autoZero"/>
        <c:auto val="1"/>
        <c:lblAlgn val="ctr"/>
        <c:lblOffset val="100"/>
        <c:noMultiLvlLbl val="0"/>
      </c:catAx>
      <c:valAx>
        <c:axId val="2049754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2059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05019234647178E-2"/>
          <c:y val="0.14517749661802284"/>
          <c:w val="0.88676946530237699"/>
          <c:h val="0.74485378530925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FF99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2312500969488265E-2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394,9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A3-4217-BF31-62818F34FAEA}"/>
                </c:ext>
              </c:extLst>
            </c:dLbl>
            <c:dLbl>
              <c:idx val="1"/>
              <c:layout>
                <c:manualLayout>
                  <c:x val="-3.0781252423720097E-3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852,8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A3-4217-BF31-62818F34FAEA}"/>
                </c:ext>
              </c:extLst>
            </c:dLbl>
            <c:dLbl>
              <c:idx val="2"/>
              <c:layout>
                <c:manualLayout>
                  <c:x val="-3.0781252423720661E-3"/>
                  <c:y val="1.72911070883191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636,4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A3-4217-BF31-62818F34F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394.9</c:v>
                </c:pt>
                <c:pt idx="1">
                  <c:v>852.8</c:v>
                </c:pt>
                <c:pt idx="2">
                  <c:v>1636.4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BA-44CC-AEA3-36567BB12A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776404982394093E-3"/>
                  <c:y val="-1.82569583771737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A3-4217-BF31-62818F34FAEA}"/>
                </c:ext>
              </c:extLst>
            </c:dLbl>
            <c:dLbl>
              <c:idx val="1"/>
              <c:layout>
                <c:manualLayout>
                  <c:x val="1.8468751454232397E-2"/>
                  <c:y val="-9.6394518256204877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878,7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A3-4217-BF31-62818F34FAEA}"/>
                </c:ext>
              </c:extLst>
            </c:dLbl>
            <c:dLbl>
              <c:idx val="2"/>
              <c:layout>
                <c:manualLayout>
                  <c:x val="3.0781252423720665E-2"/>
                  <c:y val="1.66484769666115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308,7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A3-4217-BF31-62818F34F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406.5</c:v>
                </c:pt>
                <c:pt idx="1">
                  <c:v>878.7</c:v>
                </c:pt>
                <c:pt idx="2">
                  <c:v>1308.7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BA-44CC-AEA3-36567BB12A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053120"/>
        <c:axId val="53195840"/>
      </c:barChart>
      <c:catAx>
        <c:axId val="20205312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53195840"/>
        <c:crosses val="autoZero"/>
        <c:auto val="1"/>
        <c:lblAlgn val="ctr"/>
        <c:lblOffset val="100"/>
        <c:noMultiLvlLbl val="0"/>
      </c:catAx>
      <c:valAx>
        <c:axId val="53195840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202053120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bg2">
            <a:lumMod val="90000"/>
          </a:schemeClr>
        </a:solidFill>
      </c:spPr>
    </c:plotArea>
    <c:legend>
      <c:legendPos val="r"/>
      <c:layout>
        <c:manualLayout>
          <c:xMode val="edge"/>
          <c:yMode val="edge"/>
          <c:x val="3.5815562613430128E-2"/>
          <c:y val="4.3724444560626165E-2"/>
          <c:w val="0.53951852304279713"/>
          <c:h val="7.6167648039106764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accent1">
          <a:lumMod val="75000"/>
        </a:schemeClr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solidFill>
          <a:schemeClr val="bg1">
            <a:lumMod val="95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175951621131593E-2"/>
          <c:y val="1.5330422223617667E-3"/>
          <c:w val="0.80531803245958111"/>
          <c:h val="0.8314454959549949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010647995536091E-2"/>
                  <c:y val="-6.4742806354849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05-40AC-90D2-369269D29C8B}"/>
                </c:ext>
              </c:extLst>
            </c:dLbl>
            <c:dLbl>
              <c:idx val="1"/>
              <c:layout>
                <c:manualLayout>
                  <c:x val="3.4061799625423335E-2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275</c:v>
                </c:pt>
                <c:pt idx="1">
                  <c:v>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05-40AC-90D2-369269D29C8B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6699FF"/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134733422588482E-2"/>
                  <c:y val="-6.9277024775024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5-40AC-90D2-369269D29C8B}"/>
                </c:ext>
              </c:extLst>
            </c:dLbl>
            <c:dLbl>
              <c:idx val="1"/>
              <c:layout>
                <c:manualLayout>
                  <c:x val="2.8998078007954384E-2"/>
                  <c:y val="1.6789801133207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554</c:v>
                </c:pt>
                <c:pt idx="1">
                  <c:v>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05-40AC-90D2-369269D29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202053632"/>
        <c:axId val="53197568"/>
        <c:axId val="0"/>
      </c:bar3DChart>
      <c:catAx>
        <c:axId val="202053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>
                <a:latin typeface="Liberation Serif" panose="02020603050405020304" pitchFamily="18" charset="0"/>
              </a:defRPr>
            </a:pPr>
            <a:endParaRPr lang="ru-RU"/>
          </a:p>
        </c:txPr>
        <c:crossAx val="53197568"/>
        <c:crosses val="autoZero"/>
        <c:auto val="1"/>
        <c:lblAlgn val="ctr"/>
        <c:lblOffset val="100"/>
        <c:noMultiLvlLbl val="0"/>
      </c:catAx>
      <c:valAx>
        <c:axId val="53197568"/>
        <c:scaling>
          <c:orientation val="minMax"/>
        </c:scaling>
        <c:delete val="0"/>
        <c:axPos val="b"/>
        <c:majorGridlines>
          <c:spPr>
            <a:ln w="4308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202053632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2.7427029083430352E-2"/>
          <c:y val="9.8846340305622629E-2"/>
          <c:w val="0.13756630023355737"/>
          <c:h val="0.36018093949157165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46621525483658E-2"/>
          <c:y val="5.5430349008840314E-2"/>
          <c:w val="0.66689800061201876"/>
          <c:h val="0.91475470979414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1467799874088059E-2"/>
                  <c:y val="5.0383290745472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C3-4605-A08D-52CCD2C05F62}"/>
                </c:ext>
              </c:extLst>
            </c:dLbl>
            <c:dLbl>
              <c:idx val="1"/>
              <c:layout>
                <c:manualLayout>
                  <c:x val="-0.1043409894027369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C3-4605-A08D-52CCD2C05F62}"/>
                </c:ext>
              </c:extLst>
            </c:dLbl>
            <c:dLbl>
              <c:idx val="2"/>
              <c:layout>
                <c:manualLayout>
                  <c:x val="-9.2109039541415416E-2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3001.7</c:v>
                </c:pt>
                <c:pt idx="1">
                  <c:v>2883.2</c:v>
                </c:pt>
                <c:pt idx="2">
                  <c:v>2928.9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C3-4605-A08D-52CCD2C05F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Верхняя Салда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7.426075465299177E-2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C3-4605-A08D-52CCD2C05F62}"/>
                </c:ext>
              </c:extLst>
            </c:dLbl>
            <c:dLbl>
              <c:idx val="1"/>
              <c:layout>
                <c:manualLayout>
                  <c:x val="-7.1166556542450451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C3-4605-A08D-52CCD2C05F62}"/>
                </c:ext>
              </c:extLst>
            </c:dLbl>
            <c:dLbl>
              <c:idx val="2"/>
              <c:layout>
                <c:manualLayout>
                  <c:x val="-7.58078537082624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2325.6</c:v>
                </c:pt>
                <c:pt idx="1">
                  <c:v>2290.1</c:v>
                </c:pt>
                <c:pt idx="2" formatCode="0.0">
                  <c:v>2228.6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EC3-4605-A08D-52CCD2C05F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2303491619839511E-2"/>
                  <c:y val="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C3-4605-A08D-52CCD2C05F62}"/>
                </c:ext>
              </c:extLst>
            </c:dLbl>
            <c:dLbl>
              <c:idx val="1"/>
              <c:layout>
                <c:manualLayout>
                  <c:x val="-8.20485102045191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C3-4605-A08D-52CCD2C05F62}"/>
                </c:ext>
              </c:extLst>
            </c:dLbl>
            <c:dLbl>
              <c:idx val="2"/>
              <c:layout>
                <c:manualLayout>
                  <c:x val="-7.367090791081693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2935.3</c:v>
                </c:pt>
                <c:pt idx="1">
                  <c:v>2777.7</c:v>
                </c:pt>
                <c:pt idx="2" formatCode="0.0">
                  <c:v>2835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EC3-4605-A08D-52CCD2C05F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841984"/>
        <c:axId val="233733440"/>
      </c:barChart>
      <c:catAx>
        <c:axId val="20484198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733440"/>
        <c:crosses val="autoZero"/>
        <c:auto val="1"/>
        <c:lblAlgn val="ctr"/>
        <c:lblOffset val="100"/>
        <c:noMultiLvlLbl val="0"/>
      </c:catAx>
      <c:valAx>
        <c:axId val="233733440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204841984"/>
        <c:crosses val="autoZero"/>
        <c:crossBetween val="between"/>
      </c:valAx>
      <c:spPr>
        <a:ln w="9525"/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56183795670212"/>
          <c:y val="4.9745185007933589E-2"/>
          <c:w val="0.65501426565630638"/>
          <c:h val="0.81044057782753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41828685701588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F0-407B-9AFD-FBCE57AADE0F}"/>
                </c:ext>
              </c:extLst>
            </c:dLbl>
            <c:dLbl>
              <c:idx val="1"/>
              <c:layout>
                <c:manualLayout>
                  <c:x val="-8.8574966596631846E-2"/>
                  <c:y val="9.0445790923515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F0-407B-9AFD-FBCE57AADE0F}"/>
                </c:ext>
              </c:extLst>
            </c:dLbl>
            <c:dLbl>
              <c:idx val="2"/>
              <c:layout>
                <c:manualLayout>
                  <c:x val="-9.637879468652942E-2"/>
                  <c:y val="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3055.3</c:v>
                </c:pt>
                <c:pt idx="1">
                  <c:v>2902.9</c:v>
                </c:pt>
                <c:pt idx="2">
                  <c:v>2955.7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F0-407B-9AFD-FBCE57AADE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Верхняя Салда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7.3357139275577049E-2"/>
                  <c:y val="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F0-407B-9AFD-FBCE57AADE0F}"/>
                </c:ext>
              </c:extLst>
            </c:dLbl>
            <c:dLbl>
              <c:idx val="1"/>
              <c:layout>
                <c:manualLayout>
                  <c:x val="-7.33571392755770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F0-407B-9AFD-FBCE57AADE0F}"/>
                </c:ext>
              </c:extLst>
            </c:dLbl>
            <c:dLbl>
              <c:idx val="2"/>
              <c:layout>
                <c:manualLayout>
                  <c:x val="-6.7113978486166181E-2"/>
                  <c:y val="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2381.9</c:v>
                </c:pt>
                <c:pt idx="1">
                  <c:v>2301.1999999999998</c:v>
                </c:pt>
                <c:pt idx="2">
                  <c:v>2265.4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F0-407B-9AFD-FBCE57AADE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62000"/>
                    <a:satMod val="180000"/>
                  </a:schemeClr>
                </a:gs>
                <a:gs pos="65000">
                  <a:schemeClr val="dk1">
                    <a:tint val="32000"/>
                    <a:satMod val="250000"/>
                  </a:schemeClr>
                </a:gs>
                <a:gs pos="100000">
                  <a:schemeClr val="dk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0-4815-BDFB-CDAFFED86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F0-407B-9AFD-FBCE57AADE0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EF0-407B-9AFD-FBCE57AADE0F}"/>
              </c:ext>
            </c:extLst>
          </c:dPt>
          <c:dLbls>
            <c:dLbl>
              <c:idx val="0"/>
              <c:layout>
                <c:manualLayout>
                  <c:x val="-7.808148232571871E-2"/>
                  <c:y val="9.04386692076948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D0-4815-BDFB-CDAFFED86283}"/>
                </c:ext>
              </c:extLst>
            </c:dLbl>
            <c:dLbl>
              <c:idx val="1"/>
              <c:layout>
                <c:manualLayout>
                  <c:x val="-8.0764747869705722E-2"/>
                  <c:y val="4.5222895461757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F0-407B-9AFD-FBCE57AADE0F}"/>
                </c:ext>
              </c:extLst>
            </c:dLbl>
            <c:dLbl>
              <c:idx val="2"/>
              <c:layout>
                <c:manualLayout>
                  <c:x val="-8.5248394229549718E-2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2981.4</c:v>
                </c:pt>
                <c:pt idx="1">
                  <c:v>2695.4</c:v>
                </c:pt>
                <c:pt idx="2" formatCode="0.0">
                  <c:v>2683.5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EF0-407B-9AFD-FBCE57AADE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986816"/>
        <c:axId val="234791488"/>
      </c:barChart>
      <c:catAx>
        <c:axId val="21398681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4791488"/>
        <c:crosses val="autoZero"/>
        <c:auto val="1"/>
        <c:lblAlgn val="ctr"/>
        <c:lblOffset val="100"/>
        <c:noMultiLvlLbl val="0"/>
      </c:catAx>
      <c:valAx>
        <c:axId val="234791488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2139868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295785511012"/>
          <c:y val="9.085677472150791E-2"/>
          <c:w val="0.74899458258731066"/>
          <c:h val="0.85661044436796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0324056134684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73-4815-9A57-462ED0717794}"/>
                </c:ext>
              </c:extLst>
            </c:dLbl>
            <c:dLbl>
              <c:idx val="1"/>
              <c:layout>
                <c:manualLayout>
                  <c:x val="6.7833007870920321E-3"/>
                  <c:y val="0.10324056134684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3-4815-9A57-462ED0717794}"/>
                </c:ext>
              </c:extLst>
            </c:dLbl>
            <c:dLbl>
              <c:idx val="2"/>
              <c:layout>
                <c:manualLayout>
                  <c:x val="-1.6958585798159179E-3"/>
                  <c:y val="0.141955771851908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73-4815-9A57-462ED0717794}"/>
                </c:ext>
              </c:extLst>
            </c:dLbl>
            <c:dLbl>
              <c:idx val="3"/>
              <c:layout>
                <c:manualLayout>
                  <c:x val="-1.6958585798159179E-3"/>
                  <c:y val="8.1731772350497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3-4815-9A57-462ED0717794}"/>
                </c:ext>
              </c:extLst>
            </c:dLbl>
            <c:dLbl>
              <c:idx val="4"/>
              <c:layout>
                <c:manualLayout>
                  <c:x val="5.0875757394476294E-3"/>
                  <c:y val="9.4637181234605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73-4815-9A57-462ED0717794}"/>
                </c:ext>
              </c:extLst>
            </c:dLbl>
            <c:dLbl>
              <c:idx val="5"/>
              <c:layout>
                <c:manualLayout>
                  <c:x val="3.3917171596318358E-3"/>
                  <c:y val="0.103240561346842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3-4815-9A57-462ED0717794}"/>
                </c:ext>
              </c:extLst>
            </c:dLbl>
            <c:dLbl>
              <c:idx val="6"/>
              <c:layout>
                <c:manualLayout>
                  <c:x val="1.6958585798157934E-3"/>
                  <c:y val="0.111843941459079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73-4815-9A57-462ED07177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(прогноз)</c:v>
                </c:pt>
                <c:pt idx="5">
                  <c:v>2025 год (прогноз)</c:v>
                </c:pt>
                <c:pt idx="6">
                  <c:v>2026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39484.300000000003</c:v>
                </c:pt>
                <c:pt idx="1">
                  <c:v>41427.1</c:v>
                </c:pt>
                <c:pt idx="2">
                  <c:v>50332.7</c:v>
                </c:pt>
                <c:pt idx="3">
                  <c:v>49306.7</c:v>
                </c:pt>
                <c:pt idx="4">
                  <c:v>64698.2</c:v>
                </c:pt>
                <c:pt idx="5">
                  <c:v>62280.4</c:v>
                </c:pt>
                <c:pt idx="6">
                  <c:v>63490.400000000001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2"/>
              <c:layout>
                <c:manualLayout>
                  <c:x val="5.0875757394476919E-3"/>
                  <c:y val="-3.943170332935053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3-4815-9A57-462ED07177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(прогноз)</c:v>
                </c:pt>
                <c:pt idx="5">
                  <c:v>2025 год (прогноз)</c:v>
                </c:pt>
                <c:pt idx="6">
                  <c:v>2026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39932.1</c:v>
                </c:pt>
                <c:pt idx="1">
                  <c:v>41235.9</c:v>
                </c:pt>
                <c:pt idx="2">
                  <c:v>48509</c:v>
                </c:pt>
                <c:pt idx="3">
                  <c:v>52011.6</c:v>
                </c:pt>
                <c:pt idx="4">
                  <c:v>65853.3</c:v>
                </c:pt>
                <c:pt idx="5">
                  <c:v>62704.9</c:v>
                </c:pt>
                <c:pt idx="6">
                  <c:v>64071.3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83232"/>
        <c:axId val="234798400"/>
      </c:barChart>
      <c:catAx>
        <c:axId val="2139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4798400"/>
        <c:crosses val="autoZero"/>
        <c:auto val="1"/>
        <c:lblAlgn val="ctr"/>
        <c:lblOffset val="100"/>
        <c:noMultiLvlLbl val="0"/>
      </c:catAx>
      <c:valAx>
        <c:axId val="2347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3983232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4230851043650978"/>
          <c:w val="0.16286237960739405"/>
          <c:h val="0.28720928026967191"/>
        </c:manualLayout>
      </c:layout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6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943229318557409E-3"/>
          <c:y val="0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BB5-48CD-B6AA-31CA02F95672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72,0</a:t>
                    </a:r>
                    <a:endParaRPr lang="en-US" sz="2000" b="1" dirty="0" smtClean="0">
                      <a:latin typeface="Liberation Serif" panose="02020603050405020304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-1.9790755322251397E-3"/>
                  <c:y val="-6.198355250008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- 72,0%</c:v>
                </c:pt>
                <c:pt idx="1">
                  <c:v>Налоги на совокупный доход - 14,4%</c:v>
                </c:pt>
                <c:pt idx="2">
                  <c:v>Земельный налог - 2,9%</c:v>
                </c:pt>
                <c:pt idx="3">
                  <c:v>Акцизы - 7,6%</c:v>
                </c:pt>
                <c:pt idx="4">
                  <c:v>Налог на имущество физических лиц - 2,2%</c:v>
                </c:pt>
                <c:pt idx="5">
                  <c:v>Госпошлина - 0,9%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</c:v>
                </c:pt>
                <c:pt idx="1">
                  <c:v>14.4</c:v>
                </c:pt>
                <c:pt idx="2">
                  <c:v>2.9</c:v>
                </c:pt>
                <c:pt idx="3">
                  <c:v>7.6</c:v>
                </c:pt>
                <c:pt idx="4">
                  <c:v>2.2000000000000002</c:v>
                </c:pt>
                <c:pt idx="5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13560491411322E-2"/>
          <c:y val="4.1175166876522507E-2"/>
          <c:w val="0.56362820097486865"/>
          <c:h val="0.934857522242944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noFill/>
                <a:prstDash val="solid"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3.2605970951873696E-2"/>
                  <c:y val="-6.6373158841673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-2.3713634992937292E-2"/>
                  <c:y val="-3.87128368908720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-1.4820948932844996E-2"/>
                  <c:y val="-3.933224227654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-5.928379573137999E-3"/>
                  <c:y val="-4.424877256111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dLbl>
              <c:idx val="4"/>
              <c:layout>
                <c:manualLayout>
                  <c:x val="1.0374664252991498E-2"/>
                  <c:y val="-2.7040916565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CD-4D03-8C8C-B12924F00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74,3 %</c:v>
                </c:pt>
                <c:pt idx="1">
                  <c:v>Доходы от продажи имущества 13,4%</c:v>
                </c:pt>
                <c:pt idx="2">
                  <c:v>Штрафы 2,8%</c:v>
                </c:pt>
                <c:pt idx="3">
                  <c:v>Платежи при пользовании природными ресурсами 9,2%</c:v>
                </c:pt>
                <c:pt idx="4">
                  <c:v>Доходы от оказания платных услуг 0,3%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74.3</c:v>
                </c:pt>
                <c:pt idx="1">
                  <c:v>13.4</c:v>
                </c:pt>
                <c:pt idx="2">
                  <c:v>2.8</c:v>
                </c:pt>
                <c:pt idx="3">
                  <c:v>9.1999999999999993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500903727783943"/>
          <c:y val="1.4415886199744678E-2"/>
          <c:w val="0.33017001378931843"/>
          <c:h val="0.97608456432089463"/>
        </c:manualLayout>
      </c:layout>
      <c:overlay val="0"/>
      <c:txPr>
        <a:bodyPr/>
        <a:lstStyle/>
        <a:p>
          <a:pPr>
            <a:defRPr sz="16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0BBD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635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городского округа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 custLinFactNeighborX="683" custLinFactNeighborY="-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1500" b="1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5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chemeClr val="accent4">
            <a:lumMod val="60000"/>
            <a:lumOff val="40000"/>
          </a:schemeClr>
        </a:solidFill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67,9%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  доходы 3,0%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29,1%</a:t>
          </a:r>
          <a:endParaRPr lang="ru-RU" sz="1400" b="1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76462" custScaleY="70085" custLinFactNeighborX="52794" custLinFactNeighborY="-27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99109" custScaleY="94840" custLinFactNeighborX="81055" custLinFactNeighborY="-7112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Ang="568910" custScaleX="46582" custScaleY="54101" custLinFactNeighborX="45656" custLinFactNeighborY="-53321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Ang="1603435" custScaleX="80238" custLinFactNeighborX="91894" custLinFactNeighborY="-34750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Ang="391510" custScaleX="74774" custScaleY="88750" custLinFactNeighborX="85703" custLinFactNeighborY="49258"/>
      <dgm:spPr/>
      <dgm:t>
        <a:bodyPr/>
        <a:lstStyle/>
        <a:p>
          <a:endParaRPr lang="ru-RU"/>
        </a:p>
      </dgm:t>
    </dgm:pt>
  </dgm:ptLst>
  <dgm:cxnLst>
    <dgm:cxn modelId="{3D5534FE-B25A-44E2-A24D-6CA00593862A}" type="presOf" srcId="{8AEEEAE4-7D85-4EDD-B6D7-DDAD499AB136}" destId="{E295EF1D-61E2-49EF-AD6F-2E93A6CDECB0}" srcOrd="2" destOrd="0" presId="urn:microsoft.com/office/officeart/2005/8/layout/gear1"/>
    <dgm:cxn modelId="{1B5AAE4E-CD35-4B26-9653-4195D96DBAB8}" type="presOf" srcId="{9F22AAF9-6E68-4DDE-B3DC-6120131E8F55}" destId="{0188DD12-686F-4326-B31E-54D90616AB67}" srcOrd="0" destOrd="0" presId="urn:microsoft.com/office/officeart/2005/8/layout/gear1"/>
    <dgm:cxn modelId="{5C27161E-2066-429B-AB01-6D55657A1366}" type="presOf" srcId="{7AC41891-BAB6-4E1F-9952-CBB37B91357C}" destId="{35B7AA94-81BA-4359-AD52-558E136648F2}" srcOrd="1" destOrd="0" presId="urn:microsoft.com/office/officeart/2005/8/layout/gear1"/>
    <dgm:cxn modelId="{74F2C312-4553-453B-8A2A-9CCE0DCE2DA0}" type="presOf" srcId="{767923F7-49F0-4467-9F14-8ADE8DE67953}" destId="{043DD38F-3D51-432C-97B0-38AE5F452A95}" srcOrd="0" destOrd="0" presId="urn:microsoft.com/office/officeart/2005/8/layout/gear1"/>
    <dgm:cxn modelId="{CC0503D4-91BE-400F-8FE0-8EE9BF35DAA8}" type="presOf" srcId="{399E324D-E7B5-430C-AA59-CE5DCB169057}" destId="{011600C5-DA6A-4E1E-8111-9A9C214B2103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557EB1CE-07B7-43BB-9A3B-2F87170B4FBF}" type="presOf" srcId="{EE386FD4-5179-401B-8E2D-E3317B373ADF}" destId="{D2400F43-4CDF-4C4D-BA6B-615E6938D7A2}" srcOrd="2" destOrd="0" presId="urn:microsoft.com/office/officeart/2005/8/layout/gear1"/>
    <dgm:cxn modelId="{DE83E969-F5B2-49AC-896B-B5AA1A048743}" type="presOf" srcId="{EE386FD4-5179-401B-8E2D-E3317B373ADF}" destId="{E6543DCC-46B9-43BC-91AC-1F2549E97DE6}" srcOrd="0" destOrd="0" presId="urn:microsoft.com/office/officeart/2005/8/layout/gear1"/>
    <dgm:cxn modelId="{0B05B3BD-CA7F-4162-9EE8-1EBCBBC95329}" type="presOf" srcId="{8AEEEAE4-7D85-4EDD-B6D7-DDAD499AB136}" destId="{D5CF429C-2BF3-496E-B6B5-82C9BED843B3}" srcOrd="3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0F1D2EA4-1E2E-4E20-81A7-85CE454B12DC}" type="presOf" srcId="{8AEEEAE4-7D85-4EDD-B6D7-DDAD499AB136}" destId="{7E8461A0-D54E-40A5-B0A1-709BB2578D82}" srcOrd="0" destOrd="0" presId="urn:microsoft.com/office/officeart/2005/8/layout/gear1"/>
    <dgm:cxn modelId="{94063027-6F81-46AC-9850-C5EFC48BE459}" type="presOf" srcId="{7AC41891-BAB6-4E1F-9952-CBB37B91357C}" destId="{116D36B4-4133-478A-B319-62D261878BFC}" srcOrd="0" destOrd="0" presId="urn:microsoft.com/office/officeart/2005/8/layout/gear1"/>
    <dgm:cxn modelId="{2F8BDA1D-6161-4F7E-97E9-6F7F5394F029}" type="presOf" srcId="{27246D93-DAB6-40D7-9229-AD92B4707905}" destId="{1CE40516-E506-441F-A0E6-E2386F1B2CC8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1B47D127-EDC2-4E62-85E4-41274E951A4E}" type="presOf" srcId="{EE386FD4-5179-401B-8E2D-E3317B373ADF}" destId="{A1B8C3FE-8657-4B56-922A-2CA5FF36A113}" srcOrd="1" destOrd="0" presId="urn:microsoft.com/office/officeart/2005/8/layout/gear1"/>
    <dgm:cxn modelId="{75745F09-0398-44F6-AFD9-BD2F8E0ADF1C}" type="presOf" srcId="{8AEEEAE4-7D85-4EDD-B6D7-DDAD499AB136}" destId="{D1CD935C-95A4-4259-B0C9-720292667C8E}" srcOrd="1" destOrd="0" presId="urn:microsoft.com/office/officeart/2005/8/layout/gear1"/>
    <dgm:cxn modelId="{5D76091F-EC1E-4E61-BE20-555220701AE7}" type="presOf" srcId="{7AC41891-BAB6-4E1F-9952-CBB37B91357C}" destId="{05A085AC-B20D-4167-975E-CE661752DD84}" srcOrd="2" destOrd="0" presId="urn:microsoft.com/office/officeart/2005/8/layout/gear1"/>
    <dgm:cxn modelId="{F8FE78F5-6ACB-44D0-92A7-833652BE23C2}" type="presParOf" srcId="{043DD38F-3D51-432C-97B0-38AE5F452A95}" destId="{E6543DCC-46B9-43BC-91AC-1F2549E97DE6}" srcOrd="0" destOrd="0" presId="urn:microsoft.com/office/officeart/2005/8/layout/gear1"/>
    <dgm:cxn modelId="{89E24719-2303-4B9B-BDEC-D9E429BFFE0A}" type="presParOf" srcId="{043DD38F-3D51-432C-97B0-38AE5F452A95}" destId="{A1B8C3FE-8657-4B56-922A-2CA5FF36A113}" srcOrd="1" destOrd="0" presId="urn:microsoft.com/office/officeart/2005/8/layout/gear1"/>
    <dgm:cxn modelId="{FB4D37ED-A207-4EDA-8AC4-7F7C9090C105}" type="presParOf" srcId="{043DD38F-3D51-432C-97B0-38AE5F452A95}" destId="{D2400F43-4CDF-4C4D-BA6B-615E6938D7A2}" srcOrd="2" destOrd="0" presId="urn:microsoft.com/office/officeart/2005/8/layout/gear1"/>
    <dgm:cxn modelId="{A4509257-4EB1-43A4-883C-5370837386E8}" type="presParOf" srcId="{043DD38F-3D51-432C-97B0-38AE5F452A95}" destId="{116D36B4-4133-478A-B319-62D261878BFC}" srcOrd="3" destOrd="0" presId="urn:microsoft.com/office/officeart/2005/8/layout/gear1"/>
    <dgm:cxn modelId="{2F124727-A7F9-46CD-A008-232B727420B7}" type="presParOf" srcId="{043DD38F-3D51-432C-97B0-38AE5F452A95}" destId="{35B7AA94-81BA-4359-AD52-558E136648F2}" srcOrd="4" destOrd="0" presId="urn:microsoft.com/office/officeart/2005/8/layout/gear1"/>
    <dgm:cxn modelId="{2CEF391C-8BC7-4094-8B37-9ECEF0839367}" type="presParOf" srcId="{043DD38F-3D51-432C-97B0-38AE5F452A95}" destId="{05A085AC-B20D-4167-975E-CE661752DD84}" srcOrd="5" destOrd="0" presId="urn:microsoft.com/office/officeart/2005/8/layout/gear1"/>
    <dgm:cxn modelId="{D4520ED8-2A09-48C4-852D-2EC10443ED3F}" type="presParOf" srcId="{043DD38F-3D51-432C-97B0-38AE5F452A95}" destId="{7E8461A0-D54E-40A5-B0A1-709BB2578D82}" srcOrd="6" destOrd="0" presId="urn:microsoft.com/office/officeart/2005/8/layout/gear1"/>
    <dgm:cxn modelId="{A9F61464-4716-4ACB-B50A-C4CFC2056A3B}" type="presParOf" srcId="{043DD38F-3D51-432C-97B0-38AE5F452A95}" destId="{D1CD935C-95A4-4259-B0C9-720292667C8E}" srcOrd="7" destOrd="0" presId="urn:microsoft.com/office/officeart/2005/8/layout/gear1"/>
    <dgm:cxn modelId="{F75124B1-6ECD-43E4-B79B-DB762FFF48B6}" type="presParOf" srcId="{043DD38F-3D51-432C-97B0-38AE5F452A95}" destId="{E295EF1D-61E2-49EF-AD6F-2E93A6CDECB0}" srcOrd="8" destOrd="0" presId="urn:microsoft.com/office/officeart/2005/8/layout/gear1"/>
    <dgm:cxn modelId="{51BDC033-6706-4F77-975D-D4AC201746C0}" type="presParOf" srcId="{043DD38F-3D51-432C-97B0-38AE5F452A95}" destId="{D5CF429C-2BF3-496E-B6B5-82C9BED843B3}" srcOrd="9" destOrd="0" presId="urn:microsoft.com/office/officeart/2005/8/layout/gear1"/>
    <dgm:cxn modelId="{315B3118-B19C-4B40-9318-1FECA87925A6}" type="presParOf" srcId="{043DD38F-3D51-432C-97B0-38AE5F452A95}" destId="{1CE40516-E506-441F-A0E6-E2386F1B2CC8}" srcOrd="10" destOrd="0" presId="urn:microsoft.com/office/officeart/2005/8/layout/gear1"/>
    <dgm:cxn modelId="{28BBC15E-E869-4CB1-964A-927F8F5CF543}" type="presParOf" srcId="{043DD38F-3D51-432C-97B0-38AE5F452A95}" destId="{011600C5-DA6A-4E1E-8111-9A9C214B2103}" srcOrd="11" destOrd="0" presId="urn:microsoft.com/office/officeart/2005/8/layout/gear1"/>
    <dgm:cxn modelId="{7C9FB7E6-C512-4465-A8A2-22F1BEEBC834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endParaRPr lang="ru-RU" sz="2400" dirty="0" smtClean="0"/>
        </a:p>
        <a:p>
          <a:endParaRPr lang="ru-RU" sz="2400" dirty="0" smtClean="0">
            <a:latin typeface="Liberation Serif" panose="02020603050405020304" pitchFamily="18" charset="0"/>
          </a:endParaRPr>
        </a:p>
        <a:p>
          <a:r>
            <a:rPr lang="ru-RU" sz="20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 11%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chemeClr val="bg1">
            <a:lumMod val="65000"/>
          </a:schemeClr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Дотации 34,8%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r>
            <a:rPr lang="ru-RU" sz="28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Liberation Serif" panose="02020603050405020304" pitchFamily="18" charset="0"/>
              <a:cs typeface="Times New Roman" pitchFamily="18" charset="0"/>
            </a:rPr>
            <a:t> 50,9%</a:t>
          </a:r>
          <a:endParaRPr lang="ru-RU" sz="35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1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01D46-288A-445D-B750-BD84D0BEBCAB}" type="presOf" srcId="{9B6C6E6D-B369-4338-8EAC-FB503E1A4998}" destId="{CDDFD935-C1C6-47FB-A5DD-D8BC97653986}" srcOrd="0" destOrd="0" presId="urn:microsoft.com/office/officeart/2005/8/layout/pyramid1"/>
    <dgm:cxn modelId="{E03947E9-E723-4B37-9761-1EE54561DA95}" type="presOf" srcId="{4F7AFB3C-63BE-429B-AAC0-394808C51064}" destId="{E32AAE2B-BA9C-47A1-90C4-AC183CA34834}" srcOrd="0" destOrd="0" presId="urn:microsoft.com/office/officeart/2005/8/layout/pyramid1"/>
    <dgm:cxn modelId="{31C6E81D-0233-4FD8-8665-B343672CDD0A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E7E9617B-927A-49D8-A01C-E757EDB37AF4}" type="presOf" srcId="{D0CCC160-AA76-4C02-B228-232A8134752B}" destId="{E73B2CBA-82A7-4B9B-8A2A-22FEAD10CFC7}" srcOrd="0" destOrd="0" presId="urn:microsoft.com/office/officeart/2005/8/layout/pyramid1"/>
    <dgm:cxn modelId="{84283BD8-6999-413D-90E3-48E1A56C9336}" type="presOf" srcId="{9B6C6E6D-B369-4338-8EAC-FB503E1A4998}" destId="{155DB040-ACF5-402A-8535-CBB03EA20E34}" srcOrd="1" destOrd="0" presId="urn:microsoft.com/office/officeart/2005/8/layout/pyramid1"/>
    <dgm:cxn modelId="{9A2DDC52-A819-479A-9135-AC012D7143EB}" type="presOf" srcId="{D0CCC160-AA76-4C02-B228-232A8134752B}" destId="{5A5B2524-D50E-4EE0-8AEC-22C1BF1229D9}" srcOrd="1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F748DA3E-2FBC-4F8A-857A-160E00F39CE4}" type="presOf" srcId="{3172827C-24EB-4AC3-89EC-2532A9335677}" destId="{866AAC33-1799-4DEE-AB41-A8EEBD1B9A1D}" srcOrd="1" destOrd="0" presId="urn:microsoft.com/office/officeart/2005/8/layout/pyramid1"/>
    <dgm:cxn modelId="{E6F9BD87-E834-458F-911D-4A834D54D287}" type="presParOf" srcId="{E32AAE2B-BA9C-47A1-90C4-AC183CA34834}" destId="{79540120-2BF0-4D87-8CD4-F49969E66CB1}" srcOrd="0" destOrd="0" presId="urn:microsoft.com/office/officeart/2005/8/layout/pyramid1"/>
    <dgm:cxn modelId="{7545C73E-93D0-4CFF-A4CB-74DF3FA8E150}" type="presParOf" srcId="{79540120-2BF0-4D87-8CD4-F49969E66CB1}" destId="{CDDFD935-C1C6-47FB-A5DD-D8BC97653986}" srcOrd="0" destOrd="0" presId="urn:microsoft.com/office/officeart/2005/8/layout/pyramid1"/>
    <dgm:cxn modelId="{4D1B032A-A0F1-4B15-BA47-DB0E18331875}" type="presParOf" srcId="{79540120-2BF0-4D87-8CD4-F49969E66CB1}" destId="{155DB040-ACF5-402A-8535-CBB03EA20E34}" srcOrd="1" destOrd="0" presId="urn:microsoft.com/office/officeart/2005/8/layout/pyramid1"/>
    <dgm:cxn modelId="{71ADF0AD-2BB0-4B20-9A6D-51927C99877A}" type="presParOf" srcId="{E32AAE2B-BA9C-47A1-90C4-AC183CA34834}" destId="{42D90105-1C56-4743-90C7-D6B75C9CE9F4}" srcOrd="1" destOrd="0" presId="urn:microsoft.com/office/officeart/2005/8/layout/pyramid1"/>
    <dgm:cxn modelId="{746E29FC-C792-4501-92B9-911B6B6A15C7}" type="presParOf" srcId="{42D90105-1C56-4743-90C7-D6B75C9CE9F4}" destId="{3D510292-E4A4-42E0-9231-4CC3CE6CC39B}" srcOrd="0" destOrd="0" presId="urn:microsoft.com/office/officeart/2005/8/layout/pyramid1"/>
    <dgm:cxn modelId="{4D5FA776-EDF2-4F13-ADEE-D980D7D5A592}" type="presParOf" srcId="{42D90105-1C56-4743-90C7-D6B75C9CE9F4}" destId="{866AAC33-1799-4DEE-AB41-A8EEBD1B9A1D}" srcOrd="1" destOrd="0" presId="urn:microsoft.com/office/officeart/2005/8/layout/pyramid1"/>
    <dgm:cxn modelId="{7A83B1CA-6D38-440F-8247-B7719508F6E4}" type="presParOf" srcId="{E32AAE2B-BA9C-47A1-90C4-AC183CA34834}" destId="{C529B639-E1B1-4553-B975-1589BE6C135D}" srcOrd="2" destOrd="0" presId="urn:microsoft.com/office/officeart/2005/8/layout/pyramid1"/>
    <dgm:cxn modelId="{71404417-593E-4FB4-BC9D-6C5DEB36BC39}" type="presParOf" srcId="{C529B639-E1B1-4553-B975-1589BE6C135D}" destId="{E73B2CBA-82A7-4B9B-8A2A-22FEAD10CFC7}" srcOrd="0" destOrd="0" presId="urn:microsoft.com/office/officeart/2005/8/layout/pyramid1"/>
    <dgm:cxn modelId="{4E34E69D-047D-450E-89D0-56E34223D7EF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rgbClr val="90BBD6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44983"/>
          <a:ext cx="1236269" cy="6898232"/>
        </a:xfrm>
        <a:prstGeom prst="round2Same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1746348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635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городского округа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14465" y="2232258"/>
          <a:ext cx="2331738" cy="2137269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67,9%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6468714" y="2732903"/>
        <a:ext cx="1423240" cy="1098600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29,1%</a:t>
          </a:r>
          <a:endParaRPr lang="ru-RU" sz="1400" b="1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663448" y="248566"/>
          <a:ext cx="2187630" cy="2026953"/>
        </a:xfrm>
        <a:prstGeom prst="gear6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  доходы 3,0%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52789" y="683606"/>
        <a:ext cx="1208946" cy="1156873"/>
      </dsp:txXfrm>
    </dsp:sp>
    <dsp:sp modelId="{1CE40516-E506-441F-A0E6-E2386F1B2CC8}">
      <dsp:nvSpPr>
        <dsp:cNvPr id="0" name=""/>
        <dsp:cNvSpPr/>
      </dsp:nvSpPr>
      <dsp:spPr>
        <a:xfrm rot="568910">
          <a:off x="6650908" y="961357"/>
          <a:ext cx="1818286" cy="2111783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 rot="1603435">
          <a:off x="4764949" y="412837"/>
          <a:ext cx="2275606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 rot="391510">
          <a:off x="6017250" y="1561276"/>
          <a:ext cx="2286481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0.72315</cdr:x>
      <cdr:y>0.00113</cdr:y>
    </cdr:from>
    <cdr:to>
      <cdr:x>0.98221</cdr:x>
      <cdr:y>0.07656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42057" y="4167"/>
          <a:ext cx="1125599" cy="27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(млн. рублей)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0.28079</cdr:x>
      <cdr:y>0.2</cdr:y>
    </cdr:from>
    <cdr:to>
      <cdr:x>0.63299</cdr:x>
      <cdr:y>0.725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7310" y="576064"/>
          <a:ext cx="2781261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0.34601</cdr:y>
    </cdr:from>
    <cdr:to>
      <cdr:x>0.41556</cdr:x>
      <cdr:y>0.69601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1030171" y="1021549"/>
          <a:ext cx="3281603" cy="1033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2 285,2 млн. руб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будет направлено 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0.6226</cdr:x>
      <cdr:y>0.13667</cdr:y>
    </cdr:from>
    <cdr:to>
      <cdr:x>0.92501</cdr:x>
      <cdr:y>0.94081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flipH="1">
          <a:off x="5485246" y="783272"/>
          <a:ext cx="2664296" cy="4608512"/>
        </a:xfrm>
        <a:prstGeom xmlns:a="http://schemas.openxmlformats.org/drawingml/2006/main" prst="rightArrow">
          <a:avLst>
            <a:gd name="adj1" fmla="val 77636"/>
            <a:gd name="adj2" fmla="val 50000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В бюджете 2024 года на реализацию 15 муниципальных программ предусмотрено – </a:t>
          </a: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2 973,0 млн. рублей.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97,3% расходов бюджета в рамках муниципальных программ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Объем расходов бюджета на 2024 год – 3 055,3 млн. рублей </a:t>
          </a:r>
          <a:endParaRPr lang="ru-RU" sz="1300" dirty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0.68316</cdr:x>
      <cdr:y>0.0137</cdr:y>
    </cdr:from>
    <cdr:to>
      <cdr:x>0.98765</cdr:x>
      <cdr:y>0.27397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55591" y="72008"/>
          <a:ext cx="2565274" cy="1368152"/>
        </a:xfrm>
        <a:prstGeom xmlns:a="http://schemas.openxmlformats.org/drawingml/2006/main" prst="wedgeRoundRectCallout">
          <a:avLst>
            <a:gd name="adj1" fmla="val -93559"/>
            <a:gd name="adj2" fmla="val 5141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Жилищное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18 497,7 тыс. руб. (4,7%) </a:t>
          </a:r>
        </a:p>
        <a:p xmlns:a="http://schemas.openxmlformats.org/drawingml/2006/main">
          <a:pPr algn="ctr"/>
          <a:endParaRPr lang="ru-RU" sz="1200" b="1" dirty="0" smtClean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050" dirty="0" smtClean="0">
              <a:solidFill>
                <a:schemeClr val="tx1"/>
              </a:solidFill>
              <a:latin typeface="Liberation Serif" pitchFamily="18" charset="0"/>
            </a:rPr>
            <a:t>Переселение граждан из ветхого и аварийного жилищного фонда </a:t>
          </a:r>
          <a:endParaRPr lang="ru-RU" sz="105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0.01714</cdr:x>
      <cdr:y>0.0137</cdr:y>
    </cdr:from>
    <cdr:to>
      <cdr:x>0.30818</cdr:x>
      <cdr:y>0.27471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144422" y="72008"/>
          <a:ext cx="2452000" cy="1372028"/>
        </a:xfrm>
        <a:prstGeom xmlns:a="http://schemas.openxmlformats.org/drawingml/2006/main" prst="wedgeRoundRectCallout">
          <a:avLst>
            <a:gd name="adj1" fmla="val 94913"/>
            <a:gd name="adj2" fmla="val 50459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Другие вопросы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 области ЖКХ –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26 652,0 тыс. руб.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(6,7%)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0.67526</cdr:x>
      <cdr:y>0.68493</cdr:y>
    </cdr:from>
    <cdr:to>
      <cdr:x>0.98765</cdr:x>
      <cdr:y>0.9863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689038" y="3600400"/>
          <a:ext cx="2631827" cy="1584176"/>
        </a:xfrm>
        <a:prstGeom xmlns:a="http://schemas.openxmlformats.org/drawingml/2006/main" prst="wedgeRoundRectCallout">
          <a:avLst>
            <a:gd name="adj1" fmla="val -58179"/>
            <a:gd name="adj2" fmla="val -10632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244 071,7 тыс. руб. </a:t>
          </a:r>
          <a:r>
            <a:rPr lang="ru-RU" sz="1200" b="1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(61,5%)</a:t>
          </a:r>
          <a:endParaRPr lang="ru-RU" sz="1200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Реконструкция, модернизация объектов и сетей коммунального хозяйства;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объектов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водоподготовки централизованной системы водоснабжения,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систем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теплоснабжения городского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округа;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модернизация ЖКХ с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применением энергосберегающих технологий 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0.0136</cdr:x>
      <cdr:y>0.68493</cdr:y>
    </cdr:from>
    <cdr:to>
      <cdr:x>0.34574</cdr:x>
      <cdr:y>0.9863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14564" y="3600400"/>
          <a:ext cx="2798287" cy="1584176"/>
        </a:xfrm>
        <a:prstGeom xmlns:a="http://schemas.openxmlformats.org/drawingml/2006/main" prst="wedgeRoundRectCallout">
          <a:avLst>
            <a:gd name="adj1" fmla="val 48731"/>
            <a:gd name="adj2" fmla="val -112962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107 682,0 тыс. руб.  (27,1%)</a:t>
          </a: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Уличное освещение, озеленение территории, содержание мест захоронения, содержание площадей, скверов и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памятников; мероприятия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в сфере обращения с твердыми коммунальными отходами,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закупка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контейнеров для раздельного накопления твердых коммунальных отходов;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комплексное благоустройство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парка в селе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Курьи; 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прочие мероприятия по благоустройству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0.70042</cdr:x>
      <cdr:y>0.00745</cdr:y>
    </cdr:from>
    <cdr:to>
      <cdr:x>0.97325</cdr:x>
      <cdr:y>0.08288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9870" y="27357"/>
          <a:ext cx="1125666" cy="27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(млн. рублей)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0.6257</cdr:x>
      <cdr:y>0.04545</cdr:y>
    </cdr:from>
    <cdr:to>
      <cdr:x>1</cdr:x>
      <cdr:y>0.36364</cdr:y>
    </cdr:to>
    <cdr:sp macro="" textlink="">
      <cdr:nvSpPr>
        <cdr:cNvPr id="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1861" y="72008"/>
          <a:ext cx="230425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endParaRPr lang="ru-RU" altLang="ru-RU" sz="12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eaLnBrk="1" hangingPunct="1"/>
          <a:r>
            <a:rPr lang="ru-RU" alt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Естественное </a:t>
          </a:r>
          <a: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движение </a:t>
          </a:r>
          <a:r>
            <a:rPr lang="ru-RU" alt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населения, (человек)</a:t>
          </a:r>
          <a: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/>
          </a:r>
          <a:b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</a:br>
          <a:endParaRPr lang="ru-RU" altLang="ru-RU" sz="12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0.81265</cdr:x>
      <cdr:y>0.05714</cdr:y>
    </cdr:from>
    <cdr:to>
      <cdr:x>0.98808</cdr:x>
      <cdr:y>0.20369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70940" y="144016"/>
          <a:ext cx="1440160" cy="3693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solidFill>
                <a:schemeClr val="bg2">
                  <a:lumMod val="10000"/>
                </a:schemeClr>
              </a:solidFill>
              <a:latin typeface="Book Antiqua" pitchFamily="18" charset="0"/>
            </a:rPr>
            <a:t>ДОХОДЫ</a:t>
          </a:r>
          <a:endParaRPr lang="ru-RU" sz="1800" b="1" u="sng" dirty="0">
            <a:solidFill>
              <a:schemeClr val="bg2">
                <a:lumMod val="1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0.05128</cdr:y>
    </cdr:from>
    <cdr:to>
      <cdr:x>0.9896</cdr:x>
      <cdr:y>0.20513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4736" y="144016"/>
          <a:ext cx="1427539" cy="4320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u="sng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rPr>
            <a:t>РАСХОДЫ</a:t>
          </a:r>
          <a:endParaRPr lang="ru-RU" sz="1800" b="1" u="sng" dirty="0">
            <a:solidFill>
              <a:schemeClr val="bg2">
                <a:lumMod val="10000"/>
              </a:schemeClr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5,5%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13,0%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56,5%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5,4%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  <a:endParaRPr lang="ru-RU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7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517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7" y="9429517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7" y="1"/>
            <a:ext cx="2945659" cy="49641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517"/>
            <a:ext cx="2945659" cy="49641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7" y="9429517"/>
            <a:ext cx="2945659" cy="49641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5.wmf"/><Relationship Id="rId4" Type="http://schemas.openxmlformats.org/officeDocument/2006/relationships/diagramData" Target="../diagrams/data4.xml"/><Relationship Id="rId9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9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wm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image" Target="../media/image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chart" Target="../charts/chart2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.wmf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chart" Target="../charts/char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6.xml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4.wmf"/><Relationship Id="rId4" Type="http://schemas.openxmlformats.org/officeDocument/2006/relationships/image" Target="../media/image5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7341" y="3917545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городского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2024 год и плановый период 2025-2026 годов»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28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2570" y="349476"/>
            <a:ext cx="6408665" cy="87542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Составление проекта бюджета  городского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298736" y="1208825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Прогнозе социально – экономического развития </a:t>
            </a:r>
            <a:endParaRPr lang="ru-RU" sz="2500" b="1" i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городского </a:t>
            </a: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46008" y="2780928"/>
            <a:ext cx="8572500" cy="1714500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14100" y="4365104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Муниципальных программах</a:t>
            </a:r>
            <a:endParaRPr lang="ru-RU" sz="25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2570" y="6381328"/>
            <a:ext cx="65154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20727" y="90936"/>
            <a:ext cx="6350024" cy="646321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052736"/>
            <a:ext cx="7071049" cy="1870148"/>
          </a:xfrm>
          <a:prstGeom prst="roundRect">
            <a:avLst>
              <a:gd name="adj" fmla="val 4953"/>
            </a:avLst>
          </a:prstGeom>
          <a:solidFill>
            <a:srgbClr val="90BBD6"/>
          </a:solidFill>
          <a:ln w="6350">
            <a:noFill/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1411" y="3212976"/>
            <a:ext cx="7071049" cy="1335757"/>
          </a:xfrm>
          <a:prstGeom prst="roundRect">
            <a:avLst>
              <a:gd name="adj" fmla="val 5971"/>
            </a:avLst>
          </a:prstGeom>
          <a:solidFill>
            <a:schemeClr val="bg2">
              <a:lumMod val="90000"/>
            </a:schemeClr>
          </a:solidFill>
          <a:ln w="9525">
            <a:noFill/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5397" y="4866783"/>
            <a:ext cx="7057332" cy="1296144"/>
          </a:xfrm>
          <a:prstGeom prst="roundRect">
            <a:avLst>
              <a:gd name="adj" fmla="val 4174"/>
            </a:avLst>
          </a:prstGeom>
          <a:solidFill>
            <a:srgbClr val="CCFFFF"/>
          </a:solidFill>
          <a:ln w="9525">
            <a:noFill/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2701" y="1793813"/>
            <a:ext cx="534967" cy="3420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2701" y="3772831"/>
            <a:ext cx="534963" cy="36004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2701" y="5383776"/>
            <a:ext cx="534967" cy="3688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Страница 11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avatars.mds.yandex.net/i?id=40d51e97059a54cea22278f53cc0182ea6082b5d-449219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2" y="1052736"/>
            <a:ext cx="1093676" cy="1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776863" cy="830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Liberation Serif" pitchFamily="18" charset="0"/>
              </a:rPr>
              <a:t>БЮДЖЕТ - форма </a:t>
            </a:r>
            <a:r>
              <a:rPr lang="ru-RU" sz="1600" dirty="0">
                <a:latin typeface="Liberation Serif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389" y="2349646"/>
            <a:ext cx="2174566" cy="2523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92217" y="2780928"/>
            <a:ext cx="2438576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66521" y="2780928"/>
            <a:ext cx="2376264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7" y="4808504"/>
            <a:ext cx="8501119" cy="61554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      ДЕФИЦИТ       (превышение расходов бюджета над его доходами) </a:t>
            </a:r>
          </a:p>
          <a:p>
            <a:pPr>
              <a:defRPr/>
            </a:pP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ПРОФИЦИТ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503364" y="5056356"/>
            <a:ext cx="241298" cy="98007"/>
          </a:xfrm>
          <a:prstGeom prst="mathMinus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901947" y="4972259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solidFill>
            <a:schemeClr val="bg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01" y="764704"/>
            <a:ext cx="8790743" cy="1470404"/>
          </a:xfrm>
          <a:prstGeom prst="roundRect">
            <a:avLst/>
          </a:prstGeom>
          <a:noFill/>
          <a:ln>
            <a:solidFill>
              <a:srgbClr val="90B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      Государственные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бюджеты появились в средние века. Слово «Бюджет»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происходит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от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латинского «bulga» - «кожаный мешок, ранец». К нам же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понятие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«бюджет» пришло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из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Англии. Представляя в английском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парламенте содержание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доходов и расходов,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канцлер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казначейства (министр финансов)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открывал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мешок с деньгами и документами («bulget»).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Эта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процедура и называлась «открытие бюджета»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2" name="Picture 18" descr="https://avatars.dzeninfra.ru/get-zen_doc/3502204/pub_5eea42357021972fe737255f_5eea4351702c4a7f9ab8a7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1" y="1882962"/>
            <a:ext cx="2247889" cy="16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0872" y="981772"/>
            <a:ext cx="81369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7813" y="1019407"/>
            <a:ext cx="0" cy="105946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15816" y="2092605"/>
            <a:ext cx="3048159" cy="7740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публично-правовых образований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2985706"/>
            <a:ext cx="1155735" cy="8753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1080120" cy="8753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8" y="3952329"/>
            <a:ext cx="2538349" cy="1339088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3" y="5281708"/>
            <a:ext cx="2433427" cy="96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11648" y="5279296"/>
            <a:ext cx="2952327" cy="95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206" y="5315188"/>
            <a:ext cx="2552049" cy="93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(местные бюджеты – бюджет городского округа Сухой  Лог)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7" y="3933056"/>
            <a:ext cx="2402483" cy="134865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54720"/>
            <a:ext cx="2342060" cy="1334306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302" y="116704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8068" name="Picture 4" descr="https://image1.slideserve.com/2943746/slide1-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391511" y="1839532"/>
            <a:ext cx="2448272" cy="1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72201" y="1617911"/>
            <a:ext cx="2467582" cy="59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организаций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12" descr="https://phonoteka.org/uploads/posts/2021-05/1620986295_2-phonoteka_org-p-semeinii-byudzhet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2664" y="1626493"/>
            <a:ext cx="2315871" cy="46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семьи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8535" y="6381328"/>
            <a:ext cx="643950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98543" y="764704"/>
            <a:ext cx="6329676" cy="633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37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7453878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19671" y="4474197"/>
            <a:ext cx="2520279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589499" y="5614552"/>
            <a:ext cx="2520279" cy="543779"/>
            <a:chOff x="0" y="10205"/>
            <a:chExt cx="2520279" cy="5510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53001" y="4573247"/>
            <a:ext cx="529984" cy="71635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4375" y="1595360"/>
            <a:ext cx="3000396" cy="64294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Составление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Рассмотрение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5"/>
            <a:ext cx="3000396" cy="83454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5622693"/>
            <a:ext cx="3000396" cy="6866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992433" y="4180458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7992433" y="5085944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67703" y="4545031"/>
            <a:ext cx="2437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Администрация городского округа, Финансовое управление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99792" y="6453336"/>
            <a:ext cx="626493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91880" y="648678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5527"/>
            <a:ext cx="6470823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его участие в бюджетном процессе</a:t>
            </a:r>
            <a:endParaRPr lang="ru-RU" sz="22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2" y="2154989"/>
            <a:ext cx="2298227" cy="153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037" y="2365580"/>
            <a:ext cx="2895972" cy="25202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часть бюджета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002" y="1537778"/>
            <a:ext cx="259037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0037" y="1516141"/>
            <a:ext cx="2880320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1821" y="6425364"/>
            <a:ext cx="6390255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633" y="7647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Бюджетный процесс 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проекта бюджета, утверждению и исполнению бюджета, контролю за его исполнением.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8146" y="2564904"/>
            <a:ext cx="292393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        Публичные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бюджета городского округа на очередной финансовый год и плановый период, а также исполнению бюджета за соответствующий год. Жителей городского округа заблаговременно оповещают о времени и месте проведения публичных слушаний.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это протокол, в котором отражаются выраженные позиции жителей городского округа и рекомендации. Протокол о результатах публичных слушаний подлежит опубликованию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756" y="1516141"/>
            <a:ext cx="2880320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участник в осуществлении местного самоуправления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(публичные слушания)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261987" y="57992"/>
            <a:ext cx="6630481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2024 год и плановый период 2025-2026 годы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сравнении с другими городами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25698439"/>
              </p:ext>
            </p:extLst>
          </p:nvPr>
        </p:nvGraphicFramePr>
        <p:xfrm>
          <a:off x="637364" y="1124744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0528237"/>
              </p:ext>
            </p:extLst>
          </p:nvPr>
        </p:nvGraphicFramePr>
        <p:xfrm>
          <a:off x="539552" y="3717032"/>
          <a:ext cx="835292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 2020-2026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4749983"/>
              </p:ext>
            </p:extLst>
          </p:nvPr>
        </p:nvGraphicFramePr>
        <p:xfrm>
          <a:off x="1043608" y="3345959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463045"/>
              </p:ext>
            </p:extLst>
          </p:nvPr>
        </p:nvGraphicFramePr>
        <p:xfrm>
          <a:off x="1331640" y="980728"/>
          <a:ext cx="7488834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4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6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2020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2021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1 890,0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3 001,7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2 883,2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2 928,9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1 911,5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2 277,1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444,7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3 055,3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2 902,9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2 955,7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-21,5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+ 85,6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-24,7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- 53,6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-19,6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-26,8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87824" y="6528496"/>
            <a:ext cx="593338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20604" y="6535312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604" y="30822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Доходы и расходы бюджета на одного жителя в рублях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                  2025 г.                  2026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224034"/>
            <a:ext cx="7872412" cy="15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2024 год и плановый период  2025 и 2026 годов.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724121"/>
              </p:ext>
            </p:extLst>
          </p:nvPr>
        </p:nvGraphicFramePr>
        <p:xfrm>
          <a:off x="803760" y="1797219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2036" y="2343736"/>
            <a:ext cx="1395692" cy="916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3 001 739,3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043" y="2345959"/>
            <a:ext cx="1406733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2 883 210,8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2 928 939,8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789040"/>
            <a:ext cx="1443548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3 055 331,3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042" y="3789040"/>
            <a:ext cx="1406734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2 902 860,5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0" y="3789040"/>
            <a:ext cx="1415114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2 955 739,1</a:t>
            </a:r>
            <a:endParaRPr lang="ru-RU" sz="17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179" y="5288906"/>
            <a:ext cx="1443548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- 53 592,0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5616" y="5287466"/>
            <a:ext cx="1440160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- 19 649,7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4" y="5301208"/>
            <a:ext cx="1415110" cy="916623"/>
          </a:xfrm>
          <a:prstGeom prst="round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- 26 799,3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76473" y="32361"/>
            <a:ext cx="6854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Liberation Serif" pitchFamily="18" charset="0"/>
              </a:rPr>
              <a:t>ДОХОДЫ БЮДЖЕТА </a:t>
            </a:r>
            <a:r>
              <a:rPr lang="ru-RU" sz="1600" dirty="0">
                <a:latin typeface="Liberation Serif" pitchFamily="18" charset="0"/>
              </a:rPr>
              <a:t>– поступающие в бюджет денежные средства, </a:t>
            </a:r>
            <a:endParaRPr lang="ru-RU" sz="1600" dirty="0" smtClean="0">
              <a:latin typeface="Liberation Serif" pitchFamily="18" charset="0"/>
            </a:endParaRPr>
          </a:p>
          <a:p>
            <a:r>
              <a:rPr lang="ru-RU" sz="1600" dirty="0" smtClean="0">
                <a:latin typeface="Liberation Serif" pitchFamily="18" charset="0"/>
              </a:rPr>
              <a:t>за </a:t>
            </a:r>
            <a:r>
              <a:rPr lang="ru-RU" sz="1600" dirty="0">
                <a:latin typeface="Liberation Serif" pitchFamily="18" charset="0"/>
              </a:rPr>
              <a:t>исключением источников финансирования дефицита </a:t>
            </a:r>
            <a:r>
              <a:rPr lang="ru-RU" sz="1600" dirty="0" smtClean="0">
                <a:latin typeface="Liberation Serif" pitchFamily="18" charset="0"/>
              </a:rPr>
              <a:t>бюджета</a:t>
            </a:r>
            <a:endParaRPr lang="ru-RU" sz="1600" dirty="0"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744024"/>
              </p:ext>
            </p:extLst>
          </p:nvPr>
        </p:nvGraphicFramePr>
        <p:xfrm>
          <a:off x="421182" y="1052736"/>
          <a:ext cx="8399661" cy="474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9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8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407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аренды земли и имущества, находящиеся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Дотации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Акцизы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Субсидии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288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Налоги на совокупный доход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оказания платных услуг казенными учреждениями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Субвенции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продажи земли и имущества, находящегося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межбюджетные трансферты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4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Земельный налог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Штрафы, санкции, возмещение ущерба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Прочие безвозмездные поступления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55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неналоговые доходы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61318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73585"/>
              </p:ext>
            </p:extLst>
          </p:nvPr>
        </p:nvGraphicFramePr>
        <p:xfrm>
          <a:off x="492818" y="762000"/>
          <a:ext cx="7404099" cy="548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7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Основные  социально – экономические показатели  городского 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dirty="0" smtClean="0"/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altLang="ru-RU" sz="1100" dirty="0" smtClean="0">
                          <a:effectLst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Динамика доходов и расходов местного бюджета городского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Направления расходов на социальную политику в 2024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Информация об общественно значимых проектах, реализуемых на территории городского округа Сухой Лог в 2024 году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Расходы бюджета с учетом интересов целевых групп граждан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Объем расходов бюджета городского округа Сухой Лог в расчете на одного жителя в 2024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Муниципальный долг, уровень долговой нагрузки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97141"/>
            <a:ext cx="762000" cy="540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417941"/>
            <a:ext cx="58462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     Страница 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6381328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411760" y="6381328"/>
            <a:ext cx="656628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Безвозмездные поступления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7907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Межбюджетные трансферты – денежные средства,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направляемые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из одного уровня бюджетной системы в другой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08116"/>
              </p:ext>
            </p:extLst>
          </p:nvPr>
        </p:nvGraphicFramePr>
        <p:xfrm>
          <a:off x="420810" y="1484784"/>
          <a:ext cx="4608512" cy="430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6881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Дотации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(лат.«Dotatio» -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 дар, пожертвование) 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Безвозмездная помощь государства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9234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Субвенции (лат.«Subvenirе» - приходит на помощь)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3777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Субсидии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 «</a:t>
                      </a:r>
                      <a:r>
                        <a:rPr lang="en-U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Subsidium»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-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6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поддержка)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8064" y="1412776"/>
            <a:ext cx="367240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latin typeface="Liberation Serif" pitchFamily="18" charset="0"/>
              </a:rPr>
              <a:t>Межбюджетные трансферты направлены на</a:t>
            </a:r>
            <a:r>
              <a:rPr lang="ru-RU" sz="1400" u="sng" dirty="0" smtClean="0">
                <a:latin typeface="Liberation Serif" pitchFamily="18" charset="0"/>
              </a:rPr>
              <a:t>: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стимулирование </a:t>
            </a:r>
            <a:r>
              <a:rPr lang="ru-RU" sz="1400" dirty="0">
                <a:latin typeface="Liberation Serif" pitchFamily="18" charset="0"/>
              </a:rPr>
              <a:t>экономического роста; </a:t>
            </a:r>
            <a:endParaRPr lang="ru-RU" sz="1400" dirty="0" smtClean="0">
              <a:latin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выравнивание </a:t>
            </a:r>
            <a:r>
              <a:rPr lang="ru-RU" sz="1400" dirty="0">
                <a:latin typeface="Liberation Serif" pitchFamily="18" charset="0"/>
              </a:rPr>
              <a:t>бюджетной обеспеченности территорий и обеспечение равномерного доступа к гарантированному набору государственных услуг на всей территории;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компенсацию </a:t>
            </a:r>
            <a:r>
              <a:rPr lang="ru-RU" sz="1400" dirty="0">
                <a:latin typeface="Liberation Serif" pitchFamily="18" charset="0"/>
              </a:rPr>
              <a:t>нижестоящим бюджетам затрат </a:t>
            </a:r>
            <a:r>
              <a:rPr lang="ru-RU" sz="1400" dirty="0" smtClean="0">
                <a:latin typeface="Liberation Serif" pitchFamily="18" charset="0"/>
              </a:rPr>
              <a:t>на финансирование </a:t>
            </a:r>
            <a:r>
              <a:rPr lang="ru-RU" sz="1400" dirty="0">
                <a:latin typeface="Liberation Serif" pitchFamily="18" charset="0"/>
              </a:rPr>
              <a:t>мероприятий общенационального значения, стоимость которых превышает доходные возможности данных бюджетов;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поощрение </a:t>
            </a:r>
            <a:r>
              <a:rPr lang="ru-RU" sz="1400" dirty="0">
                <a:latin typeface="Liberation Serif" pitchFamily="18" charset="0"/>
              </a:rPr>
              <a:t>реализации экономических и социальных </a:t>
            </a:r>
            <a:r>
              <a:rPr lang="ru-RU" sz="1400" dirty="0" smtClean="0">
                <a:latin typeface="Liberation Serif" pitchFamily="18" charset="0"/>
              </a:rPr>
              <a:t>реформ нижестоящими </a:t>
            </a:r>
            <a:r>
              <a:rPr lang="ru-RU" sz="1400" dirty="0">
                <a:latin typeface="Liberation Serif" pitchFamily="18" charset="0"/>
              </a:rPr>
              <a:t>органами власти на своей </a:t>
            </a:r>
            <a:r>
              <a:rPr lang="ru-RU" sz="1400" dirty="0" smtClean="0">
                <a:latin typeface="Liberation Serif" pitchFamily="18" charset="0"/>
              </a:rPr>
              <a:t>территории.</a:t>
            </a:r>
            <a:endParaRPr lang="ru-RU" sz="14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437699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Доля доходов в бюджете на 2024 год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18494"/>
              </p:ext>
            </p:extLst>
          </p:nvPr>
        </p:nvGraphicFramePr>
        <p:xfrm>
          <a:off x="395536" y="1196752"/>
          <a:ext cx="3600400" cy="432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бюджета 2024 год</a:t>
                      </a:r>
                    </a:p>
                    <a:p>
                      <a:pPr lvl="1" algn="ctr"/>
                      <a:endParaRPr lang="ru-RU" u="sng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 3 001 739,3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latin typeface="Liberation Serif" panose="02020603050405020304" pitchFamily="18" charset="0"/>
                        </a:rPr>
                        <a:t>874 719,8</a:t>
                      </a:r>
                      <a:endParaRPr lang="ru-RU" sz="15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latin typeface="Liberation Serif" panose="02020603050405020304" pitchFamily="18" charset="0"/>
                        </a:rPr>
                        <a:t>88 749,2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latin typeface="Liberation Serif" panose="02020603050405020304" pitchFamily="18" charset="0"/>
                        </a:rPr>
                        <a:t>2 038 270,3</a:t>
                      </a:r>
                    </a:p>
                    <a:p>
                      <a:pPr lvl="1" algn="ctr"/>
                      <a:endParaRPr lang="ru-RU" sz="1550" dirty="0" smtClean="0"/>
                    </a:p>
                    <a:p>
                      <a:pPr lvl="1" algn="ctr"/>
                      <a:endParaRPr lang="ru-RU" sz="1550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5063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83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160145"/>
              </p:ext>
            </p:extLst>
          </p:nvPr>
        </p:nvGraphicFramePr>
        <p:xfrm>
          <a:off x="443880" y="1088407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2024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555221"/>
              </p:ext>
            </p:extLst>
          </p:nvPr>
        </p:nvGraphicFramePr>
        <p:xfrm>
          <a:off x="395536" y="1124744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851882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2024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29928"/>
            <a:ext cx="4392488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Доходы бюджета</a:t>
            </a:r>
            <a:endParaRPr lang="ru-RU" sz="25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40881584"/>
              </p:ext>
            </p:extLst>
          </p:nvPr>
        </p:nvGraphicFramePr>
        <p:xfrm>
          <a:off x="204800" y="1206044"/>
          <a:ext cx="8748972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770083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годы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877" y="3573016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городского округа и динамика поступлений НДФЛ в бюджет городского округа Сухой Лог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1830288"/>
              </p:ext>
            </p:extLst>
          </p:nvPr>
        </p:nvGraphicFramePr>
        <p:xfrm>
          <a:off x="444974" y="4219348"/>
          <a:ext cx="8344808" cy="219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2415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8195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5920" y="3645024"/>
            <a:ext cx="7704856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 (далее – акцизы на нефтепродукты), на 2024 – 2026 годы запланировано по данным администратора  дохода МИФНС №29 по Свердловской области.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отчислений в бюджет городского округа Сухой Лог предусмотрен проектом Закона Свердловской области «Об областном бюджете на 2024 год и плановый период 2025 и 2026 годов» установлен на 3 года 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0,33613%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(в 2023 году 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0,33092%).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64004682"/>
              </p:ext>
            </p:extLst>
          </p:nvPr>
        </p:nvGraphicFramePr>
        <p:xfrm>
          <a:off x="616963" y="998265"/>
          <a:ext cx="8131501" cy="257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                                                                                             Страница 26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35696" y="372671"/>
            <a:ext cx="6704832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3778" y="4509120"/>
            <a:ext cx="8496944" cy="158417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Поступления налога на 2024-2026 годы, рассчитаны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исходя из данных о кадастровой стоимости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имущества, признаваемого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Федерации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0154521"/>
              </p:ext>
            </p:extLst>
          </p:nvPr>
        </p:nvGraphicFramePr>
        <p:xfrm>
          <a:off x="396304" y="836712"/>
          <a:ext cx="84969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3650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8249" y="5229200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4530" y="15811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956" y="6453336"/>
            <a:ext cx="87265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                                                                                               Страница 27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18665"/>
            <a:ext cx="9144000" cy="806773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0810" y="2420888"/>
            <a:ext cx="8405412" cy="129614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годах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 МИФНС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№29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19923003"/>
              </p:ext>
            </p:extLst>
          </p:nvPr>
        </p:nvGraphicFramePr>
        <p:xfrm>
          <a:off x="725196" y="4221088"/>
          <a:ext cx="837820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6888132"/>
              </p:ext>
            </p:extLst>
          </p:nvPr>
        </p:nvGraphicFramePr>
        <p:xfrm>
          <a:off x="463256" y="899122"/>
          <a:ext cx="8422346" cy="15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9193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347864" y="3865444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858108"/>
            <a:ext cx="8471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2024 – 2026 годы выполнен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6453336"/>
            <a:ext cx="87129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                                                                                               Страница 28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1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65325"/>
              </p:ext>
            </p:extLst>
          </p:nvPr>
        </p:nvGraphicFramePr>
        <p:xfrm>
          <a:off x="552411" y="1210816"/>
          <a:ext cx="8340069" cy="4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713" y="798711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956376" y="1210815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29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56028" cy="545764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городского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                               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35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Каждый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житель городского округа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Муниципальное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предоставления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35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35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Уважаемые </a:t>
            </a:r>
            <a:r>
              <a:rPr lang="ru-RU" sz="135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городского 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35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35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558" y="5661248"/>
            <a:ext cx="6052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Р.Р. Мингалимов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4" descr="https://glava.goslog.ru/upload/resize_cache/main/de1/6elkmdob1i43a586fvkhb38lur3pqa4t/300_300_1/Glav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86" y="106997"/>
            <a:ext cx="889823" cy="13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098683"/>
              </p:ext>
            </p:extLst>
          </p:nvPr>
        </p:nvGraphicFramePr>
        <p:xfrm>
          <a:off x="395536" y="764704"/>
          <a:ext cx="8547492" cy="55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641 410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720 707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874 720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995 601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117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876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434 849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523 158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629 928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724 274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817 704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58 974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60 905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66 786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68 598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72 150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103 775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89 693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125 805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149 281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172 642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35 758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39 441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44 020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45 096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46 852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8 054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7 510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8 181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8 352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8 528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96 069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77 291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88 749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86 367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87 433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58 377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53 849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65 955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66 648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67 904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23 584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11 700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11 913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9 133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9 089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625 189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1 517 691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2 038 270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1 801 243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1 723 631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507 604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407 189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709 190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565 598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442 257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140 806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151 386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223 758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103 600</a:t>
                      </a:r>
                      <a:endParaRPr lang="ru-RU" sz="12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85 495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841 334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896 710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1 038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133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1 099 860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1 162 027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144 711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76 499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67 189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32 185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33 852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2 362 668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2 315 689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3 001 739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2 883 211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2 928 940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Структура поступлений доходов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87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67012" y="6270551"/>
            <a:ext cx="70254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7864" y="633967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61886569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7784" y="6381328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01364"/>
            <a:ext cx="3816424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РАСХОДЫ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БЮДЖЕТА</a:t>
            </a:r>
            <a:endParaRPr lang="ru-RU" sz="7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94" y="1411036"/>
            <a:ext cx="2135374" cy="166428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РАСХОДНОЕ ОБЯЗАТЕЛЬСТВО –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обязанность выплатить денежные средства из соответствующего бюджета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0137" y="1424381"/>
            <a:ext cx="2256774" cy="163759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ОБЯЗАТЕЛЬСТВА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расходные обязательства, подлежащие исполнению в соответствующем финансовом году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8205" y="1410485"/>
            <a:ext cx="2871947" cy="16265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АССИГНОВАНИЯ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01" y="669276"/>
            <a:ext cx="78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2024 года - это программный бюджет, направлен на повышение эффективности расходования бюджетных средств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67974" y="3272874"/>
            <a:ext cx="3672408" cy="710067"/>
          </a:xfrm>
          <a:prstGeom prst="roundRect">
            <a:avLst>
              <a:gd name="adj" fmla="val 0"/>
            </a:avLst>
          </a:prstGeom>
          <a:solidFill>
            <a:srgbClr val="90BBD6"/>
          </a:solidFill>
          <a:ln>
            <a:noFill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latin typeface="Liberation Serif" panose="02020603050405020304" pitchFamily="18" charset="0"/>
                <a:ea typeface="Batang" panose="02030600000101010101" pitchFamily="18" charset="-127"/>
              </a:rPr>
              <a:t>Расходы бюджета распределены по: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46739" y="4869555"/>
            <a:ext cx="2241396" cy="1023938"/>
          </a:xfrm>
          <a:prstGeom prst="roundRect">
            <a:avLst>
              <a:gd name="adj" fmla="val 1783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626443" y="4903575"/>
            <a:ext cx="2111706" cy="989918"/>
          </a:xfrm>
          <a:prstGeom prst="roundRect">
            <a:avLst>
              <a:gd name="adj" fmla="val 1272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Liberation Serif" panose="020206030504050203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0" y="4886549"/>
            <a:ext cx="2016224" cy="102396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48259" y="4493471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8524" y="3982942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7437" y="4483898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5582" y="4493471"/>
            <a:ext cx="3206" cy="356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8046" y="952195"/>
            <a:ext cx="1827603" cy="615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86575" y="952195"/>
            <a:ext cx="1767275" cy="61750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57480" y="5237955"/>
            <a:ext cx="1767275" cy="673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1200 – 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Средства массовой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27789" y="4343575"/>
            <a:ext cx="1782117" cy="66667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1110" y="2691545"/>
            <a:ext cx="1769364" cy="7212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009" y="1975888"/>
            <a:ext cx="1843497" cy="6685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94544" y="5141363"/>
            <a:ext cx="1807177" cy="71538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210246" y="224880"/>
            <a:ext cx="675424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3024314"/>
            <a:ext cx="767573" cy="9811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4223374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99" y="954546"/>
            <a:ext cx="613617" cy="61515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20" y="1795033"/>
            <a:ext cx="698573" cy="69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44" y="2739314"/>
            <a:ext cx="500426" cy="6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14" y="3627095"/>
            <a:ext cx="578676" cy="57867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35" y="4389885"/>
            <a:ext cx="671522" cy="5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88046" y="3024314"/>
            <a:ext cx="1808758" cy="77704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27788" y="3643268"/>
            <a:ext cx="1782117" cy="490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0009" y="4154800"/>
            <a:ext cx="1821712" cy="70394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50349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" y="1009470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76465" y="6379757"/>
            <a:ext cx="6301579" cy="157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10718" y="6400207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86575" y="1884779"/>
            <a:ext cx="1767275" cy="5190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055" y="1144728"/>
            <a:ext cx="2290700" cy="417646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86024" name="Picture 8" descr="https://fb.ru/misc/i/gallery/58679/269748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9" y="5183488"/>
            <a:ext cx="952236" cy="6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https://avatars.mds.yandex.net/i?id=5fda9eb93a25c08a09255197bf56c0391969941e-10878141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" y="2022088"/>
            <a:ext cx="1084697" cy="7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40682" y="1751"/>
            <a:ext cx="66247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городского округа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2024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2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66919408"/>
              </p:ext>
            </p:extLst>
          </p:nvPr>
        </p:nvGraphicFramePr>
        <p:xfrm>
          <a:off x="161863" y="703637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3 055,3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26489187"/>
              </p:ext>
            </p:extLst>
          </p:nvPr>
        </p:nvGraphicFramePr>
        <p:xfrm>
          <a:off x="1030171" y="3703595"/>
          <a:ext cx="789682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428" y="647321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ОТРАСЛЯМ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2024 году и плановом периоде 2025-2026 гг. </a:t>
            </a:r>
            <a:endParaRPr lang="ru-RU" sz="15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1697549"/>
              </p:ext>
            </p:extLst>
          </p:nvPr>
        </p:nvGraphicFramePr>
        <p:xfrm>
          <a:off x="1503739" y="1188405"/>
          <a:ext cx="7344816" cy="488273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169 029,0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159 767,1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163 037,6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4 433,1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4 781,1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5 316,5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31 779,1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23 580,1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24 110,6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158 247,6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204 766,3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133 453,9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396 903,4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195 589,0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219 641,7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8 372,2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9 320,0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10 739,4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1 725 414,9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1 702 412,5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1 744 249,0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237 203,2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236 903,3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241 655,3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165 992,2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171 851,2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177 635,1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156 556,7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150 700,0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150 700,0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41 700,0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83 800,0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3 055 331,3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2 902 860,5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2 955 739,1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8384" y="88309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087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городского округа по программному принципу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городского округа –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3 055 331,3 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220" y="1510306"/>
            <a:ext cx="8322549" cy="43204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Программные и непрограммные расходы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100" y="2212323"/>
            <a:ext cx="6642187" cy="568605"/>
          </a:xfrm>
          <a:prstGeom prst="rect">
            <a:avLst/>
          </a:prstGeom>
          <a:solidFill>
            <a:srgbClr val="90BB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Муниципальные программы городского округа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(15 программ)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972 953,5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(97,3%)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82 377,8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(2,7%)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42354"/>
            <a:ext cx="393680" cy="101342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589934090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6071"/>
              </p:ext>
            </p:extLst>
          </p:nvPr>
        </p:nvGraphicFramePr>
        <p:xfrm>
          <a:off x="449601" y="1196752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городском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1 628 291,8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1 636 005,8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1 677 594,3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городском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156 556,7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150 700,0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150 700,0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городском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326 372,1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297 698,0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302 591,0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447 139,7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381 192,7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334 443,0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8 744,2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6 402,0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6 509,0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городского округа Сухой Лог» (1 подпрограмма)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15 679,0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16 100,0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16 600,0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</a:t>
                      </a: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 (4 подпрограммы)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273 055,2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278 243,3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285 798,4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3243" y="908720"/>
            <a:ext cx="1080120" cy="2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425700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37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17542"/>
              </p:ext>
            </p:extLst>
          </p:nvPr>
        </p:nvGraphicFramePr>
        <p:xfrm>
          <a:off x="539552" y="1196752"/>
          <a:ext cx="8280921" cy="493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2026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21 824,5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16 023,7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16 023,7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        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31 779,1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23 580,1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24 110,6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8 372,2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9 320,0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10 739,4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8 079,6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8 079,6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8 079,6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2027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43 481,0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4 400,0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4 400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972 953,5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2 831 323,6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2 841 167,4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223" y="692696"/>
            <a:ext cx="2354809" cy="432048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38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464646">
                    <a:lumMod val="10000"/>
                  </a:srgb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Структура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расходов бюджета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разрезе муниципальных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38483"/>
            <a:ext cx="1369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25890206"/>
              </p:ext>
            </p:extLst>
          </p:nvPr>
        </p:nvGraphicFramePr>
        <p:xfrm>
          <a:off x="167793" y="658444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5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Екатеринбурга, граничит на севере с Артемовским городским округом и с Ирбитским муниципальным образованием, на востоке с Камышловским городским округом, на юге с городским округом Богданович,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западе с Асбестовским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округом и городским округом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Рефтинский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площадь в границах городского округа Сухой Лог составляет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168 451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га. 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Население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01.01.2024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46, 396  </a:t>
            </a:r>
            <a:r>
              <a:rPr lang="ru-RU" sz="1600" b="1" dirty="0">
                <a:latin typeface="Liberation Serif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0040"/>
            <a:ext cx="4824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u="sng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sz="1700" b="1" u="sng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1700" b="1" u="sng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sz="17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цемента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труб;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sz="17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 вторичных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• сельское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хозяйство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44512"/>
            <a:ext cx="679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</a:p>
          <a:p>
            <a:pPr lvl="0" algn="ctr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ГОРОДСКОМ ОКРУГЕ СУХОЙ ЛОГ»</a:t>
            </a:r>
            <a:endParaRPr lang="ru-RU" sz="15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323" y="876286"/>
            <a:ext cx="81772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доступности </a:t>
            </a:r>
            <a:r>
              <a:rPr lang="ru-RU" sz="15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5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33" y="860897"/>
            <a:ext cx="73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02" y="1174070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5272443"/>
              </p:ext>
            </p:extLst>
          </p:nvPr>
        </p:nvGraphicFramePr>
        <p:xfrm>
          <a:off x="3880837" y="1516734"/>
          <a:ext cx="4995010" cy="181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716016" y="1497235"/>
            <a:ext cx="382256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 descr="http://kadet-kostroma.ru/images/news/2020/2020-04/%D0%94%D0%B8%D1%81%D1%82%D0%B0%D0%BD%D1%86%D0%B8%D0%BD%D0%BD%D0%BE%D0%B5%20%D0%BE%D0%B1%D1%83%D1%87%D0%B5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" y="1397265"/>
            <a:ext cx="3059509" cy="16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73070"/>
              </p:ext>
            </p:extLst>
          </p:nvPr>
        </p:nvGraphicFramePr>
        <p:xfrm>
          <a:off x="417159" y="3356992"/>
          <a:ext cx="8309682" cy="28414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3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9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2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0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0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5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лет, %</a:t>
                      </a:r>
                      <a:endParaRPr lang="ru-RU" sz="95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5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5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40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(658 975,7 тыс. руб. – 38,2%)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(854 345,1 тыс. руб. – 49,5%)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3338" y="3124015"/>
            <a:ext cx="2596880" cy="946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(114 887,4 тыс. руб. – 6,7%)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(89 462,4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5,2%)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5776" y="5722294"/>
            <a:ext cx="1312000" cy="319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61388" y="5063207"/>
            <a:ext cx="2320777" cy="505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66581" name="Прямая соединительная линия 66580"/>
          <p:cNvCxnSpPr/>
          <p:nvPr/>
        </p:nvCxnSpPr>
        <p:spPr>
          <a:xfrm>
            <a:off x="4521778" y="4106654"/>
            <a:ext cx="0" cy="24919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123728" y="136351"/>
            <a:ext cx="6912768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8846" y="3597060"/>
            <a:ext cx="2615705" cy="670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(7 744,2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–0,4%)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1" y="4589050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>
            <a:off x="4512527" y="4862590"/>
            <a:ext cx="0" cy="21183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3266998" y="1772816"/>
            <a:ext cx="2627061" cy="1224136"/>
          </a:xfrm>
          <a:prstGeom prst="foldedCorner">
            <a:avLst>
              <a:gd name="adj" fmla="val 4329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725 414,9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87042" name="Picture 2" descr="https://i.pinimg.com/originals/37/51/d4/3751d4878520a105e9c736d81e6256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642884"/>
            <a:ext cx="2787453" cy="1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 descr="https://avatars.mds.yandex.net/i?id=17110abc82b3622f9ad250c6407e3be1a55e8dd0-9598634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33" y="1642884"/>
            <a:ext cx="2741313" cy="18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512527" y="5568606"/>
            <a:ext cx="0" cy="1536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07904" y="6561348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Страница 41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59832" y="6541876"/>
            <a:ext cx="583031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4" name="Picture 14" descr="https://sun9-57.userapi.com/impf/CV-Vpb0o0920wHUYbldqaGA6qWFJqJjKcv5Pbg/fVAooRiQi1E.jpg?size=1920x768&amp;quality=95&amp;crop=0,0,1454,581&amp;sign=be00253d22738991ca6bdbb75b9d3fdb&amp;type=cover_gro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5257720"/>
            <a:ext cx="2692982" cy="10771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7" y="4227771"/>
            <a:ext cx="1775222" cy="11831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3560323"/>
            <a:ext cx="1580519" cy="118539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330810" y="4265974"/>
            <a:ext cx="2351355" cy="628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63" algn="l" defTabSz="91430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15" algn="l" defTabSz="91430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8" algn="l" defTabSz="91430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20" algn="l" defTabSz="91430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Сухоложская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детская школа искусств имени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В.А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Бунакова</a:t>
            </a:r>
          </a:p>
        </p:txBody>
      </p:sp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104" y="691220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02248"/>
              </p:ext>
            </p:extLst>
          </p:nvPr>
        </p:nvGraphicFramePr>
        <p:xfrm>
          <a:off x="664884" y="1178352"/>
          <a:ext cx="8083580" cy="495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4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8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7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024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1 725 414,9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100%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658 975,7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854 345,1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114 887,4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7 744,2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6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89 462,4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149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52 965,8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спортивного зала МАОУ СОШ № 10 по адресу: Свердловская область, Сухоложский район, с. Курьи, ул. Свердлова, д. 20А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32 500,0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Государственных программах Свердловской области (на оборудование спортивных площадок в общеобразовательных организациях)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17 855,2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26 746,0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59 994,5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146244" y="6332140"/>
            <a:ext cx="6648881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53764" y="6388633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42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63587" y="1556792"/>
            <a:ext cx="8084877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1" y="1408637"/>
            <a:ext cx="2741938" cy="1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5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6244" y="13241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культуры и искусства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округе Сухой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321" y="7911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3" y="807810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45496" y="114636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283968" y="1469529"/>
            <a:ext cx="398571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7424035"/>
              </p:ext>
            </p:extLst>
          </p:nvPr>
        </p:nvGraphicFramePr>
        <p:xfrm>
          <a:off x="3556284" y="1146364"/>
          <a:ext cx="54410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8842"/>
              </p:ext>
            </p:extLst>
          </p:nvPr>
        </p:nvGraphicFramePr>
        <p:xfrm>
          <a:off x="323533" y="3284984"/>
          <a:ext cx="8375022" cy="3008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0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23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2022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2023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1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017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625501" y="6450193"/>
            <a:ext cx="6194971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43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0"/>
            <a:ext cx="907911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" y="1124744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4" y="3013070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1022104"/>
            <a:ext cx="3556484" cy="5287216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МБУК «Курьинский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объединение</a:t>
            </a:r>
            <a:r>
              <a:rPr lang="ru-RU" sz="150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(включает 9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сельских клубов и домов культуры)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79189" y="1478686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79189" y="3305719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Библиотека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108532" y="5168203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Камерный хор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i.mycdn.me/image?id=873239181467&amp;t=50&amp;plc=WEB&amp;tkn=*c40-sTEEzOfOOP8HCGBFazXz5Qg&amp;fn=external_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1" y="5019515"/>
            <a:ext cx="2742029" cy="15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677022" y="6534391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Страница 44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43161" y="6521025"/>
            <a:ext cx="596060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44097509"/>
              </p:ext>
            </p:extLst>
          </p:nvPr>
        </p:nvGraphicFramePr>
        <p:xfrm>
          <a:off x="702684" y="1088598"/>
          <a:ext cx="7889909" cy="4889084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214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237 203,2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6 811,0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21 214,0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99 464,4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14 491,8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области, в том числе на поддержку любительских творческих коллективов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7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53 175,8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9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41 246,2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31283" y="688499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культуру в 2024 году, тыс. руб.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9752" y="6381328"/>
            <a:ext cx="634621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3588" y="1700808"/>
            <a:ext cx="7900175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643949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Страница 45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467" y="34988"/>
            <a:ext cx="9118533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571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5871" y="185714"/>
            <a:ext cx="6103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5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742495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9" y="883459"/>
            <a:ext cx="91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89" y="132512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88024" y="1662301"/>
            <a:ext cx="403867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8024573"/>
              </p:ext>
            </p:extLst>
          </p:nvPr>
        </p:nvGraphicFramePr>
        <p:xfrm>
          <a:off x="3633681" y="1260205"/>
          <a:ext cx="5256162" cy="216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4994" name="Picture 2" descr="https://centrsporta-nevskiy.ru/wp-content/uploads/2021/01/fotolia_48729814_xl__scusi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1462878"/>
            <a:ext cx="2902359" cy="17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94999"/>
              </p:ext>
            </p:extLst>
          </p:nvPr>
        </p:nvGraphicFramePr>
        <p:xfrm>
          <a:off x="626328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 2022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2023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246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48,4                                                                                                                                                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47138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Страница 46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10619"/>
              </p:ext>
            </p:extLst>
          </p:nvPr>
        </p:nvGraphicFramePr>
        <p:xfrm>
          <a:off x="624021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 2022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2023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61,9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64,9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                                                                                                                                                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-30534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11723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38552" y="20687"/>
            <a:ext cx="8547497" cy="2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осуществляют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деятельность: </a:t>
            </a: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МКУ «Центр развития физической культуры и спорта городского округа Сухой Лог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Спортивный комплекс «Здоровье»;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 «Олимпик»;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школа;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Ледовая арена «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Литейщик»</a:t>
            </a:r>
            <a:endParaRPr lang="ru-RU" sz="12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552" y="2989093"/>
            <a:ext cx="268923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054" y="2311859"/>
            <a:ext cx="2689239" cy="5335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11859"/>
            <a:ext cx="2628292" cy="1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97" y="331920"/>
            <a:ext cx="2629647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5" y="2311858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2578"/>
            <a:ext cx="2628292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053" y="3645024"/>
            <a:ext cx="2689240" cy="4917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Стадион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sukhoylog-media.ru/wp-content/uploads/2021/04/img_09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50" y="445944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83768" y="6381328"/>
            <a:ext cx="641578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47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09248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351168"/>
              </p:ext>
            </p:extLst>
          </p:nvPr>
        </p:nvGraphicFramePr>
        <p:xfrm>
          <a:off x="569269" y="908720"/>
          <a:ext cx="8397273" cy="5337699"/>
        </p:xfrm>
        <a:graphic>
          <a:graphicData uri="http://schemas.openxmlformats.org/drawingml/2006/table">
            <a:tbl>
              <a:tblPr/>
              <a:tblGrid>
                <a:gridCol w="438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6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92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156 556,7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2 924,5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1,9</a:t>
                      </a:r>
                      <a:endParaRPr lang="ru-RU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50 725,7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32,4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образовательным программам спортивной подготовки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75 123,1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общеразвивающим программам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3 575,0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Содержание и обеспечение деятельности муниципального казенного учреждения «Центр развития физической культуры и спорта городского округа Сухой Лог»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7 500,0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организаций, входящих в систему спортивной подготовки, на условиях софинансирования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Развитие материально-технической базы муниципальных учреждений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3 962,1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66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Капитальный и текущий ремонт зданий, сооружений 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законодательства, в том числе проектно-сметная документация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10 769,0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5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1 701,7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146244" y="136352"/>
            <a:ext cx="6742980" cy="54670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Направление расходов на физическую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культуру и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спорт в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763688" y="6259706"/>
            <a:ext cx="720285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6284813"/>
            <a:ext cx="56886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Страница 48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1606" y="1213097"/>
            <a:ext cx="842493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68687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120000"/>
              </a:lnSpc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902726"/>
            <a:ext cx="7684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3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407" y="979670"/>
            <a:ext cx="80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821" y="139045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86869" y="1713619"/>
            <a:ext cx="4091432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41308151"/>
              </p:ext>
            </p:extLst>
          </p:nvPr>
        </p:nvGraphicFramePr>
        <p:xfrm>
          <a:off x="4015659" y="1772816"/>
          <a:ext cx="496238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6018" name="Picture 2" descr="https://i1.wp.com/holiday-for-you.ru/wp-content/uploads/2017/03/ac0419e1ca258321819dd946439cfb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9" y="1423705"/>
            <a:ext cx="2920846" cy="17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1411"/>
              </p:ext>
            </p:extLst>
          </p:nvPr>
        </p:nvGraphicFramePr>
        <p:xfrm>
          <a:off x="776958" y="3356992"/>
          <a:ext cx="8115521" cy="25764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4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7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02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562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2022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2023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0,044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0,779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0,85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0,85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0,85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0,749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Количество приобретенного оборудования для нужд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ЖКХ, ед.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9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77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413131" y="6463532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49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https://nashural.ru/wp-content/cache/image/1024x768--center-94f6c809525a660ff0c85aca0ad2c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8640"/>
            <a:ext cx="2597449" cy="19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s://avatars.mds.yandex.net/get-altay/1633071/2a000001686f86187f71e1e5620fba47c4b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0" y="4226981"/>
            <a:ext cx="2566592" cy="1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41772" y="263536"/>
            <a:ext cx="5040561" cy="1449628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</a:t>
            </a:r>
            <a:r>
              <a:rPr lang="ru-RU" sz="15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памятникам архитектуры относятся:</a:t>
            </a:r>
            <a:endParaRPr lang="ru-RU" sz="1500" i="1" u="sng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храм Николая Чудотворца в селе Новопышминском,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храм Знамение в селе Знаменском,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храм Михаила Архангела в селе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Новопышминском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193" y="1713164"/>
            <a:ext cx="4680520" cy="3238123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5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достопримечательностям относятся</a:t>
            </a:r>
            <a:r>
              <a:rPr lang="ru-RU" sz="15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:</a:t>
            </a:r>
            <a:endParaRPr lang="ru-RU" sz="1500" u="sng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Курьинские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железисто-минеральные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воды,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Дивья гора, </a:t>
            </a:r>
            <a:endParaRPr lang="ru-RU" sz="15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Скала профессорская,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Сухоложская пещера,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озеро Ирбитское,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Сосновый бор,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Липовая аллея,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Гальяновское болото,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болото Гладкое,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болото Каменско-Алтынайское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388" y="5189453"/>
            <a:ext cx="3770684" cy="923330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</a:t>
            </a:r>
            <a:r>
              <a:rPr lang="ru-RU" sz="15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памятникам природы относятся </a:t>
            </a:r>
            <a:endParaRPr lang="ru-RU" sz="1500" b="1" i="1" u="sng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нависающие над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рекой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Пышма скалы  «Чертов стул» и «Три сестры»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7054" name="Picture 14" descr="http://photocdn.photogoroda.com/source2/cn3159/r5080/c5143/74182172.jpg?v=201712131121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0" y="2348880"/>
            <a:ext cx="25910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77444" y="6463988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4" y="618464"/>
            <a:ext cx="8856984" cy="6081398"/>
          </a:xfrm>
          <a:prstGeom prst="rect">
            <a:avLst/>
          </a:prstGeom>
          <a:noFill/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55775" y="145377"/>
            <a:ext cx="5904657" cy="494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Направление расходов на жилищно-коммунальное хозяйство в 2024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33011271"/>
              </p:ext>
            </p:extLst>
          </p:nvPr>
        </p:nvGraphicFramePr>
        <p:xfrm>
          <a:off x="611154" y="105273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951566" y="2564904"/>
            <a:ext cx="2290827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396 903,4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2767" y="6468905"/>
            <a:ext cx="53792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Страница 50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021" y="6420883"/>
            <a:ext cx="835999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584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28044" y="117203"/>
            <a:ext cx="6372200" cy="445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хозяйство  (дорожный фонд)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49" y="646505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Страница 51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27784" y="6453336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366" y="766178"/>
            <a:ext cx="3553594" cy="40632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153 435,0 тыс.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Акцизы на нефтепродукты, подлежащие зачислению  в бюджет 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66 785,8 тыс.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Иные поступления –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86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649,2 тыс. руб.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01449" y="766178"/>
            <a:ext cx="3816424" cy="496707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153 435,0 тыс. 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содержанию и текущему ремонту автомобильных дорог общего пользования, мостов и иных транспортных инженерных сооружений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52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000,0 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48 381,0 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дома №1 до дома №35 по улице Юбилейная,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088,0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Разработка технической документации, комплексных схем и проектов организации дорожного движения на территории городского округа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1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966,0 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03015" y="2012433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20072" y="2019400"/>
            <a:ext cx="26642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19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Направления расходов на социальную политику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2024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36087"/>
              </p:ext>
            </p:extLst>
          </p:nvPr>
        </p:nvGraphicFramePr>
        <p:xfrm>
          <a:off x="809728" y="1597746"/>
          <a:ext cx="7848872" cy="40647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165 992,2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139 480,1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11 194,0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(Осуществление мероприятий по организации питания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2 914,3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11 128,5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661248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7784" y="6433864"/>
            <a:ext cx="62646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344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Информация об общественно значимых проектах, реализуемых на территории городского округа Сухой Лог в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07390784"/>
              </p:ext>
            </p:extLst>
          </p:nvPr>
        </p:nvGraphicFramePr>
        <p:xfrm>
          <a:off x="625117" y="870975"/>
          <a:ext cx="8352927" cy="569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274429" y="1192016"/>
            <a:ext cx="215838" cy="288032"/>
          </a:xfrm>
          <a:prstGeom prst="flowChartConnector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1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9930" y="2073821"/>
            <a:ext cx="215838" cy="288032"/>
          </a:xfrm>
          <a:prstGeom prst="flowChartConnec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2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74243" y="3863577"/>
            <a:ext cx="216024" cy="288032"/>
          </a:xfrm>
          <a:prstGeom prst="flowChartConnector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74057" y="3029447"/>
            <a:ext cx="216210" cy="288032"/>
          </a:xfrm>
          <a:prstGeom prst="flowChartConnector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3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79744" y="4735413"/>
            <a:ext cx="216024" cy="288032"/>
          </a:xfrm>
          <a:prstGeom prst="flowChartConnector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5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74429" y="5520524"/>
            <a:ext cx="216024" cy="288032"/>
          </a:xfrm>
          <a:prstGeom prst="flowChartConnector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6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14228" y="6453336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17843"/>
              </p:ext>
            </p:extLst>
          </p:nvPr>
        </p:nvGraphicFramePr>
        <p:xfrm>
          <a:off x="539552" y="836712"/>
          <a:ext cx="8280920" cy="4365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1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0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Предлагаемые меры поддержки 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за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счет средств бюджета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 (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тыс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. руб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2026 год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38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В СФЕРЕ СОЦИАЛЬНОЙ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 ПОЛИТИКИ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8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Почетные граждане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Единовременное денежное поощрение (ежемесячное пособие до 01.01.2014г.) гражданам, которым присвоено почетное звание «Почетный гражданин городского округа Сухой Лог»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Выплата пенсии за выслугу лет лицам, замещавшим муниципальные должности и должности муниципальной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11 194,0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11 641,7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12 107,3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Бесплатный проезд в летний период к садам, приусадебным участкам в сельской местности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190,0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190,0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190,0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Граждане, проживающие на сельских территориях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для улучшения жилищных условий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1 165,3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Молодые семьи (возраст до 35 лет)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на приобретение (строительство) жилья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1 914,3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88640"/>
            <a:ext cx="6285384" cy="4180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бюджета с учетом интересов целевых групп граждан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66687"/>
              </p:ext>
            </p:extLst>
          </p:nvPr>
        </p:nvGraphicFramePr>
        <p:xfrm>
          <a:off x="539552" y="5229200"/>
          <a:ext cx="8280920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В СФЕРЕ ЖИЛИЩНО-КОММУНАЛЬНОГО ХОЗЯЙСТВА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, родители, имеющие трех и более детей, дети до 7 лет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 на оплату услуг банного комплекса  пенсионерам, родителям (законным представителям), имеющим трех и более детей, детям до 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800,0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555776" y="6433864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09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4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68739"/>
              </p:ext>
            </p:extLst>
          </p:nvPr>
        </p:nvGraphicFramePr>
        <p:xfrm>
          <a:off x="447006" y="836712"/>
          <a:ext cx="8280920" cy="5627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9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38100" cmpd="sng">
                      <a:noFill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38100" cmpd="sng">
                      <a:noFill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Предлагаемые меры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поддержки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за счет средств бюджета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15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(тыс. руб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2026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43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ОБРАЗОВАНИЯ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T w="12700" cmpd="sng">
                      <a:noFill/>
                    </a:lnT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Обучающиеся в возрасте от 14 до 18 лет в муниципальных общеобразовательный учреждениях и педагогические работники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46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Премия Главы городского округа  для обучающихся, ставших победителями муниципального этапа всероссийской олимпиады школьников и педагогических работников, подготовивших победителей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Молодые специалисты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Создание условий для закрепления педагогических кадров в образовательных учреждениях посредством выплаты стипендии и единовременного поощрения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2 630,0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630,0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630,0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6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трех и более детей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653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на оплату расходов за присмотр и уход в детских садах родителям (законным представителям), имеющим трех и более детей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301,0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301,0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301,0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Родители,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призванные на военную службу по мобилизации в Вооруженные Силы РФ, обучающихся по программе дошкольного образования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(100%) на оплату за присмотр и уход в детских садах родителям, призванным на военную службу по мобилизации в Вооруженные Силы РФ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2 913,0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детей инвалидов, сирот, </a:t>
                      </a: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опекаемых, детей с туберкулезной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интоксикацией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</a:t>
                      </a: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(100%) на </a:t>
                      </a: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оплату расходов за присмотр и уход в детских садах родителям (законным представителям) в соответствии с федеральным законодательством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2 913,0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2 913,0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 913,0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771800" y="6435334"/>
            <a:ext cx="6206244" cy="3600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7864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Страница 55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43286" y="30038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городского округа Сухой Лог в 2024 году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65 853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5 113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5 488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3 578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8 555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37 189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социальную политику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культуру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жилищно-коммунальное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образование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3 099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713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7556" y="44519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426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298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3 374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281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физическую культуру и спорт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69" y="764704"/>
            <a:ext cx="8286751" cy="92332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представлен обязательствами округа –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муниципальными гарантиями, кредитами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привлеченными в 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20903579"/>
              </p:ext>
            </p:extLst>
          </p:nvPr>
        </p:nvGraphicFramePr>
        <p:xfrm>
          <a:off x="395536" y="1412776"/>
          <a:ext cx="857310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885" y="153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1" y="13716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2046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70605262"/>
              </p:ext>
            </p:extLst>
          </p:nvPr>
        </p:nvGraphicFramePr>
        <p:xfrm>
          <a:off x="235893" y="464271"/>
          <a:ext cx="8638675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Уровень долговой нагрузки, %</a:t>
            </a:r>
            <a:endParaRPr lang="ru-RU" sz="2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3"/>
          <a:srcRect l="2336" t="6748" b="3349"/>
          <a:stretch/>
        </p:blipFill>
        <p:spPr bwMode="auto">
          <a:xfrm>
            <a:off x="757047" y="836712"/>
            <a:ext cx="7911193" cy="541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99262" y="128836"/>
            <a:ext cx="76267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 округа Сухой 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12361557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1170" y="6381328"/>
            <a:ext cx="64668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3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960440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4064" y="0"/>
            <a:ext cx="9144000" cy="65407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5608" y="654075"/>
            <a:ext cx="4141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округа Сухой Лог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73" y="10436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19785414"/>
              </p:ext>
            </p:extLst>
          </p:nvPr>
        </p:nvGraphicFramePr>
        <p:xfrm>
          <a:off x="205807" y="1173128"/>
          <a:ext cx="4344936" cy="355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5428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10522" y="654075"/>
            <a:ext cx="3693840" cy="3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Объём производства сельскохозяйственной  продукции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98929634"/>
              </p:ext>
            </p:extLst>
          </p:nvPr>
        </p:nvGraphicFramePr>
        <p:xfrm>
          <a:off x="4778474" y="1177295"/>
          <a:ext cx="4125888" cy="354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58496"/>
              </p:ext>
            </p:extLst>
          </p:nvPr>
        </p:nvGraphicFramePr>
        <p:xfrm>
          <a:off x="1584235" y="4869160"/>
          <a:ext cx="651615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03762" y="6519259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453336"/>
            <a:ext cx="634858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779361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51720" y="135135"/>
            <a:ext cx="6912768" cy="10216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Нормативно правовая база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727" y="2076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бюджетной 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городского округа Сухой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14592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557895" y="980728"/>
            <a:ext cx="8406593" cy="5400600"/>
          </a:xfrm>
          <a:prstGeom prst="foldedCorner">
            <a:avLst>
              <a:gd name="adj" fmla="val 27073"/>
            </a:avLst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 БЮДЖЕТНОЙ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финансов, повышения доступности и понятности информации о бюджете будет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регулярное размещение «Бюджета для граждан» на сайте Администрации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Страница 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39490</TotalTime>
  <Words>7139</Words>
  <Application>Microsoft Office PowerPoint</Application>
  <PresentationFormat>Экран (4:3)</PresentationFormat>
  <Paragraphs>1561</Paragraphs>
  <Slides>60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доходов в бюджете на 2024 год </vt:lpstr>
      <vt:lpstr>Структура и доля налоговых доходов бюджета на 2024 год</vt:lpstr>
      <vt:lpstr>Структура и доля неналоговых  доходов бюджета на 2024 год</vt:lpstr>
      <vt:lpstr>Структура и доля безвозмездных поступлений на 2024 год</vt:lpstr>
      <vt:lpstr>Презентация PowerPoint</vt:lpstr>
      <vt:lpstr>Презентация PowerPoint</vt:lpstr>
      <vt:lpstr>Налог на имущество физических лиц </vt:lpstr>
      <vt:lpstr> Земельный налог </vt:lpstr>
      <vt:lpstr> Динамика поступления доходов   </vt:lpstr>
      <vt:lpstr>Структура поступлений доходов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городского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2907</cp:revision>
  <cp:lastPrinted>2024-03-26T04:04:47Z</cp:lastPrinted>
  <dcterms:created xsi:type="dcterms:W3CDTF">2014-02-20T03:04:54Z</dcterms:created>
  <dcterms:modified xsi:type="dcterms:W3CDTF">2024-03-29T03:37:10Z</dcterms:modified>
</cp:coreProperties>
</file>