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0.xml" ContentType="application/vnd.openxmlformats-officedocument.drawingml.chart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drawings/drawing8.xml" ContentType="application/vnd.openxmlformats-officedocument.drawingml.chartshapes+xml"/>
  <Override PartName="/ppt/embeddings/oleObject4.bin" ContentType="application/vnd.openxmlformats-officedocument.oleObject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charts/chart17.xml" ContentType="application/vnd.openxmlformats-officedocument.drawingml.chart+xml"/>
  <Override PartName="/ppt/drawings/drawing9.xml" ContentType="application/vnd.openxmlformats-officedocument.drawingml.chartshapes+xml"/>
  <Override PartName="/ppt/charts/chart18.xml" ContentType="application/vnd.openxmlformats-officedocument.drawingml.chart+xml"/>
  <Override PartName="/ppt/drawings/drawing10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9.xml" ContentType="application/vnd.openxmlformats-officedocument.drawingml.chart+xml"/>
  <Override PartName="/ppt/drawings/drawing11.xml" ContentType="application/vnd.openxmlformats-officedocument.drawingml.chartshapes+xml"/>
  <Override PartName="/ppt/charts/chart20.xml" ContentType="application/vnd.openxmlformats-officedocument.drawingml.chart+xml"/>
  <Override PartName="/ppt/notesSlides/notesSlide11.xml" ContentType="application/vnd.openxmlformats-officedocument.presentationml.notesSlide+xml"/>
  <Override PartName="/ppt/charts/chart2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3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4.xml" ContentType="application/vnd.openxmlformats-officedocument.drawingml.chart+xml"/>
  <Override PartName="/ppt/notesSlides/notesSlide19.xml" ContentType="application/vnd.openxmlformats-officedocument.presentationml.notesSlide+xml"/>
  <Override PartName="/ppt/charts/chart25.xml" ContentType="application/vnd.openxmlformats-officedocument.drawingml.chart+xml"/>
  <Override PartName="/ppt/drawings/drawing12.xml" ContentType="application/vnd.openxmlformats-officedocument.drawingml.chartshapes+xml"/>
  <Override PartName="/ppt/charts/chart26.xml" ContentType="application/vnd.openxmlformats-officedocument.drawingml.chart+xml"/>
  <Override PartName="/ppt/activeX/activeX5.xml" ContentType="application/vnd.ms-office.activeX+xml"/>
  <Override PartName="/ppt/notesSlides/notesSlide20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4" r:id="rId1"/>
  </p:sldMasterIdLst>
  <p:notesMasterIdLst>
    <p:notesMasterId r:id="rId64"/>
  </p:notesMasterIdLst>
  <p:handoutMasterIdLst>
    <p:handoutMasterId r:id="rId65"/>
  </p:handoutMasterIdLst>
  <p:sldIdLst>
    <p:sldId id="488" r:id="rId2"/>
    <p:sldId id="478" r:id="rId3"/>
    <p:sldId id="533" r:id="rId4"/>
    <p:sldId id="524" r:id="rId5"/>
    <p:sldId id="525" r:id="rId6"/>
    <p:sldId id="490" r:id="rId7"/>
    <p:sldId id="392" r:id="rId8"/>
    <p:sldId id="395" r:id="rId9"/>
    <p:sldId id="479" r:id="rId10"/>
    <p:sldId id="396" r:id="rId11"/>
    <p:sldId id="398" r:id="rId12"/>
    <p:sldId id="399" r:id="rId13"/>
    <p:sldId id="400" r:id="rId14"/>
    <p:sldId id="491" r:id="rId15"/>
    <p:sldId id="402" r:id="rId16"/>
    <p:sldId id="492" r:id="rId17"/>
    <p:sldId id="529" r:id="rId18"/>
    <p:sldId id="480" r:id="rId19"/>
    <p:sldId id="534" r:id="rId20"/>
    <p:sldId id="535" r:id="rId21"/>
    <p:sldId id="536" r:id="rId22"/>
    <p:sldId id="537" r:id="rId23"/>
    <p:sldId id="538" r:id="rId24"/>
    <p:sldId id="539" r:id="rId25"/>
    <p:sldId id="540" r:id="rId26"/>
    <p:sldId id="541" r:id="rId27"/>
    <p:sldId id="542" r:id="rId28"/>
    <p:sldId id="543" r:id="rId29"/>
    <p:sldId id="544" r:id="rId30"/>
    <p:sldId id="545" r:id="rId31"/>
    <p:sldId id="546" r:id="rId32"/>
    <p:sldId id="419" r:id="rId33"/>
    <p:sldId id="420" r:id="rId34"/>
    <p:sldId id="423" r:id="rId35"/>
    <p:sldId id="531" r:id="rId36"/>
    <p:sldId id="507" r:id="rId37"/>
    <p:sldId id="530" r:id="rId38"/>
    <p:sldId id="428" r:id="rId39"/>
    <p:sldId id="429" r:id="rId40"/>
    <p:sldId id="482" r:id="rId41"/>
    <p:sldId id="430" r:id="rId42"/>
    <p:sldId id="431" r:id="rId43"/>
    <p:sldId id="433" r:id="rId44"/>
    <p:sldId id="434" r:id="rId45"/>
    <p:sldId id="435" r:id="rId46"/>
    <p:sldId id="487" r:id="rId47"/>
    <p:sldId id="438" r:id="rId48"/>
    <p:sldId id="439" r:id="rId49"/>
    <p:sldId id="441" r:id="rId50"/>
    <p:sldId id="442" r:id="rId51"/>
    <p:sldId id="443" r:id="rId52"/>
    <p:sldId id="445" r:id="rId53"/>
    <p:sldId id="532" r:id="rId54"/>
    <p:sldId id="450" r:id="rId55"/>
    <p:sldId id="527" r:id="rId56"/>
    <p:sldId id="522" r:id="rId57"/>
    <p:sldId id="523" r:id="rId58"/>
    <p:sldId id="510" r:id="rId59"/>
    <p:sldId id="509" r:id="rId60"/>
    <p:sldId id="485" r:id="rId61"/>
    <p:sldId id="458" r:id="rId62"/>
    <p:sldId id="547" r:id="rId63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15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3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4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6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2915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220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92"/>
    <a:srgbClr val="CC00FF"/>
    <a:srgbClr val="D60093"/>
    <a:srgbClr val="FF7C80"/>
    <a:srgbClr val="F7E9F1"/>
    <a:srgbClr val="FF3399"/>
    <a:srgbClr val="FBECE5"/>
    <a:srgbClr val="CCCC00"/>
    <a:srgbClr val="66CC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1875" autoAdjust="0"/>
    <p:restoredTop sz="67200" autoAdjust="0"/>
  </p:normalViewPr>
  <p:slideViewPr>
    <p:cSldViewPr>
      <p:cViewPr>
        <p:scale>
          <a:sx n="125" d="100"/>
          <a:sy n="125" d="100"/>
        </p:scale>
        <p:origin x="-1224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floor>
    <c:sideWall>
      <c:thickness val="0"/>
    </c:sideWall>
    <c:backWall>
      <c:thickness val="0"/>
      <c:spPr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2839142504323513"/>
          <c:y val="0"/>
          <c:w val="0.58471614871732525"/>
          <c:h val="0.9856579427682635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 (факт)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9.626020269720583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AAB-4208-AA7D-2E23C0F87414}"/>
                </c:ext>
              </c:extLst>
            </c:dLbl>
            <c:dLbl>
              <c:idx val="1"/>
              <c:layout>
                <c:manualLayout>
                  <c:x val="1.9252040539441167E-2"/>
                  <c:y val="8.453332478449003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AAB-4208-AA7D-2E23C0F87414}"/>
                </c:ext>
              </c:extLst>
            </c:dLbl>
            <c:dLbl>
              <c:idx val="2"/>
              <c:layout>
                <c:manualLayout>
                  <c:x val="9.6260202697205834E-3"/>
                  <c:y val="1.1527404725546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AAB-4208-AA7D-2E23C0F87414}"/>
                </c:ext>
              </c:extLst>
            </c:dLbl>
            <c:dLbl>
              <c:idx val="3"/>
              <c:layout>
                <c:manualLayout>
                  <c:x val="1.9252040539441167E-2"/>
                  <c:y val="9.2219237804368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AAB-4208-AA7D-2E23C0F87414}"/>
                </c:ext>
              </c:extLst>
            </c:dLbl>
            <c:dLbl>
              <c:idx val="4"/>
              <c:layout>
                <c:manualLayout>
                  <c:x val="2.8878060809161749E-2"/>
                  <c:y val="9.2219237804368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AAB-4208-AA7D-2E23C0F87414}"/>
                </c:ext>
              </c:extLst>
            </c:dLbl>
            <c:dLbl>
              <c:idx val="5"/>
              <c:layout>
                <c:manualLayout>
                  <c:x val="1.9252040539441167E-2"/>
                  <c:y val="9.2219237804368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AAB-4208-AA7D-2E23C0F874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Численн. населения, чел.</c:v>
                </c:pt>
                <c:pt idx="1">
                  <c:v>Уровень безработицы, %</c:v>
                </c:pt>
                <c:pt idx="2">
                  <c:v>Среднемесячная ЗП, руб.</c:v>
                </c:pt>
                <c:pt idx="3">
                  <c:v>Прожиточ. минимум, руб.</c:v>
                </c:pt>
                <c:pt idx="4">
                  <c:v>Прогноз объемов жилищного строительства, м2</c:v>
                </c:pt>
                <c:pt idx="5">
                  <c:v>Индекс потребительских цен, %</c:v>
                </c:pt>
              </c:strCache>
            </c:strRef>
          </c:cat>
          <c:val>
            <c:numRef>
              <c:f>Лист1!$B$2:$B$7</c:f>
              <c:numCache>
                <c:formatCode>0.00</c:formatCode>
                <c:ptCount val="6"/>
                <c:pt idx="0" formatCode="0">
                  <c:v>47265</c:v>
                </c:pt>
                <c:pt idx="1">
                  <c:v>0.71</c:v>
                </c:pt>
                <c:pt idx="2" formatCode="0.0">
                  <c:v>44293.3</c:v>
                </c:pt>
                <c:pt idx="3" formatCode="0.0">
                  <c:v>11206</c:v>
                </c:pt>
                <c:pt idx="4" formatCode="0.0">
                  <c:v>17635</c:v>
                </c:pt>
                <c:pt idx="5" formatCode="0.0">
                  <c:v>108.1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AAB-4208-AA7D-2E23C0F8741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 (оценка)</c:v>
                </c:pt>
              </c:strCache>
            </c:strRef>
          </c:tx>
          <c:spPr>
            <a:solidFill>
              <a:srgbClr val="CC00FF"/>
            </a:solidFill>
          </c:spPr>
          <c:invertIfNegative val="0"/>
          <c:dLbls>
            <c:dLbl>
              <c:idx val="0"/>
              <c:layout>
                <c:manualLayout>
                  <c:x val="1.1230356981340679E-2"/>
                  <c:y val="-2.30548094510922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AAB-4208-AA7D-2E23C0F87414}"/>
                </c:ext>
              </c:extLst>
            </c:dLbl>
            <c:dLbl>
              <c:idx val="1"/>
              <c:layout>
                <c:manualLayout>
                  <c:x val="1.9252040539441167E-2"/>
                  <c:y val="-4.61096189021844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AAB-4208-AA7D-2E23C0F87414}"/>
                </c:ext>
              </c:extLst>
            </c:dLbl>
            <c:dLbl>
              <c:idx val="2"/>
              <c:layout>
                <c:manualLayout>
                  <c:x val="3.2086734232401942E-3"/>
                  <c:y val="6.91644283532766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AAB-4208-AA7D-2E23C0F87414}"/>
                </c:ext>
              </c:extLst>
            </c:dLbl>
            <c:dLbl>
              <c:idx val="3"/>
              <c:layout>
                <c:manualLayout>
                  <c:x val="2.2460587636956034E-2"/>
                  <c:y val="4.61096189021844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AAB-4208-AA7D-2E23C0F87414}"/>
                </c:ext>
              </c:extLst>
            </c:dLbl>
            <c:dLbl>
              <c:idx val="4"/>
              <c:layout>
                <c:manualLayout>
                  <c:x val="1.6043367116200972E-2"/>
                  <c:y val="-6.91644283532766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AAB-4208-AA7D-2E23C0F87414}"/>
                </c:ext>
              </c:extLst>
            </c:dLbl>
            <c:dLbl>
              <c:idx val="5"/>
              <c:layout>
                <c:manualLayout>
                  <c:x val="1.9252040539441167E-2"/>
                  <c:y val="4.61096189021845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AAB-4208-AA7D-2E23C0F874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Численн. населения, чел.</c:v>
                </c:pt>
                <c:pt idx="1">
                  <c:v>Уровень безработицы, %</c:v>
                </c:pt>
                <c:pt idx="2">
                  <c:v>Среднемесячная ЗП, руб.</c:v>
                </c:pt>
                <c:pt idx="3">
                  <c:v>Прожиточ. минимум, руб.</c:v>
                </c:pt>
                <c:pt idx="4">
                  <c:v>Прогноз объемов жилищного строительства, м2</c:v>
                </c:pt>
                <c:pt idx="5">
                  <c:v>Индекс потребительских цен, %</c:v>
                </c:pt>
              </c:strCache>
            </c:strRef>
          </c:cat>
          <c:val>
            <c:numRef>
              <c:f>Лист1!$C$2:$C$7</c:f>
              <c:numCache>
                <c:formatCode>0.00</c:formatCode>
                <c:ptCount val="6"/>
                <c:pt idx="0" formatCode="0">
                  <c:v>47154</c:v>
                </c:pt>
                <c:pt idx="1">
                  <c:v>0.8</c:v>
                </c:pt>
                <c:pt idx="2" formatCode="0.0">
                  <c:v>48899.5</c:v>
                </c:pt>
                <c:pt idx="3" formatCode="0.0">
                  <c:v>13501</c:v>
                </c:pt>
                <c:pt idx="4" formatCode="0.0">
                  <c:v>18995</c:v>
                </c:pt>
                <c:pt idx="5" formatCode="0.0">
                  <c:v>116.5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7AAB-4208-AA7D-2E23C0F8741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 (прогноз)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2834693692960777E-2"/>
                  <c:y val="-6.91644283532766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AAB-4208-AA7D-2E23C0F87414}"/>
                </c:ext>
              </c:extLst>
            </c:dLbl>
            <c:dLbl>
              <c:idx val="1"/>
              <c:layout>
                <c:manualLayout>
                  <c:x val="1.9252040539441167E-2"/>
                  <c:y val="-9.2219237804368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7AAB-4208-AA7D-2E23C0F87414}"/>
                </c:ext>
              </c:extLst>
            </c:dLbl>
            <c:dLbl>
              <c:idx val="2"/>
              <c:layout>
                <c:manualLayout>
                  <c:x val="9.6260202697205834E-3"/>
                  <c:y val="-9.2219237804368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7AAB-4208-AA7D-2E23C0F87414}"/>
                </c:ext>
              </c:extLst>
            </c:dLbl>
            <c:dLbl>
              <c:idx val="3"/>
              <c:layout>
                <c:manualLayout>
                  <c:x val="1.6043367116200913E-2"/>
                  <c:y val="-9.2219237804368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7AAB-4208-AA7D-2E23C0F87414}"/>
                </c:ext>
              </c:extLst>
            </c:dLbl>
            <c:dLbl>
              <c:idx val="4"/>
              <c:layout>
                <c:manualLayout>
                  <c:x val="8.0216835581004859E-3"/>
                  <c:y val="-2.3054809451092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7AAB-4208-AA7D-2E23C0F87414}"/>
                </c:ext>
              </c:extLst>
            </c:dLbl>
            <c:dLbl>
              <c:idx val="5"/>
              <c:layout>
                <c:manualLayout>
                  <c:x val="1.92520405394411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7AAB-4208-AA7D-2E23C0F874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Численн. населения, чел.</c:v>
                </c:pt>
                <c:pt idx="1">
                  <c:v>Уровень безработицы, %</c:v>
                </c:pt>
                <c:pt idx="2">
                  <c:v>Среднемесячная ЗП, руб.</c:v>
                </c:pt>
                <c:pt idx="3">
                  <c:v>Прожиточ. минимум, руб.</c:v>
                </c:pt>
                <c:pt idx="4">
                  <c:v>Прогноз объемов жилищного строительства, м2</c:v>
                </c:pt>
                <c:pt idx="5">
                  <c:v>Индекс потребительских цен, %</c:v>
                </c:pt>
              </c:strCache>
            </c:strRef>
          </c:cat>
          <c:val>
            <c:numRef>
              <c:f>Лист1!$D$2:$D$7</c:f>
              <c:numCache>
                <c:formatCode>0.00</c:formatCode>
                <c:ptCount val="6"/>
                <c:pt idx="0" formatCode="0">
                  <c:v>46965</c:v>
                </c:pt>
                <c:pt idx="1">
                  <c:v>0.8</c:v>
                </c:pt>
                <c:pt idx="2" formatCode="0.0">
                  <c:v>51148.9</c:v>
                </c:pt>
                <c:pt idx="3" formatCode="0.0">
                  <c:v>15391</c:v>
                </c:pt>
                <c:pt idx="4" formatCode="0.0">
                  <c:v>19842</c:v>
                </c:pt>
                <c:pt idx="5" formatCode="0.0">
                  <c:v>109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7AAB-4208-AA7D-2E23C0F874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8349184"/>
        <c:axId val="58261504"/>
        <c:axId val="0"/>
      </c:bar3DChart>
      <c:catAx>
        <c:axId val="168349184"/>
        <c:scaling>
          <c:orientation val="minMax"/>
        </c:scaling>
        <c:delete val="0"/>
        <c:axPos val="l"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>
                <a:latin typeface="Liberation Serif" panose="02020603050405020304" pitchFamily="18" charset="0"/>
              </a:defRPr>
            </a:pPr>
            <a:endParaRPr lang="ru-RU"/>
          </a:p>
        </c:txPr>
        <c:crossAx val="58261504"/>
        <c:crosses val="autoZero"/>
        <c:auto val="1"/>
        <c:lblAlgn val="ctr"/>
        <c:lblOffset val="100"/>
        <c:noMultiLvlLbl val="0"/>
      </c:catAx>
      <c:valAx>
        <c:axId val="58261504"/>
        <c:scaling>
          <c:orientation val="minMax"/>
        </c:scaling>
        <c:delete val="1"/>
        <c:axPos val="b"/>
        <c:minorGridlines/>
        <c:numFmt formatCode="0" sourceLinked="1"/>
        <c:majorTickMark val="out"/>
        <c:minorTickMark val="none"/>
        <c:tickLblPos val="nextTo"/>
        <c:crossAx val="168349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51389860895169"/>
          <c:y val="2.7460637997375758E-2"/>
          <c:w val="0.2531376230733271"/>
          <c:h val="0.24711615194535394"/>
        </c:manualLayout>
      </c:layout>
      <c:overlay val="0"/>
      <c:txPr>
        <a:bodyPr/>
        <a:lstStyle/>
        <a:p>
          <a:pPr>
            <a:defRPr sz="16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6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029780413058814E-2"/>
          <c:y val="5.3586168886089386E-2"/>
          <c:w val="0.90908637466207454"/>
          <c:h val="0.884289105972111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0070C0"/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D3-4F68-9025-00E728D2BBF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ED3-4F68-9025-00E728D2BBF9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ED3-4F68-9025-00E728D2BBF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ED3-4F68-9025-00E728D2BBF9}"/>
              </c:ext>
            </c:extLst>
          </c:dPt>
          <c:dLbls>
            <c:dLbl>
              <c:idx val="0"/>
              <c:layout>
                <c:manualLayout>
                  <c:x val="1.5034859140460828E-2"/>
                  <c:y val="0.275738561728435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ED3-4F68-9025-00E728D2BBF9}"/>
                </c:ext>
              </c:extLst>
            </c:dLbl>
            <c:dLbl>
              <c:idx val="1"/>
              <c:layout>
                <c:manualLayout>
                  <c:x val="1.2902675958379061E-2"/>
                  <c:y val="0.240039913865779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ED3-4F68-9025-00E728D2BBF9}"/>
                </c:ext>
              </c:extLst>
            </c:dLbl>
            <c:dLbl>
              <c:idx val="2"/>
              <c:layout>
                <c:manualLayout>
                  <c:x val="1.3797173221240263E-2"/>
                  <c:y val="0.225999398759614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ED3-4F68-9025-00E728D2BBF9}"/>
                </c:ext>
              </c:extLst>
            </c:dLbl>
            <c:dLbl>
              <c:idx val="3"/>
              <c:layout>
                <c:manualLayout>
                  <c:x val="1.5947702198612593E-2"/>
                  <c:y val="0.307138811493417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ED3-4F68-9025-00E728D2BBF9}"/>
                </c:ext>
              </c:extLst>
            </c:dLbl>
            <c:dLbl>
              <c:idx val="4"/>
              <c:layout>
                <c:manualLayout>
                  <c:x val="1.2557361024815365E-2"/>
                  <c:y val="0.299641116425082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ED3-4F68-9025-00E728D2BBF9}"/>
                </c:ext>
              </c:extLst>
            </c:dLbl>
            <c:dLbl>
              <c:idx val="5"/>
              <c:layout>
                <c:manualLayout>
                  <c:x val="1.6912123919260239E-2"/>
                  <c:y val="0.331989256095728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D3-4F68-9025-00E728D2BBF9}"/>
                </c:ext>
              </c:extLst>
            </c:dLbl>
            <c:dLbl>
              <c:idx val="6"/>
              <c:layout>
                <c:manualLayout>
                  <c:x val="2.1744159324763011E-2"/>
                  <c:y val="0.207493285059830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ED3-4F68-9025-00E728D2BB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2021г. факт</c:v>
                </c:pt>
                <c:pt idx="1">
                  <c:v>2022г.  ожидаемое</c:v>
                </c:pt>
                <c:pt idx="2">
                  <c:v>2023г.  прогноз</c:v>
                </c:pt>
                <c:pt idx="3">
                  <c:v>2024г.  прогноз</c:v>
                </c:pt>
                <c:pt idx="4">
                  <c:v>2025г.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391751</c:v>
                </c:pt>
                <c:pt idx="1">
                  <c:v>423102</c:v>
                </c:pt>
                <c:pt idx="2">
                  <c:v>496434</c:v>
                </c:pt>
                <c:pt idx="3">
                  <c:v>610892</c:v>
                </c:pt>
                <c:pt idx="4">
                  <c:v>666741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ED3-4F68-9025-00E728D2B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8"/>
        <c:shape val="cylinder"/>
        <c:axId val="290488320"/>
        <c:axId val="218827008"/>
        <c:axId val="0"/>
      </c:bar3DChart>
      <c:catAx>
        <c:axId val="290488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70C0"/>
            </a:solidFill>
          </a:ln>
        </c:spPr>
        <c:txPr>
          <a:bodyPr rot="0" anchor="b" anchorCtr="0"/>
          <a:lstStyle/>
          <a:p>
            <a:pPr>
              <a:defRPr sz="1100" b="1" baseline="0">
                <a:solidFill>
                  <a:srgbClr val="003E6C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218827008"/>
        <c:crosses val="autoZero"/>
        <c:auto val="1"/>
        <c:lblAlgn val="ctr"/>
        <c:lblOffset val="15"/>
        <c:noMultiLvlLbl val="0"/>
      </c:catAx>
      <c:valAx>
        <c:axId val="218827008"/>
        <c:scaling>
          <c:orientation val="minMax"/>
        </c:scaling>
        <c:delete val="0"/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90488320"/>
        <c:crosses val="autoZero"/>
        <c:crossBetween val="between"/>
      </c:valAx>
      <c:spPr>
        <a:solidFill>
          <a:schemeClr val="bg1"/>
        </a:solidFill>
        <a:ln w="6350">
          <a:solidFill>
            <a:srgbClr val="9C5BCD"/>
          </a:solidFill>
        </a:ln>
      </c:spPr>
    </c:plotArea>
    <c:plotVisOnly val="1"/>
    <c:dispBlanksAs val="gap"/>
    <c:showDLblsOverMax val="0"/>
  </c:chart>
  <c:spPr>
    <a:noFill/>
    <a:ln w="38100">
      <a:solidFill>
        <a:schemeClr val="bg1"/>
      </a:solidFill>
    </a:ln>
    <a:effectLst>
      <a:glow>
        <a:schemeClr val="bg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100485499191302E-2"/>
          <c:y val="0.13515711027393632"/>
          <c:w val="0.79669416406909965"/>
          <c:h val="0.5774430296068914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Поступление  НДФЛ млн. руб.</c:v>
                </c:pt>
              </c:strCache>
            </c:strRef>
          </c:tx>
          <c:marker>
            <c:spPr>
              <a:solidFill>
                <a:srgbClr val="7030A0"/>
              </a:solidFill>
            </c:spPr>
          </c:marker>
          <c:dLbls>
            <c:dLbl>
              <c:idx val="0"/>
              <c:layout>
                <c:manualLayout>
                  <c:x val="-3.2963610426986478E-2"/>
                  <c:y val="-9.6029743544096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C91-44E2-B60B-66BD5DAAD467}"/>
                </c:ext>
              </c:extLst>
            </c:dLbl>
            <c:dLbl>
              <c:idx val="1"/>
              <c:layout>
                <c:manualLayout>
                  <c:x val="-4.1048517832884816E-2"/>
                  <c:y val="-0.10955215953213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C91-44E2-B60B-66BD5DAAD467}"/>
                </c:ext>
              </c:extLst>
            </c:dLbl>
            <c:dLbl>
              <c:idx val="2"/>
              <c:layout>
                <c:manualLayout>
                  <c:x val="-4.676644447661351E-2"/>
                  <c:y val="-0.10290074872388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C91-44E2-B60B-66BD5DAAD467}"/>
                </c:ext>
              </c:extLst>
            </c:dLbl>
            <c:dLbl>
              <c:idx val="3"/>
              <c:layout>
                <c:manualLayout>
                  <c:x val="-4.7030440964010232E-2"/>
                  <c:y val="-0.109772242977993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C91-44E2-B60B-66BD5DAAD467}"/>
                </c:ext>
              </c:extLst>
            </c:dLbl>
            <c:dLbl>
              <c:idx val="4"/>
              <c:layout>
                <c:manualLayout>
                  <c:x val="-3.4485514825505895E-2"/>
                  <c:y val="-6.5413690853185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C91-44E2-B60B-66BD5DAAD467}"/>
                </c:ext>
              </c:extLst>
            </c:dLbl>
            <c:dLbl>
              <c:idx val="5"/>
              <c:layout>
                <c:manualLayout>
                  <c:x val="-3.621869844554703E-2"/>
                  <c:y val="9.5858823351813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91-44E2-B60B-66BD5DAAD467}"/>
                </c:ext>
              </c:extLst>
            </c:dLbl>
            <c:dLbl>
              <c:idx val="6"/>
              <c:layout>
                <c:manualLayout>
                  <c:x val="-2.5195616309945771E-2"/>
                  <c:y val="0.101849999811301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C91-44E2-B60B-66BD5DAAD4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rgbClr val="003192"/>
                    </a:solidFill>
                    <a:latin typeface="Liberation Serif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391.75099999999998</c:v>
                </c:pt>
                <c:pt idx="1">
                  <c:v>423.10199999999998</c:v>
                </c:pt>
                <c:pt idx="2" formatCode="0.000">
                  <c:v>496.43400000000003</c:v>
                </c:pt>
                <c:pt idx="3" formatCode="0.000">
                  <c:v>610.89200000000005</c:v>
                </c:pt>
                <c:pt idx="4" formatCode="0.000">
                  <c:v>666.74099999999999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FC91-44E2-B60B-66BD5DAAD46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Норматив отчислений от НДФЛ %</c:v>
                </c:pt>
              </c:strCache>
            </c:strRef>
          </c:tx>
          <c:spPr>
            <a:ln>
              <a:solidFill>
                <a:srgbClr val="003192"/>
              </a:solidFill>
            </a:ln>
          </c:spPr>
          <c:marker>
            <c:spPr>
              <a:solidFill>
                <a:srgbClr val="CC00FF"/>
              </a:solidFill>
              <a:ln>
                <a:solidFill>
                  <a:srgbClr val="003192"/>
                </a:solidFill>
              </a:ln>
            </c:spPr>
          </c:marker>
          <c:dLbls>
            <c:dLbl>
              <c:idx val="0"/>
              <c:layout>
                <c:manualLayout>
                  <c:x val="-4.7828960623960796E-2"/>
                  <c:y val="-8.5665084831844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C91-44E2-B60B-66BD5DAAD467}"/>
                </c:ext>
              </c:extLst>
            </c:dLbl>
            <c:dLbl>
              <c:idx val="1"/>
              <c:layout>
                <c:manualLayout>
                  <c:x val="-2.9893100389975589E-2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C91-44E2-B60B-66BD5DAAD467}"/>
                </c:ext>
              </c:extLst>
            </c:dLbl>
            <c:dLbl>
              <c:idx val="2"/>
              <c:layout>
                <c:manualLayout>
                  <c:x val="-2.8398445370476668E-2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C91-44E2-B60B-66BD5DAAD467}"/>
                </c:ext>
              </c:extLst>
            </c:dLbl>
            <c:dLbl>
              <c:idx val="3"/>
              <c:layout>
                <c:manualLayout>
                  <c:x val="-8.967930116992668E-3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C91-44E2-B60B-66BD5DAAD467}"/>
                </c:ext>
              </c:extLst>
            </c:dLbl>
            <c:dLbl>
              <c:idx val="4"/>
              <c:layout>
                <c:manualLayout>
                  <c:x val="0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C91-44E2-B60B-66BD5DAAD4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44CC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46</c:v>
                </c:pt>
                <c:pt idx="1">
                  <c:v>44</c:v>
                </c:pt>
                <c:pt idx="2">
                  <c:v>48</c:v>
                </c:pt>
                <c:pt idx="3">
                  <c:v>56</c:v>
                </c:pt>
                <c:pt idx="4">
                  <c:v>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FC91-44E2-B60B-66BD5DAAD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0489344"/>
        <c:axId val="218828160"/>
      </c:lineChart>
      <c:catAx>
        <c:axId val="290489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8828160"/>
        <c:crosses val="autoZero"/>
        <c:auto val="1"/>
        <c:lblAlgn val="ctr"/>
        <c:lblOffset val="100"/>
        <c:noMultiLvlLbl val="0"/>
      </c:catAx>
      <c:valAx>
        <c:axId val="2188281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90489344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84185683756577334"/>
          <c:y val="2.9621840875758377E-3"/>
          <c:w val="0.14850435126557754"/>
          <c:h val="0.97967021811157773"/>
        </c:manualLayout>
      </c:layout>
      <c:overlay val="0"/>
      <c:txPr>
        <a:bodyPr/>
        <a:lstStyle/>
        <a:p>
          <a:pPr>
            <a:defRPr sz="120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6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454534241958014E-2"/>
          <c:y val="3.4345155783681046E-2"/>
          <c:w val="0.90908637466207454"/>
          <c:h val="0.884289105972111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физ. лиц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7.5614244368328188E-3"/>
                  <c:y val="0.242200796722268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A5F-4CE0-8E48-94705B3143C5}"/>
                </c:ext>
              </c:extLst>
            </c:dLbl>
            <c:dLbl>
              <c:idx val="1"/>
              <c:layout>
                <c:manualLayout>
                  <c:x val="9.9133288391685288E-3"/>
                  <c:y val="0.240039981356117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A5F-4CE0-8E48-94705B3143C5}"/>
                </c:ext>
              </c:extLst>
            </c:dLbl>
            <c:dLbl>
              <c:idx val="2"/>
              <c:layout>
                <c:manualLayout>
                  <c:x val="1.2302540772305902E-2"/>
                  <c:y val="0.309844286614036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A5F-4CE0-8E48-94705B3143C5}"/>
                </c:ext>
              </c:extLst>
            </c:dLbl>
            <c:dLbl>
              <c:idx val="3"/>
              <c:layout>
                <c:manualLayout>
                  <c:x val="1.7485463008818231E-2"/>
                  <c:y val="0.3113039758210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A5F-4CE0-8E48-94705B3143C5}"/>
                </c:ext>
              </c:extLst>
            </c:dLbl>
            <c:dLbl>
              <c:idx val="4"/>
              <c:layout>
                <c:manualLayout>
                  <c:x val="1.8406735409813333E-2"/>
                  <c:y val="0.337664206783362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A5F-4CE0-8E48-94705B3143C5}"/>
                </c:ext>
              </c:extLst>
            </c:dLbl>
            <c:dLbl>
              <c:idx val="5"/>
              <c:layout>
                <c:manualLayout>
                  <c:x val="1.6912123919260239E-2"/>
                  <c:y val="0.331989256095728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5F-4CE0-8E48-94705B3143C5}"/>
                </c:ext>
              </c:extLst>
            </c:dLbl>
            <c:dLbl>
              <c:idx val="6"/>
              <c:layout>
                <c:manualLayout>
                  <c:x val="2.1744159324763011E-2"/>
                  <c:y val="0.207493285059830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5F-4CE0-8E48-94705B3143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baseline="0">
                    <a:solidFill>
                      <a:schemeClr val="bg1"/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2021г. Факт</c:v>
                </c:pt>
                <c:pt idx="1">
                  <c:v>2022г. ожидаемое</c:v>
                </c:pt>
                <c:pt idx="2">
                  <c:v>2023г. прогноз</c:v>
                </c:pt>
                <c:pt idx="3">
                  <c:v>2024г. прогноз</c:v>
                </c:pt>
                <c:pt idx="4">
                  <c:v>2025г.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12115</c:v>
                </c:pt>
                <c:pt idx="1">
                  <c:v>14692</c:v>
                </c:pt>
                <c:pt idx="2">
                  <c:v>19041</c:v>
                </c:pt>
                <c:pt idx="3">
                  <c:v>19421</c:v>
                </c:pt>
                <c:pt idx="4">
                  <c:v>20781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A5F-4CE0-8E48-94705B314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8"/>
        <c:shape val="cylinder"/>
        <c:axId val="289337344"/>
        <c:axId val="218832192"/>
        <c:axId val="0"/>
      </c:bar3DChart>
      <c:catAx>
        <c:axId val="289337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70C0"/>
            </a:solidFill>
          </a:ln>
        </c:spPr>
        <c:txPr>
          <a:bodyPr rot="0" anchor="b" anchorCtr="0"/>
          <a:lstStyle/>
          <a:p>
            <a:pPr>
              <a:defRPr sz="1100" b="1" baseline="0">
                <a:solidFill>
                  <a:schemeClr val="tx2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218832192"/>
        <c:crosses val="autoZero"/>
        <c:auto val="1"/>
        <c:lblAlgn val="ctr"/>
        <c:lblOffset val="15"/>
        <c:noMultiLvlLbl val="0"/>
      </c:catAx>
      <c:valAx>
        <c:axId val="218832192"/>
        <c:scaling>
          <c:orientation val="minMax"/>
        </c:scaling>
        <c:delete val="0"/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3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9337344"/>
        <c:crosses val="autoZero"/>
        <c:crossBetween val="between"/>
      </c:valAx>
      <c:spPr>
        <a:solidFill>
          <a:schemeClr val="bg1"/>
        </a:solidFill>
        <a:ln w="6350">
          <a:solidFill>
            <a:schemeClr val="bg1"/>
          </a:solidFill>
        </a:ln>
      </c:spPr>
    </c:plotArea>
    <c:plotVisOnly val="1"/>
    <c:dispBlanksAs val="gap"/>
    <c:showDLblsOverMax val="0"/>
  </c:chart>
  <c:spPr>
    <a:solidFill>
      <a:srgbClr val="FBECE5"/>
    </a:solidFill>
    <a:ln w="38100">
      <a:solidFill>
        <a:srgbClr val="FBECE5">
          <a:alpha val="67000"/>
        </a:srgbClr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310989083942675E-2"/>
          <c:y val="3.4090096666773317E-2"/>
          <c:w val="0.890359419011581"/>
          <c:h val="0.76021364689637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9C5BCD"/>
            </a:solidFill>
          </c:spPr>
          <c:invertIfNegative val="0"/>
          <c:dLbls>
            <c:dLbl>
              <c:idx val="0"/>
              <c:layout>
                <c:manualLayout>
                  <c:x val="6.8010741900178407E-3"/>
                  <c:y val="0.292155094679891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ED8-4496-B7EB-1C2D8BDA13BA}"/>
                </c:ext>
              </c:extLst>
            </c:dLbl>
            <c:dLbl>
              <c:idx val="1"/>
              <c:layout>
                <c:manualLayout>
                  <c:x val="1.769020175613778E-2"/>
                  <c:y val="0.2345732274813745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Liberation Serif" panose="02020603050405020304" pitchFamily="18" charset="0"/>
                        <a:cs typeface="Times New Roman" pitchFamily="18" charset="0"/>
                      </a:rPr>
                      <a:t>22 561    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ED8-4496-B7EB-1C2D8BDA13BA}"/>
                </c:ext>
              </c:extLst>
            </c:dLbl>
            <c:dLbl>
              <c:idx val="2"/>
              <c:layout>
                <c:manualLayout>
                  <c:x val="1.2678679959929754E-2"/>
                  <c:y val="0.29925321091182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ED8-4496-B7EB-1C2D8BDA13BA}"/>
                </c:ext>
              </c:extLst>
            </c:dLbl>
            <c:dLbl>
              <c:idx val="3"/>
              <c:layout>
                <c:manualLayout>
                  <c:x val="2.1078212650014617E-2"/>
                  <c:y val="0.29553207339379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ED8-4496-B7EB-1C2D8BDA13BA}"/>
                </c:ext>
              </c:extLst>
            </c:dLbl>
            <c:dLbl>
              <c:idx val="4"/>
              <c:layout>
                <c:manualLayout>
                  <c:x val="2.2487439960315096E-2"/>
                  <c:y val="0.339423575355630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ED8-4496-B7EB-1C2D8BDA13BA}"/>
                </c:ext>
              </c:extLst>
            </c:dLbl>
            <c:dLbl>
              <c:idx val="5"/>
              <c:layout>
                <c:manualLayout>
                  <c:x val="1.5055813203592531E-2"/>
                  <c:y val="0.185817647245544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D8-4496-B7EB-1C2D8BDA13BA}"/>
                </c:ext>
              </c:extLst>
            </c:dLbl>
            <c:dLbl>
              <c:idx val="6"/>
              <c:layout>
                <c:manualLayout>
                  <c:x val="1.3550231883233281E-2"/>
                  <c:y val="0.160622034059707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D8-4496-B7EB-1C2D8BDA13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1"/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2021г. факт</c:v>
                </c:pt>
                <c:pt idx="1">
                  <c:v>2022г. ожидаемое</c:v>
                </c:pt>
                <c:pt idx="2">
                  <c:v>2023г. прогноз</c:v>
                </c:pt>
                <c:pt idx="3">
                  <c:v>2024г. прогноз</c:v>
                </c:pt>
                <c:pt idx="4">
                  <c:v>2025г.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29636</c:v>
                </c:pt>
                <c:pt idx="1">
                  <c:v>22561</c:v>
                </c:pt>
                <c:pt idx="2">
                  <c:v>20400</c:v>
                </c:pt>
                <c:pt idx="3">
                  <c:v>20650</c:v>
                </c:pt>
                <c:pt idx="4">
                  <c:v>26260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ED8-4496-B7EB-1C2D8BDA1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gapDepth val="14"/>
        <c:shape val="cylinder"/>
        <c:axId val="289529856"/>
        <c:axId val="289843456"/>
        <c:axId val="0"/>
      </c:bar3DChart>
      <c:catAx>
        <c:axId val="289529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 i="0" baseline="0">
                <a:solidFill>
                  <a:srgbClr val="7030A0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289843456"/>
        <c:crosses val="autoZero"/>
        <c:auto val="1"/>
        <c:lblAlgn val="ctr"/>
        <c:lblOffset val="100"/>
        <c:noMultiLvlLbl val="0"/>
      </c:catAx>
      <c:valAx>
        <c:axId val="289843456"/>
        <c:scaling>
          <c:orientation val="minMax"/>
        </c:scaling>
        <c:delete val="0"/>
        <c:axPos val="l"/>
        <c:majorGridlines/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952985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38100">
      <a:solidFill>
        <a:schemeClr val="bg1"/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30"/>
      <c:rotY val="110"/>
      <c:depthPercent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344631175434283E-2"/>
          <c:y val="9.0595947464658239E-2"/>
          <c:w val="0.9062448943581447"/>
          <c:h val="0.65882167776565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Госпошлина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897481979126499E-2"/>
                  <c:y val="0.28353494491897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B4E-4742-BA41-9F6DD815E1D9}"/>
                </c:ext>
              </c:extLst>
            </c:dLbl>
            <c:dLbl>
              <c:idx val="1"/>
              <c:layout>
                <c:manualLayout>
                  <c:x val="8.5435992113821087E-3"/>
                  <c:y val="0.35699246924633649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7820  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B4E-4742-BA41-9F6DD815E1D9}"/>
                </c:ext>
              </c:extLst>
            </c:dLbl>
            <c:dLbl>
              <c:idx val="2"/>
              <c:layout>
                <c:manualLayout>
                  <c:x val="6.1897884362055013E-3"/>
                  <c:y val="0.276342388972031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B4E-4742-BA41-9F6DD815E1D9}"/>
                </c:ext>
              </c:extLst>
            </c:dLbl>
            <c:dLbl>
              <c:idx val="3"/>
              <c:layout>
                <c:manualLayout>
                  <c:x val="2.9641897865690017E-3"/>
                  <c:y val="0.286568921535951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B4E-4742-BA41-9F6DD815E1D9}"/>
                </c:ext>
              </c:extLst>
            </c:dLbl>
            <c:dLbl>
              <c:idx val="4"/>
              <c:layout>
                <c:manualLayout>
                  <c:x val="1.0374664252991498E-2"/>
                  <c:y val="0.292775748228410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B4E-4742-BA41-9F6DD815E1D9}"/>
                </c:ext>
              </c:extLst>
            </c:dLbl>
            <c:dLbl>
              <c:idx val="5"/>
              <c:layout>
                <c:manualLayout>
                  <c:x val="5.928379573137999E-3"/>
                  <c:y val="0.18140250211850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4E-4742-BA41-9F6DD815E1D9}"/>
                </c:ext>
              </c:extLst>
            </c:dLbl>
            <c:dLbl>
              <c:idx val="6"/>
              <c:layout>
                <c:manualLayout>
                  <c:x val="1.0374664252991498E-2"/>
                  <c:y val="0.273971737345088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B4E-4742-BA41-9F6DD815E1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6">
                        <a:lumMod val="75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2021г. факт</c:v>
                </c:pt>
                <c:pt idx="1">
                  <c:v>2022г. ожидаемое</c:v>
                </c:pt>
                <c:pt idx="2">
                  <c:v>2023г. прогноз</c:v>
                </c:pt>
                <c:pt idx="3">
                  <c:v>2024г. прогноз</c:v>
                </c:pt>
                <c:pt idx="4">
                  <c:v>2025г.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6459</c:v>
                </c:pt>
                <c:pt idx="1">
                  <c:v>7820</c:v>
                </c:pt>
                <c:pt idx="2">
                  <c:v>7505</c:v>
                </c:pt>
                <c:pt idx="3">
                  <c:v>7635</c:v>
                </c:pt>
                <c:pt idx="4">
                  <c:v>7805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B4E-4742-BA41-9F6DD815E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gapDepth val="0"/>
        <c:shape val="cylinder"/>
        <c:axId val="289533440"/>
        <c:axId val="289845184"/>
        <c:axId val="0"/>
      </c:bar3DChart>
      <c:catAx>
        <c:axId val="289533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289845184"/>
        <c:crosses val="autoZero"/>
        <c:auto val="1"/>
        <c:lblAlgn val="ctr"/>
        <c:lblOffset val="100"/>
        <c:noMultiLvlLbl val="0"/>
      </c:catAx>
      <c:valAx>
        <c:axId val="289845184"/>
        <c:scaling>
          <c:orientation val="minMax"/>
        </c:scaling>
        <c:delete val="0"/>
        <c:axPos val="l"/>
        <c:majorGridlines/>
        <c:numFmt formatCode="_-* #,##0_р_._-;\-* #,##0_р_._-;_-* &quot;-&quot;??_р_._-;_-@_-" sourceLinked="1"/>
        <c:majorTickMark val="out"/>
        <c:minorTickMark val="none"/>
        <c:tickLblPos val="low"/>
        <c:spPr>
          <a:ln w="6350"/>
        </c:spPr>
        <c:txPr>
          <a:bodyPr/>
          <a:lstStyle/>
          <a:p>
            <a:pPr>
              <a:defRPr sz="12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9533440"/>
        <c:crosses val="autoZero"/>
        <c:crossBetween val="between"/>
        <c:majorUnit val="2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AC66BB">
            <a:lumMod val="20000"/>
            <a:lumOff val="80000"/>
            <a:alpha val="53000"/>
          </a:srgbClr>
        </a:solidFill>
        <a:ln>
          <a:solidFill>
            <a:schemeClr val="bg1"/>
          </a:solidFill>
        </a:ln>
        <a:effectLst>
          <a:outerShdw blurRad="50800" dist="50800" dir="5400000" sx="1000" sy="1000" algn="ctr" rotWithShape="0">
            <a:srgbClr val="000000"/>
          </a:outerShdw>
        </a:effectLst>
        <a:scene3d>
          <a:camera prst="orthographicFront"/>
          <a:lightRig rig="threePt" dir="t"/>
        </a:scene3d>
        <a:sp3d>
          <a:bevelT w="50800"/>
          <a:contourClr>
            <a:srgbClr val="000000"/>
          </a:contourClr>
        </a:sp3d>
      </c:spPr>
    </c:floor>
    <c:sideWall>
      <c:thickness val="0"/>
      <c:spPr>
        <a:ln w="6350">
          <a:solidFill>
            <a:schemeClr val="bg1"/>
          </a:solidFill>
        </a:ln>
      </c:spPr>
    </c:sideWall>
    <c:backWall>
      <c:thickness val="0"/>
      <c:spPr>
        <a:ln w="6350">
          <a:solidFill>
            <a:schemeClr val="bg1"/>
          </a:solidFill>
        </a:ln>
      </c:spPr>
    </c:backWall>
    <c:plotArea>
      <c:layout>
        <c:manualLayout>
          <c:layoutTarget val="inner"/>
          <c:xMode val="edge"/>
          <c:yMode val="edge"/>
          <c:x val="0"/>
          <c:y val="2.1164315076102655E-2"/>
          <c:w val="1"/>
          <c:h val="0.772750805466060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3192"/>
              </a:solidFill>
            </a:ln>
          </c:spPr>
          <c:invertIfNegative val="0"/>
          <c:dLbls>
            <c:dLbl>
              <c:idx val="0"/>
              <c:layout>
                <c:manualLayout>
                  <c:x val="1.2239433188957817E-2"/>
                  <c:y val="3.06511264650998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555 466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930-424F-AE36-1BDA3F4620C6}"/>
                </c:ext>
              </c:extLst>
            </c:dLbl>
            <c:dLbl>
              <c:idx val="1"/>
              <c:layout>
                <c:manualLayout>
                  <c:x val="2.1419008080676309E-2"/>
                  <c:y val="-3.06511264650998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627 092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930-424F-AE36-1BDA3F4620C6}"/>
                </c:ext>
              </c:extLst>
            </c:dLbl>
            <c:dLbl>
              <c:idx val="2"/>
              <c:layout>
                <c:manualLayout>
                  <c:x val="1.5283568775818183E-2"/>
                  <c:y val="-1.83906758790598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708 819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930-424F-AE36-1BDA3F4620C6}"/>
                </c:ext>
              </c:extLst>
            </c:dLbl>
            <c:dLbl>
              <c:idx val="3"/>
              <c:layout>
                <c:manualLayout>
                  <c:x val="2.2722779743604617E-2"/>
                  <c:y val="5.961545567640139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834 307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930-424F-AE36-1BDA3F4620C6}"/>
                </c:ext>
              </c:extLst>
            </c:dLbl>
            <c:dLbl>
              <c:idx val="4"/>
              <c:layout>
                <c:manualLayout>
                  <c:x val="1.8246069957654161E-2"/>
                  <c:y val="6.957780875413593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906 511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930-424F-AE36-1BDA3F4620C6}"/>
                </c:ext>
              </c:extLst>
            </c:dLbl>
            <c:dLbl>
              <c:idx val="5"/>
              <c:layout>
                <c:manualLayout>
                  <c:x val="1.83591497834366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30-424F-AE36-1BDA3F4620C6}"/>
                </c:ext>
              </c:extLst>
            </c:dLbl>
            <c:dLbl>
              <c:idx val="6"/>
              <c:layout>
                <c:manualLayout>
                  <c:x val="8.8404199779569884E-3"/>
                  <c:y val="-4.9904042777588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30-424F-AE36-1BDA3F4620C6}"/>
                </c:ext>
              </c:extLst>
            </c:dLbl>
            <c:dLbl>
              <c:idx val="7"/>
              <c:layout>
                <c:manualLayout>
                  <c:x val="1.3260629966935581E-2"/>
                  <c:y val="-2.49520213887941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30-424F-AE36-1BDA3F4620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1200000"/>
              <a:lstStyle/>
              <a:p>
                <a:pPr>
                  <a:defRPr sz="1600" b="1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555466</c:v>
                </c:pt>
                <c:pt idx="1">
                  <c:v>627092</c:v>
                </c:pt>
                <c:pt idx="2">
                  <c:v>708819</c:v>
                </c:pt>
                <c:pt idx="3">
                  <c:v>834307</c:v>
                </c:pt>
                <c:pt idx="4">
                  <c:v>906511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930-424F-AE36-1BDA3F4620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003192"/>
            </a:solidFill>
          </c:spPr>
          <c:invertIfNegative val="0"/>
          <c:dLbls>
            <c:dLbl>
              <c:idx val="0"/>
              <c:layout>
                <c:manualLayout>
                  <c:x val="1.6207436626254422E-2"/>
                  <c:y val="-9.1232147045390048E-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FF00"/>
                        </a:solidFill>
                      </a:rPr>
                      <a:t> 85 637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930-424F-AE36-1BDA3F4620C6}"/>
                </c:ext>
              </c:extLst>
            </c:dLbl>
            <c:dLbl>
              <c:idx val="1"/>
              <c:layout>
                <c:manualLayout>
                  <c:x val="1.7680839955913921E-2"/>
                  <c:y val="-2.495286017602985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FF00"/>
                        </a:solidFill>
                      </a:rPr>
                      <a:t>91 055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8930-424F-AE36-1BDA3F4620C6}"/>
                </c:ext>
              </c:extLst>
            </c:dLbl>
            <c:dLbl>
              <c:idx val="2"/>
              <c:layout>
                <c:manualLayout>
                  <c:x val="1.620732061024422E-2"/>
                  <c:y val="-5.036091668826920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79 472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930-424F-AE36-1BDA3F4620C6}"/>
                </c:ext>
              </c:extLst>
            </c:dLbl>
            <c:dLbl>
              <c:idx val="3"/>
              <c:layout>
                <c:manualLayout>
                  <c:x val="1.6207436626254422E-2"/>
                  <c:y val="-4.944859521781531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81 488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8930-424F-AE36-1BDA3F4620C6}"/>
                </c:ext>
              </c:extLst>
            </c:dLbl>
            <c:dLbl>
              <c:idx val="4"/>
              <c:layout>
                <c:manualLayout>
                  <c:x val="1.7680839955913921E-2"/>
                  <c:y val="-1.8246429409078069E-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FF00"/>
                        </a:solidFill>
                      </a:rPr>
                      <a:t>83 939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930-424F-AE36-1BDA3F4620C6}"/>
                </c:ext>
              </c:extLst>
            </c:dLbl>
            <c:dLbl>
              <c:idx val="5"/>
              <c:layout>
                <c:manualLayout>
                  <c:x val="1.4734033296594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930-424F-AE36-1BDA3F4620C6}"/>
                </c:ext>
              </c:extLst>
            </c:dLbl>
            <c:dLbl>
              <c:idx val="6"/>
              <c:layout>
                <c:manualLayout>
                  <c:x val="7.367016648297464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930-424F-AE36-1BDA3F4620C6}"/>
                </c:ext>
              </c:extLst>
            </c:dLbl>
            <c:dLbl>
              <c:idx val="7"/>
              <c:layout>
                <c:manualLayout>
                  <c:x val="1.0313823307616474E-2"/>
                  <c:y val="-4.9904042777588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930-424F-AE36-1BDA3F4620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85637</c:v>
                </c:pt>
                <c:pt idx="1">
                  <c:v>91055</c:v>
                </c:pt>
                <c:pt idx="2">
                  <c:v>79472</c:v>
                </c:pt>
                <c:pt idx="3">
                  <c:v>81488</c:v>
                </c:pt>
                <c:pt idx="4">
                  <c:v>83939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8930-424F-AE36-1BDA3F4620C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 w="19050" cap="flat" cmpd="sng" algn="ctr">
              <a:solidFill>
                <a:srgbClr val="003192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2.4026567666337949E-2"/>
                  <c:y val="1.7762493982150133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>
                        <a:latin typeface="Liberation Serif" panose="02020603050405020304" pitchFamily="18" charset="0"/>
                        <a:cs typeface="Times New Roman" pitchFamily="18" charset="0"/>
                      </a:rPr>
                      <a:t>1 316 948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8930-424F-AE36-1BDA3F4620C6}"/>
                </c:ext>
              </c:extLst>
            </c:dLbl>
            <c:dLbl>
              <c:idx val="1"/>
              <c:layout>
                <c:manualLayout>
                  <c:x val="2.5613086605951622E-2"/>
                  <c:y val="6.7126886182203756E-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>
                        <a:latin typeface="Liberation Serif" panose="02020603050405020304" pitchFamily="18" charset="0"/>
                      </a:rPr>
                      <a:t> 1636 905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8930-424F-AE36-1BDA3F4620C6}"/>
                </c:ext>
              </c:extLst>
            </c:dLbl>
            <c:dLbl>
              <c:idx val="2"/>
              <c:layout>
                <c:manualLayout>
                  <c:x val="1.9606357677359507E-2"/>
                  <c:y val="5.5020892740312802E-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>
                        <a:latin typeface="Liberation Serif" panose="02020603050405020304" pitchFamily="18" charset="0"/>
                        <a:cs typeface="Times New Roman" pitchFamily="18" charset="0"/>
                      </a:rPr>
                      <a:t>1 435 088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8930-424F-AE36-1BDA3F4620C6}"/>
                </c:ext>
              </c:extLst>
            </c:dLbl>
            <c:dLbl>
              <c:idx val="3"/>
              <c:layout>
                <c:manualLayout>
                  <c:x val="1.529929148619727E-2"/>
                  <c:y val="9.1953379395299899E-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>
                        <a:latin typeface="Liberation Serif" panose="02020603050405020304" pitchFamily="18" charset="0"/>
                        <a:cs typeface="Times New Roman" pitchFamily="18" charset="0"/>
                      </a:rPr>
                      <a:t>1 366 647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8930-424F-AE36-1BDA3F4620C6}"/>
                </c:ext>
              </c:extLst>
            </c:dLbl>
            <c:dLbl>
              <c:idx val="4"/>
              <c:layout>
                <c:manualLayout>
                  <c:x val="2.8673008875224809E-2"/>
                  <c:y val="1.2842917783656186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>
                        <a:latin typeface="Liberation Serif" panose="02020603050405020304" pitchFamily="18" charset="0"/>
                        <a:cs typeface="Times New Roman" pitchFamily="18" charset="0"/>
                      </a:rPr>
                      <a:t>1 313 109</a:t>
                    </a:r>
                    <a:endParaRPr lang="en-US" sz="1400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8930-424F-AE36-1BDA3F4620C6}"/>
                </c:ext>
              </c:extLst>
            </c:dLbl>
            <c:dLbl>
              <c:idx val="5"/>
              <c:layout>
                <c:manualLayout>
                  <c:x val="1.6829220634817208E-2"/>
                  <c:y val="9.1950965920774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930-424F-AE36-1BDA3F4620C6}"/>
                </c:ext>
              </c:extLst>
            </c:dLbl>
            <c:dLbl>
              <c:idx val="6"/>
              <c:layout>
                <c:manualLayout>
                  <c:x val="8.8404199779569884E-3"/>
                  <c:y val="-7.48560641663825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930-424F-AE36-1BDA3F4620C6}"/>
                </c:ext>
              </c:extLst>
            </c:dLbl>
            <c:dLbl>
              <c:idx val="7"/>
              <c:layout>
                <c:manualLayout>
                  <c:x val="1.7680839955913838E-2"/>
                  <c:y val="-4.9904042777588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930-424F-AE36-1BDA3F4620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1200000"/>
              <a:lstStyle/>
              <a:p>
                <a:pPr>
                  <a:defRPr sz="1800" b="1" baseline="0">
                    <a:solidFill>
                      <a:srgbClr val="7030A0"/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1316948</c:v>
                </c:pt>
                <c:pt idx="1">
                  <c:v>1636905</c:v>
                </c:pt>
                <c:pt idx="2">
                  <c:v>1435088</c:v>
                </c:pt>
                <c:pt idx="3">
                  <c:v>1366647</c:v>
                </c:pt>
                <c:pt idx="4">
                  <c:v>1313109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8930-424F-AE36-1BDA3F462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gapDepth val="49"/>
        <c:shape val="cylinder"/>
        <c:axId val="289532416"/>
        <c:axId val="289848640"/>
        <c:axId val="0"/>
      </c:bar3DChart>
      <c:catAx>
        <c:axId val="289532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89848640"/>
        <c:crosses val="autoZero"/>
        <c:auto val="1"/>
        <c:lblAlgn val="ctr"/>
        <c:lblOffset val="100"/>
        <c:noMultiLvlLbl val="0"/>
      </c:catAx>
      <c:valAx>
        <c:axId val="2898486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895324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90474790660966165"/>
          <c:w val="0.97791043306421588"/>
          <c:h val="8.5072804872515451E-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 w="3175"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31160688247307"/>
          <c:y val="3.9162508178103669E-2"/>
          <c:w val="0.86368839311752721"/>
          <c:h val="0.31326661902431285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034432"/>
        <c:axId val="61172544"/>
      </c:barChart>
      <c:catAx>
        <c:axId val="46034432"/>
        <c:scaling>
          <c:orientation val="minMax"/>
        </c:scaling>
        <c:delete val="1"/>
        <c:axPos val="b"/>
        <c:majorTickMark val="out"/>
        <c:minorTickMark val="none"/>
        <c:tickLblPos val="nextTo"/>
        <c:crossAx val="61172544"/>
        <c:crosses val="autoZero"/>
        <c:auto val="1"/>
        <c:lblAlgn val="ctr"/>
        <c:lblOffset val="100"/>
        <c:noMultiLvlLbl val="0"/>
      </c:catAx>
      <c:valAx>
        <c:axId val="61172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0344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2087221736171899E-2"/>
          <c:y val="0.90528181516287265"/>
          <c:w val="0.88354160591037223"/>
          <c:h val="7.788198887176055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863196292591434E-2"/>
          <c:y val="2.9493068021681803E-2"/>
          <c:w val="0.3083851677134799"/>
          <c:h val="0.7049181354577159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1C-4360-A8B4-7D3E87FC354A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1C-4360-A8B4-7D3E87FC354A}"/>
              </c:ext>
            </c:extLst>
          </c:dPt>
          <c:dPt>
            <c:idx val="2"/>
            <c:bubble3D val="0"/>
            <c:spPr>
              <a:solidFill>
                <a:srgbClr val="FF7C8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51C-4360-A8B4-7D3E87FC354A}"/>
              </c:ext>
            </c:extLst>
          </c:dPt>
          <c:dPt>
            <c:idx val="3"/>
            <c:bubble3D val="0"/>
            <c:spPr>
              <a:solidFill>
                <a:schemeClr val="tx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51C-4360-A8B4-7D3E87FC354A}"/>
              </c:ext>
            </c:extLst>
          </c:dPt>
          <c:dPt>
            <c:idx val="5"/>
            <c:bubble3D val="0"/>
            <c:spPr>
              <a:solidFill>
                <a:srgbClr val="CC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51C-4360-A8B4-7D3E87FC354A}"/>
              </c:ext>
            </c:extLst>
          </c:dPt>
          <c:dPt>
            <c:idx val="6"/>
            <c:bubble3D val="0"/>
            <c:explosion val="3"/>
            <c:spPr>
              <a:solidFill>
                <a:srgbClr val="00B0F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51C-4360-A8B4-7D3E87FC354A}"/>
              </c:ext>
            </c:extLst>
          </c:dPt>
          <c:dPt>
            <c:idx val="7"/>
            <c:bubble3D val="0"/>
            <c:spPr>
              <a:solidFill>
                <a:srgbClr val="D6009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51C-4360-A8B4-7D3E87FC354A}"/>
              </c:ext>
            </c:extLst>
          </c:dPt>
          <c:dPt>
            <c:idx val="8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51C-4360-A8B4-7D3E87FC354A}"/>
              </c:ext>
            </c:extLst>
          </c:dPt>
          <c:dPt>
            <c:idx val="10"/>
            <c:bubble3D val="0"/>
            <c:spPr>
              <a:solidFill>
                <a:srgbClr val="F7E9F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51C-4360-A8B4-7D3E87FC354A}"/>
              </c:ext>
            </c:extLst>
          </c:dPt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4.9000000000000002E-2</c:v>
                </c:pt>
                <c:pt idx="1">
                  <c:v>1E-3</c:v>
                </c:pt>
                <c:pt idx="2">
                  <c:v>6.0000000000000001E-3</c:v>
                </c:pt>
                <c:pt idx="3">
                  <c:v>5.0999999999999997E-2</c:v>
                </c:pt>
                <c:pt idx="4">
                  <c:v>7.9000000000000001E-2</c:v>
                </c:pt>
                <c:pt idx="5">
                  <c:v>2E-3</c:v>
                </c:pt>
                <c:pt idx="6">
                  <c:v>0.61699999999999999</c:v>
                </c:pt>
                <c:pt idx="7">
                  <c:v>7.0000000000000007E-2</c:v>
                </c:pt>
                <c:pt idx="8">
                  <c:v>6.8000000000000005E-2</c:v>
                </c:pt>
                <c:pt idx="9">
                  <c:v>5.7000000000000002E-2</c:v>
                </c:pt>
                <c:pt idx="10">
                  <c:v>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E51C-4360-A8B4-7D3E87FC3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7434289897075577"/>
          <c:y val="2.1988784871856345E-2"/>
          <c:w val="0.51261456682675666"/>
          <c:h val="0.70881597951104847"/>
        </c:manualLayout>
      </c:layout>
      <c:overlay val="0"/>
      <c:txPr>
        <a:bodyPr/>
        <a:lstStyle/>
        <a:p>
          <a:pPr>
            <a:defRPr sz="1000" b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187032731272496"/>
          <c:y val="2.8419411732029769E-2"/>
          <c:w val="0.41677288726483147"/>
          <c:h val="0.940716110908311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2000"/>
                    <a:satMod val="180000"/>
                  </a:schemeClr>
                </a:gs>
                <a:gs pos="65000">
                  <a:schemeClr val="accent2">
                    <a:tint val="32000"/>
                    <a:satMod val="250000"/>
                  </a:schemeClr>
                </a:gs>
                <a:gs pos="100000">
                  <a:schemeClr val="accent2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bubble3D val="0"/>
            <c:spPr>
              <a:solidFill>
                <a:srgbClr val="7030A0"/>
              </a:solidFill>
              <a:ln w="9525" cap="flat" cmpd="sng" algn="ctr">
                <a:solidFill>
                  <a:schemeClr val="accent4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81-4DD2-8BBB-AAA43162EBAA}"/>
              </c:ext>
            </c:extLst>
          </c:dPt>
          <c:dPt>
            <c:idx val="1"/>
            <c:bubble3D val="0"/>
            <c:spPr>
              <a:solidFill>
                <a:srgbClr val="CC00FF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281-4DD2-8BBB-AAA43162EBAA}"/>
              </c:ext>
            </c:extLst>
          </c:dPt>
          <c:dLbls>
            <c:dLbl>
              <c:idx val="0"/>
              <c:layout>
                <c:manualLayout>
                  <c:x val="4.8428095305693267E-2"/>
                  <c:y val="-0.20071137929118987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solidFill>
                          <a:schemeClr val="tx1"/>
                        </a:solidFill>
                      </a:rPr>
                      <a:t>1 855,3                             81,1%</a:t>
                    </a:r>
                    <a:endParaRPr lang="ru-RU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281-4DD2-8BBB-AAA43162EBAA}"/>
                </c:ext>
              </c:extLst>
            </c:dLbl>
            <c:dLbl>
              <c:idx val="1"/>
              <c:layout>
                <c:manualLayout>
                  <c:x val="1.6082421014734917E-3"/>
                  <c:y val="4.4092323075213867E-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solidFill>
                          <a:schemeClr val="tx1"/>
                        </a:solidFill>
                      </a:rPr>
                      <a:t>431,3                               18,9%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281-4DD2-8BBB-AAA43162EB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1855.3</c:v>
                </c:pt>
                <c:pt idx="1">
                  <c:v>431.3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281-4DD2-8BBB-AAA43162E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884529052259204"/>
          <c:y val="0.13503791647026306"/>
          <c:w val="0.68599127613002697"/>
          <c:h val="0.735446061548716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explosion val="4"/>
          <c:dPt>
            <c:idx val="0"/>
            <c:bubble3D val="0"/>
            <c:explosion val="26"/>
            <c:spPr>
              <a:solidFill>
                <a:srgbClr val="00B0F0"/>
              </a:solidFill>
              <a:ln w="28575">
                <a:solidFill>
                  <a:schemeClr val="tx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glow" dir="t">
                  <a:rot lat="0" lon="0" rev="6360000"/>
                </a:lightRig>
              </a:scene3d>
              <a:sp3d prstMaterial="flat"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84-4F88-B829-82AE943E672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15000"/>
                      <a:satMod val="180000"/>
                    </a:schemeClr>
                  </a:gs>
                  <a:gs pos="50000">
                    <a:schemeClr val="accent3">
                      <a:shade val="45000"/>
                      <a:satMod val="170000"/>
                    </a:schemeClr>
                  </a:gs>
                  <a:gs pos="70000">
                    <a:schemeClr val="accent3"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3"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 w="28575" cap="flat" cmpd="sng" algn="ctr">
                <a:solidFill>
                  <a:schemeClr val="tx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84-4F88-B829-82AE943E672A}"/>
              </c:ext>
            </c:extLst>
          </c:dPt>
          <c:dLbls>
            <c:dLbl>
              <c:idx val="0"/>
              <c:layout>
                <c:manualLayout>
                  <c:x val="-5.8431545528823778E-2"/>
                  <c:y val="-0.39792250591881506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rgbClr val="0070C0"/>
                        </a:solidFill>
                      </a:rPr>
                      <a:t>99,1%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184-4F88-B829-82AE943E672A}"/>
                </c:ext>
              </c:extLst>
            </c:dLbl>
            <c:dLbl>
              <c:idx val="1"/>
              <c:layout>
                <c:manualLayout>
                  <c:x val="8.1558674031582928E-2"/>
                  <c:y val="-6.3368777232224532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rgbClr val="0070C0"/>
                        </a:solidFill>
                      </a:rPr>
                      <a:t>0,9%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184-4F88-B829-82AE943E67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70C0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2264966.2000000002</c:v>
                </c:pt>
                <c:pt idx="1">
                  <c:v>21625.8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184-4F88-B829-82AE943E67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500" b="1">
                <a:solidFill>
                  <a:schemeClr val="bg1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500" b="1">
                <a:solidFill>
                  <a:schemeClr val="bg1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6209080689301622E-2"/>
          <c:y val="0.7904703404937754"/>
          <c:w val="0.97069790124307309"/>
          <c:h val="0.15865384615384615"/>
        </c:manualLayout>
      </c:layout>
      <c:overlay val="0"/>
      <c:txPr>
        <a:bodyPr/>
        <a:lstStyle/>
        <a:p>
          <a:pPr>
            <a:defRPr sz="1500" b="1">
              <a:solidFill>
                <a:srgbClr val="003192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231942656922915E-2"/>
          <c:y val="0.14237987718140249"/>
          <c:w val="0.90773932004425173"/>
          <c:h val="0.75340294433516097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1.9364612044918499E-2"/>
                  <c:y val="5.801098352906321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FAB-43B6-AE7A-DA8FA93F0633}"/>
                </c:ext>
              </c:extLst>
            </c:dLbl>
            <c:dLbl>
              <c:idx val="1"/>
              <c:layout>
                <c:manualLayout>
                  <c:x val="-7.6728402903978336E-3"/>
                  <c:y val="1.61757626058978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FAB-43B6-AE7A-DA8FA93F0633}"/>
                </c:ext>
              </c:extLst>
            </c:dLbl>
            <c:dLbl>
              <c:idx val="2"/>
              <c:layout>
                <c:manualLayout>
                  <c:x val="-7.6728402903978336E-3"/>
                  <c:y val="3.00086482765531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FAB-43B6-AE7A-DA8FA93F0633}"/>
                </c:ext>
              </c:extLst>
            </c:dLbl>
            <c:dLbl>
              <c:idx val="3"/>
              <c:layout>
                <c:manualLayout>
                  <c:x val="-1.0596013382015294E-2"/>
                  <c:y val="2.30922054412254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FAB-43B6-AE7A-DA8FA93F0633}"/>
                </c:ext>
              </c:extLst>
            </c:dLbl>
            <c:dLbl>
              <c:idx val="4"/>
              <c:layout>
                <c:manualLayout>
                  <c:x val="4.3844144079452493E-3"/>
                  <c:y val="4.038331252954464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9503,0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FAB-43B6-AE7A-DA8FA93F0633}"/>
                </c:ext>
              </c:extLst>
            </c:dLbl>
            <c:dLbl>
              <c:idx val="5"/>
              <c:layout>
                <c:manualLayout>
                  <c:x val="-1.2787990433000624E-2"/>
                  <c:y val="3.69250911118808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FAB-43B6-AE7A-DA8FA93F0633}"/>
                </c:ext>
              </c:extLst>
            </c:dLbl>
            <c:dLbl>
              <c:idx val="6"/>
              <c:layout>
                <c:manualLayout>
                  <c:x val="1.826724260150207E-3"/>
                  <c:y val="2.30922054412254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FAB-43B6-AE7A-DA8FA93F0633}"/>
                </c:ext>
              </c:extLst>
            </c:dLbl>
            <c:dLbl>
              <c:idx val="7"/>
              <c:layout>
                <c:manualLayout>
                  <c:x val="-1.0962186784799592E-3"/>
                  <c:y val="2.65504268588893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FAB-43B6-AE7A-DA8FA93F0633}"/>
                </c:ext>
              </c:extLst>
            </c:dLbl>
            <c:dLbl>
              <c:idx val="8"/>
              <c:layout>
                <c:manualLayout>
                  <c:x val="-8.7688288158903911E-3"/>
                  <c:y val="-5.29886657473787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FAB-43B6-AE7A-DA8FA93F06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1541</c:v>
                </c:pt>
                <c:pt idx="1">
                  <c:v>3198.5</c:v>
                </c:pt>
                <c:pt idx="2" formatCode="General">
                  <c:v>5292.7</c:v>
                </c:pt>
                <c:pt idx="3" formatCode="General">
                  <c:v>7372.9</c:v>
                </c:pt>
                <c:pt idx="4" formatCode="General">
                  <c:v>9503</c:v>
                </c:pt>
                <c:pt idx="5" formatCode="General">
                  <c:v>11704.3</c:v>
                </c:pt>
                <c:pt idx="6" formatCode="General">
                  <c:v>14054.5</c:v>
                </c:pt>
                <c:pt idx="7" formatCode="General">
                  <c:v>16588.400000000001</c:v>
                </c:pt>
                <c:pt idx="8" formatCode="General">
                  <c:v>19022.3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4FAB-43B6-AE7A-DA8FA93F063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1"/>
              <c:layout>
                <c:manualLayout>
                  <c:x val="-0.10412995726519332"/>
                  <c:y val="-5.99051085827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4FAB-43B6-AE7A-DA8FA93F0633}"/>
                </c:ext>
              </c:extLst>
            </c:dLbl>
            <c:dLbl>
              <c:idx val="2"/>
              <c:layout>
                <c:manualLayout>
                  <c:x val="-0.11874467195834412"/>
                  <c:y val="-4.95304443297149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FAB-43B6-AE7A-DA8FA93F0633}"/>
                </c:ext>
              </c:extLst>
            </c:dLbl>
            <c:dLbl>
              <c:idx val="3"/>
              <c:layout>
                <c:manualLayout>
                  <c:x val="-0.12459055783560448"/>
                  <c:y val="-4.95304443297149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4FAB-43B6-AE7A-DA8FA93F0633}"/>
                </c:ext>
              </c:extLst>
            </c:dLbl>
            <c:dLbl>
              <c:idx val="4"/>
              <c:layout>
                <c:manualLayout>
                  <c:x val="-0.14139747973272793"/>
                  <c:y val="-4.26142737952864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4FAB-43B6-AE7A-DA8FA93F0633}"/>
                </c:ext>
              </c:extLst>
            </c:dLbl>
            <c:dLbl>
              <c:idx val="5"/>
              <c:layout>
                <c:manualLayout>
                  <c:x val="-0.15893513736450887"/>
                  <c:y val="-3.56975586590596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4FAB-43B6-AE7A-DA8FA93F0633}"/>
                </c:ext>
              </c:extLst>
            </c:dLbl>
            <c:dLbl>
              <c:idx val="6"/>
              <c:layout>
                <c:manualLayout>
                  <c:x val="-0.17647279499628993"/>
                  <c:y val="-2.18646729884043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4FAB-43B6-AE7A-DA8FA93F0633}"/>
                </c:ext>
              </c:extLst>
            </c:dLbl>
            <c:dLbl>
              <c:idx val="7"/>
              <c:layout>
                <c:manualLayout>
                  <c:x val="-0.14724336560998827"/>
                  <c:y val="-2.53228944060681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4FAB-43B6-AE7A-DA8FA93F0633}"/>
                </c:ext>
              </c:extLst>
            </c:dLbl>
            <c:dLbl>
              <c:idx val="8"/>
              <c:layout>
                <c:manualLayout>
                  <c:x val="-0.10720779316427216"/>
                  <c:y val="-2.53231667069672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4FAB-43B6-AE7A-DA8FA93F06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1768.9</c:v>
                </c:pt>
                <c:pt idx="1">
                  <c:v>3535.2</c:v>
                </c:pt>
                <c:pt idx="2" formatCode="General">
                  <c:v>5948.7</c:v>
                </c:pt>
                <c:pt idx="3" formatCode="General">
                  <c:v>8485.7999999999993</c:v>
                </c:pt>
                <c:pt idx="4" formatCode="General">
                  <c:v>11360.8</c:v>
                </c:pt>
                <c:pt idx="5" formatCode="General">
                  <c:v>14410.9</c:v>
                </c:pt>
                <c:pt idx="6" formatCode="General">
                  <c:v>17450.900000000001</c:v>
                </c:pt>
                <c:pt idx="7" formatCode="General">
                  <c:v>20651.3</c:v>
                </c:pt>
                <c:pt idx="8" formatCode="General">
                  <c:v>23753.7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2-4FAB-43B6-AE7A-DA8FA93F063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5082368"/>
        <c:axId val="58264960"/>
      </c:lineChart>
      <c:catAx>
        <c:axId val="185082368"/>
        <c:scaling>
          <c:orientation val="minMax"/>
        </c:scaling>
        <c:delete val="0"/>
        <c:axPos val="b"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Liberation Serif" panose="02020603050405020304" pitchFamily="18" charset="0"/>
              </a:defRPr>
            </a:pPr>
            <a:endParaRPr lang="ru-RU"/>
          </a:p>
        </c:txPr>
        <c:crossAx val="58264960"/>
        <c:crosses val="autoZero"/>
        <c:auto val="1"/>
        <c:lblAlgn val="ctr"/>
        <c:lblOffset val="100"/>
        <c:noMultiLvlLbl val="0"/>
      </c:catAx>
      <c:valAx>
        <c:axId val="58264960"/>
        <c:scaling>
          <c:orientation val="minMax"/>
        </c:scaling>
        <c:delete val="1"/>
        <c:axPos val="l"/>
        <c:minorGridlines/>
        <c:numFmt formatCode="0.0" sourceLinked="1"/>
        <c:majorTickMark val="out"/>
        <c:minorTickMark val="none"/>
        <c:tickLblPos val="nextTo"/>
        <c:crossAx val="185082368"/>
        <c:crosses val="autoZero"/>
        <c:crossBetween val="between"/>
      </c:valAx>
      <c:spPr>
        <a:solidFill>
          <a:schemeClr val="accent2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5.477736433041086E-2"/>
          <c:y val="3.113808982774997E-2"/>
          <c:w val="0.501068830472992"/>
          <c:h val="8.7070663172501533E-2"/>
        </c:manualLayout>
      </c:layout>
      <c:overlay val="0"/>
      <c:txPr>
        <a:bodyPr/>
        <a:lstStyle/>
        <a:p>
          <a:pPr>
            <a:defRPr sz="11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gradFill rotWithShape="1">
      <a:gsLst>
        <a:gs pos="0">
          <a:schemeClr val="accent1">
            <a:tint val="62000"/>
            <a:satMod val="180000"/>
          </a:schemeClr>
        </a:gs>
        <a:gs pos="65000">
          <a:schemeClr val="accent1">
            <a:tint val="32000"/>
            <a:satMod val="250000"/>
          </a:schemeClr>
        </a:gs>
        <a:gs pos="100000">
          <a:schemeClr val="accent1">
            <a:tint val="23000"/>
            <a:satMod val="300000"/>
          </a:schemeClr>
        </a:gs>
      </a:gsLst>
      <a:lin ang="16200000" scaled="0"/>
    </a:gradFill>
    <a:ln w="9525" cap="flat" cmpd="sng" algn="ctr">
      <a:solidFill>
        <a:schemeClr val="accent1"/>
      </a:solidFill>
      <a:prstDash val="solid"/>
    </a:ln>
    <a:effectLst>
      <a:outerShdw blurRad="50800" dist="38100" dir="5400000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solidFill>
                  <a:schemeClr val="accent5">
                    <a:lumMod val="75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Liberation Serif" panose="02020603050405020304" pitchFamily="18" charset="0"/>
              </a:rPr>
              <a:t>2023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Liberation Serif" panose="02020603050405020304" pitchFamily="18" charset="0"/>
              </a:rPr>
              <a:t>год</a:t>
            </a:r>
          </a:p>
        </c:rich>
      </c:tx>
      <c:layout>
        <c:manualLayout>
          <c:xMode val="edge"/>
          <c:yMode val="edge"/>
          <c:x val="0.44361573807602078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  <c:spPr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floor>
    <c:sideWall>
      <c:thickness val="0"/>
      <c:spPr>
        <a:solidFill>
          <a:schemeClr val="accent1">
            <a:lumMod val="20000"/>
            <a:lumOff val="80000"/>
          </a:schemeClr>
        </a:solidFill>
      </c:spPr>
    </c:sideWall>
    <c:backWall>
      <c:thickness val="0"/>
      <c:spPr>
        <a:solidFill>
          <a:schemeClr val="accent1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3296585988299312"/>
          <c:y val="7.1807424259159328E-2"/>
          <c:w val="0.67034137410658079"/>
          <c:h val="0.9114931138821114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66CCFF"/>
            </a:soli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15000"/>
                      <a:satMod val="180000"/>
                    </a:schemeClr>
                  </a:gs>
                  <a:gs pos="50000">
                    <a:schemeClr val="accent3">
                      <a:shade val="45000"/>
                      <a:satMod val="170000"/>
                    </a:schemeClr>
                  </a:gs>
                  <a:gs pos="70000">
                    <a:schemeClr val="accent3"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3"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hemeClr val="accent3">
                    <a:satMod val="30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16-4E4A-83F0-639EAAE96D1D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15000"/>
                      <a:satMod val="180000"/>
                    </a:schemeClr>
                  </a:gs>
                  <a:gs pos="50000">
                    <a:schemeClr val="accent6">
                      <a:shade val="45000"/>
                      <a:satMod val="170000"/>
                    </a:schemeClr>
                  </a:gs>
                  <a:gs pos="70000">
                    <a:schemeClr val="accent6"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6"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16-4E4A-83F0-639EAAE96D1D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4">
                      <a:shade val="15000"/>
                      <a:satMod val="180000"/>
                    </a:schemeClr>
                  </a:gs>
                  <a:gs pos="50000">
                    <a:schemeClr val="accent4">
                      <a:shade val="45000"/>
                      <a:satMod val="170000"/>
                    </a:schemeClr>
                  </a:gs>
                  <a:gs pos="70000">
                    <a:schemeClr val="accent4"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4"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hemeClr val="accent4">
                    <a:satMod val="30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016-4E4A-83F0-639EAAE96D1D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15000"/>
                      <a:satMod val="180000"/>
                    </a:schemeClr>
                  </a:gs>
                  <a:gs pos="50000">
                    <a:schemeClr val="accent2">
                      <a:shade val="45000"/>
                      <a:satMod val="170000"/>
                    </a:schemeClr>
                  </a:gs>
                  <a:gs pos="70000">
                    <a:schemeClr val="accent2">
                      <a:tint val="99000"/>
                      <a:shade val="65000"/>
                      <a:satMod val="155000"/>
                    </a:schemeClr>
                  </a:gs>
                  <a:gs pos="100000">
                    <a:schemeClr val="accent2">
                      <a:tint val="95500"/>
                      <a:shade val="100000"/>
                      <a:satMod val="15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016-4E4A-83F0-639EAAE96D1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016-4E4A-83F0-639EAAE96D1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016-4E4A-83F0-639EAAE96D1D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016-4E4A-83F0-639EAAE96D1D}"/>
              </c:ext>
            </c:extLst>
          </c:dPt>
          <c:dPt>
            <c:idx val="7"/>
            <c:invertIfNegative val="0"/>
            <c:bubble3D val="0"/>
            <c:spPr>
              <a:solidFill>
                <a:srgbClr val="FF3399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016-4E4A-83F0-639EAAE96D1D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016-4E4A-83F0-639EAAE96D1D}"/>
              </c:ext>
            </c:extLst>
          </c:dPt>
          <c:dPt>
            <c:idx val="9"/>
            <c:invertIfNegative val="0"/>
            <c:bubble3D val="0"/>
            <c:spPr>
              <a:solidFill>
                <a:srgbClr val="003192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016-4E4A-83F0-639EAAE96D1D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016-4E4A-83F0-639EAAE96D1D}"/>
              </c:ext>
            </c:extLst>
          </c:dPt>
          <c:dPt>
            <c:idx val="11"/>
            <c:invertIfNegative val="0"/>
            <c:bubble3D val="0"/>
            <c:spPr>
              <a:solidFill>
                <a:srgbClr val="CC00FF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A016-4E4A-83F0-639EAAE96D1D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A016-4E4A-83F0-639EAAE96D1D}"/>
              </c:ext>
            </c:extLst>
          </c:dPt>
          <c:dPt>
            <c:idx val="13"/>
            <c:invertIfNegative val="0"/>
            <c:bubble3D val="0"/>
            <c:spPr>
              <a:solidFill>
                <a:srgbClr val="92D050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A016-4E4A-83F0-639EAAE96D1D}"/>
              </c:ext>
            </c:extLst>
          </c:dPt>
          <c:dLbls>
            <c:dLbl>
              <c:idx val="0"/>
              <c:layout>
                <c:manualLayout>
                  <c:x val="1.8739534208503255E-2"/>
                  <c:y val="-6.64802776048883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016-4E4A-83F0-639EAAE96D1D}"/>
                </c:ext>
              </c:extLst>
            </c:dLbl>
            <c:dLbl>
              <c:idx val="1"/>
              <c:layout>
                <c:manualLayout>
                  <c:x val="1.87395342085032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016-4E4A-83F0-639EAAE96D1D}"/>
                </c:ext>
              </c:extLst>
            </c:dLbl>
            <c:dLbl>
              <c:idx val="2"/>
              <c:layout>
                <c:manualLayout>
                  <c:x val="2.0180923335782374E-2"/>
                  <c:y val="-2.2160092534962779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2 000,0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016-4E4A-83F0-639EAAE96D1D}"/>
                </c:ext>
              </c:extLst>
            </c:dLbl>
            <c:dLbl>
              <c:idx val="3"/>
              <c:layout>
                <c:manualLayout>
                  <c:x val="2.0181036839926583E-2"/>
                  <c:y val="4.4320185069925558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3 079,6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016-4E4A-83F0-639EAAE96D1D}"/>
                </c:ext>
              </c:extLst>
            </c:dLbl>
            <c:dLbl>
              <c:idx val="4"/>
              <c:layout>
                <c:manualLayout>
                  <c:x val="1.729803157707992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3 634,0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016-4E4A-83F0-639EAAE96D1D}"/>
                </c:ext>
              </c:extLst>
            </c:dLbl>
            <c:dLbl>
              <c:idx val="5"/>
              <c:layout>
                <c:manualLayout>
                  <c:x val="1.7298031577079927E-2"/>
                  <c:y val="-2.2160092534962779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6 347,5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016-4E4A-83F0-639EAAE96D1D}"/>
                </c:ext>
              </c:extLst>
            </c:dLbl>
            <c:dLbl>
              <c:idx val="6"/>
              <c:layout>
                <c:manualLayout>
                  <c:x val="1.4415026314233272E-2"/>
                  <c:y val="-6.6480277604888342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12 791,0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016-4E4A-83F0-639EAAE96D1D}"/>
                </c:ext>
              </c:extLst>
            </c:dLbl>
            <c:dLbl>
              <c:idx val="7"/>
              <c:layout>
                <c:manualLayout>
                  <c:x val="1.2973523682809945E-2"/>
                  <c:y val="-8.864037013985111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14 893,6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A016-4E4A-83F0-639EAAE96D1D}"/>
                </c:ext>
              </c:extLst>
            </c:dLbl>
            <c:dLbl>
              <c:idx val="8"/>
              <c:layout>
                <c:manualLayout>
                  <c:x val="8.6490157885399637E-3"/>
                  <c:y val="-2.2160092534962779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24 740,0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A016-4E4A-83F0-639EAAE96D1D}"/>
                </c:ext>
              </c:extLst>
            </c:dLbl>
            <c:dLbl>
              <c:idx val="9"/>
              <c:layout>
                <c:manualLayout>
                  <c:x val="8.6490157885399637E-3"/>
                  <c:y val="-4.4320185069925558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25 862,0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A016-4E4A-83F0-639EAAE96D1D}"/>
                </c:ext>
              </c:extLst>
            </c:dLbl>
            <c:dLbl>
              <c:idx val="10"/>
              <c:layout>
                <c:manualLayout>
                  <c:x val="1.58565289456566E-2"/>
                  <c:y val="2.2160092534962779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130 138,7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A016-4E4A-83F0-639EAAE96D1D}"/>
                </c:ext>
              </c:extLst>
            </c:dLbl>
            <c:dLbl>
              <c:idx val="11"/>
              <c:layout>
                <c:manualLayout>
                  <c:x val="1.009051841996329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243 745,9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A016-4E4A-83F0-639EAAE96D1D}"/>
                </c:ext>
              </c:extLst>
            </c:dLbl>
            <c:dLbl>
              <c:idx val="12"/>
              <c:layout>
                <c:manualLayout>
                  <c:x val="1.58565289456566E-2"/>
                  <c:y val="-4.432018506992555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220 445,2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A016-4E4A-83F0-639EAAE96D1D}"/>
                </c:ext>
              </c:extLst>
            </c:dLbl>
            <c:dLbl>
              <c:idx val="13"/>
              <c:layout>
                <c:manualLayout>
                  <c:x val="1.1532021051386671E-2"/>
                  <c:y val="2.2160092534962779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242 341,5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A016-4E4A-83F0-639EAAE96D1D}"/>
                </c:ext>
              </c:extLst>
            </c:dLbl>
            <c:dLbl>
              <c:idx val="14"/>
              <c:layout>
                <c:manualLayout>
                  <c:x val="-1.7298031577079927E-2"/>
                  <c:y val="3.5456148055940447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1 333 568,7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A016-4E4A-83F0-639EAAE96D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МП "Развитие субъектов малого и среднего предпринимательства в городском округе Сухой Лог"</c:v>
                </c:pt>
                <c:pt idx="1">
                  <c:v>МП "Поддержка социально ориентированных некоммерческих организаций в городском округе Сухой Лог"</c:v>
                </c:pt>
                <c:pt idx="2">
                  <c:v>МП "Реализация основных направлений государственной политики в строительном комплексе городского округа Сухой Лог"</c:v>
                </c:pt>
                <c:pt idx="3">
                  <c:v>МП "Обеспечение доступным жильем малоимущих граждан, многодетных, молодых семей, а также граждан, прожив. в сельской местности, в том числе молодых семей и молодых специалистов, на территории городского округа Сухой Лог"</c:v>
                </c:pt>
                <c:pt idx="4">
                  <c:v>МП "Экология и природопользование на территории городского округа Сухой Лог"</c:v>
                </c:pt>
                <c:pt idx="5">
                  <c:v>МП "Молодежь Свердловской области на территории городского округа Сухой Лог"</c:v>
                </c:pt>
                <c:pt idx="6">
                  <c:v>МП "Обеспечение безопасности жизнедеятельности населения городского округа Сухой Лог"</c:v>
                </c:pt>
                <c:pt idx="7">
                  <c:v>МП "Управление муниципальными финансами городского округа Сухой Лог"</c:v>
                </c:pt>
                <c:pt idx="8">
                  <c:v>МП "Управление и распоряжение муниципальной собственностью городского округа Сухой Лог"</c:v>
                </c:pt>
                <c:pt idx="9">
                  <c:v>МП "Формирование современной городской среды в городском округе Сухой Лог до 2024 года"</c:v>
                </c:pt>
                <c:pt idx="10">
                  <c:v>МП "Развитие физической культуры и спорта в городском округе Сухой Лог"</c:v>
                </c:pt>
                <c:pt idx="11">
                  <c:v>МП "Развитие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Лог"</c:v>
                </c:pt>
                <c:pt idx="12">
                  <c:v>МП "Развитие культуры  и искусства в городском округе Сухой Лог"</c:v>
                </c:pt>
                <c:pt idx="13">
                  <c:v>МП "Выполнение муниципальных функций, переданных государственных полномочий и обеспечение деятельности Администрации городского округа Сухой Лог"</c:v>
                </c:pt>
                <c:pt idx="14">
                  <c:v>МП "Развитие системы образования в городском округе Сухой Лог"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578.5</c:v>
                </c:pt>
                <c:pt idx="1">
                  <c:v>800</c:v>
                </c:pt>
                <c:pt idx="2">
                  <c:v>2000</c:v>
                </c:pt>
                <c:pt idx="3">
                  <c:v>3079.6</c:v>
                </c:pt>
                <c:pt idx="4">
                  <c:v>3634</c:v>
                </c:pt>
                <c:pt idx="5">
                  <c:v>6347.5</c:v>
                </c:pt>
                <c:pt idx="6">
                  <c:v>12791</c:v>
                </c:pt>
                <c:pt idx="7">
                  <c:v>14893.6</c:v>
                </c:pt>
                <c:pt idx="8">
                  <c:v>24740</c:v>
                </c:pt>
                <c:pt idx="9">
                  <c:v>25862</c:v>
                </c:pt>
                <c:pt idx="10">
                  <c:v>130138.7</c:v>
                </c:pt>
                <c:pt idx="11">
                  <c:v>232663.4</c:v>
                </c:pt>
                <c:pt idx="12">
                  <c:v>231527.7</c:v>
                </c:pt>
                <c:pt idx="13">
                  <c:v>242341.5</c:v>
                </c:pt>
                <c:pt idx="14">
                  <c:v>1333568.7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A016-4E4A-83F0-639EAAE96D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94168064"/>
        <c:axId val="178999808"/>
        <c:axId val="0"/>
      </c:bar3DChart>
      <c:catAx>
        <c:axId val="2941680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8999808"/>
        <c:crosses val="autoZero"/>
        <c:auto val="1"/>
        <c:lblAlgn val="l"/>
        <c:lblOffset val="100"/>
        <c:noMultiLvlLbl val="0"/>
      </c:catAx>
      <c:valAx>
        <c:axId val="17899980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294168064"/>
        <c:crosses val="autoZero"/>
        <c:crossBetween val="between"/>
      </c:valAx>
      <c:spPr>
        <a:solidFill>
          <a:schemeClr val="accent2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92091195749491E-2"/>
          <c:y val="2.913287412509721E-2"/>
          <c:w val="0.91176631926540352"/>
          <c:h val="0.737527717157753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04-4F10-A21E-26A5508B28AA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F04-4F10-A21E-26A5508B28A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F04-4F10-A21E-26A5508B28AA}"/>
              </c:ext>
            </c:extLst>
          </c:dPt>
          <c:dPt>
            <c:idx val="3"/>
            <c:invertIfNegative val="0"/>
            <c:bubble3D val="0"/>
            <c:spPr>
              <a:solidFill>
                <a:srgbClr val="FF33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F04-4F10-A21E-26A5508B28A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 w="19050" cap="flat" cmpd="sng" algn="ctr">
                <a:solidFill>
                  <a:schemeClr val="accent5">
                    <a:shade val="50000"/>
                  </a:schemeClr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F04-4F10-A21E-26A5508B28AA}"/>
              </c:ext>
            </c:extLst>
          </c:dPt>
          <c:dLbls>
            <c:dLbl>
              <c:idx val="0"/>
              <c:layout>
                <c:manualLayout>
                  <c:x val="7.627612357132418E-3"/>
                  <c:y val="-2.09597935047745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1 152 099,8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F04-4F10-A21E-26A5508B28AA}"/>
                </c:ext>
              </c:extLst>
            </c:dLbl>
            <c:dLbl>
              <c:idx val="1"/>
              <c:layout>
                <c:manualLayout>
                  <c:x val="1.271268726188741E-2"/>
                  <c:y val="-5.58927826793987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1 166 252,9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F04-4F10-A21E-26A5508B28AA}"/>
                </c:ext>
              </c:extLst>
            </c:dLbl>
            <c:dLbl>
              <c:idx val="2"/>
              <c:layout>
                <c:manualLayout>
                  <c:x val="2.5425374523774728E-3"/>
                  <c:y val="-2.09597935047745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1 333 568,7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F04-4F10-A21E-26A5508B28AA}"/>
                </c:ext>
              </c:extLst>
            </c:dLbl>
            <c:dLbl>
              <c:idx val="3"/>
              <c:layout>
                <c:manualLayout>
                  <c:x val="1.0170149809509891E-2"/>
                  <c:y val="-2.794639133969940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1 364 192,0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F04-4F10-A21E-26A5508B28AA}"/>
                </c:ext>
              </c:extLst>
            </c:dLbl>
            <c:dLbl>
              <c:idx val="4"/>
              <c:layout>
                <c:manualLayout>
                  <c:x val="2.0340299619019876E-2"/>
                  <c:y val="-2.09597935047745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1 374 021,2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F04-4F10-A21E-26A5508B28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2021 год</c:v>
                </c:pt>
                <c:pt idx="1">
                  <c:v>план 2022 год</c:v>
                </c:pt>
                <c:pt idx="2">
                  <c:v>план 2023 год </c:v>
                </c:pt>
                <c:pt idx="3">
                  <c:v>план 2024 год</c:v>
                </c:pt>
                <c:pt idx="4">
                  <c:v>план 2025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1152099.8</c:v>
                </c:pt>
                <c:pt idx="1">
                  <c:v>1166252.8999999999</c:v>
                </c:pt>
                <c:pt idx="2">
                  <c:v>1333568.7</c:v>
                </c:pt>
                <c:pt idx="3">
                  <c:v>1364192</c:v>
                </c:pt>
                <c:pt idx="4">
                  <c:v>1374021.2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F04-4F10-A21E-26A5508B28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94565376"/>
        <c:axId val="179002112"/>
        <c:axId val="0"/>
      </c:bar3DChart>
      <c:catAx>
        <c:axId val="294565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9002112"/>
        <c:crosses val="autoZero"/>
        <c:auto val="1"/>
        <c:lblAlgn val="ctr"/>
        <c:lblOffset val="100"/>
        <c:noMultiLvlLbl val="0"/>
      </c:catAx>
      <c:valAx>
        <c:axId val="1790021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4565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667376297528513E-2"/>
          <c:y val="2.5672954856029329E-2"/>
          <c:w val="0.95074371115922063"/>
          <c:h val="0.7864151660453945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704-48C6-85B2-73F05BC6914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704-48C6-85B2-73F05BC69143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704-48C6-85B2-73F05BC69143}"/>
              </c:ext>
            </c:extLst>
          </c:dPt>
          <c:dPt>
            <c:idx val="3"/>
            <c:invertIfNegative val="0"/>
            <c:bubble3D val="0"/>
            <c:spPr>
              <a:solidFill>
                <a:srgbClr val="FF7C8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704-48C6-85B2-73F05BC69143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704-48C6-85B2-73F05BC69143}"/>
              </c:ext>
            </c:extLst>
          </c:dPt>
          <c:dLbls>
            <c:dLbl>
              <c:idx val="0"/>
              <c:layout>
                <c:manualLayout>
                  <c:x val="1.1670464315395861E-2"/>
                  <c:y val="-0.2547556444345689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184 221,4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704-48C6-85B2-73F05BC69143}"/>
                </c:ext>
              </c:extLst>
            </c:dLbl>
            <c:dLbl>
              <c:idx val="1"/>
              <c:layout>
                <c:manualLayout>
                  <c:x val="1.8672742904633333E-2"/>
                  <c:y val="-0.25475564443456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184 221,4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704-48C6-85B2-73F05BC69143}"/>
                </c:ext>
              </c:extLst>
            </c:dLbl>
            <c:dLbl>
              <c:idx val="2"/>
              <c:layout>
                <c:manualLayout>
                  <c:x val="9.3363714523166889E-3"/>
                  <c:y val="-0.3266098005571397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231 527,7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704-48C6-85B2-73F05BC69143}"/>
                </c:ext>
              </c:extLst>
            </c:dLbl>
            <c:dLbl>
              <c:idx val="3"/>
              <c:layout>
                <c:manualLayout>
                  <c:x val="1.1670280528556247E-2"/>
                  <c:y val="-0.3200776045459969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214 670,0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704-48C6-85B2-73F05BC69143}"/>
                </c:ext>
              </c:extLst>
            </c:dLbl>
            <c:dLbl>
              <c:idx val="4"/>
              <c:layout>
                <c:manualLayout>
                  <c:x val="2.3340928630791721E-2"/>
                  <c:y val="-0.2874166244902829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211 804,0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704-48C6-85B2-73F05BC691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2021 год</c:v>
                </c:pt>
                <c:pt idx="1">
                  <c:v>план 2022 год </c:v>
                </c:pt>
                <c:pt idx="2">
                  <c:v>план 2023 год</c:v>
                </c:pt>
                <c:pt idx="3">
                  <c:v>план 2024 год</c:v>
                </c:pt>
                <c:pt idx="4">
                  <c:v>план 2025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184221.4</c:v>
                </c:pt>
                <c:pt idx="1">
                  <c:v>184221.4</c:v>
                </c:pt>
                <c:pt idx="2">
                  <c:v>231527.7</c:v>
                </c:pt>
                <c:pt idx="3">
                  <c:v>214670</c:v>
                </c:pt>
                <c:pt idx="4">
                  <c:v>211804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704-48C6-85B2-73F05BC691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95048704"/>
        <c:axId val="46108608"/>
        <c:axId val="0"/>
      </c:bar3DChart>
      <c:catAx>
        <c:axId val="295048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Liberation Serif" panose="02020603050405020304" pitchFamily="18" charset="0"/>
              </a:defRPr>
            </a:pPr>
            <a:endParaRPr lang="ru-RU"/>
          </a:p>
        </c:txPr>
        <c:crossAx val="46108608"/>
        <c:crosses val="autoZero"/>
        <c:auto val="1"/>
        <c:lblAlgn val="ctr"/>
        <c:lblOffset val="100"/>
        <c:noMultiLvlLbl val="0"/>
      </c:catAx>
      <c:valAx>
        <c:axId val="4610860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95048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6091885205304E-2"/>
          <c:y val="5.6128875433672905E-2"/>
          <c:w val="0.98446381982672027"/>
          <c:h val="0.7831672301652192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lt1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45000"/>
                      <a:satMod val="200000"/>
                    </a:schemeClr>
                  </a:gs>
                  <a:gs pos="30000">
                    <a:schemeClr val="accent1">
                      <a:tint val="61000"/>
                      <a:satMod val="200000"/>
                    </a:schemeClr>
                  </a:gs>
                  <a:gs pos="45000">
                    <a:schemeClr val="accent1">
                      <a:tint val="66000"/>
                      <a:satMod val="200000"/>
                    </a:schemeClr>
                  </a:gs>
                  <a:gs pos="55000">
                    <a:schemeClr val="accent1">
                      <a:tint val="66000"/>
                      <a:satMod val="200000"/>
                    </a:schemeClr>
                  </a:gs>
                  <a:gs pos="73000">
                    <a:schemeClr val="accent1">
                      <a:tint val="61000"/>
                      <a:satMod val="200000"/>
                    </a:schemeClr>
                  </a:gs>
                  <a:gs pos="100000">
                    <a:schemeClr val="accent1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9D-4FD0-8AF5-9981E6F47BE4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45000"/>
                      <a:satMod val="200000"/>
                    </a:schemeClr>
                  </a:gs>
                  <a:gs pos="30000">
                    <a:schemeClr val="accent2">
                      <a:tint val="61000"/>
                      <a:satMod val="200000"/>
                    </a:schemeClr>
                  </a:gs>
                  <a:gs pos="45000">
                    <a:schemeClr val="accent2">
                      <a:tint val="66000"/>
                      <a:satMod val="200000"/>
                    </a:schemeClr>
                  </a:gs>
                  <a:gs pos="55000">
                    <a:schemeClr val="accent2">
                      <a:tint val="66000"/>
                      <a:satMod val="200000"/>
                    </a:schemeClr>
                  </a:gs>
                  <a:gs pos="73000">
                    <a:schemeClr val="accent2">
                      <a:tint val="61000"/>
                      <a:satMod val="200000"/>
                    </a:schemeClr>
                  </a:gs>
                  <a:gs pos="100000">
                    <a:schemeClr val="accent2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09D-4FD0-8AF5-9981E6F47BE4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45000"/>
                      <a:satMod val="200000"/>
                    </a:schemeClr>
                  </a:gs>
                  <a:gs pos="30000">
                    <a:schemeClr val="accent3">
                      <a:tint val="61000"/>
                      <a:satMod val="200000"/>
                    </a:schemeClr>
                  </a:gs>
                  <a:gs pos="45000">
                    <a:schemeClr val="accent3">
                      <a:tint val="66000"/>
                      <a:satMod val="200000"/>
                    </a:schemeClr>
                  </a:gs>
                  <a:gs pos="55000">
                    <a:schemeClr val="accent3">
                      <a:tint val="66000"/>
                      <a:satMod val="200000"/>
                    </a:schemeClr>
                  </a:gs>
                  <a:gs pos="73000">
                    <a:schemeClr val="accent3">
                      <a:tint val="61000"/>
                      <a:satMod val="200000"/>
                    </a:schemeClr>
                  </a:gs>
                  <a:gs pos="100000">
                    <a:schemeClr val="accent3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09D-4FD0-8AF5-9981E6F47BE4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tint val="45000"/>
                      <a:satMod val="200000"/>
                    </a:schemeClr>
                  </a:gs>
                  <a:gs pos="30000">
                    <a:schemeClr val="accent4">
                      <a:tint val="61000"/>
                      <a:satMod val="200000"/>
                    </a:schemeClr>
                  </a:gs>
                  <a:gs pos="45000">
                    <a:schemeClr val="accent4">
                      <a:tint val="66000"/>
                      <a:satMod val="200000"/>
                    </a:schemeClr>
                  </a:gs>
                  <a:gs pos="55000">
                    <a:schemeClr val="accent4">
                      <a:tint val="66000"/>
                      <a:satMod val="200000"/>
                    </a:schemeClr>
                  </a:gs>
                  <a:gs pos="73000">
                    <a:schemeClr val="accent4">
                      <a:tint val="61000"/>
                      <a:satMod val="200000"/>
                    </a:schemeClr>
                  </a:gs>
                  <a:gs pos="100000">
                    <a:schemeClr val="accent4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4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09D-4FD0-8AF5-9981E6F47BE4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45000"/>
                      <a:satMod val="200000"/>
                    </a:schemeClr>
                  </a:gs>
                  <a:gs pos="30000">
                    <a:schemeClr val="accent5">
                      <a:tint val="61000"/>
                      <a:satMod val="200000"/>
                    </a:schemeClr>
                  </a:gs>
                  <a:gs pos="45000">
                    <a:schemeClr val="accent5">
                      <a:tint val="66000"/>
                      <a:satMod val="200000"/>
                    </a:schemeClr>
                  </a:gs>
                  <a:gs pos="55000">
                    <a:schemeClr val="accent5">
                      <a:tint val="66000"/>
                      <a:satMod val="200000"/>
                    </a:schemeClr>
                  </a:gs>
                  <a:gs pos="73000">
                    <a:schemeClr val="accent5">
                      <a:tint val="61000"/>
                      <a:satMod val="200000"/>
                    </a:schemeClr>
                  </a:gs>
                  <a:gs pos="100000">
                    <a:schemeClr val="accent5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09D-4FD0-8AF5-9981E6F47BE4}"/>
              </c:ext>
            </c:extLst>
          </c:dPt>
          <c:dLbls>
            <c:dLbl>
              <c:idx val="0"/>
              <c:layout>
                <c:manualLayout>
                  <c:x val="6.2869066820999808E-3"/>
                  <c:y val="-0.271133896586352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09D-4FD0-8AF5-9981E6F47BE4}"/>
                </c:ext>
              </c:extLst>
            </c:dLbl>
            <c:dLbl>
              <c:idx val="1"/>
              <c:layout>
                <c:manualLayout>
                  <c:x val="5.9572567928088856E-3"/>
                  <c:y val="-0.31165940712469864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>
                        <a:latin typeface="Liberation Serif" panose="02020603050405020304" pitchFamily="18" charset="0"/>
                      </a:rPr>
                      <a:t>121 853,4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09D-4FD0-8AF5-9981E6F47BE4}"/>
                </c:ext>
              </c:extLst>
            </c:dLbl>
            <c:dLbl>
              <c:idx val="2"/>
              <c:layout>
                <c:manualLayout>
                  <c:x val="1.3044091507977839E-2"/>
                  <c:y val="-0.325039047948920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09D-4FD0-8AF5-9981E6F47BE4}"/>
                </c:ext>
              </c:extLst>
            </c:dLbl>
            <c:dLbl>
              <c:idx val="3"/>
              <c:layout>
                <c:manualLayout>
                  <c:x val="1.2499860592204317E-2"/>
                  <c:y val="-0.322016191749303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09D-4FD0-8AF5-9981E6F47BE4}"/>
                </c:ext>
              </c:extLst>
            </c:dLbl>
            <c:dLbl>
              <c:idx val="4"/>
              <c:layout>
                <c:manualLayout>
                  <c:x val="2.160169340290501E-2"/>
                  <c:y val="-0.256103339987281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09D-4FD0-8AF5-9981E6F47B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2021 г.</c:v>
                </c:pt>
                <c:pt idx="1">
                  <c:v>План 2022 г.</c:v>
                </c:pt>
                <c:pt idx="2">
                  <c:v>План 2023 г.</c:v>
                </c:pt>
                <c:pt idx="3">
                  <c:v>План 2024 г.</c:v>
                </c:pt>
                <c:pt idx="4">
                  <c:v>План 2025 г.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120953.4</c:v>
                </c:pt>
                <c:pt idx="1">
                  <c:v>121853.4</c:v>
                </c:pt>
                <c:pt idx="2">
                  <c:v>130138.7</c:v>
                </c:pt>
                <c:pt idx="3">
                  <c:v>130604.5</c:v>
                </c:pt>
                <c:pt idx="4">
                  <c:v>116309.5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09D-4FD0-8AF5-9981E6F47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5621120"/>
        <c:axId val="46122688"/>
        <c:axId val="0"/>
      </c:bar3DChart>
      <c:catAx>
        <c:axId val="295621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6122688"/>
        <c:crosses val="autoZero"/>
        <c:auto val="1"/>
        <c:lblAlgn val="ctr"/>
        <c:lblOffset val="100"/>
        <c:noMultiLvlLbl val="0"/>
      </c:catAx>
      <c:valAx>
        <c:axId val="4612268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95621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644311139823429E-4"/>
          <c:y val="0"/>
          <c:w val="0.99931355688860168"/>
          <c:h val="0.783345912813405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5000"/>
                    <a:satMod val="200000"/>
                  </a:schemeClr>
                </a:gs>
                <a:gs pos="30000">
                  <a:schemeClr val="accent2">
                    <a:tint val="61000"/>
                    <a:satMod val="200000"/>
                  </a:schemeClr>
                </a:gs>
                <a:gs pos="45000">
                  <a:schemeClr val="accent2">
                    <a:tint val="66000"/>
                    <a:satMod val="200000"/>
                  </a:schemeClr>
                </a:gs>
                <a:gs pos="55000">
                  <a:schemeClr val="accent2">
                    <a:tint val="66000"/>
                    <a:satMod val="200000"/>
                  </a:schemeClr>
                </a:gs>
                <a:gs pos="73000">
                  <a:schemeClr val="accent2">
                    <a:tint val="61000"/>
                    <a:satMod val="200000"/>
                  </a:schemeClr>
                </a:gs>
                <a:gs pos="100000">
                  <a:schemeClr val="accent2">
                    <a:tint val="45000"/>
                    <a:satMod val="200000"/>
                  </a:schemeClr>
                </a:gs>
              </a:gsLst>
              <a:lin ang="950000" scaled="1"/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DD-407C-9F91-9F102FCD9800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45000"/>
                      <a:satMod val="200000"/>
                    </a:schemeClr>
                  </a:gs>
                  <a:gs pos="30000">
                    <a:schemeClr val="accent3">
                      <a:tint val="61000"/>
                      <a:satMod val="200000"/>
                    </a:schemeClr>
                  </a:gs>
                  <a:gs pos="45000">
                    <a:schemeClr val="accent3">
                      <a:tint val="66000"/>
                      <a:satMod val="200000"/>
                    </a:schemeClr>
                  </a:gs>
                  <a:gs pos="55000">
                    <a:schemeClr val="accent3">
                      <a:tint val="66000"/>
                      <a:satMod val="200000"/>
                    </a:schemeClr>
                  </a:gs>
                  <a:gs pos="73000">
                    <a:schemeClr val="accent3">
                      <a:tint val="61000"/>
                      <a:satMod val="200000"/>
                    </a:schemeClr>
                  </a:gs>
                  <a:gs pos="100000">
                    <a:schemeClr val="accent3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DD-407C-9F91-9F102FCD980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 cap="flat" cmpd="sng" algn="ctr">
                <a:solidFill>
                  <a:schemeClr val="accent4">
                    <a:shade val="50000"/>
                  </a:schemeClr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ADD-407C-9F91-9F102FCD9800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63000"/>
                    </a:schemeClr>
                  </a:gs>
                  <a:gs pos="30000">
                    <a:schemeClr val="accent5">
                      <a:shade val="90000"/>
                      <a:satMod val="110000"/>
                    </a:schemeClr>
                  </a:gs>
                  <a:gs pos="45000">
                    <a:schemeClr val="accent5">
                      <a:shade val="100000"/>
                      <a:satMod val="118000"/>
                    </a:schemeClr>
                  </a:gs>
                  <a:gs pos="55000">
                    <a:schemeClr val="accent5">
                      <a:shade val="100000"/>
                      <a:satMod val="118000"/>
                    </a:schemeClr>
                  </a:gs>
                  <a:gs pos="73000">
                    <a:schemeClr val="accent5">
                      <a:shade val="90000"/>
                      <a:satMod val="110000"/>
                    </a:schemeClr>
                  </a:gs>
                  <a:gs pos="100000">
                    <a:schemeClr val="accent5">
                      <a:shade val="63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chemeClr val="accent5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ADD-407C-9F91-9F102FCD9800}"/>
              </c:ext>
            </c:extLst>
          </c:dPt>
          <c:dLbls>
            <c:dLbl>
              <c:idx val="0"/>
              <c:layout>
                <c:manualLayout>
                  <c:x val="2.6323774970277054E-3"/>
                  <c:y val="-4.96200078588268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151 684,5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ADD-407C-9F91-9F102FCD9800}"/>
                </c:ext>
              </c:extLst>
            </c:dLbl>
            <c:dLbl>
              <c:idx val="1"/>
              <c:layout>
                <c:manualLayout>
                  <c:x val="2.1059019976221546E-2"/>
                  <c:y val="-4.96200078588268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153 760,8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ADD-407C-9F91-9F102FCD9800}"/>
                </c:ext>
              </c:extLst>
            </c:dLbl>
            <c:dLbl>
              <c:idx val="2"/>
              <c:layout>
                <c:manualLayout>
                  <c:x val="1.0529509988110773E-2"/>
                  <c:y val="-5.6708580410087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232 663,4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ADD-407C-9F91-9F102FCD9800}"/>
                </c:ext>
              </c:extLst>
            </c:dLbl>
            <c:dLbl>
              <c:idx val="3"/>
              <c:layout>
                <c:manualLayout>
                  <c:x val="2.3691397473249241E-2"/>
                  <c:y val="-6.3797152961348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228 997,6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ADD-407C-9F91-9F102FCD9800}"/>
                </c:ext>
              </c:extLst>
            </c:dLbl>
            <c:dLbl>
              <c:idx val="4"/>
              <c:layout>
                <c:manualLayout>
                  <c:x val="1.579426498216616E-2"/>
                  <c:y val="-6.3797152961348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206 796,7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ADD-407C-9F91-9F102FCD98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2021 год</c:v>
                </c:pt>
                <c:pt idx="1">
                  <c:v>план 2022 год</c:v>
                </c:pt>
                <c:pt idx="2">
                  <c:v>план 2023 год </c:v>
                </c:pt>
                <c:pt idx="3">
                  <c:v>план 2024 год</c:v>
                </c:pt>
                <c:pt idx="4">
                  <c:v>план 2025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151684.5</c:v>
                </c:pt>
                <c:pt idx="1">
                  <c:v>153760.79999999999</c:v>
                </c:pt>
                <c:pt idx="2">
                  <c:v>232663.4</c:v>
                </c:pt>
                <c:pt idx="3">
                  <c:v>228997.6</c:v>
                </c:pt>
                <c:pt idx="4">
                  <c:v>206796.7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ADD-407C-9F91-9F102FCD98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96904192"/>
        <c:axId val="46132032"/>
        <c:axId val="0"/>
      </c:bar3DChart>
      <c:catAx>
        <c:axId val="296904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6132032"/>
        <c:crosses val="autoZero"/>
        <c:auto val="1"/>
        <c:lblAlgn val="ctr"/>
        <c:lblOffset val="100"/>
        <c:noMultiLvlLbl val="0"/>
      </c:catAx>
      <c:valAx>
        <c:axId val="4613203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96904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6942457485732"/>
          <c:y val="0.25691943105864057"/>
          <c:w val="0.7856493026654443"/>
          <c:h val="0.695753033954297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7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  <c:pt idx="3">
                  <c:v>Другие вопросы в области ЖКХ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17802</c:v>
                </c:pt>
                <c:pt idx="1">
                  <c:v>64567.4</c:v>
                </c:pt>
                <c:pt idx="2">
                  <c:v>77707</c:v>
                </c:pt>
                <c:pt idx="3">
                  <c:v>20009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D8-4E09-8DB0-16B1AC58CA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090483850750761"/>
          <c:y val="2.518762829782863E-2"/>
          <c:w val="0.45297905752079481"/>
          <c:h val="0.913194011853185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сметная стоимость работ, тыс.руб.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6.2337549460207184E-2"/>
                  <c:y val="-4.463679270234130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190 374,2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373-4C71-A5B1-E8A05FCD0C4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25 862,0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373-4C71-A5B1-E8A05FCD0C49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56 794,5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373-4C71-A5B1-E8A05FCD0C49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20 944,0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373-4C71-A5B1-E8A05FCD0C49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7 795,2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373-4C71-A5B1-E8A05FCD0C49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5 185,0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373-4C71-A5B1-E8A05FCD0C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Капитальный ремонт автомобильной дороги по ул. Юбилейная</c:v>
                </c:pt>
                <c:pt idx="1">
                  <c:v>Комплексное благоустройство парка в с. Новопышминское </c:v>
                </c:pt>
                <c:pt idx="2">
                  <c:v>Техническое перевооружение ОПО "Система теплоснабжения городского округа Сухой Лог</c:v>
                </c:pt>
                <c:pt idx="3">
                  <c:v>Обустройство пешеходных переходов вблизи образовательных учреждений в соответствии с требованиями новых национальных стандартов на территории городского округа Сухой Лог (в том числе обустройство подходов к пешеходным переходам и тротуаров "дом-школа-дом"</c:v>
                </c:pt>
                <c:pt idx="4">
                  <c:v>Модернизация наружного (уличного) освещения с применением энергоэффективного и энергосберегающего оборудования в с. Филатовское</c:v>
                </c:pt>
                <c:pt idx="5">
                  <c:v>Разработка проектно-сметной документации на капитальный ремонт (замену) сетей водоснабжения по ул. Белинского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190374.2</c:v>
                </c:pt>
                <c:pt idx="1">
                  <c:v>25862</c:v>
                </c:pt>
                <c:pt idx="2">
                  <c:v>56794.5</c:v>
                </c:pt>
                <c:pt idx="3">
                  <c:v>20944</c:v>
                </c:pt>
                <c:pt idx="4">
                  <c:v>7795.2</c:v>
                </c:pt>
                <c:pt idx="5">
                  <c:v>5185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373-4C71-A5B1-E8A05FCD0C4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Финансирование в 2023 году, тыс.руб.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4.463679270234130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41 258,0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373-4C71-A5B1-E8A05FCD0C49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25 862,0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373-4C71-A5B1-E8A05FCD0C49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13 335,1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373-4C71-A5B1-E8A05FCD0C49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20 944,0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373-4C71-A5B1-E8A05FCD0C49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3 897,6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E373-4C71-A5B1-E8A05FCD0C49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5 185,0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E373-4C71-A5B1-E8A05FCD0C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Капитальный ремонт автомобильной дороги по ул. Юбилейная</c:v>
                </c:pt>
                <c:pt idx="1">
                  <c:v>Комплексное благоустройство парка в с. Новопышминское </c:v>
                </c:pt>
                <c:pt idx="2">
                  <c:v>Техническое перевооружение ОПО "Система теплоснабжения городского округа Сухой Лог</c:v>
                </c:pt>
                <c:pt idx="3">
                  <c:v>Обустройство пешеходных переходов вблизи образовательных учреждений в соответствии с требованиями новых национальных стандартов на территории городского округа Сухой Лог (в том числе обустройство подходов к пешеходным переходам и тротуаров "дом-школа-дом"</c:v>
                </c:pt>
                <c:pt idx="4">
                  <c:v>Модернизация наружного (уличного) освещения с применением энергоэффективного и энергосберегающего оборудования в с. Филатовское</c:v>
                </c:pt>
                <c:pt idx="5">
                  <c:v>Разработка проектно-сметной документации на капитальный ремонт (замену) сетей водоснабжения по ул. Белинского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41258</c:v>
                </c:pt>
                <c:pt idx="1">
                  <c:v>25862</c:v>
                </c:pt>
                <c:pt idx="2">
                  <c:v>13335.09</c:v>
                </c:pt>
                <c:pt idx="3">
                  <c:v>20944</c:v>
                </c:pt>
                <c:pt idx="4">
                  <c:v>3897.6</c:v>
                </c:pt>
                <c:pt idx="5">
                  <c:v>5185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E373-4C71-A5B1-E8A05FCD0C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8176512"/>
        <c:axId val="297960000"/>
      </c:barChart>
      <c:catAx>
        <c:axId val="2981765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100">
                <a:latin typeface="Liberation Serif" panose="02020603050405020304" pitchFamily="18" charset="0"/>
              </a:defRPr>
            </a:pPr>
            <a:endParaRPr lang="ru-RU"/>
          </a:p>
        </c:txPr>
        <c:crossAx val="297960000"/>
        <c:crosses val="autoZero"/>
        <c:auto val="1"/>
        <c:lblAlgn val="ctr"/>
        <c:lblOffset val="100"/>
        <c:noMultiLvlLbl val="0"/>
      </c:catAx>
      <c:valAx>
        <c:axId val="297960000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 b="0"/>
            </a:pPr>
            <a:endParaRPr lang="ru-RU"/>
          </a:p>
        </c:txPr>
        <c:crossAx val="298176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234588306590012"/>
          <c:y val="4.1775996055091642E-2"/>
          <c:w val="0.3676541434158922"/>
          <c:h val="0.14059246456728267"/>
        </c:manualLayout>
      </c:layout>
      <c:overlay val="0"/>
      <c:txPr>
        <a:bodyPr/>
        <a:lstStyle/>
        <a:p>
          <a:pPr>
            <a:defRPr sz="1200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94047100011449"/>
          <c:y val="0"/>
          <c:w val="0.75695938527135509"/>
          <c:h val="0.9999423166009856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Бюджетный кредит (привлеченный городским округом в 2013 году кредит из бюджета Свердловской области)</c:v>
                </c:pt>
              </c:strCache>
            </c:strRef>
          </c:tx>
          <c:spPr>
            <a:solidFill>
              <a:srgbClr val="CCCC00"/>
            </a:solidFill>
          </c:spPr>
          <c:invertIfNegative val="0"/>
          <c:dLbls>
            <c:dLbl>
              <c:idx val="0"/>
              <c:layout>
                <c:manualLayout>
                  <c:x val="7.4068881260118177E-3"/>
                  <c:y val="-5.4267474554109425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1 771,4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035-468B-BAC9-7AD6B36784A1}"/>
                </c:ext>
              </c:extLst>
            </c:dLbl>
            <c:dLbl>
              <c:idx val="1"/>
              <c:layout>
                <c:manualLayout>
                  <c:x val="1.33323986268212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035-468B-BAC9-7AD6B36784A1}"/>
                </c:ext>
              </c:extLst>
            </c:dLbl>
            <c:dLbl>
              <c:idx val="2"/>
              <c:layout>
                <c:manualLayout>
                  <c:x val="1.3332398626821264E-2"/>
                  <c:y val="-8.1401211831163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035-468B-BAC9-7AD6B36784A1}"/>
                </c:ext>
              </c:extLst>
            </c:dLbl>
            <c:dLbl>
              <c:idx val="3"/>
              <c:layout>
                <c:manualLayout>
                  <c:x val="1.3332398626821264E-2"/>
                  <c:y val="-2.71337372770547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035-468B-BAC9-7AD6B36784A1}"/>
                </c:ext>
              </c:extLst>
            </c:dLbl>
            <c:dLbl>
              <c:idx val="4"/>
              <c:layout>
                <c:manualLayout>
                  <c:x val="1.3332398626821264E-2"/>
                  <c:y val="-8.1401211831163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035-468B-BAC9-7AD6B36784A1}"/>
                </c:ext>
              </c:extLst>
            </c:dLbl>
            <c:dLbl>
              <c:idx val="5"/>
              <c:layout>
                <c:manualLayout>
                  <c:x val="1.3332398626821264E-2"/>
                  <c:y val="-2.71337372770547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035-468B-BAC9-7AD6B36784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на 01.01.2018 г.</c:v>
                </c:pt>
                <c:pt idx="1">
                  <c:v>на 01.01.2019 г.</c:v>
                </c:pt>
                <c:pt idx="2">
                  <c:v>на 01.01.2020 г.</c:v>
                </c:pt>
                <c:pt idx="3">
                  <c:v>на 01.01.2021 г.</c:v>
                </c:pt>
                <c:pt idx="4">
                  <c:v>на 01.01.2022 г.</c:v>
                </c:pt>
                <c:pt idx="5">
                  <c:v>на 01.01.2023 г.</c:v>
                </c:pt>
                <c:pt idx="6">
                  <c:v>на 01.01.2024 г.</c:v>
                </c:pt>
                <c:pt idx="7">
                  <c:v>на 01.01.2025 г.</c:v>
                </c:pt>
                <c:pt idx="8">
                  <c:v>на 01.01.2026 г.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 formatCode="General">
                  <c:v>1771.4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035-468B-BAC9-7AD6B36784A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Муниципальная гарантия</c:v>
                </c:pt>
              </c:strCache>
            </c:strRef>
          </c:tx>
          <c:spPr>
            <a:solidFill>
              <a:srgbClr val="FF3399"/>
            </a:solidFill>
          </c:spPr>
          <c:invertIfNegative val="0"/>
          <c:dLbls>
            <c:dLbl>
              <c:idx val="0"/>
              <c:layout>
                <c:manualLayout>
                  <c:x val="1.3332398626821264E-2"/>
                  <c:y val="-1.6280242366232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035-468B-BAC9-7AD6B36784A1}"/>
                </c:ext>
              </c:extLst>
            </c:dLbl>
            <c:dLbl>
              <c:idx val="1"/>
              <c:layout>
                <c:manualLayout>
                  <c:x val="1.1851021001619024E-2"/>
                  <c:y val="-8.1401211831163972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5 898,0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035-468B-BAC9-7AD6B36784A1}"/>
                </c:ext>
              </c:extLst>
            </c:dLbl>
            <c:dLbl>
              <c:idx val="2"/>
              <c:layout>
                <c:manualLayout>
                  <c:x val="1.3332398626821264E-2"/>
                  <c:y val="-1.6280242366232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035-468B-BAC9-7AD6B36784A1}"/>
                </c:ext>
              </c:extLst>
            </c:dLbl>
            <c:dLbl>
              <c:idx val="3"/>
              <c:layout>
                <c:manualLayout>
                  <c:x val="1.3332398626821264E-2"/>
                  <c:y val="-1.0853494910821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035-468B-BAC9-7AD6B36784A1}"/>
                </c:ext>
              </c:extLst>
            </c:dLbl>
            <c:dLbl>
              <c:idx val="4"/>
              <c:layout>
                <c:manualLayout>
                  <c:x val="1.3332398626821264E-2"/>
                  <c:y val="-1.8993616093938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035-468B-BAC9-7AD6B36784A1}"/>
                </c:ext>
              </c:extLst>
            </c:dLbl>
            <c:dLbl>
              <c:idx val="5"/>
              <c:layout>
                <c:manualLayout>
                  <c:x val="1.3332398626821264E-2"/>
                  <c:y val="-1.3566868638527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1035-468B-BAC9-7AD6B36784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на 01.01.2018 г.</c:v>
                </c:pt>
                <c:pt idx="1">
                  <c:v>на 01.01.2019 г.</c:v>
                </c:pt>
                <c:pt idx="2">
                  <c:v>на 01.01.2020 г.</c:v>
                </c:pt>
                <c:pt idx="3">
                  <c:v>на 01.01.2021 г.</c:v>
                </c:pt>
                <c:pt idx="4">
                  <c:v>на 01.01.2022 г.</c:v>
                </c:pt>
                <c:pt idx="5">
                  <c:v>на 01.01.2023 г.</c:v>
                </c:pt>
                <c:pt idx="6">
                  <c:v>на 01.01.2024 г.</c:v>
                </c:pt>
                <c:pt idx="7">
                  <c:v>на 01.01.2025 г.</c:v>
                </c:pt>
                <c:pt idx="8">
                  <c:v>на 01.01.2026 г.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0</c:v>
                </c:pt>
                <c:pt idx="1">
                  <c:v>5898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1035-468B-BAC9-7AD6B36784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98733568"/>
        <c:axId val="297926656"/>
        <c:axId val="0"/>
      </c:bar3DChart>
      <c:catAx>
        <c:axId val="2987335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97926656"/>
        <c:crosses val="autoZero"/>
        <c:auto val="1"/>
        <c:lblAlgn val="ctr"/>
        <c:lblOffset val="100"/>
        <c:noMultiLvlLbl val="0"/>
      </c:catAx>
      <c:valAx>
        <c:axId val="297926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873356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 b="1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3545783491877682"/>
          <c:y val="3.1448642458530254E-2"/>
          <c:w val="0.5256023462222128"/>
          <c:h val="0.32325660396708067"/>
        </c:manualLayout>
      </c:layout>
      <c:overlay val="0"/>
      <c:txPr>
        <a:bodyPr/>
        <a:lstStyle/>
        <a:p>
          <a:pPr>
            <a:defRPr sz="1200" b="1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bg2"/>
        </a:solidFill>
      </c:spPr>
    </c:sideWall>
    <c:backWall>
      <c:thickness val="0"/>
      <c:spPr>
        <a:solidFill>
          <a:schemeClr val="bg2"/>
        </a:solidFill>
      </c:spPr>
    </c:backWall>
    <c:plotArea>
      <c:layout>
        <c:manualLayout>
          <c:layoutTarget val="inner"/>
          <c:xMode val="edge"/>
          <c:yMode val="edge"/>
          <c:x val="8.3931852975138055E-2"/>
          <c:y val="0.12301311960188389"/>
          <c:w val="0.89948365924172358"/>
          <c:h val="0.775780798707479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долговой нагрузки, 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97-440F-A770-D1701F3EBB0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97-440F-A770-D1701F3EBB06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F97-440F-A770-D1701F3EBB0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F97-440F-A770-D1701F3EBB06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F97-440F-A770-D1701F3EBB06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F97-440F-A770-D1701F3EBB06}"/>
              </c:ext>
            </c:extLst>
          </c:dPt>
          <c:dLbls>
            <c:dLbl>
              <c:idx val="0"/>
              <c:layout>
                <c:manualLayout>
                  <c:x val="9.265425542690291E-3"/>
                  <c:y val="-0.415375297180185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F97-440F-A770-D1701F3EBB06}"/>
                </c:ext>
              </c:extLst>
            </c:dLbl>
            <c:dLbl>
              <c:idx val="1"/>
              <c:layout>
                <c:manualLayout>
                  <c:x val="1.3763800582844012E-2"/>
                  <c:y val="-8.1452058395071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F97-440F-A770-D1701F3EBB06}"/>
                </c:ext>
              </c:extLst>
            </c:dLbl>
            <c:dLbl>
              <c:idx val="2"/>
              <c:layout>
                <c:manualLayout>
                  <c:x val="7.6047542013098074E-3"/>
                  <c:y val="-8.2822688305690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F97-440F-A770-D1701F3EBB06}"/>
                </c:ext>
              </c:extLst>
            </c:dLbl>
            <c:dLbl>
              <c:idx val="3"/>
              <c:layout>
                <c:manualLayout>
                  <c:x val="6.2614926478887639E-3"/>
                  <c:y val="-8.1104945998963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F97-440F-A770-D1701F3EBB06}"/>
                </c:ext>
              </c:extLst>
            </c:dLbl>
            <c:dLbl>
              <c:idx val="4"/>
              <c:layout>
                <c:manualLayout>
                  <c:x val="9.2898505847250883E-3"/>
                  <c:y val="-8.0495735900554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F97-440F-A770-D1701F3EBB06}"/>
                </c:ext>
              </c:extLst>
            </c:dLbl>
            <c:dLbl>
              <c:idx val="5"/>
              <c:layout>
                <c:manualLayout>
                  <c:x val="1.2318208521561467E-2"/>
                  <c:y val="-8.0495735900554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F97-440F-A770-D1701F3EBB06}"/>
                </c:ext>
              </c:extLst>
            </c:dLbl>
            <c:dLbl>
              <c:idx val="6"/>
              <c:layout>
                <c:manualLayout>
                  <c:x val="1.4872998463306005E-2"/>
                  <c:y val="-8.0620473617230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3F97-440F-A770-D1701F3EBB06}"/>
                </c:ext>
              </c:extLst>
            </c:dLbl>
            <c:dLbl>
              <c:idx val="7"/>
              <c:layout>
                <c:manualLayout>
                  <c:x val="1.2030780183303573E-2"/>
                  <c:y val="-8.0495735900554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3F97-440F-A770-D1701F3EBB06}"/>
                </c:ext>
              </c:extLst>
            </c:dLbl>
            <c:dLbl>
              <c:idx val="8"/>
              <c:layout>
                <c:manualLayout>
                  <c:x val="1.3500913045113987E-2"/>
                  <c:y val="-7.0941235170690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F97-440F-A770-D1701F3EBB06}"/>
                </c:ext>
              </c:extLst>
            </c:dLbl>
            <c:dLbl>
              <c:idx val="9"/>
              <c:layout>
                <c:manualLayout>
                  <c:x val="2.9402657236207021E-3"/>
                  <c:y val="-6.8364436088997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F97-440F-A770-D1701F3EBB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на 01.01.2018г.</c:v>
                </c:pt>
                <c:pt idx="1">
                  <c:v>на 01.01.2019г.</c:v>
                </c:pt>
                <c:pt idx="2">
                  <c:v>на 01.01.2020г.</c:v>
                </c:pt>
                <c:pt idx="3">
                  <c:v>на 01.01.2021г.</c:v>
                </c:pt>
                <c:pt idx="4">
                  <c:v>на 01.01.2022г.</c:v>
                </c:pt>
                <c:pt idx="5">
                  <c:v>на 01.01.2023г.</c:v>
                </c:pt>
                <c:pt idx="6">
                  <c:v>на 01.01.2024г.</c:v>
                </c:pt>
                <c:pt idx="7">
                  <c:v>на 01.01.2025г.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 formatCode="General">
                  <c:v>0.4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3F97-440F-A770-D1701F3EBB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8877952"/>
        <c:axId val="178989888"/>
        <c:axId val="0"/>
      </c:bar3DChart>
      <c:catAx>
        <c:axId val="298877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Liberation Serif" panose="02020603050405020304" pitchFamily="18" charset="0"/>
              </a:defRPr>
            </a:pPr>
            <a:endParaRPr lang="ru-RU"/>
          </a:p>
        </c:txPr>
        <c:crossAx val="178989888"/>
        <c:crosses val="autoZero"/>
        <c:auto val="1"/>
        <c:lblAlgn val="ctr"/>
        <c:lblOffset val="100"/>
        <c:noMultiLvlLbl val="0"/>
      </c:catAx>
      <c:valAx>
        <c:axId val="178989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Liberation Serif" panose="02020603050405020304" pitchFamily="18" charset="0"/>
              </a:defRPr>
            </a:pPr>
            <a:endParaRPr lang="ru-RU"/>
          </a:p>
        </c:txPr>
        <c:crossAx val="298877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405019234647178E-2"/>
          <c:y val="0.14517749661802284"/>
          <c:w val="0.88676946530237699"/>
          <c:h val="0.74485378530925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ln w="38100">
              <a:solidFill>
                <a:schemeClr val="accent1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1.2312500969488265E-2"/>
                  <c:y val="-3.458221417663832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357,9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DBA-44CC-AEA3-36567BB12A5F}"/>
                </c:ext>
              </c:extLst>
            </c:dLbl>
            <c:dLbl>
              <c:idx val="1"/>
              <c:layout>
                <c:manualLayout>
                  <c:x val="-2.1546876696604465E-2"/>
                  <c:y val="1.03746642529915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730,8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DBA-44CC-AEA3-36567BB12A5F}"/>
                </c:ext>
              </c:extLst>
            </c:dLbl>
            <c:dLbl>
              <c:idx val="2"/>
              <c:layout>
                <c:manualLayout>
                  <c:x val="-4.3093753393208929E-2"/>
                  <c:y val="1.037466425299149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1209,2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DBA-44CC-AEA3-36567BB12A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март</c:v>
                </c:pt>
                <c:pt idx="1">
                  <c:v>июнь</c:v>
                </c:pt>
                <c:pt idx="2">
                  <c:v>сентябрь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357.9</c:v>
                </c:pt>
                <c:pt idx="1">
                  <c:v>730.8</c:v>
                </c:pt>
                <c:pt idx="2">
                  <c:v>1209.2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DBA-44CC-AEA3-36567BB12A5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4.9250003877953093E-2"/>
                  <c:y val="6.916442835327664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394,9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DBA-44CC-AEA3-36567BB12A5F}"/>
                </c:ext>
              </c:extLst>
            </c:dLbl>
            <c:dLbl>
              <c:idx val="1"/>
              <c:layout>
                <c:manualLayout>
                  <c:x val="3.0781252423720665E-2"/>
                  <c:y val="-1.383288567065533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852,8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DBA-44CC-AEA3-36567BB12A5F}"/>
                </c:ext>
              </c:extLst>
            </c:dLbl>
            <c:dLbl>
              <c:idx val="2"/>
              <c:layout>
                <c:manualLayout>
                  <c:x val="9.2343757271161984E-3"/>
                  <c:y val="1.037466425299149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1636,4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DBA-44CC-AEA3-36567BB12A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март</c:v>
                </c:pt>
                <c:pt idx="1">
                  <c:v>июнь</c:v>
                </c:pt>
                <c:pt idx="2">
                  <c:v>сентябрь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394.9</c:v>
                </c:pt>
                <c:pt idx="1">
                  <c:v>852.8</c:v>
                </c:pt>
                <c:pt idx="2">
                  <c:v>1636.4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DBA-44CC-AEA3-36567BB12A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5082880"/>
        <c:axId val="58267264"/>
      </c:barChart>
      <c:catAx>
        <c:axId val="185082880"/>
        <c:scaling>
          <c:orientation val="minMax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Liberation Serif" panose="02020603050405020304" pitchFamily="18" charset="0"/>
              </a:defRPr>
            </a:pPr>
            <a:endParaRPr lang="ru-RU"/>
          </a:p>
        </c:txPr>
        <c:crossAx val="58267264"/>
        <c:crosses val="autoZero"/>
        <c:auto val="1"/>
        <c:lblAlgn val="ctr"/>
        <c:lblOffset val="100"/>
        <c:noMultiLvlLbl val="0"/>
      </c:catAx>
      <c:valAx>
        <c:axId val="58267264"/>
        <c:scaling>
          <c:orientation val="minMax"/>
        </c:scaling>
        <c:delete val="1"/>
        <c:axPos val="l"/>
        <c:minorGridlines/>
        <c:numFmt formatCode="General" sourceLinked="1"/>
        <c:majorTickMark val="out"/>
        <c:minorTickMark val="none"/>
        <c:tickLblPos val="nextTo"/>
        <c:crossAx val="185082880"/>
        <c:crosses val="autoZero"/>
        <c:crossBetween val="between"/>
        <c:dispUnits>
          <c:builtInUnit val="thousands"/>
          <c:dispUnitsLbl>
            <c:layout/>
          </c:dispUnitsLbl>
        </c:dispUnits>
      </c:valAx>
      <c:spPr>
        <a:solidFill>
          <a:schemeClr val="accent2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5.4284290605543323E-2"/>
          <c:y val="3.680813242973003E-2"/>
          <c:w val="0.53951852304279713"/>
          <c:h val="7.6167648039106764E-2"/>
        </c:manualLayout>
      </c:layout>
      <c:overlay val="0"/>
      <c:txPr>
        <a:bodyPr/>
        <a:lstStyle/>
        <a:p>
          <a:pPr>
            <a:defRPr sz="11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gradFill rotWithShape="1">
      <a:gsLst>
        <a:gs pos="0">
          <a:schemeClr val="accent1">
            <a:tint val="62000"/>
            <a:satMod val="180000"/>
          </a:schemeClr>
        </a:gs>
        <a:gs pos="65000">
          <a:schemeClr val="accent1">
            <a:tint val="32000"/>
            <a:satMod val="250000"/>
          </a:schemeClr>
        </a:gs>
        <a:gs pos="100000">
          <a:schemeClr val="accent1">
            <a:tint val="23000"/>
            <a:satMod val="300000"/>
          </a:schemeClr>
        </a:gs>
      </a:gsLst>
      <a:lin ang="16200000" scaled="0"/>
    </a:gradFill>
    <a:ln w="9525" cap="flat" cmpd="sng" algn="ctr">
      <a:solidFill>
        <a:schemeClr val="accent1"/>
      </a:solidFill>
      <a:prstDash val="solid"/>
    </a:ln>
    <a:effectLst>
      <a:outerShdw blurRad="50800" dist="38100" dir="5400000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"/>
      <c:hPercent val="118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bg1">
              <a:lumMod val="85000"/>
            </a:schemeClr>
          </a:solidFill>
          <a:prstDash val="solid"/>
        </a:ln>
      </c:spPr>
    </c:floor>
    <c:sideWall>
      <c:thickness val="0"/>
      <c:spPr>
        <a:solidFill>
          <a:schemeClr val="accent2">
            <a:lumMod val="40000"/>
            <a:lumOff val="60000"/>
          </a:schemeClr>
        </a:solidFill>
        <a:ln w="63500" cap="flat" cmpd="thickThin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sideWall>
    <c:backWall>
      <c:thickness val="0"/>
      <c:spPr>
        <a:solidFill>
          <a:schemeClr val="accent2">
            <a:lumMod val="40000"/>
            <a:lumOff val="60000"/>
          </a:schemeClr>
        </a:solidFill>
        <a:ln w="63500" cap="flat" cmpd="thickThin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6.2958279871777309E-2"/>
          <c:y val="1.5332892304895393E-3"/>
          <c:w val="0.76415522966831206"/>
          <c:h val="0.8314454959549949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Родилось</c:v>
                </c:pt>
              </c:strCache>
            </c:strRef>
          </c:tx>
          <c:spPr>
            <a:solidFill>
              <a:srgbClr val="CC00FF"/>
            </a:soli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5.7449763550026164E-2"/>
                  <c:y val="2.34432223613646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B05-40AC-90D2-369269D29C8B}"/>
                </c:ext>
              </c:extLst>
            </c:dLbl>
            <c:dLbl>
              <c:idx val="1"/>
              <c:layout>
                <c:manualLayout>
                  <c:x val="5.7449763550026164E-2"/>
                  <c:y val="4.297874450170975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B05-40AC-90D2-369269D29C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322</c:v>
                </c:pt>
                <c:pt idx="1">
                  <c:v>275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B05-40AC-90D2-369269D29C8B}"/>
            </c:ext>
          </c:extLst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Умерло</c:v>
                </c:pt>
              </c:strCache>
            </c:strRef>
          </c:tx>
          <c:spPr>
            <a:solidFill>
              <a:srgbClr val="00B0F0"/>
            </a:solidFill>
            <a:ln w="1723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97779610114238E-2"/>
                  <c:y val="-1.5746438801485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B05-40AC-90D2-369269D29C8B}"/>
                </c:ext>
              </c:extLst>
            </c:dLbl>
            <c:dLbl>
              <c:idx val="1"/>
              <c:layout>
                <c:manualLayout>
                  <c:x val="4.4590275090314956E-2"/>
                  <c:y val="1.67916125261444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B05-40AC-90D2-369269D29C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577</c:v>
                </c:pt>
                <c:pt idx="1">
                  <c:v>554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B05-40AC-90D2-369269D29C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0"/>
        <c:shape val="cylinder"/>
        <c:axId val="185084928"/>
        <c:axId val="58268992"/>
        <c:axId val="0"/>
      </c:bar3DChart>
      <c:catAx>
        <c:axId val="1850849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430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>
                <a:latin typeface="Liberation Serif" panose="02020603050405020304" pitchFamily="18" charset="0"/>
              </a:defRPr>
            </a:pPr>
            <a:endParaRPr lang="ru-RU"/>
          </a:p>
        </c:txPr>
        <c:crossAx val="58268992"/>
        <c:crosses val="autoZero"/>
        <c:auto val="1"/>
        <c:lblAlgn val="ctr"/>
        <c:lblOffset val="100"/>
        <c:noMultiLvlLbl val="0"/>
      </c:catAx>
      <c:valAx>
        <c:axId val="58268992"/>
        <c:scaling>
          <c:orientation val="minMax"/>
        </c:scaling>
        <c:delete val="0"/>
        <c:axPos val="b"/>
        <c:majorGridlines>
          <c:spPr>
            <a:ln w="4308">
              <a:noFill/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30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1">
                <a:latin typeface="Liberation Serif" panose="02020603050405020304" pitchFamily="18" charset="0"/>
              </a:defRPr>
            </a:pPr>
            <a:endParaRPr lang="ru-RU"/>
          </a:p>
        </c:txPr>
        <c:crossAx val="185084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7427029083430352E-2"/>
          <c:y val="9.8846340305622629E-2"/>
          <c:w val="0.13756630023355737"/>
          <c:h val="0.36018093949157165"/>
        </c:manualLayout>
      </c:layout>
      <c:overlay val="0"/>
      <c:spPr>
        <a:noFill/>
        <a:ln w="4308">
          <a:noFill/>
          <a:prstDash val="solid"/>
        </a:ln>
      </c:spPr>
      <c:txPr>
        <a:bodyPr/>
        <a:lstStyle/>
        <a:p>
          <a:pPr>
            <a:defRPr sz="11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1">
            <a:tint val="62000"/>
            <a:satMod val="180000"/>
          </a:schemeClr>
        </a:gs>
        <a:gs pos="65000">
          <a:schemeClr val="accent1">
            <a:tint val="32000"/>
            <a:satMod val="250000"/>
          </a:schemeClr>
        </a:gs>
        <a:gs pos="100000">
          <a:schemeClr val="accent1">
            <a:tint val="23000"/>
            <a:satMod val="300000"/>
          </a:schemeClr>
        </a:gs>
      </a:gsLst>
      <a:lin ang="16200000" scaled="0"/>
    </a:gradFill>
    <a:ln w="9525" cap="flat" cmpd="sng" algn="ctr">
      <a:solidFill>
        <a:schemeClr val="accent1"/>
      </a:solidFill>
      <a:prstDash val="solid"/>
    </a:ln>
    <a:effectLst>
      <a:outerShdw blurRad="50800" dist="38100" dir="5400000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046621525483658E-2"/>
          <c:y val="5.5430349008840314E-2"/>
          <c:w val="0.66689800061201876"/>
          <c:h val="0.914754709794149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Сухой Лог</c:v>
                </c:pt>
              </c:strCache>
            </c:strRef>
          </c:tx>
          <c:spPr>
            <a:solidFill>
              <a:srgbClr val="FF3399"/>
            </a:soli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8.4561997984629392E-2"/>
                  <c:y val="-1.51177646928119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EC3-4605-A08D-52CCD2C05F62}"/>
                </c:ext>
              </c:extLst>
            </c:dLbl>
            <c:dLbl>
              <c:idx val="1"/>
              <c:layout>
                <c:manualLayout>
                  <c:x val="-0.1043409894027369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EC3-4605-A08D-52CCD2C05F62}"/>
                </c:ext>
              </c:extLst>
            </c:dLbl>
            <c:dLbl>
              <c:idx val="2"/>
              <c:layout>
                <c:manualLayout>
                  <c:x val="-9.2109039541415416E-2"/>
                  <c:y val="-5.0391226371672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EC3-4605-A08D-52CCD2C05F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2223.4</c:v>
                </c:pt>
                <c:pt idx="1">
                  <c:v>2282.4</c:v>
                </c:pt>
                <c:pt idx="2">
                  <c:v>2303.6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EC3-4605-A08D-52CCD2C05F6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Верхняя Салда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-7.426075465299177E-2"/>
                  <c:y val="-5.0391226371672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EC3-4605-A08D-52CCD2C05F62}"/>
                </c:ext>
              </c:extLst>
            </c:dLbl>
            <c:dLbl>
              <c:idx val="1"/>
              <c:layout>
                <c:manualLayout>
                  <c:x val="-7.1166556542450451E-2"/>
                  <c:y val="-1.00782452743345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EC3-4605-A08D-52CCD2C05F62}"/>
                </c:ext>
              </c:extLst>
            </c:dLbl>
            <c:dLbl>
              <c:idx val="2"/>
              <c:layout>
                <c:manualLayout>
                  <c:x val="-7.580785370826248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EC3-4605-A08D-52CCD2C05F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1741.5</c:v>
                </c:pt>
                <c:pt idx="1">
                  <c:v>1675.5</c:v>
                </c:pt>
                <c:pt idx="2" formatCode="0.0">
                  <c:v>1655.4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EC3-4605-A08D-52CCD2C05F6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Реж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7.2303491619839511E-2"/>
                  <c:y val="5.0391226371672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EC3-4605-A08D-52CCD2C05F62}"/>
                </c:ext>
              </c:extLst>
            </c:dLbl>
            <c:dLbl>
              <c:idx val="1"/>
              <c:layout>
                <c:manualLayout>
                  <c:x val="-8.204851020451918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EC3-4605-A08D-52CCD2C05F62}"/>
                </c:ext>
              </c:extLst>
            </c:dLbl>
            <c:dLbl>
              <c:idx val="2"/>
              <c:layout>
                <c:manualLayout>
                  <c:x val="-7.367090791081693E-2"/>
                  <c:y val="-1.00782452743345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8EC3-4605-A08D-52CCD2C05F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2578.3000000000002</c:v>
                </c:pt>
                <c:pt idx="1">
                  <c:v>2175.1999999999998</c:v>
                </c:pt>
                <c:pt idx="2">
                  <c:v>2149.1999999999998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EC3-4605-A08D-52CCD2C05F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9271168"/>
        <c:axId val="134545408"/>
      </c:barChart>
      <c:catAx>
        <c:axId val="17927116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4545408"/>
        <c:crosses val="autoZero"/>
        <c:auto val="1"/>
        <c:lblAlgn val="ctr"/>
        <c:lblOffset val="100"/>
        <c:noMultiLvlLbl val="0"/>
      </c:catAx>
      <c:valAx>
        <c:axId val="134545408"/>
        <c:scaling>
          <c:orientation val="minMax"/>
        </c:scaling>
        <c:delete val="1"/>
        <c:axPos val="b"/>
        <c:majorGridlines/>
        <c:numFmt formatCode="0.0" sourceLinked="1"/>
        <c:majorTickMark val="out"/>
        <c:minorTickMark val="none"/>
        <c:tickLblPos val="nextTo"/>
        <c:crossAx val="179271168"/>
        <c:crosses val="autoZero"/>
        <c:crossBetween val="between"/>
      </c:valAx>
      <c:spPr>
        <a:ln w="9525"/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632867734460183E-2"/>
          <c:y val="4.9745185007933589E-2"/>
          <c:w val="0.68390237859510261"/>
          <c:h val="0.810440577827534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Сухой лог</c:v>
                </c:pt>
              </c:strCache>
            </c:strRef>
          </c:tx>
          <c:spPr>
            <a:solidFill>
              <a:srgbClr val="FF3399"/>
            </a:soli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0.1041828685701588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EF0-407B-9AFD-FBCE57AADE0F}"/>
                </c:ext>
              </c:extLst>
            </c:dLbl>
            <c:dLbl>
              <c:idx val="1"/>
              <c:layout>
                <c:manualLayout>
                  <c:x val="-8.8574966596631846E-2"/>
                  <c:y val="9.04457909235156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EF0-407B-9AFD-FBCE57AADE0F}"/>
                </c:ext>
              </c:extLst>
            </c:dLbl>
            <c:dLbl>
              <c:idx val="2"/>
              <c:layout>
                <c:manualLayout>
                  <c:x val="-9.637879468652942E-2"/>
                  <c:y val="4.52228954617578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EF0-407B-9AFD-FBCE57AADE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2286.6</c:v>
                </c:pt>
                <c:pt idx="1">
                  <c:v>2282.4</c:v>
                </c:pt>
                <c:pt idx="2">
                  <c:v>2303.6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EF0-407B-9AFD-FBCE57AADE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Вархняя Салда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-7.3357139275577049E-2"/>
                  <c:y val="-1.35668686385273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EF0-407B-9AFD-FBCE57AADE0F}"/>
                </c:ext>
              </c:extLst>
            </c:dLbl>
            <c:dLbl>
              <c:idx val="1"/>
              <c:layout>
                <c:manualLayout>
                  <c:x val="-7.335713927557704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EF0-407B-9AFD-FBCE57AADE0F}"/>
                </c:ext>
              </c:extLst>
            </c:dLbl>
            <c:dLbl>
              <c:idx val="2"/>
              <c:layout>
                <c:manualLayout>
                  <c:x val="-7.0235558880871587E-2"/>
                  <c:y val="-1.35668686385273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EF0-407B-9AFD-FBCE57AADE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1782.8</c:v>
                </c:pt>
                <c:pt idx="1">
                  <c:v>1724.1</c:v>
                </c:pt>
                <c:pt idx="2">
                  <c:v>1705.9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EF0-407B-9AFD-FBCE57AADE0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Реж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7.9521154483326834E-2"/>
                  <c:y val="-9.04457909235156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EF0-407B-9AFD-FBCE57AADE0F}"/>
                </c:ext>
              </c:extLst>
            </c:dLbl>
            <c:dLbl>
              <c:idx val="1"/>
              <c:layout>
                <c:manualLayout>
                  <c:x val="-8.0764747869705722E-2"/>
                  <c:y val="4.52228954617577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EF0-407B-9AFD-FBCE57AADE0F}"/>
                </c:ext>
              </c:extLst>
            </c:dLbl>
            <c:dLbl>
              <c:idx val="2"/>
              <c:layout>
                <c:manualLayout>
                  <c:x val="-8.5248394229549718E-2"/>
                  <c:y val="-4.52228954617578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EF0-407B-9AFD-FBCE57AADE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2461.3000000000002</c:v>
                </c:pt>
                <c:pt idx="1">
                  <c:v>2173.1999999999998</c:v>
                </c:pt>
                <c:pt idx="2" formatCode="0.0">
                  <c:v>2162.4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FEF0-407B-9AFD-FBCE57AADE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9271680"/>
        <c:axId val="58896320"/>
      </c:barChart>
      <c:catAx>
        <c:axId val="179271680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8896320"/>
        <c:crosses val="autoZero"/>
        <c:auto val="1"/>
        <c:lblAlgn val="ctr"/>
        <c:lblOffset val="100"/>
        <c:noMultiLvlLbl val="0"/>
      </c:catAx>
      <c:valAx>
        <c:axId val="58896320"/>
        <c:scaling>
          <c:orientation val="minMax"/>
        </c:scaling>
        <c:delete val="1"/>
        <c:axPos val="b"/>
        <c:majorGridlines/>
        <c:numFmt formatCode="0.0" sourceLinked="1"/>
        <c:majorTickMark val="out"/>
        <c:minorTickMark val="none"/>
        <c:tickLblPos val="nextTo"/>
        <c:crossAx val="1792716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671714220242332"/>
          <c:y val="9.0856908154986149E-2"/>
          <c:w val="0.74899458258731066"/>
          <c:h val="0.88242047179942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2019 год (факт)</c:v>
                </c:pt>
                <c:pt idx="1">
                  <c:v>2020 год (факт)</c:v>
                </c:pt>
                <c:pt idx="2">
                  <c:v>2021 год (факт)</c:v>
                </c:pt>
                <c:pt idx="3">
                  <c:v>2022 год (план)</c:v>
                </c:pt>
                <c:pt idx="4">
                  <c:v>2023 год (прогноз)</c:v>
                </c:pt>
                <c:pt idx="5">
                  <c:v>2024 год (прогноз)</c:v>
                </c:pt>
                <c:pt idx="6">
                  <c:v>2025 год (прогноз)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1795103.2</c:v>
                </c:pt>
                <c:pt idx="1">
                  <c:v>1890034.3</c:v>
                </c:pt>
                <c:pt idx="2">
                  <c:v>1958051.3</c:v>
                </c:pt>
                <c:pt idx="3">
                  <c:v>2355052.6</c:v>
                </c:pt>
                <c:pt idx="4">
                  <c:v>2223378.6</c:v>
                </c:pt>
                <c:pt idx="5">
                  <c:v>2282441.6</c:v>
                </c:pt>
                <c:pt idx="6">
                  <c:v>2303559.4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88-486F-B930-619B4A5BA9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ln w="28575">
              <a:solidFill>
                <a:schemeClr val="bg1"/>
              </a:solidFill>
            </a:ln>
          </c:spPr>
          <c:invertIfNegative val="0"/>
          <c:cat>
            <c:strRef>
              <c:f>Лист1!$A$2:$A$8</c:f>
              <c:strCache>
                <c:ptCount val="7"/>
                <c:pt idx="0">
                  <c:v>2019 год (факт)</c:v>
                </c:pt>
                <c:pt idx="1">
                  <c:v>2020 год (факт)</c:v>
                </c:pt>
                <c:pt idx="2">
                  <c:v>2021 год (факт)</c:v>
                </c:pt>
                <c:pt idx="3">
                  <c:v>2022 год (план)</c:v>
                </c:pt>
                <c:pt idx="4">
                  <c:v>2023 год (прогноз)</c:v>
                </c:pt>
                <c:pt idx="5">
                  <c:v>2024 год (прогноз)</c:v>
                </c:pt>
                <c:pt idx="6">
                  <c:v>2025 год (прогноз)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1892582.6</c:v>
                </c:pt>
                <c:pt idx="1">
                  <c:v>1911471.7</c:v>
                </c:pt>
                <c:pt idx="2">
                  <c:v>1949013.5</c:v>
                </c:pt>
                <c:pt idx="3">
                  <c:v>2336590.7999999998</c:v>
                </c:pt>
                <c:pt idx="4">
                  <c:v>2286592</c:v>
                </c:pt>
                <c:pt idx="5">
                  <c:v>2282441.6</c:v>
                </c:pt>
                <c:pt idx="6">
                  <c:v>2303559.4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D88-486F-B930-619B4A5BA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478528"/>
        <c:axId val="134550016"/>
      </c:barChart>
      <c:catAx>
        <c:axId val="179478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4550016"/>
        <c:crosses val="autoZero"/>
        <c:auto val="1"/>
        <c:lblAlgn val="ctr"/>
        <c:lblOffset val="100"/>
        <c:noMultiLvlLbl val="0"/>
      </c:catAx>
      <c:valAx>
        <c:axId val="1345500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/>
              </a:solidFill>
              <a:prstDash val="solid"/>
            </a:ln>
            <a:effectLst/>
          </c:spPr>
        </c:majorGridlines>
        <c:numFmt formatCode="0.0" sourceLinked="1"/>
        <c:majorTickMark val="out"/>
        <c:minorTickMark val="none"/>
        <c:tickLblPos val="nextTo"/>
        <c:crossAx val="1794785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3.8843155980040768E-2"/>
          <c:y val="0.46275583200782566"/>
          <c:w val="0.18660443019585357"/>
          <c:h val="0.2872092802696719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view3D>
      <c:rotX val="60"/>
      <c:rotY val="1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671624380285874E-3"/>
          <c:y val="1.4560134189319476E-2"/>
          <c:w val="0.60383141343443447"/>
          <c:h val="0.942539309628158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B5-48CD-B6AA-31CA02F95672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BB5-48CD-B6AA-31CA02F95672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BB5-48CD-B6AA-31CA02F95672}"/>
              </c:ext>
            </c:extLst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BB5-48CD-B6AA-31CA02F95672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BB5-48CD-B6AA-31CA02F95672}"/>
              </c:ext>
            </c:extLst>
          </c:dPt>
          <c:dLbls>
            <c:dLbl>
              <c:idx val="0"/>
              <c:layout>
                <c:manualLayout>
                  <c:x val="0.49817463789248601"/>
                  <c:y val="-0.15972346160551634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latin typeface="Liberation Serif" panose="02020603050405020304" pitchFamily="18" charset="0"/>
                        <a:cs typeface="Times New Roman" pitchFamily="18" charset="0"/>
                      </a:rPr>
                      <a:t>70,0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BB5-48CD-B6AA-31CA02F95672}"/>
                </c:ext>
              </c:extLst>
            </c:dLbl>
            <c:dLbl>
              <c:idx val="1"/>
              <c:layout>
                <c:manualLayout>
                  <c:x val="-1.9790755322251397E-3"/>
                  <c:y val="-6.1983552500088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BB5-48CD-B6AA-31CA02F95672}"/>
                </c:ext>
              </c:extLst>
            </c:dLbl>
            <c:dLbl>
              <c:idx val="2"/>
              <c:layout>
                <c:manualLayout>
                  <c:x val="4.7891878098571011E-2"/>
                  <c:y val="-1.479415477750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BB5-48CD-B6AA-31CA02F95672}"/>
                </c:ext>
              </c:extLst>
            </c:dLbl>
            <c:dLbl>
              <c:idx val="3"/>
              <c:layout>
                <c:manualLayout>
                  <c:x val="5.5587391853796117E-2"/>
                  <c:y val="-3.2856715780963525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latin typeface="Liberation Serif" panose="02020603050405020304" pitchFamily="18" charset="0"/>
                      </a:rPr>
                      <a:t>8,1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BB5-48CD-B6AA-31CA02F95672}"/>
                </c:ext>
              </c:extLst>
            </c:dLbl>
            <c:dLbl>
              <c:idx val="4"/>
              <c:layout>
                <c:manualLayout>
                  <c:x val="9.1851244288908312E-2"/>
                  <c:y val="2.09717728382606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BB5-48CD-B6AA-31CA02F95672}"/>
                </c:ext>
              </c:extLst>
            </c:dLbl>
            <c:dLbl>
              <c:idx val="5"/>
              <c:layout>
                <c:manualLayout>
                  <c:x val="3.3326164090599783E-2"/>
                  <c:y val="4.486139018738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BB5-48CD-B6AA-31CA02F956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- 70,0%</c:v>
                </c:pt>
                <c:pt idx="1">
                  <c:v>Налоги на совокупный доход - 15,2%</c:v>
                </c:pt>
                <c:pt idx="2">
                  <c:v>Земельный налог - 2,9%</c:v>
                </c:pt>
                <c:pt idx="3">
                  <c:v>Акцизы - 8,1%</c:v>
                </c:pt>
                <c:pt idx="4">
                  <c:v>Налог на имущество физических лиц - 2,7%</c:v>
                </c:pt>
                <c:pt idx="5">
                  <c:v>Госпошлина - 1,1%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70</c:v>
                </c:pt>
                <c:pt idx="1">
                  <c:v>15.2</c:v>
                </c:pt>
                <c:pt idx="2">
                  <c:v>2.9</c:v>
                </c:pt>
                <c:pt idx="3">
                  <c:v>8.1</c:v>
                </c:pt>
                <c:pt idx="4">
                  <c:v>2.7</c:v>
                </c:pt>
                <c:pt idx="5">
                  <c:v>1.1000000000000001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BB5-48CD-B6AA-31CA02F95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497302420530901"/>
          <c:y val="1.2454136562554716E-2"/>
          <c:w val="0.34502697579469283"/>
          <c:h val="0.95949736055929269"/>
        </c:manualLayout>
      </c:layout>
      <c:overlay val="0"/>
      <c:txPr>
        <a:bodyPr/>
        <a:lstStyle/>
        <a:p>
          <a:pPr>
            <a:defRPr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467275811557821E-2"/>
          <c:y val="4.1175166876522493E-2"/>
          <c:w val="0.56362820097486865"/>
          <c:h val="0.9348575222429443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55000" cap="flat" cmpd="thickThin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57-4A65-BAA3-ED114E378A4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0" cap="flat" cmpd="thickThin" algn="ctr">
                <a:solidFill>
                  <a:schemeClr val="l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957-4A65-BAA3-ED114E378A43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63500" cap="flat" cmpd="thickThin" algn="ctr">
                <a:solidFill>
                  <a:schemeClr val="l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957-4A65-BAA3-ED114E378A43}"/>
              </c:ext>
            </c:extLst>
          </c:dPt>
          <c:dPt>
            <c:idx val="3"/>
            <c:bubble3D val="0"/>
            <c:spPr>
              <a:solidFill>
                <a:srgbClr val="CC00FF"/>
              </a:solidFill>
              <a:ln w="63500" cap="flat" cmpd="thickThin" algn="ctr">
                <a:solidFill>
                  <a:schemeClr val="l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957-4A65-BAA3-ED114E378A43}"/>
              </c:ext>
            </c:extLst>
          </c:dPt>
          <c:dLbls>
            <c:dLbl>
              <c:idx val="0"/>
              <c:layout>
                <c:manualLayout>
                  <c:x val="7.7068817750408691E-2"/>
                  <c:y val="1.4749590853705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957-4A65-BAA3-ED114E378A43}"/>
                </c:ext>
              </c:extLst>
            </c:dLbl>
            <c:dLbl>
              <c:idx val="1"/>
              <c:layout>
                <c:manualLayout>
                  <c:x val="8.892569359706998E-3"/>
                  <c:y val="-4.4248772561115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957-4A65-BAA3-ED114E378A43}"/>
                </c:ext>
              </c:extLst>
            </c:dLbl>
            <c:dLbl>
              <c:idx val="2"/>
              <c:layout>
                <c:manualLayout>
                  <c:x val="2.0749328505983048E-2"/>
                  <c:y val="-6.145662855710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957-4A65-BAA3-ED114E378A43}"/>
                </c:ext>
              </c:extLst>
            </c:dLbl>
            <c:dLbl>
              <c:idx val="3"/>
              <c:layout>
                <c:manualLayout>
                  <c:x val="2.5195613185836494E-2"/>
                  <c:y val="-2.9499181707410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957-4A65-BAA3-ED114E378A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 71,2 %</c:v>
                </c:pt>
                <c:pt idx="1">
                  <c:v>Доходы от продажи имущества 15,6 %</c:v>
                </c:pt>
                <c:pt idx="2">
                  <c:v>Штрафы 2,6 %</c:v>
                </c:pt>
                <c:pt idx="3">
                  <c:v>Платежи при пользовании природными ресурсами 10,5 %</c:v>
                </c:pt>
                <c:pt idx="4">
                  <c:v>Доходы от оказания платных услуг 0,1 %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71.2</c:v>
                </c:pt>
                <c:pt idx="1">
                  <c:v>15.6</c:v>
                </c:pt>
                <c:pt idx="2">
                  <c:v>2.6</c:v>
                </c:pt>
                <c:pt idx="3">
                  <c:v>10.5</c:v>
                </c:pt>
                <c:pt idx="4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957-4A65-BAA3-ED114E378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8"/>
        <c:holeSize val="50"/>
      </c:doughnutChart>
    </c:plotArea>
    <c:legend>
      <c:legendPos val="r"/>
      <c:layout>
        <c:manualLayout>
          <c:xMode val="edge"/>
          <c:yMode val="edge"/>
          <c:x val="0.65500903727783943"/>
          <c:y val="1.4415886199744678E-2"/>
          <c:w val="0.33017001378931843"/>
          <c:h val="0.97608456432089463"/>
        </c:manualLayout>
      </c:layout>
      <c:overlay val="0"/>
      <c:txPr>
        <a:bodyPr/>
        <a:lstStyle/>
        <a:p>
          <a:pPr>
            <a:defRPr sz="1600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DE6342-7CAB-4FC6-AB0B-EA7508A42C76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27C4DF-F51B-4FCE-9951-11368334EB01}">
      <dgm:prSet phldrT="[Текст]"/>
      <dgm:spPr>
        <a:solidFill>
          <a:srgbClr val="ED5113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19FA0B9-6629-438A-97C6-C364776AF8F3}" type="parTrans" cxnId="{F30780DA-01B6-47F6-B614-7BB05EC70CC6}">
      <dgm:prSet/>
      <dgm:spPr/>
      <dgm:t>
        <a:bodyPr/>
        <a:lstStyle/>
        <a:p>
          <a:endParaRPr lang="ru-RU"/>
        </a:p>
      </dgm:t>
    </dgm:pt>
    <dgm:pt modelId="{3B9D0F5D-A92D-499D-A839-E61A31BF7EE8}" type="sibTrans" cxnId="{F30780DA-01B6-47F6-B614-7BB05EC70CC6}">
      <dgm:prSet/>
      <dgm:spPr/>
      <dgm:t>
        <a:bodyPr/>
        <a:lstStyle/>
        <a:p>
          <a:endParaRPr lang="ru-RU"/>
        </a:p>
      </dgm:t>
    </dgm:pt>
    <dgm:pt modelId="{686675CF-796C-419A-87DF-90783C89B7FD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r>
            <a:rPr lang="ru-RU" dirty="0" smtClean="0"/>
            <a:t>Бюджетный кодекс Российской Федерации</a:t>
          </a:r>
          <a:endParaRPr lang="ru-RU" dirty="0"/>
        </a:p>
      </dgm:t>
    </dgm:pt>
    <dgm:pt modelId="{8AC0D92D-F184-43F3-8694-5E05F709D2D5}" type="parTrans" cxnId="{9409F78B-E3B6-49A8-94C6-3271C594CF10}">
      <dgm:prSet/>
      <dgm:spPr/>
      <dgm:t>
        <a:bodyPr/>
        <a:lstStyle/>
        <a:p>
          <a:endParaRPr lang="ru-RU"/>
        </a:p>
      </dgm:t>
    </dgm:pt>
    <dgm:pt modelId="{1DDB2B2F-35E0-4B04-8CF5-7DAEB4789064}" type="sibTrans" cxnId="{9409F78B-E3B6-49A8-94C6-3271C594CF10}">
      <dgm:prSet/>
      <dgm:spPr/>
      <dgm:t>
        <a:bodyPr/>
        <a:lstStyle/>
        <a:p>
          <a:endParaRPr lang="ru-RU"/>
        </a:p>
      </dgm:t>
    </dgm:pt>
    <dgm:pt modelId="{54AF84EC-B378-4127-A67E-8413A02594DA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92D050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Нормативно правовые документы Свердловской области, решения Думы городского округа</a:t>
          </a:r>
          <a:endParaRPr lang="ru-RU" dirty="0"/>
        </a:p>
      </dgm:t>
    </dgm:pt>
    <dgm:pt modelId="{7CEA112B-56A9-48C7-A584-D5900A304ABC}" type="parTrans" cxnId="{8B44D399-7B75-4197-8AE1-6DE161629BC6}">
      <dgm:prSet/>
      <dgm:spPr/>
      <dgm:t>
        <a:bodyPr/>
        <a:lstStyle/>
        <a:p>
          <a:endParaRPr lang="ru-RU"/>
        </a:p>
      </dgm:t>
    </dgm:pt>
    <dgm:pt modelId="{81A0BC07-2FA0-46F5-87DA-6860D40CA26B}" type="sibTrans" cxnId="{8B44D399-7B75-4197-8AE1-6DE161629BC6}">
      <dgm:prSet/>
      <dgm:spPr/>
      <dgm:t>
        <a:bodyPr/>
        <a:lstStyle/>
        <a:p>
          <a:endParaRPr lang="ru-RU"/>
        </a:p>
      </dgm:t>
    </dgm:pt>
    <dgm:pt modelId="{EFE4C4DA-F4C9-4B07-9183-D23ECF548963}">
      <dgm:prSet phldrT="[Текст]"/>
      <dgm:spPr>
        <a:solidFill>
          <a:srgbClr val="C0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012A6D2-FD5C-4580-AAFC-E3344E233D3B}" type="sibTrans" cxnId="{7890EA99-3CF7-40F1-BED4-7483E139F493}">
      <dgm:prSet/>
      <dgm:spPr/>
      <dgm:t>
        <a:bodyPr/>
        <a:lstStyle/>
        <a:p>
          <a:endParaRPr lang="ru-RU"/>
        </a:p>
      </dgm:t>
    </dgm:pt>
    <dgm:pt modelId="{14CEE75A-9760-4764-911F-0FD2F8BD3F63}" type="parTrans" cxnId="{7890EA99-3CF7-40F1-BED4-7483E139F493}">
      <dgm:prSet/>
      <dgm:spPr/>
      <dgm:t>
        <a:bodyPr/>
        <a:lstStyle/>
        <a:p>
          <a:endParaRPr lang="ru-RU"/>
        </a:p>
      </dgm:t>
    </dgm:pt>
    <dgm:pt modelId="{52ED34A9-AE85-46D3-AAEC-9E158DB62E64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FF7C80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Налоговый кодекс Российской Федерации</a:t>
          </a:r>
          <a:endParaRPr lang="ru-RU" dirty="0"/>
        </a:p>
      </dgm:t>
    </dgm:pt>
    <dgm:pt modelId="{FCC09AD2-3FC1-474B-8CC2-640BB13A7E28}" type="sibTrans" cxnId="{5A04343C-3419-43B3-B312-EABEC118AEAB}">
      <dgm:prSet/>
      <dgm:spPr/>
      <dgm:t>
        <a:bodyPr/>
        <a:lstStyle/>
        <a:p>
          <a:endParaRPr lang="ru-RU"/>
        </a:p>
      </dgm:t>
    </dgm:pt>
    <dgm:pt modelId="{BE48C663-B416-46C9-B1C8-0D0A336E1AAB}" type="parTrans" cxnId="{5A04343C-3419-43B3-B312-EABEC118AEAB}">
      <dgm:prSet/>
      <dgm:spPr/>
      <dgm:t>
        <a:bodyPr/>
        <a:lstStyle/>
        <a:p>
          <a:endParaRPr lang="ru-RU"/>
        </a:p>
      </dgm:t>
    </dgm:pt>
    <dgm:pt modelId="{D188FC6B-4076-4AFC-8352-639240AFF687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3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966A63BB-F552-445A-A8FC-74F1C8AF33A9}" type="sibTrans" cxnId="{32ECE80C-6FC7-4141-A946-44EAF394A33A}">
      <dgm:prSet/>
      <dgm:spPr/>
      <dgm:t>
        <a:bodyPr/>
        <a:lstStyle/>
        <a:p>
          <a:endParaRPr lang="ru-RU"/>
        </a:p>
      </dgm:t>
    </dgm:pt>
    <dgm:pt modelId="{F48494C5-69D1-4162-9675-3F0C6542F04E}" type="parTrans" cxnId="{32ECE80C-6FC7-4141-A946-44EAF394A33A}">
      <dgm:prSet/>
      <dgm:spPr/>
      <dgm:t>
        <a:bodyPr/>
        <a:lstStyle/>
        <a:p>
          <a:endParaRPr lang="ru-RU"/>
        </a:p>
      </dgm:t>
    </dgm:pt>
    <dgm:pt modelId="{703AAF23-7B19-41E8-B46B-4E6F88B65247}" type="pres">
      <dgm:prSet presAssocID="{FEDE6342-7CAB-4FC6-AB0B-EA7508A42C7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4FDC31-4939-4DEE-8A8D-13B3BA919D50}" type="pres">
      <dgm:prSet presAssocID="{5D27C4DF-F51B-4FCE-9951-11368334EB01}" presName="composite" presStyleCnt="0"/>
      <dgm:spPr/>
    </dgm:pt>
    <dgm:pt modelId="{1061C6FE-28BD-461A-8A94-3EC2DE69E978}" type="pres">
      <dgm:prSet presAssocID="{5D27C4DF-F51B-4FCE-9951-11368334EB0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A6B20-7D03-4A1C-B41E-3EAE4DB02A85}" type="pres">
      <dgm:prSet presAssocID="{5D27C4DF-F51B-4FCE-9951-11368334EB0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7993F-D4C5-4C32-B796-0A9C837F246E}" type="pres">
      <dgm:prSet presAssocID="{3B9D0F5D-A92D-499D-A839-E61A31BF7EE8}" presName="sp" presStyleCnt="0"/>
      <dgm:spPr/>
    </dgm:pt>
    <dgm:pt modelId="{DCEDC770-15D9-475B-8FF0-606763D650B4}" type="pres">
      <dgm:prSet presAssocID="{EFE4C4DA-F4C9-4B07-9183-D23ECF548963}" presName="composite" presStyleCnt="0"/>
      <dgm:spPr/>
    </dgm:pt>
    <dgm:pt modelId="{A421B1A1-F92C-4B3F-82B4-76767EE30923}" type="pres">
      <dgm:prSet presAssocID="{EFE4C4DA-F4C9-4B07-9183-D23ECF548963}" presName="parentText" presStyleLbl="alignNode1" presStyleIdx="1" presStyleCnt="3" custLinFactNeighborX="902" custLinFactNeighborY="-28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F42C1-3CCC-418C-B955-37E1F3A4FC0C}" type="pres">
      <dgm:prSet presAssocID="{EFE4C4DA-F4C9-4B07-9183-D23ECF54896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02BFD-38C3-4216-95B3-BEBFBB113223}" type="pres">
      <dgm:prSet presAssocID="{D012A6D2-FD5C-4580-AAFC-E3344E233D3B}" presName="sp" presStyleCnt="0"/>
      <dgm:spPr/>
    </dgm:pt>
    <dgm:pt modelId="{58EE6BF3-C889-4349-84BE-A6F483B3CD73}" type="pres">
      <dgm:prSet presAssocID="{D188FC6B-4076-4AFC-8352-639240AFF687}" presName="composite" presStyleCnt="0"/>
      <dgm:spPr/>
    </dgm:pt>
    <dgm:pt modelId="{3E060573-16EC-4C0E-9425-4DF9D994339B}" type="pres">
      <dgm:prSet presAssocID="{D188FC6B-4076-4AFC-8352-639240AFF68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16403-A960-4EB4-BD9A-DB4FE6BC84B0}" type="pres">
      <dgm:prSet presAssocID="{D188FC6B-4076-4AFC-8352-639240AFF68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6D922C-2B60-4781-BF45-5CB6C3A8E1DB}" type="presOf" srcId="{5D27C4DF-F51B-4FCE-9951-11368334EB01}" destId="{1061C6FE-28BD-461A-8A94-3EC2DE69E978}" srcOrd="0" destOrd="0" presId="urn:microsoft.com/office/officeart/2005/8/layout/chevron2"/>
    <dgm:cxn modelId="{9409F78B-E3B6-49A8-94C6-3271C594CF10}" srcId="{5D27C4DF-F51B-4FCE-9951-11368334EB01}" destId="{686675CF-796C-419A-87DF-90783C89B7FD}" srcOrd="0" destOrd="0" parTransId="{8AC0D92D-F184-43F3-8694-5E05F709D2D5}" sibTransId="{1DDB2B2F-35E0-4B04-8CF5-7DAEB4789064}"/>
    <dgm:cxn modelId="{32ECE80C-6FC7-4141-A946-44EAF394A33A}" srcId="{FEDE6342-7CAB-4FC6-AB0B-EA7508A42C76}" destId="{D188FC6B-4076-4AFC-8352-639240AFF687}" srcOrd="2" destOrd="0" parTransId="{F48494C5-69D1-4162-9675-3F0C6542F04E}" sibTransId="{966A63BB-F552-445A-A8FC-74F1C8AF33A9}"/>
    <dgm:cxn modelId="{600AF3BE-A74C-4B15-94D3-6AD6F11B13CB}" type="presOf" srcId="{686675CF-796C-419A-87DF-90783C89B7FD}" destId="{B87A6B20-7D03-4A1C-B41E-3EAE4DB02A85}" srcOrd="0" destOrd="0" presId="urn:microsoft.com/office/officeart/2005/8/layout/chevron2"/>
    <dgm:cxn modelId="{8B44D399-7B75-4197-8AE1-6DE161629BC6}" srcId="{D188FC6B-4076-4AFC-8352-639240AFF687}" destId="{54AF84EC-B378-4127-A67E-8413A02594DA}" srcOrd="0" destOrd="0" parTransId="{7CEA112B-56A9-48C7-A584-D5900A304ABC}" sibTransId="{81A0BC07-2FA0-46F5-87DA-6860D40CA26B}"/>
    <dgm:cxn modelId="{BF2A4E40-A1C3-4BCA-B781-8FC1EABEA31F}" type="presOf" srcId="{54AF84EC-B378-4127-A67E-8413A02594DA}" destId="{B9116403-A960-4EB4-BD9A-DB4FE6BC84B0}" srcOrd="0" destOrd="0" presId="urn:microsoft.com/office/officeart/2005/8/layout/chevron2"/>
    <dgm:cxn modelId="{FEF759CC-BA9E-4CAA-864F-19FD14BAB700}" type="presOf" srcId="{52ED34A9-AE85-46D3-AAEC-9E158DB62E64}" destId="{3CCF42C1-3CCC-418C-B955-37E1F3A4FC0C}" srcOrd="0" destOrd="0" presId="urn:microsoft.com/office/officeart/2005/8/layout/chevron2"/>
    <dgm:cxn modelId="{8D6580E3-7149-4ADF-B1D7-696ED45608DE}" type="presOf" srcId="{D188FC6B-4076-4AFC-8352-639240AFF687}" destId="{3E060573-16EC-4C0E-9425-4DF9D994339B}" srcOrd="0" destOrd="0" presId="urn:microsoft.com/office/officeart/2005/8/layout/chevron2"/>
    <dgm:cxn modelId="{F30780DA-01B6-47F6-B614-7BB05EC70CC6}" srcId="{FEDE6342-7CAB-4FC6-AB0B-EA7508A42C76}" destId="{5D27C4DF-F51B-4FCE-9951-11368334EB01}" srcOrd="0" destOrd="0" parTransId="{D19FA0B9-6629-438A-97C6-C364776AF8F3}" sibTransId="{3B9D0F5D-A92D-499D-A839-E61A31BF7EE8}"/>
    <dgm:cxn modelId="{5A04343C-3419-43B3-B312-EABEC118AEAB}" srcId="{EFE4C4DA-F4C9-4B07-9183-D23ECF548963}" destId="{52ED34A9-AE85-46D3-AAEC-9E158DB62E64}" srcOrd="0" destOrd="0" parTransId="{BE48C663-B416-46C9-B1C8-0D0A336E1AAB}" sibTransId="{FCC09AD2-3FC1-474B-8CC2-640BB13A7E28}"/>
    <dgm:cxn modelId="{F043448A-42A8-48A5-8A51-76774C702170}" type="presOf" srcId="{FEDE6342-7CAB-4FC6-AB0B-EA7508A42C76}" destId="{703AAF23-7B19-41E8-B46B-4E6F88B65247}" srcOrd="0" destOrd="0" presId="urn:microsoft.com/office/officeart/2005/8/layout/chevron2"/>
    <dgm:cxn modelId="{2B1946C6-0840-4B47-8480-042B5333A3FE}" type="presOf" srcId="{EFE4C4DA-F4C9-4B07-9183-D23ECF548963}" destId="{A421B1A1-F92C-4B3F-82B4-76767EE30923}" srcOrd="0" destOrd="0" presId="urn:microsoft.com/office/officeart/2005/8/layout/chevron2"/>
    <dgm:cxn modelId="{7890EA99-3CF7-40F1-BED4-7483E139F493}" srcId="{FEDE6342-7CAB-4FC6-AB0B-EA7508A42C76}" destId="{EFE4C4DA-F4C9-4B07-9183-D23ECF548963}" srcOrd="1" destOrd="0" parTransId="{14CEE75A-9760-4764-911F-0FD2F8BD3F63}" sibTransId="{D012A6D2-FD5C-4580-AAFC-E3344E233D3B}"/>
    <dgm:cxn modelId="{5CAF55EF-0E5F-4E39-91CB-02341735F35B}" type="presParOf" srcId="{703AAF23-7B19-41E8-B46B-4E6F88B65247}" destId="{374FDC31-4939-4DEE-8A8D-13B3BA919D50}" srcOrd="0" destOrd="0" presId="urn:microsoft.com/office/officeart/2005/8/layout/chevron2"/>
    <dgm:cxn modelId="{704174F5-9D21-43F5-A6F8-A06C3D12E767}" type="presParOf" srcId="{374FDC31-4939-4DEE-8A8D-13B3BA919D50}" destId="{1061C6FE-28BD-461A-8A94-3EC2DE69E978}" srcOrd="0" destOrd="0" presId="urn:microsoft.com/office/officeart/2005/8/layout/chevron2"/>
    <dgm:cxn modelId="{B73119A9-D752-4665-A687-83273CAAE5D2}" type="presParOf" srcId="{374FDC31-4939-4DEE-8A8D-13B3BA919D50}" destId="{B87A6B20-7D03-4A1C-B41E-3EAE4DB02A85}" srcOrd="1" destOrd="0" presId="urn:microsoft.com/office/officeart/2005/8/layout/chevron2"/>
    <dgm:cxn modelId="{A89DC567-A395-479D-812D-006D9464B8AD}" type="presParOf" srcId="{703AAF23-7B19-41E8-B46B-4E6F88B65247}" destId="{C327993F-D4C5-4C32-B796-0A9C837F246E}" srcOrd="1" destOrd="0" presId="urn:microsoft.com/office/officeart/2005/8/layout/chevron2"/>
    <dgm:cxn modelId="{31FD6507-6612-4797-8E19-CC11A328D7C9}" type="presParOf" srcId="{703AAF23-7B19-41E8-B46B-4E6F88B65247}" destId="{DCEDC770-15D9-475B-8FF0-606763D650B4}" srcOrd="2" destOrd="0" presId="urn:microsoft.com/office/officeart/2005/8/layout/chevron2"/>
    <dgm:cxn modelId="{D01FEDC3-9C0D-4775-8134-C110787D0659}" type="presParOf" srcId="{DCEDC770-15D9-475B-8FF0-606763D650B4}" destId="{A421B1A1-F92C-4B3F-82B4-76767EE30923}" srcOrd="0" destOrd="0" presId="urn:microsoft.com/office/officeart/2005/8/layout/chevron2"/>
    <dgm:cxn modelId="{4CD91476-8079-4163-AEB1-91B53FC9E6DD}" type="presParOf" srcId="{DCEDC770-15D9-475B-8FF0-606763D650B4}" destId="{3CCF42C1-3CCC-418C-B955-37E1F3A4FC0C}" srcOrd="1" destOrd="0" presId="urn:microsoft.com/office/officeart/2005/8/layout/chevron2"/>
    <dgm:cxn modelId="{102E5454-DA3F-426C-B1F0-CD36ACE0C103}" type="presParOf" srcId="{703AAF23-7B19-41E8-B46B-4E6F88B65247}" destId="{E6502BFD-38C3-4216-95B3-BEBFBB113223}" srcOrd="3" destOrd="0" presId="urn:microsoft.com/office/officeart/2005/8/layout/chevron2"/>
    <dgm:cxn modelId="{24E4427A-D903-4915-A602-E1925BF2AA12}" type="presParOf" srcId="{703AAF23-7B19-41E8-B46B-4E6F88B65247}" destId="{58EE6BF3-C889-4349-84BE-A6F483B3CD73}" srcOrd="4" destOrd="0" presId="urn:microsoft.com/office/officeart/2005/8/layout/chevron2"/>
    <dgm:cxn modelId="{1888955D-F3D7-42D7-88B7-23896AEDC60C}" type="presParOf" srcId="{58EE6BF3-C889-4349-84BE-A6F483B3CD73}" destId="{3E060573-16EC-4C0E-9425-4DF9D994339B}" srcOrd="0" destOrd="0" presId="urn:microsoft.com/office/officeart/2005/8/layout/chevron2"/>
    <dgm:cxn modelId="{FD26850C-7B46-406D-BA25-3723FB8F3EE7}" type="presParOf" srcId="{58EE6BF3-C889-4349-84BE-A6F483B3CD73}" destId="{B9116403-A960-4EB4-BD9A-DB4FE6BC84B0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9C0867-C117-4537-B102-846BA0E23961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8E317C9-700F-4EC5-BF8B-04DC95CD755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sz="1600" b="1" dirty="0" smtClean="0">
              <a:latin typeface="Liberation Serif" panose="02020603050405020304" pitchFamily="18" charset="0"/>
            </a:rPr>
            <a:t>Администрация городского округа, Финансовое управление</a:t>
          </a:r>
          <a:endParaRPr lang="ru-RU" sz="1600" b="1" dirty="0">
            <a:latin typeface="Liberation Serif" panose="02020603050405020304" pitchFamily="18" charset="0"/>
          </a:endParaRPr>
        </a:p>
      </dgm:t>
    </dgm:pt>
    <dgm:pt modelId="{CED94131-43DC-4112-8A43-054F40D12712}" type="parTrans" cxnId="{6EF022C0-4DF9-4333-B4D7-1CAC32C09568}">
      <dgm:prSet/>
      <dgm:spPr/>
      <dgm:t>
        <a:bodyPr/>
        <a:lstStyle/>
        <a:p>
          <a:endParaRPr lang="ru-RU"/>
        </a:p>
      </dgm:t>
    </dgm:pt>
    <dgm:pt modelId="{0B659A81-1AA3-41FE-B4AF-26421F701722}" type="sibTrans" cxnId="{6EF022C0-4DF9-4333-B4D7-1CAC32C09568}">
      <dgm:prSet/>
      <dgm:spPr/>
      <dgm:t>
        <a:bodyPr/>
        <a:lstStyle/>
        <a:p>
          <a:endParaRPr lang="ru-RU"/>
        </a:p>
      </dgm:t>
    </dgm:pt>
    <dgm:pt modelId="{A4293B3D-8D94-4A45-9D44-9A3D436DE592}" type="pres">
      <dgm:prSet presAssocID="{BF9C0867-C117-4537-B102-846BA0E239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A79825-35D1-4358-BC6B-346D136CB426}" type="pres">
      <dgm:prSet presAssocID="{B8E317C9-700F-4EC5-BF8B-04DC95CD755A}" presName="parentText" presStyleLbl="node1" presStyleIdx="0" presStyleCnt="1" custScaleY="65589" custLinFactNeighborX="-14419" custLinFactNeighborY="-12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287602-CE5B-4399-AFAB-F68D47000D05}" type="presOf" srcId="{BF9C0867-C117-4537-B102-846BA0E23961}" destId="{A4293B3D-8D94-4A45-9D44-9A3D436DE592}" srcOrd="0" destOrd="0" presId="urn:microsoft.com/office/officeart/2005/8/layout/vList2"/>
    <dgm:cxn modelId="{6EF022C0-4DF9-4333-B4D7-1CAC32C09568}" srcId="{BF9C0867-C117-4537-B102-846BA0E23961}" destId="{B8E317C9-700F-4EC5-BF8B-04DC95CD755A}" srcOrd="0" destOrd="0" parTransId="{CED94131-43DC-4112-8A43-054F40D12712}" sibTransId="{0B659A81-1AA3-41FE-B4AF-26421F701722}"/>
    <dgm:cxn modelId="{FECB8672-BB89-4127-AEC0-FF41CECE9DB1}" type="presOf" srcId="{B8E317C9-700F-4EC5-BF8B-04DC95CD755A}" destId="{98A79825-35D1-4358-BC6B-346D136CB426}" srcOrd="0" destOrd="0" presId="urn:microsoft.com/office/officeart/2005/8/layout/vList2"/>
    <dgm:cxn modelId="{D78DED4D-A44D-44F2-B64B-AC3E77274E63}" type="presParOf" srcId="{A4293B3D-8D94-4A45-9D44-9A3D436DE592}" destId="{98A79825-35D1-4358-BC6B-346D136CB4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5734B7-5787-4D5F-8E59-8BC285AB70A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B3EF13-6471-457B-B469-0E0792C83EA8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5000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Доходы</a:t>
          </a:r>
          <a:endParaRPr lang="ru-RU" sz="5000" dirty="0">
            <a:solidFill>
              <a:schemeClr val="accent1">
                <a:lumMod val="50000"/>
              </a:schemeClr>
            </a:solidFill>
            <a:latin typeface="Liberation Serif" panose="02020603050405020304" pitchFamily="18" charset="0"/>
          </a:endParaRPr>
        </a:p>
      </dgm:t>
    </dgm:pt>
    <dgm:pt modelId="{268D6231-88DE-41CA-B105-85BA647B978B}" type="parTrans" cxnId="{59051409-CD98-48B0-BB50-E748A0263868}">
      <dgm:prSet/>
      <dgm:spPr/>
      <dgm:t>
        <a:bodyPr/>
        <a:lstStyle/>
        <a:p>
          <a:endParaRPr lang="ru-RU"/>
        </a:p>
      </dgm:t>
    </dgm:pt>
    <dgm:pt modelId="{52A4FFAD-F6DE-4D10-8ECF-CE72BBBBEFB6}" type="sibTrans" cxnId="{59051409-CD98-48B0-BB50-E748A0263868}">
      <dgm:prSet/>
      <dgm:spPr/>
      <dgm:t>
        <a:bodyPr/>
        <a:lstStyle/>
        <a:p>
          <a:endParaRPr lang="ru-RU"/>
        </a:p>
      </dgm:t>
    </dgm:pt>
    <dgm:pt modelId="{B1DD4913-82E5-4CA3-8A01-DB8390031673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50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5000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Расходы</a:t>
          </a:r>
          <a:endParaRPr lang="ru-RU" sz="5000" dirty="0">
            <a:solidFill>
              <a:schemeClr val="accent1">
                <a:lumMod val="50000"/>
              </a:schemeClr>
            </a:solidFill>
            <a:latin typeface="Liberation Serif" panose="02020603050405020304" pitchFamily="18" charset="0"/>
          </a:endParaRPr>
        </a:p>
      </dgm:t>
    </dgm:pt>
    <dgm:pt modelId="{0A5FE522-D74F-486C-8FBB-053C5919B7C4}" type="parTrans" cxnId="{87C62DF0-8C7D-46D3-BE89-C8EDEE06D696}">
      <dgm:prSet/>
      <dgm:spPr/>
      <dgm:t>
        <a:bodyPr/>
        <a:lstStyle/>
        <a:p>
          <a:endParaRPr lang="ru-RU"/>
        </a:p>
      </dgm:t>
    </dgm:pt>
    <dgm:pt modelId="{3C8825A1-FFF8-483C-BB9D-02C9A9926265}" type="sibTrans" cxnId="{87C62DF0-8C7D-46D3-BE89-C8EDEE06D696}">
      <dgm:prSet/>
      <dgm:spPr/>
      <dgm:t>
        <a:bodyPr/>
        <a:lstStyle/>
        <a:p>
          <a:endParaRPr lang="ru-RU"/>
        </a:p>
      </dgm:t>
    </dgm:pt>
    <dgm:pt modelId="{95490D50-4EAD-4315-8869-231D1218A815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5000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Дефицит</a:t>
          </a:r>
        </a:p>
      </dgm:t>
    </dgm:pt>
    <dgm:pt modelId="{ADECB7E0-E372-4CE3-B8D3-8D68BB2F3C3A}" type="parTrans" cxnId="{112BD381-BC11-48D2-B0CA-6743581B64AF}">
      <dgm:prSet/>
      <dgm:spPr/>
      <dgm:t>
        <a:bodyPr/>
        <a:lstStyle/>
        <a:p>
          <a:endParaRPr lang="ru-RU"/>
        </a:p>
      </dgm:t>
    </dgm:pt>
    <dgm:pt modelId="{8090E11F-B33F-4048-924D-4D8313914078}" type="sibTrans" cxnId="{112BD381-BC11-48D2-B0CA-6743581B64AF}">
      <dgm:prSet/>
      <dgm:spPr/>
      <dgm:t>
        <a:bodyPr/>
        <a:lstStyle/>
        <a:p>
          <a:endParaRPr lang="ru-RU"/>
        </a:p>
      </dgm:t>
    </dgm:pt>
    <dgm:pt modelId="{69B0FF53-105E-4DA2-BDCC-4D26CC03D5F9}" type="pres">
      <dgm:prSet presAssocID="{A85734B7-5787-4D5F-8E59-8BC285AB70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AC80D2-6EBA-4D02-B9A7-C35DE5E1C549}" type="pres">
      <dgm:prSet presAssocID="{9FB3EF13-6471-457B-B469-0E0792C83EA8}" presName="linNode" presStyleCnt="0"/>
      <dgm:spPr/>
    </dgm:pt>
    <dgm:pt modelId="{DD7F322A-778E-412E-AD06-CFF69F88E200}" type="pres">
      <dgm:prSet presAssocID="{9FB3EF13-6471-457B-B469-0E0792C83EA8}" presName="parentText" presStyleLbl="node1" presStyleIdx="0" presStyleCnt="3" custScaleX="120131" custScaleY="28335" custLinFactNeighborX="80683" custLinFactNeighborY="-12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475AB-0EE5-4388-9FBB-F77DB4010360}" type="pres">
      <dgm:prSet presAssocID="{52A4FFAD-F6DE-4D10-8ECF-CE72BBBBEFB6}" presName="sp" presStyleCnt="0"/>
      <dgm:spPr/>
    </dgm:pt>
    <dgm:pt modelId="{A9D15CCF-4C5C-40A1-8DE0-E37750DBA06C}" type="pres">
      <dgm:prSet presAssocID="{B1DD4913-82E5-4CA3-8A01-DB8390031673}" presName="linNode" presStyleCnt="0"/>
      <dgm:spPr/>
    </dgm:pt>
    <dgm:pt modelId="{9ACEE274-9A7E-4EF9-AFD8-06C88FDEB18D}" type="pres">
      <dgm:prSet presAssocID="{B1DD4913-82E5-4CA3-8A01-DB8390031673}" presName="parentText" presStyleLbl="node1" presStyleIdx="1" presStyleCnt="3" custScaleX="119697" custScaleY="25265" custLinFactNeighborX="85732" custLinFactNeighborY="-8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8C23F-D953-4321-93A7-6071A0CD6BA6}" type="pres">
      <dgm:prSet presAssocID="{3C8825A1-FFF8-483C-BB9D-02C9A9926265}" presName="sp" presStyleCnt="0"/>
      <dgm:spPr/>
    </dgm:pt>
    <dgm:pt modelId="{CAD4887D-2FF0-4291-8CFD-3F3A9934A139}" type="pres">
      <dgm:prSet presAssocID="{95490D50-4EAD-4315-8869-231D1218A815}" presName="linNode" presStyleCnt="0"/>
      <dgm:spPr/>
    </dgm:pt>
    <dgm:pt modelId="{332B9938-3F0A-4D2F-8536-B152D87C9DF2}" type="pres">
      <dgm:prSet presAssocID="{95490D50-4EAD-4315-8869-231D1218A815}" presName="parentText" presStyleLbl="node1" presStyleIdx="2" presStyleCnt="3" custScaleX="119691" custScaleY="25874" custLinFactNeighborX="83252" custLinFactNeighborY="-10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C6EF26-761C-4061-AF5A-EBA77A499BDB}" type="presOf" srcId="{95490D50-4EAD-4315-8869-231D1218A815}" destId="{332B9938-3F0A-4D2F-8536-B152D87C9DF2}" srcOrd="0" destOrd="0" presId="urn:microsoft.com/office/officeart/2005/8/layout/vList5"/>
    <dgm:cxn modelId="{87C62DF0-8C7D-46D3-BE89-C8EDEE06D696}" srcId="{A85734B7-5787-4D5F-8E59-8BC285AB70AC}" destId="{B1DD4913-82E5-4CA3-8A01-DB8390031673}" srcOrd="1" destOrd="0" parTransId="{0A5FE522-D74F-486C-8FBB-053C5919B7C4}" sibTransId="{3C8825A1-FFF8-483C-BB9D-02C9A9926265}"/>
    <dgm:cxn modelId="{9246704E-E35C-493E-8FF7-03C9DBBF4520}" type="presOf" srcId="{B1DD4913-82E5-4CA3-8A01-DB8390031673}" destId="{9ACEE274-9A7E-4EF9-AFD8-06C88FDEB18D}" srcOrd="0" destOrd="0" presId="urn:microsoft.com/office/officeart/2005/8/layout/vList5"/>
    <dgm:cxn modelId="{43ABB1D5-CD3F-4F6D-82B1-B30F4706E4EF}" type="presOf" srcId="{A85734B7-5787-4D5F-8E59-8BC285AB70AC}" destId="{69B0FF53-105E-4DA2-BDCC-4D26CC03D5F9}" srcOrd="0" destOrd="0" presId="urn:microsoft.com/office/officeart/2005/8/layout/vList5"/>
    <dgm:cxn modelId="{59051409-CD98-48B0-BB50-E748A0263868}" srcId="{A85734B7-5787-4D5F-8E59-8BC285AB70AC}" destId="{9FB3EF13-6471-457B-B469-0E0792C83EA8}" srcOrd="0" destOrd="0" parTransId="{268D6231-88DE-41CA-B105-85BA647B978B}" sibTransId="{52A4FFAD-F6DE-4D10-8ECF-CE72BBBBEFB6}"/>
    <dgm:cxn modelId="{E95C36AE-44F8-4169-A94C-F78C009AD35C}" type="presOf" srcId="{9FB3EF13-6471-457B-B469-0E0792C83EA8}" destId="{DD7F322A-778E-412E-AD06-CFF69F88E200}" srcOrd="0" destOrd="0" presId="urn:microsoft.com/office/officeart/2005/8/layout/vList5"/>
    <dgm:cxn modelId="{112BD381-BC11-48D2-B0CA-6743581B64AF}" srcId="{A85734B7-5787-4D5F-8E59-8BC285AB70AC}" destId="{95490D50-4EAD-4315-8869-231D1218A815}" srcOrd="2" destOrd="0" parTransId="{ADECB7E0-E372-4CE3-B8D3-8D68BB2F3C3A}" sibTransId="{8090E11F-B33F-4048-924D-4D8313914078}"/>
    <dgm:cxn modelId="{CC2C39D6-BC69-4C8B-B6F0-292D6F896819}" type="presParOf" srcId="{69B0FF53-105E-4DA2-BDCC-4D26CC03D5F9}" destId="{A7AC80D2-6EBA-4D02-B9A7-C35DE5E1C549}" srcOrd="0" destOrd="0" presId="urn:microsoft.com/office/officeart/2005/8/layout/vList5"/>
    <dgm:cxn modelId="{6406E507-E658-4E61-A782-1D547624391B}" type="presParOf" srcId="{A7AC80D2-6EBA-4D02-B9A7-C35DE5E1C549}" destId="{DD7F322A-778E-412E-AD06-CFF69F88E200}" srcOrd="0" destOrd="0" presId="urn:microsoft.com/office/officeart/2005/8/layout/vList5"/>
    <dgm:cxn modelId="{1BFF79DC-2C3C-46D7-B6A4-A1D345DC7B16}" type="presParOf" srcId="{69B0FF53-105E-4DA2-BDCC-4D26CC03D5F9}" destId="{19C475AB-0EE5-4388-9FBB-F77DB4010360}" srcOrd="1" destOrd="0" presId="urn:microsoft.com/office/officeart/2005/8/layout/vList5"/>
    <dgm:cxn modelId="{0852D2CD-3E80-4FCF-A746-D562BB6462D3}" type="presParOf" srcId="{69B0FF53-105E-4DA2-BDCC-4D26CC03D5F9}" destId="{A9D15CCF-4C5C-40A1-8DE0-E37750DBA06C}" srcOrd="2" destOrd="0" presId="urn:microsoft.com/office/officeart/2005/8/layout/vList5"/>
    <dgm:cxn modelId="{B654DE5D-C6E5-40E2-ADEF-F473A69AB7EB}" type="presParOf" srcId="{A9D15CCF-4C5C-40A1-8DE0-E37750DBA06C}" destId="{9ACEE274-9A7E-4EF9-AFD8-06C88FDEB18D}" srcOrd="0" destOrd="0" presId="urn:microsoft.com/office/officeart/2005/8/layout/vList5"/>
    <dgm:cxn modelId="{3B56CDF0-D8F1-4276-BF05-4279B4153525}" type="presParOf" srcId="{69B0FF53-105E-4DA2-BDCC-4D26CC03D5F9}" destId="{C858C23F-D953-4321-93A7-6071A0CD6BA6}" srcOrd="3" destOrd="0" presId="urn:microsoft.com/office/officeart/2005/8/layout/vList5"/>
    <dgm:cxn modelId="{67EFEDDA-9A5E-47C3-B391-866FEA2162E2}" type="presParOf" srcId="{69B0FF53-105E-4DA2-BDCC-4D26CC03D5F9}" destId="{CAD4887D-2FF0-4291-8CFD-3F3A9934A139}" srcOrd="4" destOrd="0" presId="urn:microsoft.com/office/officeart/2005/8/layout/vList5"/>
    <dgm:cxn modelId="{80AC5F98-7BCB-4C59-B502-BCE3D3CC5D1D}" type="presParOf" srcId="{CAD4887D-2FF0-4291-8CFD-3F3A9934A139}" destId="{332B9938-3F0A-4D2F-8536-B152D87C9DF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7923F7-49F0-4467-9F14-8ADE8DE67953}" type="doc">
      <dgm:prSet loTypeId="urn:microsoft.com/office/officeart/2005/8/layout/gear1" loCatId="relationship" qsTypeId="urn:microsoft.com/office/officeart/2005/8/quickstyle/3d4" qsCatId="3D" csTypeId="urn:microsoft.com/office/officeart/2005/8/colors/accent1_2" csCatId="accent1" phldr="1"/>
      <dgm:spPr/>
    </dgm:pt>
    <dgm:pt modelId="{EE386FD4-5179-401B-8E2D-E3317B373ADF}">
      <dgm:prSet phldrT="[Текст]" custT="1"/>
      <dgm:spPr>
        <a:solidFill>
          <a:srgbClr val="A05284"/>
        </a:solidFill>
        <a:scene3d>
          <a:camera prst="orthographicFront"/>
          <a:lightRig rig="chilly" dir="t"/>
        </a:scene3d>
        <a:sp3d prstMaterial="translucentPowder">
          <a:bevelT w="127000" h="25400" prst="convex"/>
        </a:sp3d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Безвозмездные поступления  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64%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7A3DC225-8614-4D7A-B6E3-3BB2858B2CFF}" type="parTrans" cxnId="{B71C2067-1C9C-49A8-8ABF-DE23A9389883}">
      <dgm:prSet/>
      <dgm:spPr/>
      <dgm:t>
        <a:bodyPr/>
        <a:lstStyle/>
        <a:p>
          <a:endParaRPr lang="ru-RU"/>
        </a:p>
      </dgm:t>
    </dgm:pt>
    <dgm:pt modelId="{27246D93-DAB6-40D7-9229-AD92B4707905}" type="sibTrans" cxnId="{B71C2067-1C9C-49A8-8ABF-DE23A938988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0F042094-DE4A-4685-B351-DA4DAF56111F}">
      <dgm:prSet phldrT="[Текст]"/>
      <dgm:spPr/>
      <dgm:t>
        <a:bodyPr/>
        <a:lstStyle/>
        <a:p>
          <a:endParaRPr lang="ru-RU" dirty="0"/>
        </a:p>
      </dgm:t>
    </dgm:pt>
    <dgm:pt modelId="{B4ACF64E-028D-47E6-ACA8-CF32AD1D0A52}" type="parTrans" cxnId="{04B3E635-18D7-41DB-BB06-88B0942E410F}">
      <dgm:prSet/>
      <dgm:spPr/>
      <dgm:t>
        <a:bodyPr/>
        <a:lstStyle/>
        <a:p>
          <a:endParaRPr lang="ru-RU"/>
        </a:p>
      </dgm:t>
    </dgm:pt>
    <dgm:pt modelId="{9309E480-AAF0-4CCF-83ED-50DDBFFF9023}" type="sibTrans" cxnId="{04B3E635-18D7-41DB-BB06-88B0942E410F}">
      <dgm:prSet/>
      <dgm:spPr/>
      <dgm:t>
        <a:bodyPr/>
        <a:lstStyle/>
        <a:p>
          <a:endParaRPr lang="ru-RU"/>
        </a:p>
      </dgm:t>
    </dgm:pt>
    <dgm:pt modelId="{67C73C8B-109D-4BCC-88E2-16125AC7FB83}">
      <dgm:prSet phldrT="[Текст]" phldr="1"/>
      <dgm:spPr/>
      <dgm:t>
        <a:bodyPr/>
        <a:lstStyle/>
        <a:p>
          <a:endParaRPr lang="ru-RU" dirty="0"/>
        </a:p>
      </dgm:t>
    </dgm:pt>
    <dgm:pt modelId="{B198E0B1-046E-4DA6-833C-696D521534DD}" type="parTrans" cxnId="{B8C11582-DA55-4C45-9F46-17627BF4647C}">
      <dgm:prSet/>
      <dgm:spPr/>
      <dgm:t>
        <a:bodyPr/>
        <a:lstStyle/>
        <a:p>
          <a:endParaRPr lang="ru-RU"/>
        </a:p>
      </dgm:t>
    </dgm:pt>
    <dgm:pt modelId="{1A992969-A30B-4FAB-B76B-51BC8AD25629}" type="sibTrans" cxnId="{B8C11582-DA55-4C45-9F46-17627BF4647C}">
      <dgm:prSet/>
      <dgm:spPr/>
      <dgm:t>
        <a:bodyPr/>
        <a:lstStyle/>
        <a:p>
          <a:endParaRPr lang="ru-RU"/>
        </a:p>
      </dgm:t>
    </dgm:pt>
    <dgm:pt modelId="{8AEEEAE4-7D85-4EDD-B6D7-DDAD499AB136}">
      <dgm:prSet phldrT="[Текст]" custT="1"/>
      <dgm:spPr>
        <a:scene3d>
          <a:camera prst="orthographicFront"/>
          <a:lightRig rig="chilly" dir="t"/>
        </a:scene3d>
        <a:sp3d>
          <a:bevelT prst="slope"/>
        </a:sp3d>
      </dgm:spPr>
      <dgm:t>
        <a:bodyPr/>
        <a:lstStyle/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Неналоговые доходы       4%</a:t>
          </a:r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DE722347-3B15-4F46-8D4E-FCA3A98EFA06}" type="parTrans" cxnId="{39E34C10-2E07-4B5A-8839-33DF4D2B21F2}">
      <dgm:prSet/>
      <dgm:spPr/>
      <dgm:t>
        <a:bodyPr/>
        <a:lstStyle/>
        <a:p>
          <a:endParaRPr lang="ru-RU"/>
        </a:p>
      </dgm:t>
    </dgm:pt>
    <dgm:pt modelId="{9F22AAF9-6E68-4DDE-B3DC-6120131E8F55}" type="sibTrans" cxnId="{39E34C10-2E07-4B5A-8839-33DF4D2B21F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7AC41891-BAB6-4E1F-9952-CBB37B91357C}">
      <dgm:prSet phldrT="[Текст]" custT="1"/>
      <dgm:spPr>
        <a:solidFill>
          <a:schemeClr val="accent5">
            <a:lumMod val="75000"/>
          </a:schemeClr>
        </a:solidFill>
        <a:scene3d>
          <a:camera prst="orthographicFront"/>
          <a:lightRig rig="chilly" dir="t"/>
        </a:scene3d>
        <a:sp3d prstMaterial="translucentPowder">
          <a:bevelT w="127000" h="25400" prst="slope"/>
        </a:sp3d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Налоговые доходы    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32%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EA4E76A0-670F-4EE4-99A1-C19E8023CF3C}" type="parTrans" cxnId="{B54215D8-356F-4BB7-87E2-BB0E0CA4A6B6}">
      <dgm:prSet/>
      <dgm:spPr/>
      <dgm:t>
        <a:bodyPr/>
        <a:lstStyle/>
        <a:p>
          <a:endParaRPr lang="ru-RU"/>
        </a:p>
      </dgm:t>
    </dgm:pt>
    <dgm:pt modelId="{399E324D-E7B5-430C-AA59-CE5DCB169057}" type="sibTrans" cxnId="{B54215D8-356F-4BB7-87E2-BB0E0CA4A6B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043DD38F-3D51-432C-97B0-38AE5F452A95}" type="pres">
      <dgm:prSet presAssocID="{767923F7-49F0-4467-9F14-8ADE8DE6795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6543DCC-46B9-43BC-91AC-1F2549E97DE6}" type="pres">
      <dgm:prSet presAssocID="{EE386FD4-5179-401B-8E2D-E3317B373ADF}" presName="gear1" presStyleLbl="node1" presStyleIdx="0" presStyleCnt="3" custScaleX="81352" custScaleY="79530" custLinFactNeighborX="62323" custLinFactNeighborY="-251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8C3FE-8657-4B56-922A-2CA5FF36A113}" type="pres">
      <dgm:prSet presAssocID="{EE386FD4-5179-401B-8E2D-E3317B373ADF}" presName="gear1srcNode" presStyleLbl="node1" presStyleIdx="0" presStyleCnt="3"/>
      <dgm:spPr/>
      <dgm:t>
        <a:bodyPr/>
        <a:lstStyle/>
        <a:p>
          <a:endParaRPr lang="ru-RU"/>
        </a:p>
      </dgm:t>
    </dgm:pt>
    <dgm:pt modelId="{D2400F43-4CDF-4C4D-BA6B-615E6938D7A2}" type="pres">
      <dgm:prSet presAssocID="{EE386FD4-5179-401B-8E2D-E3317B373ADF}" presName="gear1dstNode" presStyleLbl="node1" presStyleIdx="0" presStyleCnt="3"/>
      <dgm:spPr/>
      <dgm:t>
        <a:bodyPr/>
        <a:lstStyle/>
        <a:p>
          <a:endParaRPr lang="ru-RU"/>
        </a:p>
      </dgm:t>
    </dgm:pt>
    <dgm:pt modelId="{116D36B4-4133-478A-B319-62D261878BFC}" type="pres">
      <dgm:prSet presAssocID="{7AC41891-BAB6-4E1F-9952-CBB37B91357C}" presName="gear2" presStyleLbl="node1" presStyleIdx="1" presStyleCnt="3" custScaleX="107357" custScaleY="106938" custLinFactNeighborX="72692" custLinFactNeighborY="-38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7AA94-81BA-4359-AD52-558E136648F2}" type="pres">
      <dgm:prSet presAssocID="{7AC41891-BAB6-4E1F-9952-CBB37B91357C}" presName="gear2srcNode" presStyleLbl="node1" presStyleIdx="1" presStyleCnt="3"/>
      <dgm:spPr/>
      <dgm:t>
        <a:bodyPr/>
        <a:lstStyle/>
        <a:p>
          <a:endParaRPr lang="ru-RU"/>
        </a:p>
      </dgm:t>
    </dgm:pt>
    <dgm:pt modelId="{05A085AC-B20D-4167-975E-CE661752DD84}" type="pres">
      <dgm:prSet presAssocID="{7AC41891-BAB6-4E1F-9952-CBB37B91357C}" presName="gear2dstNode" presStyleLbl="node1" presStyleIdx="1" presStyleCnt="3"/>
      <dgm:spPr/>
      <dgm:t>
        <a:bodyPr/>
        <a:lstStyle/>
        <a:p>
          <a:endParaRPr lang="ru-RU"/>
        </a:p>
      </dgm:t>
    </dgm:pt>
    <dgm:pt modelId="{7E8461A0-D54E-40A5-B0A1-709BB2578D82}" type="pres">
      <dgm:prSet presAssocID="{8AEEEAE4-7D85-4EDD-B6D7-DDAD499AB136}" presName="gear3" presStyleLbl="node1" presStyleIdx="2" presStyleCnt="3" custScaleX="84701" custScaleY="84708" custLinFactNeighborX="79362" custLinFactNeighborY="-7219"/>
      <dgm:spPr/>
      <dgm:t>
        <a:bodyPr/>
        <a:lstStyle/>
        <a:p>
          <a:endParaRPr lang="ru-RU"/>
        </a:p>
      </dgm:t>
    </dgm:pt>
    <dgm:pt modelId="{D1CD935C-95A4-4259-B0C9-720292667C8E}" type="pres">
      <dgm:prSet presAssocID="{8AEEEAE4-7D85-4EDD-B6D7-DDAD499AB13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5EF1D-61E2-49EF-AD6F-2E93A6CDECB0}" type="pres">
      <dgm:prSet presAssocID="{8AEEEAE4-7D85-4EDD-B6D7-DDAD499AB136}" presName="gear3srcNode" presStyleLbl="node1" presStyleIdx="2" presStyleCnt="3"/>
      <dgm:spPr/>
      <dgm:t>
        <a:bodyPr/>
        <a:lstStyle/>
        <a:p>
          <a:endParaRPr lang="ru-RU"/>
        </a:p>
      </dgm:t>
    </dgm:pt>
    <dgm:pt modelId="{D5CF429C-2BF3-496E-B6B5-82C9BED843B3}" type="pres">
      <dgm:prSet presAssocID="{8AEEEAE4-7D85-4EDD-B6D7-DDAD499AB136}" presName="gear3dstNode" presStyleLbl="node1" presStyleIdx="2" presStyleCnt="3"/>
      <dgm:spPr/>
      <dgm:t>
        <a:bodyPr/>
        <a:lstStyle/>
        <a:p>
          <a:endParaRPr lang="ru-RU"/>
        </a:p>
      </dgm:t>
    </dgm:pt>
    <dgm:pt modelId="{1CE40516-E506-441F-A0E6-E2386F1B2CC8}" type="pres">
      <dgm:prSet presAssocID="{27246D93-DAB6-40D7-9229-AD92B4707905}" presName="connector1" presStyleLbl="sibTrans2D1" presStyleIdx="0" presStyleCnt="3" custScaleX="58308" custScaleY="56583" custLinFactNeighborX="43213" custLinFactNeighborY="-60106"/>
      <dgm:spPr/>
      <dgm:t>
        <a:bodyPr/>
        <a:lstStyle/>
        <a:p>
          <a:endParaRPr lang="ru-RU"/>
        </a:p>
      </dgm:t>
    </dgm:pt>
    <dgm:pt modelId="{011600C5-DA6A-4E1E-8111-9A9C214B2103}" type="pres">
      <dgm:prSet presAssocID="{399E324D-E7B5-430C-AA59-CE5DCB169057}" presName="connector2" presStyleLbl="sibTrans2D1" presStyleIdx="1" presStyleCnt="3" custLinFactX="18657" custLinFactNeighborX="100000" custLinFactNeighborY="-37274"/>
      <dgm:spPr/>
      <dgm:t>
        <a:bodyPr/>
        <a:lstStyle/>
        <a:p>
          <a:endParaRPr lang="ru-RU"/>
        </a:p>
      </dgm:t>
    </dgm:pt>
    <dgm:pt modelId="{0188DD12-686F-4326-B31E-54D90616AB67}" type="pres">
      <dgm:prSet presAssocID="{9F22AAF9-6E68-4DDE-B3DC-6120131E8F55}" presName="connector3" presStyleLbl="sibTrans2D1" presStyleIdx="2" presStyleCnt="3" custScaleX="90152" custScaleY="88750" custLinFactNeighborX="91241" custLinFactNeighborY="44509"/>
      <dgm:spPr/>
      <dgm:t>
        <a:bodyPr/>
        <a:lstStyle/>
        <a:p>
          <a:endParaRPr lang="ru-RU"/>
        </a:p>
      </dgm:t>
    </dgm:pt>
  </dgm:ptLst>
  <dgm:cxnLst>
    <dgm:cxn modelId="{3D5534FE-B25A-44E2-A24D-6CA00593862A}" type="presOf" srcId="{8AEEEAE4-7D85-4EDD-B6D7-DDAD499AB136}" destId="{E295EF1D-61E2-49EF-AD6F-2E93A6CDECB0}" srcOrd="2" destOrd="0" presId="urn:microsoft.com/office/officeart/2005/8/layout/gear1"/>
    <dgm:cxn modelId="{1B5AAE4E-CD35-4B26-9653-4195D96DBAB8}" type="presOf" srcId="{9F22AAF9-6E68-4DDE-B3DC-6120131E8F55}" destId="{0188DD12-686F-4326-B31E-54D90616AB67}" srcOrd="0" destOrd="0" presId="urn:microsoft.com/office/officeart/2005/8/layout/gear1"/>
    <dgm:cxn modelId="{5C27161E-2066-429B-AB01-6D55657A1366}" type="presOf" srcId="{7AC41891-BAB6-4E1F-9952-CBB37B91357C}" destId="{35B7AA94-81BA-4359-AD52-558E136648F2}" srcOrd="1" destOrd="0" presId="urn:microsoft.com/office/officeart/2005/8/layout/gear1"/>
    <dgm:cxn modelId="{74F2C312-4553-453B-8A2A-9CCE0DCE2DA0}" type="presOf" srcId="{767923F7-49F0-4467-9F14-8ADE8DE67953}" destId="{043DD38F-3D51-432C-97B0-38AE5F452A95}" srcOrd="0" destOrd="0" presId="urn:microsoft.com/office/officeart/2005/8/layout/gear1"/>
    <dgm:cxn modelId="{CC0503D4-91BE-400F-8FE0-8EE9BF35DAA8}" type="presOf" srcId="{399E324D-E7B5-430C-AA59-CE5DCB169057}" destId="{011600C5-DA6A-4E1E-8111-9A9C214B2103}" srcOrd="0" destOrd="0" presId="urn:microsoft.com/office/officeart/2005/8/layout/gear1"/>
    <dgm:cxn modelId="{39E34C10-2E07-4B5A-8839-33DF4D2B21F2}" srcId="{767923F7-49F0-4467-9F14-8ADE8DE67953}" destId="{8AEEEAE4-7D85-4EDD-B6D7-DDAD499AB136}" srcOrd="2" destOrd="0" parTransId="{DE722347-3B15-4F46-8D4E-FCA3A98EFA06}" sibTransId="{9F22AAF9-6E68-4DDE-B3DC-6120131E8F55}"/>
    <dgm:cxn modelId="{04B3E635-18D7-41DB-BB06-88B0942E410F}" srcId="{767923F7-49F0-4467-9F14-8ADE8DE67953}" destId="{0F042094-DE4A-4685-B351-DA4DAF56111F}" srcOrd="3" destOrd="0" parTransId="{B4ACF64E-028D-47E6-ACA8-CF32AD1D0A52}" sibTransId="{9309E480-AAF0-4CCF-83ED-50DDBFFF9023}"/>
    <dgm:cxn modelId="{B71C2067-1C9C-49A8-8ABF-DE23A9389883}" srcId="{767923F7-49F0-4467-9F14-8ADE8DE67953}" destId="{EE386FD4-5179-401B-8E2D-E3317B373ADF}" srcOrd="0" destOrd="0" parTransId="{7A3DC225-8614-4D7A-B6E3-3BB2858B2CFF}" sibTransId="{27246D93-DAB6-40D7-9229-AD92B4707905}"/>
    <dgm:cxn modelId="{557EB1CE-07B7-43BB-9A3B-2F87170B4FBF}" type="presOf" srcId="{EE386FD4-5179-401B-8E2D-E3317B373ADF}" destId="{D2400F43-4CDF-4C4D-BA6B-615E6938D7A2}" srcOrd="2" destOrd="0" presId="urn:microsoft.com/office/officeart/2005/8/layout/gear1"/>
    <dgm:cxn modelId="{DE83E969-F5B2-49AC-896B-B5AA1A048743}" type="presOf" srcId="{EE386FD4-5179-401B-8E2D-E3317B373ADF}" destId="{E6543DCC-46B9-43BC-91AC-1F2549E97DE6}" srcOrd="0" destOrd="0" presId="urn:microsoft.com/office/officeart/2005/8/layout/gear1"/>
    <dgm:cxn modelId="{0B05B3BD-CA7F-4162-9EE8-1EBCBBC95329}" type="presOf" srcId="{8AEEEAE4-7D85-4EDD-B6D7-DDAD499AB136}" destId="{D5CF429C-2BF3-496E-B6B5-82C9BED843B3}" srcOrd="3" destOrd="0" presId="urn:microsoft.com/office/officeart/2005/8/layout/gear1"/>
    <dgm:cxn modelId="{B54215D8-356F-4BB7-87E2-BB0E0CA4A6B6}" srcId="{767923F7-49F0-4467-9F14-8ADE8DE67953}" destId="{7AC41891-BAB6-4E1F-9952-CBB37B91357C}" srcOrd="1" destOrd="0" parTransId="{EA4E76A0-670F-4EE4-99A1-C19E8023CF3C}" sibTransId="{399E324D-E7B5-430C-AA59-CE5DCB169057}"/>
    <dgm:cxn modelId="{0F1D2EA4-1E2E-4E20-81A7-85CE454B12DC}" type="presOf" srcId="{8AEEEAE4-7D85-4EDD-B6D7-DDAD499AB136}" destId="{7E8461A0-D54E-40A5-B0A1-709BB2578D82}" srcOrd="0" destOrd="0" presId="urn:microsoft.com/office/officeart/2005/8/layout/gear1"/>
    <dgm:cxn modelId="{94063027-6F81-46AC-9850-C5EFC48BE459}" type="presOf" srcId="{7AC41891-BAB6-4E1F-9952-CBB37B91357C}" destId="{116D36B4-4133-478A-B319-62D261878BFC}" srcOrd="0" destOrd="0" presId="urn:microsoft.com/office/officeart/2005/8/layout/gear1"/>
    <dgm:cxn modelId="{2F8BDA1D-6161-4F7E-97E9-6F7F5394F029}" type="presOf" srcId="{27246D93-DAB6-40D7-9229-AD92B4707905}" destId="{1CE40516-E506-441F-A0E6-E2386F1B2CC8}" srcOrd="0" destOrd="0" presId="urn:microsoft.com/office/officeart/2005/8/layout/gear1"/>
    <dgm:cxn modelId="{B8C11582-DA55-4C45-9F46-17627BF4647C}" srcId="{767923F7-49F0-4467-9F14-8ADE8DE67953}" destId="{67C73C8B-109D-4BCC-88E2-16125AC7FB83}" srcOrd="4" destOrd="0" parTransId="{B198E0B1-046E-4DA6-833C-696D521534DD}" sibTransId="{1A992969-A30B-4FAB-B76B-51BC8AD25629}"/>
    <dgm:cxn modelId="{1B47D127-EDC2-4E62-85E4-41274E951A4E}" type="presOf" srcId="{EE386FD4-5179-401B-8E2D-E3317B373ADF}" destId="{A1B8C3FE-8657-4B56-922A-2CA5FF36A113}" srcOrd="1" destOrd="0" presId="urn:microsoft.com/office/officeart/2005/8/layout/gear1"/>
    <dgm:cxn modelId="{75745F09-0398-44F6-AFD9-BD2F8E0ADF1C}" type="presOf" srcId="{8AEEEAE4-7D85-4EDD-B6D7-DDAD499AB136}" destId="{D1CD935C-95A4-4259-B0C9-720292667C8E}" srcOrd="1" destOrd="0" presId="urn:microsoft.com/office/officeart/2005/8/layout/gear1"/>
    <dgm:cxn modelId="{5D76091F-EC1E-4E61-BE20-555220701AE7}" type="presOf" srcId="{7AC41891-BAB6-4E1F-9952-CBB37B91357C}" destId="{05A085AC-B20D-4167-975E-CE661752DD84}" srcOrd="2" destOrd="0" presId="urn:microsoft.com/office/officeart/2005/8/layout/gear1"/>
    <dgm:cxn modelId="{F8FE78F5-6ACB-44D0-92A7-833652BE23C2}" type="presParOf" srcId="{043DD38F-3D51-432C-97B0-38AE5F452A95}" destId="{E6543DCC-46B9-43BC-91AC-1F2549E97DE6}" srcOrd="0" destOrd="0" presId="urn:microsoft.com/office/officeart/2005/8/layout/gear1"/>
    <dgm:cxn modelId="{89E24719-2303-4B9B-BDEC-D9E429BFFE0A}" type="presParOf" srcId="{043DD38F-3D51-432C-97B0-38AE5F452A95}" destId="{A1B8C3FE-8657-4B56-922A-2CA5FF36A113}" srcOrd="1" destOrd="0" presId="urn:microsoft.com/office/officeart/2005/8/layout/gear1"/>
    <dgm:cxn modelId="{FB4D37ED-A207-4EDA-8AC4-7F7C9090C105}" type="presParOf" srcId="{043DD38F-3D51-432C-97B0-38AE5F452A95}" destId="{D2400F43-4CDF-4C4D-BA6B-615E6938D7A2}" srcOrd="2" destOrd="0" presId="urn:microsoft.com/office/officeart/2005/8/layout/gear1"/>
    <dgm:cxn modelId="{A4509257-4EB1-43A4-883C-5370837386E8}" type="presParOf" srcId="{043DD38F-3D51-432C-97B0-38AE5F452A95}" destId="{116D36B4-4133-478A-B319-62D261878BFC}" srcOrd="3" destOrd="0" presId="urn:microsoft.com/office/officeart/2005/8/layout/gear1"/>
    <dgm:cxn modelId="{2F124727-A7F9-46CD-A008-232B727420B7}" type="presParOf" srcId="{043DD38F-3D51-432C-97B0-38AE5F452A95}" destId="{35B7AA94-81BA-4359-AD52-558E136648F2}" srcOrd="4" destOrd="0" presId="urn:microsoft.com/office/officeart/2005/8/layout/gear1"/>
    <dgm:cxn modelId="{2CEF391C-8BC7-4094-8B37-9ECEF0839367}" type="presParOf" srcId="{043DD38F-3D51-432C-97B0-38AE5F452A95}" destId="{05A085AC-B20D-4167-975E-CE661752DD84}" srcOrd="5" destOrd="0" presId="urn:microsoft.com/office/officeart/2005/8/layout/gear1"/>
    <dgm:cxn modelId="{D4520ED8-2A09-48C4-852D-2EC10443ED3F}" type="presParOf" srcId="{043DD38F-3D51-432C-97B0-38AE5F452A95}" destId="{7E8461A0-D54E-40A5-B0A1-709BB2578D82}" srcOrd="6" destOrd="0" presId="urn:microsoft.com/office/officeart/2005/8/layout/gear1"/>
    <dgm:cxn modelId="{A9F61464-4716-4ACB-B50A-C4CFC2056A3B}" type="presParOf" srcId="{043DD38F-3D51-432C-97B0-38AE5F452A95}" destId="{D1CD935C-95A4-4259-B0C9-720292667C8E}" srcOrd="7" destOrd="0" presId="urn:microsoft.com/office/officeart/2005/8/layout/gear1"/>
    <dgm:cxn modelId="{F75124B1-6ECD-43E4-B79B-DB762FFF48B6}" type="presParOf" srcId="{043DD38F-3D51-432C-97B0-38AE5F452A95}" destId="{E295EF1D-61E2-49EF-AD6F-2E93A6CDECB0}" srcOrd="8" destOrd="0" presId="urn:microsoft.com/office/officeart/2005/8/layout/gear1"/>
    <dgm:cxn modelId="{51BDC033-6706-4F77-975D-D4AC201746C0}" type="presParOf" srcId="{043DD38F-3D51-432C-97B0-38AE5F452A95}" destId="{D5CF429C-2BF3-496E-B6B5-82C9BED843B3}" srcOrd="9" destOrd="0" presId="urn:microsoft.com/office/officeart/2005/8/layout/gear1"/>
    <dgm:cxn modelId="{315B3118-B19C-4B40-9318-1FECA87925A6}" type="presParOf" srcId="{043DD38F-3D51-432C-97B0-38AE5F452A95}" destId="{1CE40516-E506-441F-A0E6-E2386F1B2CC8}" srcOrd="10" destOrd="0" presId="urn:microsoft.com/office/officeart/2005/8/layout/gear1"/>
    <dgm:cxn modelId="{28BBC15E-E869-4CB1-964A-927F8F5CF543}" type="presParOf" srcId="{043DD38F-3D51-432C-97B0-38AE5F452A95}" destId="{011600C5-DA6A-4E1E-8111-9A9C214B2103}" srcOrd="11" destOrd="0" presId="urn:microsoft.com/office/officeart/2005/8/layout/gear1"/>
    <dgm:cxn modelId="{7C9FB7E6-C512-4465-A8A2-22F1BEEBC834}" type="presParOf" srcId="{043DD38F-3D51-432C-97B0-38AE5F452A95}" destId="{0188DD12-686F-4326-B31E-54D90616AB6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7AFB3C-63BE-429B-AAC0-394808C51064}" type="doc">
      <dgm:prSet loTypeId="urn:microsoft.com/office/officeart/2005/8/layout/pyramid1" loCatId="pyramid" qsTypeId="urn:microsoft.com/office/officeart/2005/8/quickstyle/3d7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9B6C6E6D-B369-4338-8EAC-FB503E1A4998}">
      <dgm:prSet phldrT="[Текст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endParaRPr lang="ru-RU" sz="2400" dirty="0" smtClean="0"/>
        </a:p>
        <a:p>
          <a:endParaRPr lang="ru-RU" sz="2400" dirty="0" smtClean="0"/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8,8%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B928C2C4-4C55-4E99-9492-440B73F49207}" type="parTrans" cxnId="{975E9A42-FD39-48A5-BA7C-808D50DEE8B0}">
      <dgm:prSet/>
      <dgm:spPr/>
      <dgm:t>
        <a:bodyPr/>
        <a:lstStyle/>
        <a:p>
          <a:endParaRPr lang="ru-RU"/>
        </a:p>
      </dgm:t>
    </dgm:pt>
    <dgm:pt modelId="{16D23F27-A480-489F-86DE-28890A78B16D}" type="sibTrans" cxnId="{975E9A42-FD39-48A5-BA7C-808D50DEE8B0}">
      <dgm:prSet/>
      <dgm:spPr/>
      <dgm:t>
        <a:bodyPr/>
        <a:lstStyle/>
        <a:p>
          <a:endParaRPr lang="ru-RU"/>
        </a:p>
      </dgm:t>
    </dgm:pt>
    <dgm:pt modelId="{3172827C-24EB-4AC3-89EC-2532A9335677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Дотации 28,3%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FAE6A9C0-95DC-437E-8560-A26FDA372DDF}" type="parTrans" cxnId="{39A92D4E-10A0-407D-B2B5-CCC6EBFEC208}">
      <dgm:prSet/>
      <dgm:spPr/>
      <dgm:t>
        <a:bodyPr/>
        <a:lstStyle/>
        <a:p>
          <a:endParaRPr lang="ru-RU"/>
        </a:p>
      </dgm:t>
    </dgm:pt>
    <dgm:pt modelId="{7A15D54F-1621-4D63-9228-5B7016A26FED}" type="sibTrans" cxnId="{39A92D4E-10A0-407D-B2B5-CCC6EBFEC208}">
      <dgm:prSet/>
      <dgm:spPr/>
      <dgm:t>
        <a:bodyPr/>
        <a:lstStyle/>
        <a:p>
          <a:endParaRPr lang="ru-RU"/>
        </a:p>
      </dgm:t>
    </dgm:pt>
    <dgm:pt modelId="{D0CCC160-AA76-4C02-B228-232A8134752B}">
      <dgm:prSet phldrT="[Текст]" custT="1"/>
      <dgm:spPr>
        <a:solidFill>
          <a:srgbClr val="003192">
            <a:alpha val="50000"/>
          </a:srgbClr>
        </a:solidFill>
      </dgm:spPr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3500" dirty="0" smtClean="0">
              <a:latin typeface="Times New Roman" pitchFamily="18" charset="0"/>
              <a:cs typeface="Times New Roman" pitchFamily="18" charset="0"/>
            </a:rPr>
            <a:t> 62,6%</a:t>
          </a:r>
          <a:endParaRPr lang="ru-RU" sz="3500" dirty="0">
            <a:latin typeface="Times New Roman" pitchFamily="18" charset="0"/>
            <a:cs typeface="Times New Roman" pitchFamily="18" charset="0"/>
          </a:endParaRPr>
        </a:p>
      </dgm:t>
    </dgm:pt>
    <dgm:pt modelId="{A1103129-F8FB-4024-BEFC-54D27E59474E}" type="parTrans" cxnId="{1CEDF506-24A1-439B-9B95-64A1F06E0986}">
      <dgm:prSet/>
      <dgm:spPr/>
      <dgm:t>
        <a:bodyPr/>
        <a:lstStyle/>
        <a:p>
          <a:endParaRPr lang="ru-RU"/>
        </a:p>
      </dgm:t>
    </dgm:pt>
    <dgm:pt modelId="{55D4E09D-115F-46B9-B484-81FE44168360}" type="sibTrans" cxnId="{1CEDF506-24A1-439B-9B95-64A1F06E0986}">
      <dgm:prSet/>
      <dgm:spPr/>
      <dgm:t>
        <a:bodyPr/>
        <a:lstStyle/>
        <a:p>
          <a:endParaRPr lang="ru-RU"/>
        </a:p>
      </dgm:t>
    </dgm:pt>
    <dgm:pt modelId="{E32AAE2B-BA9C-47A1-90C4-AC183CA34834}" type="pres">
      <dgm:prSet presAssocID="{4F7AFB3C-63BE-429B-AAC0-394808C510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540120-2BF0-4D87-8CD4-F49969E66CB1}" type="pres">
      <dgm:prSet presAssocID="{9B6C6E6D-B369-4338-8EAC-FB503E1A4998}" presName="Name8" presStyleCnt="0"/>
      <dgm:spPr/>
      <dgm:t>
        <a:bodyPr/>
        <a:lstStyle/>
        <a:p>
          <a:endParaRPr lang="ru-RU"/>
        </a:p>
      </dgm:t>
    </dgm:pt>
    <dgm:pt modelId="{CDDFD935-C1C6-47FB-A5DD-D8BC97653986}" type="pres">
      <dgm:prSet presAssocID="{9B6C6E6D-B369-4338-8EAC-FB503E1A4998}" presName="level" presStyleLbl="node1" presStyleIdx="0" presStyleCnt="3" custLinFactNeighborX="-917" custLinFactNeighborY="-4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DB040-ACF5-402A-8535-CBB03EA20E34}" type="pres">
      <dgm:prSet presAssocID="{9B6C6E6D-B369-4338-8EAC-FB503E1A499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90105-1C56-4743-90C7-D6B75C9CE9F4}" type="pres">
      <dgm:prSet presAssocID="{3172827C-24EB-4AC3-89EC-2532A9335677}" presName="Name8" presStyleCnt="0"/>
      <dgm:spPr/>
      <dgm:t>
        <a:bodyPr/>
        <a:lstStyle/>
        <a:p>
          <a:endParaRPr lang="ru-RU"/>
        </a:p>
      </dgm:t>
    </dgm:pt>
    <dgm:pt modelId="{3D510292-E4A4-42E0-9231-4CC3CE6CC39B}" type="pres">
      <dgm:prSet presAssocID="{3172827C-24EB-4AC3-89EC-2532A9335677}" presName="level" presStyleLbl="node1" presStyleIdx="1" presStyleCnt="3" custLinFactNeighborX="-116" custLinFactNeighborY="-4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AAC33-1799-4DEE-AB41-A8EEBD1B9A1D}" type="pres">
      <dgm:prSet presAssocID="{3172827C-24EB-4AC3-89EC-2532A933567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9B639-E1B1-4553-B975-1589BE6C135D}" type="pres">
      <dgm:prSet presAssocID="{D0CCC160-AA76-4C02-B228-232A8134752B}" presName="Name8" presStyleCnt="0"/>
      <dgm:spPr/>
      <dgm:t>
        <a:bodyPr/>
        <a:lstStyle/>
        <a:p>
          <a:endParaRPr lang="ru-RU"/>
        </a:p>
      </dgm:t>
    </dgm:pt>
    <dgm:pt modelId="{E73B2CBA-82A7-4B9B-8A2A-22FEAD10CFC7}" type="pres">
      <dgm:prSet presAssocID="{D0CCC160-AA76-4C02-B228-232A8134752B}" presName="level" presStyleLbl="node1" presStyleIdx="2" presStyleCnt="3" custLinFactNeighborX="-5130" custLinFactNeighborY="-4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B2524-D50E-4EE0-8AEC-22C1BF1229D9}" type="pres">
      <dgm:prSet presAssocID="{D0CCC160-AA76-4C02-B228-232A8134752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D01D46-288A-445D-B750-BD84D0BEBCAB}" type="presOf" srcId="{9B6C6E6D-B369-4338-8EAC-FB503E1A4998}" destId="{CDDFD935-C1C6-47FB-A5DD-D8BC97653986}" srcOrd="0" destOrd="0" presId="urn:microsoft.com/office/officeart/2005/8/layout/pyramid1"/>
    <dgm:cxn modelId="{E03947E9-E723-4B37-9761-1EE54561DA95}" type="presOf" srcId="{4F7AFB3C-63BE-429B-AAC0-394808C51064}" destId="{E32AAE2B-BA9C-47A1-90C4-AC183CA34834}" srcOrd="0" destOrd="0" presId="urn:microsoft.com/office/officeart/2005/8/layout/pyramid1"/>
    <dgm:cxn modelId="{31C6E81D-0233-4FD8-8665-B343672CDD0A}" type="presOf" srcId="{3172827C-24EB-4AC3-89EC-2532A9335677}" destId="{3D510292-E4A4-42E0-9231-4CC3CE6CC39B}" srcOrd="0" destOrd="0" presId="urn:microsoft.com/office/officeart/2005/8/layout/pyramid1"/>
    <dgm:cxn modelId="{1CEDF506-24A1-439B-9B95-64A1F06E0986}" srcId="{4F7AFB3C-63BE-429B-AAC0-394808C51064}" destId="{D0CCC160-AA76-4C02-B228-232A8134752B}" srcOrd="2" destOrd="0" parTransId="{A1103129-F8FB-4024-BEFC-54D27E59474E}" sibTransId="{55D4E09D-115F-46B9-B484-81FE44168360}"/>
    <dgm:cxn modelId="{E7E9617B-927A-49D8-A01C-E757EDB37AF4}" type="presOf" srcId="{D0CCC160-AA76-4C02-B228-232A8134752B}" destId="{E73B2CBA-82A7-4B9B-8A2A-22FEAD10CFC7}" srcOrd="0" destOrd="0" presId="urn:microsoft.com/office/officeart/2005/8/layout/pyramid1"/>
    <dgm:cxn modelId="{84283BD8-6999-413D-90E3-48E1A56C9336}" type="presOf" srcId="{9B6C6E6D-B369-4338-8EAC-FB503E1A4998}" destId="{155DB040-ACF5-402A-8535-CBB03EA20E34}" srcOrd="1" destOrd="0" presId="urn:microsoft.com/office/officeart/2005/8/layout/pyramid1"/>
    <dgm:cxn modelId="{9A2DDC52-A819-479A-9135-AC012D7143EB}" type="presOf" srcId="{D0CCC160-AA76-4C02-B228-232A8134752B}" destId="{5A5B2524-D50E-4EE0-8AEC-22C1BF1229D9}" srcOrd="1" destOrd="0" presId="urn:microsoft.com/office/officeart/2005/8/layout/pyramid1"/>
    <dgm:cxn modelId="{975E9A42-FD39-48A5-BA7C-808D50DEE8B0}" srcId="{4F7AFB3C-63BE-429B-AAC0-394808C51064}" destId="{9B6C6E6D-B369-4338-8EAC-FB503E1A4998}" srcOrd="0" destOrd="0" parTransId="{B928C2C4-4C55-4E99-9492-440B73F49207}" sibTransId="{16D23F27-A480-489F-86DE-28890A78B16D}"/>
    <dgm:cxn modelId="{39A92D4E-10A0-407D-B2B5-CCC6EBFEC208}" srcId="{4F7AFB3C-63BE-429B-AAC0-394808C51064}" destId="{3172827C-24EB-4AC3-89EC-2532A9335677}" srcOrd="1" destOrd="0" parTransId="{FAE6A9C0-95DC-437E-8560-A26FDA372DDF}" sibTransId="{7A15D54F-1621-4D63-9228-5B7016A26FED}"/>
    <dgm:cxn modelId="{F748DA3E-2FBC-4F8A-857A-160E00F39CE4}" type="presOf" srcId="{3172827C-24EB-4AC3-89EC-2532A9335677}" destId="{866AAC33-1799-4DEE-AB41-A8EEBD1B9A1D}" srcOrd="1" destOrd="0" presId="urn:microsoft.com/office/officeart/2005/8/layout/pyramid1"/>
    <dgm:cxn modelId="{E6F9BD87-E834-458F-911D-4A834D54D287}" type="presParOf" srcId="{E32AAE2B-BA9C-47A1-90C4-AC183CA34834}" destId="{79540120-2BF0-4D87-8CD4-F49969E66CB1}" srcOrd="0" destOrd="0" presId="urn:microsoft.com/office/officeart/2005/8/layout/pyramid1"/>
    <dgm:cxn modelId="{7545C73E-93D0-4CFF-A4CB-74DF3FA8E150}" type="presParOf" srcId="{79540120-2BF0-4D87-8CD4-F49969E66CB1}" destId="{CDDFD935-C1C6-47FB-A5DD-D8BC97653986}" srcOrd="0" destOrd="0" presId="urn:microsoft.com/office/officeart/2005/8/layout/pyramid1"/>
    <dgm:cxn modelId="{4D1B032A-A0F1-4B15-BA47-DB0E18331875}" type="presParOf" srcId="{79540120-2BF0-4D87-8CD4-F49969E66CB1}" destId="{155DB040-ACF5-402A-8535-CBB03EA20E34}" srcOrd="1" destOrd="0" presId="urn:microsoft.com/office/officeart/2005/8/layout/pyramid1"/>
    <dgm:cxn modelId="{71ADF0AD-2BB0-4B20-9A6D-51927C99877A}" type="presParOf" srcId="{E32AAE2B-BA9C-47A1-90C4-AC183CA34834}" destId="{42D90105-1C56-4743-90C7-D6B75C9CE9F4}" srcOrd="1" destOrd="0" presId="urn:microsoft.com/office/officeart/2005/8/layout/pyramid1"/>
    <dgm:cxn modelId="{746E29FC-C792-4501-92B9-911B6B6A15C7}" type="presParOf" srcId="{42D90105-1C56-4743-90C7-D6B75C9CE9F4}" destId="{3D510292-E4A4-42E0-9231-4CC3CE6CC39B}" srcOrd="0" destOrd="0" presId="urn:microsoft.com/office/officeart/2005/8/layout/pyramid1"/>
    <dgm:cxn modelId="{4D5FA776-EDF2-4F13-ADEE-D980D7D5A592}" type="presParOf" srcId="{42D90105-1C56-4743-90C7-D6B75C9CE9F4}" destId="{866AAC33-1799-4DEE-AB41-A8EEBD1B9A1D}" srcOrd="1" destOrd="0" presId="urn:microsoft.com/office/officeart/2005/8/layout/pyramid1"/>
    <dgm:cxn modelId="{7A83B1CA-6D38-440F-8247-B7719508F6E4}" type="presParOf" srcId="{E32AAE2B-BA9C-47A1-90C4-AC183CA34834}" destId="{C529B639-E1B1-4553-B975-1589BE6C135D}" srcOrd="2" destOrd="0" presId="urn:microsoft.com/office/officeart/2005/8/layout/pyramid1"/>
    <dgm:cxn modelId="{71404417-593E-4FB4-BC9D-6C5DEB36BC39}" type="presParOf" srcId="{C529B639-E1B1-4553-B975-1589BE6C135D}" destId="{E73B2CBA-82A7-4B9B-8A2A-22FEAD10CFC7}" srcOrd="0" destOrd="0" presId="urn:microsoft.com/office/officeart/2005/8/layout/pyramid1"/>
    <dgm:cxn modelId="{4E34E69D-047D-450E-89D0-56E34223D7EF}" type="presParOf" srcId="{C529B639-E1B1-4553-B975-1589BE6C135D}" destId="{5A5B2524-D50E-4EE0-8AEC-22C1BF1229D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8FA69B-F152-4353-8A12-A0EB8A38A551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A2D44A-E69F-42C0-ACB8-E153177EFD21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  <a:ln w="28575">
          <a:solidFill>
            <a:srgbClr val="CCCC00"/>
          </a:solidFill>
        </a:ln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ООО «</a:t>
          </a:r>
          <a:r>
            <a:rPr lang="en-US" sz="2000" b="1" i="0" dirty="0" smtClean="0">
              <a:latin typeface="Liberation Serif" panose="02020603050405020304" pitchFamily="18" charset="0"/>
            </a:rPr>
            <a:t>SLK Cement</a:t>
          </a:r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»</a:t>
          </a:r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                                      </a:t>
          </a:r>
          <a:endParaRPr lang="ru-RU" sz="2000" b="1" dirty="0">
            <a:solidFill>
              <a:schemeClr val="tx2">
                <a:lumMod val="75000"/>
              </a:schemeClr>
            </a:solidFill>
            <a:latin typeface="Liberation Serif" panose="02020603050405020304" pitchFamily="18" charset="0"/>
          </a:endParaRPr>
        </a:p>
      </dgm:t>
    </dgm:pt>
    <dgm:pt modelId="{5411E508-C3D9-449A-8274-E6DAD7F696D3}" type="parTrans" cxnId="{7CFD8931-78BC-4887-87E2-01FF189CA519}">
      <dgm:prSet/>
      <dgm:spPr/>
      <dgm:t>
        <a:bodyPr/>
        <a:lstStyle/>
        <a:p>
          <a:endParaRPr lang="ru-RU"/>
        </a:p>
      </dgm:t>
    </dgm:pt>
    <dgm:pt modelId="{75AFADC1-610F-4636-8EC3-1BC572FD0EBE}" type="sibTrans" cxnId="{7CFD8931-78BC-4887-87E2-01FF189CA519}">
      <dgm:prSet/>
      <dgm:spPr/>
      <dgm:t>
        <a:bodyPr/>
        <a:lstStyle/>
        <a:p>
          <a:endParaRPr lang="ru-RU"/>
        </a:p>
      </dgm:t>
    </dgm:pt>
    <dgm:pt modelId="{65806BF6-B3BE-4ED2-A14E-599B1EC29988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  <a:ln w="28575">
          <a:solidFill>
            <a:srgbClr val="CCCC00"/>
          </a:solidFill>
        </a:ln>
      </dgm:spPr>
      <dgm:t>
        <a:bodyPr/>
        <a:lstStyle/>
        <a:p>
          <a:pPr algn="ctr"/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2000" b="1" baseline="0" dirty="0" smtClean="0">
              <a:solidFill>
                <a:schemeClr val="tx1"/>
              </a:solidFill>
              <a:latin typeface="Liberation Serif" panose="02020603050405020304" pitchFamily="18" charset="0"/>
            </a:rPr>
            <a:t>ООО «Староцементный завод»</a:t>
          </a:r>
          <a:endParaRPr lang="ru-RU" sz="2000" baseline="0" dirty="0">
            <a:solidFill>
              <a:schemeClr val="tx1"/>
            </a:solidFill>
            <a:latin typeface="Liberation Serif" panose="02020603050405020304" pitchFamily="18" charset="0"/>
          </a:endParaRPr>
        </a:p>
      </dgm:t>
    </dgm:pt>
    <dgm:pt modelId="{389AC65E-2561-4010-85EB-89F6C2B1BE7F}" type="parTrans" cxnId="{B95BED90-2807-49A7-BC6F-3A321272C892}">
      <dgm:prSet/>
      <dgm:spPr/>
      <dgm:t>
        <a:bodyPr/>
        <a:lstStyle/>
        <a:p>
          <a:endParaRPr lang="ru-RU"/>
        </a:p>
      </dgm:t>
    </dgm:pt>
    <dgm:pt modelId="{0D0B234D-3CA8-4631-9E9A-8CAAA8309153}" type="sibTrans" cxnId="{B95BED90-2807-49A7-BC6F-3A321272C892}">
      <dgm:prSet/>
      <dgm:spPr/>
      <dgm:t>
        <a:bodyPr/>
        <a:lstStyle/>
        <a:p>
          <a:endParaRPr lang="ru-RU"/>
        </a:p>
      </dgm:t>
    </dgm:pt>
    <dgm:pt modelId="{0237BCD8-2D58-42E4-B0DC-02F720ADCACA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  <a:ln w="38100">
          <a:solidFill>
            <a:srgbClr val="CCCC00"/>
          </a:solidFill>
        </a:ln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tx1"/>
              </a:solidFill>
              <a:latin typeface="Liberation Serif" panose="02020603050405020304" pitchFamily="18" charset="0"/>
            </a:rPr>
            <a:t>ОАО «Сухоложский огнеупорный завод»</a:t>
          </a:r>
        </a:p>
      </dgm:t>
    </dgm:pt>
    <dgm:pt modelId="{C4602C20-76EB-4777-9461-A48422B9414B}" type="parTrans" cxnId="{764FB44C-A5D9-4871-A5E6-46B02EC2B243}">
      <dgm:prSet/>
      <dgm:spPr/>
      <dgm:t>
        <a:bodyPr/>
        <a:lstStyle/>
        <a:p>
          <a:endParaRPr lang="ru-RU"/>
        </a:p>
      </dgm:t>
    </dgm:pt>
    <dgm:pt modelId="{C9201E26-D750-42CF-AFBA-30F055B296DB}" type="sibTrans" cxnId="{764FB44C-A5D9-4871-A5E6-46B02EC2B243}">
      <dgm:prSet/>
      <dgm:spPr/>
      <dgm:t>
        <a:bodyPr/>
        <a:lstStyle/>
        <a:p>
          <a:endParaRPr lang="ru-RU"/>
        </a:p>
      </dgm:t>
    </dgm:pt>
    <dgm:pt modelId="{496089B1-692C-48F8-89D5-B9F16530D402}">
      <dgm:prSet custT="1"/>
      <dgm:spPr>
        <a:solidFill>
          <a:schemeClr val="accent6">
            <a:lumMod val="20000"/>
            <a:lumOff val="80000"/>
            <a:alpha val="90000"/>
          </a:schemeClr>
        </a:solidFill>
        <a:ln w="28575">
          <a:solidFill>
            <a:srgbClr val="CCCC00"/>
          </a:solidFill>
        </a:ln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tx1"/>
              </a:solidFill>
              <a:latin typeface="Liberation Serif" panose="02020603050405020304" pitchFamily="18" charset="0"/>
            </a:rPr>
            <a:t>ООО «ФОРЭС»</a:t>
          </a:r>
          <a:endParaRPr lang="ru-RU" sz="2000" b="1" baseline="0" dirty="0">
            <a:solidFill>
              <a:schemeClr val="tx1"/>
            </a:solidFill>
            <a:latin typeface="Liberation Serif" panose="02020603050405020304" pitchFamily="18" charset="0"/>
          </a:endParaRPr>
        </a:p>
      </dgm:t>
    </dgm:pt>
    <dgm:pt modelId="{A661B794-C67B-4417-933C-7F35BEAB0176}" type="parTrans" cxnId="{4E42F750-D14E-41B3-B4AF-89E4540A27C9}">
      <dgm:prSet/>
      <dgm:spPr/>
      <dgm:t>
        <a:bodyPr/>
        <a:lstStyle/>
        <a:p>
          <a:endParaRPr lang="ru-RU"/>
        </a:p>
      </dgm:t>
    </dgm:pt>
    <dgm:pt modelId="{4FED81E5-97C9-47CB-BF8B-16FED95581D7}" type="sibTrans" cxnId="{4E42F750-D14E-41B3-B4AF-89E4540A27C9}">
      <dgm:prSet/>
      <dgm:spPr/>
      <dgm:t>
        <a:bodyPr/>
        <a:lstStyle/>
        <a:p>
          <a:endParaRPr lang="ru-RU"/>
        </a:p>
      </dgm:t>
    </dgm:pt>
    <dgm:pt modelId="{E664F0DC-94BA-4995-BD1A-7BE4D67DA8EB}">
      <dgm:prSet custT="1"/>
      <dgm:spPr>
        <a:solidFill>
          <a:schemeClr val="accent6">
            <a:lumMod val="20000"/>
            <a:lumOff val="80000"/>
            <a:alpha val="90000"/>
          </a:schemeClr>
        </a:solidFill>
        <a:ln w="28575">
          <a:solidFill>
            <a:srgbClr val="CCCC00"/>
          </a:solidFill>
        </a:ln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tx1"/>
              </a:solidFill>
              <a:latin typeface="Liberation Serif" panose="02020603050405020304" pitchFamily="18" charset="0"/>
            </a:rPr>
            <a:t>АО «Сухоложское Литье»</a:t>
          </a:r>
          <a:endParaRPr lang="ru-RU" sz="2000" b="1" baseline="0" dirty="0">
            <a:solidFill>
              <a:schemeClr val="tx1"/>
            </a:solidFill>
            <a:latin typeface="Liberation Serif" panose="02020603050405020304" pitchFamily="18" charset="0"/>
          </a:endParaRPr>
        </a:p>
      </dgm:t>
    </dgm:pt>
    <dgm:pt modelId="{68DA9A52-3774-4354-AB62-503DCFC7B18A}" type="parTrans" cxnId="{DE24C7C0-F5DA-4721-97D9-76904BAF609A}">
      <dgm:prSet/>
      <dgm:spPr/>
      <dgm:t>
        <a:bodyPr/>
        <a:lstStyle/>
        <a:p>
          <a:endParaRPr lang="ru-RU"/>
        </a:p>
      </dgm:t>
    </dgm:pt>
    <dgm:pt modelId="{0B400233-42D9-40E3-B80E-C46A2CF9D58B}" type="sibTrans" cxnId="{DE24C7C0-F5DA-4721-97D9-76904BAF609A}">
      <dgm:prSet/>
      <dgm:spPr/>
      <dgm:t>
        <a:bodyPr/>
        <a:lstStyle/>
        <a:p>
          <a:endParaRPr lang="ru-RU"/>
        </a:p>
      </dgm:t>
    </dgm:pt>
    <dgm:pt modelId="{5B433258-E48C-412C-8CAF-5FB6B1D7011C}" type="pres">
      <dgm:prSet presAssocID="{598FA69B-F152-4353-8A12-A0EB8A38A55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8E35D9D-D3CF-4FA5-BA60-93F575565D6B}" type="pres">
      <dgm:prSet presAssocID="{598FA69B-F152-4353-8A12-A0EB8A38A551}" presName="pyramid" presStyleLbl="node1" presStyleIdx="0" presStyleCnt="1" custAng="10800000" custScaleX="148000" custScaleY="100000" custLinFactNeighborX="-535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01715E57-1B5F-4A63-8D1F-64A32F5EC750}" type="pres">
      <dgm:prSet presAssocID="{598FA69B-F152-4353-8A12-A0EB8A38A551}" presName="theList" presStyleCnt="0"/>
      <dgm:spPr/>
      <dgm:t>
        <a:bodyPr/>
        <a:lstStyle/>
        <a:p>
          <a:endParaRPr lang="ru-RU"/>
        </a:p>
      </dgm:t>
    </dgm:pt>
    <dgm:pt modelId="{1407F73B-CEC3-425F-AF03-F0C07C4E2059}" type="pres">
      <dgm:prSet presAssocID="{CAA2D44A-E69F-42C0-ACB8-E153177EFD21}" presName="aNode" presStyleLbl="fgAcc1" presStyleIdx="0" presStyleCnt="5" custScaleX="105950" custLinFactY="-20892" custLinFactNeighborX="1278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06DA4-3B49-44CB-8438-0F264B2CFE82}" type="pres">
      <dgm:prSet presAssocID="{CAA2D44A-E69F-42C0-ACB8-E153177EFD21}" presName="aSpace" presStyleCnt="0"/>
      <dgm:spPr/>
      <dgm:t>
        <a:bodyPr/>
        <a:lstStyle/>
        <a:p>
          <a:endParaRPr lang="ru-RU"/>
        </a:p>
      </dgm:t>
    </dgm:pt>
    <dgm:pt modelId="{4AE3E91E-717D-4ACC-877C-C664195EF708}" type="pres">
      <dgm:prSet presAssocID="{65806BF6-B3BE-4ED2-A14E-599B1EC29988}" presName="aNode" presStyleLbl="fgAcc1" presStyleIdx="1" presStyleCnt="5" custScaleX="104286" custLinFactY="191954" custLinFactNeighborX="9954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3E403-998F-454D-945E-3AFA87391760}" type="pres">
      <dgm:prSet presAssocID="{65806BF6-B3BE-4ED2-A14E-599B1EC29988}" presName="aSpace" presStyleCnt="0"/>
      <dgm:spPr/>
      <dgm:t>
        <a:bodyPr/>
        <a:lstStyle/>
        <a:p>
          <a:endParaRPr lang="ru-RU"/>
        </a:p>
      </dgm:t>
    </dgm:pt>
    <dgm:pt modelId="{BDE2199E-1473-426F-A6A7-CEC986EDBA3A}" type="pres">
      <dgm:prSet presAssocID="{0237BCD8-2D58-42E4-B0DC-02F720ADCACA}" presName="aNode" presStyleLbl="fgAcc1" presStyleIdx="2" presStyleCnt="5" custScaleX="104583" custLinFactY="-4692" custLinFactNeighborX="810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34AEA-00B6-4D22-95F1-9198FEEA833C}" type="pres">
      <dgm:prSet presAssocID="{0237BCD8-2D58-42E4-B0DC-02F720ADCACA}" presName="aSpace" presStyleCnt="0"/>
      <dgm:spPr/>
      <dgm:t>
        <a:bodyPr/>
        <a:lstStyle/>
        <a:p>
          <a:endParaRPr lang="ru-RU"/>
        </a:p>
      </dgm:t>
    </dgm:pt>
    <dgm:pt modelId="{ADA2E1D8-3ABE-4687-BCC5-4E41B5382FC5}" type="pres">
      <dgm:prSet presAssocID="{496089B1-692C-48F8-89D5-B9F16530D402}" presName="aNode" presStyleLbl="fgAcc1" presStyleIdx="3" presStyleCnt="5" custScaleX="104844" custLinFactY="-216065" custLinFactNeighborX="10465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2115F-ED5D-4533-91D8-B50D72259EA8}" type="pres">
      <dgm:prSet presAssocID="{496089B1-692C-48F8-89D5-B9F16530D402}" presName="aSpace" presStyleCnt="0"/>
      <dgm:spPr/>
      <dgm:t>
        <a:bodyPr/>
        <a:lstStyle/>
        <a:p>
          <a:endParaRPr lang="ru-RU"/>
        </a:p>
      </dgm:t>
    </dgm:pt>
    <dgm:pt modelId="{1713BBD1-4BE5-4D83-9072-34D7AB8A4EEC}" type="pres">
      <dgm:prSet presAssocID="{E664F0DC-94BA-4995-BD1A-7BE4D67DA8EB}" presName="aNode" presStyleLbl="fgAcc1" presStyleIdx="4" presStyleCnt="5" custScaleX="104583" custLinFactNeighborX="8104" custLinFactNeighborY="-14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4B72D-5F74-4C74-B9AE-67376C482D80}" type="pres">
      <dgm:prSet presAssocID="{E664F0DC-94BA-4995-BD1A-7BE4D67DA8EB}" presName="aSpace" presStyleCnt="0"/>
      <dgm:spPr/>
      <dgm:t>
        <a:bodyPr/>
        <a:lstStyle/>
        <a:p>
          <a:endParaRPr lang="ru-RU"/>
        </a:p>
      </dgm:t>
    </dgm:pt>
  </dgm:ptLst>
  <dgm:cxnLst>
    <dgm:cxn modelId="{4E42F750-D14E-41B3-B4AF-89E4540A27C9}" srcId="{598FA69B-F152-4353-8A12-A0EB8A38A551}" destId="{496089B1-692C-48F8-89D5-B9F16530D402}" srcOrd="3" destOrd="0" parTransId="{A661B794-C67B-4417-933C-7F35BEAB0176}" sibTransId="{4FED81E5-97C9-47CB-BF8B-16FED95581D7}"/>
    <dgm:cxn modelId="{318EF4BB-060A-4142-A38B-FE07AA9D2A6C}" type="presOf" srcId="{598FA69B-F152-4353-8A12-A0EB8A38A551}" destId="{5B433258-E48C-412C-8CAF-5FB6B1D7011C}" srcOrd="0" destOrd="0" presId="urn:microsoft.com/office/officeart/2005/8/layout/pyramid2"/>
    <dgm:cxn modelId="{ED7A7667-B13A-4077-946B-644AA8E4F477}" type="presOf" srcId="{CAA2D44A-E69F-42C0-ACB8-E153177EFD21}" destId="{1407F73B-CEC3-425F-AF03-F0C07C4E2059}" srcOrd="0" destOrd="0" presId="urn:microsoft.com/office/officeart/2005/8/layout/pyramid2"/>
    <dgm:cxn modelId="{AA06FE2E-DD3E-4430-B10B-91973B24B7F8}" type="presOf" srcId="{E664F0DC-94BA-4995-BD1A-7BE4D67DA8EB}" destId="{1713BBD1-4BE5-4D83-9072-34D7AB8A4EEC}" srcOrd="0" destOrd="0" presId="urn:microsoft.com/office/officeart/2005/8/layout/pyramid2"/>
    <dgm:cxn modelId="{7CFD8931-78BC-4887-87E2-01FF189CA519}" srcId="{598FA69B-F152-4353-8A12-A0EB8A38A551}" destId="{CAA2D44A-E69F-42C0-ACB8-E153177EFD21}" srcOrd="0" destOrd="0" parTransId="{5411E508-C3D9-449A-8274-E6DAD7F696D3}" sibTransId="{75AFADC1-610F-4636-8EC3-1BC572FD0EBE}"/>
    <dgm:cxn modelId="{DE24C7C0-F5DA-4721-97D9-76904BAF609A}" srcId="{598FA69B-F152-4353-8A12-A0EB8A38A551}" destId="{E664F0DC-94BA-4995-BD1A-7BE4D67DA8EB}" srcOrd="4" destOrd="0" parTransId="{68DA9A52-3774-4354-AB62-503DCFC7B18A}" sibTransId="{0B400233-42D9-40E3-B80E-C46A2CF9D58B}"/>
    <dgm:cxn modelId="{2629EB14-A106-4C4F-8979-BBFEF3516286}" type="presOf" srcId="{0237BCD8-2D58-42E4-B0DC-02F720ADCACA}" destId="{BDE2199E-1473-426F-A6A7-CEC986EDBA3A}" srcOrd="0" destOrd="0" presId="urn:microsoft.com/office/officeart/2005/8/layout/pyramid2"/>
    <dgm:cxn modelId="{56A3430B-E2F6-455B-9D8C-835C89351689}" type="presOf" srcId="{496089B1-692C-48F8-89D5-B9F16530D402}" destId="{ADA2E1D8-3ABE-4687-BCC5-4E41B5382FC5}" srcOrd="0" destOrd="0" presId="urn:microsoft.com/office/officeart/2005/8/layout/pyramid2"/>
    <dgm:cxn modelId="{B95BED90-2807-49A7-BC6F-3A321272C892}" srcId="{598FA69B-F152-4353-8A12-A0EB8A38A551}" destId="{65806BF6-B3BE-4ED2-A14E-599B1EC29988}" srcOrd="1" destOrd="0" parTransId="{389AC65E-2561-4010-85EB-89F6C2B1BE7F}" sibTransId="{0D0B234D-3CA8-4631-9E9A-8CAAA8309153}"/>
    <dgm:cxn modelId="{764FB44C-A5D9-4871-A5E6-46B02EC2B243}" srcId="{598FA69B-F152-4353-8A12-A0EB8A38A551}" destId="{0237BCD8-2D58-42E4-B0DC-02F720ADCACA}" srcOrd="2" destOrd="0" parTransId="{C4602C20-76EB-4777-9461-A48422B9414B}" sibTransId="{C9201E26-D750-42CF-AFBA-30F055B296DB}"/>
    <dgm:cxn modelId="{93AFB8EE-8C3A-42A7-B8BA-35DC99AF0DFD}" type="presOf" srcId="{65806BF6-B3BE-4ED2-A14E-599B1EC29988}" destId="{4AE3E91E-717D-4ACC-877C-C664195EF708}" srcOrd="0" destOrd="0" presId="urn:microsoft.com/office/officeart/2005/8/layout/pyramid2"/>
    <dgm:cxn modelId="{A47E2637-D9B8-40F3-B034-CB6BDFD4B4BD}" type="presParOf" srcId="{5B433258-E48C-412C-8CAF-5FB6B1D7011C}" destId="{C8E35D9D-D3CF-4FA5-BA60-93F575565D6B}" srcOrd="0" destOrd="0" presId="urn:microsoft.com/office/officeart/2005/8/layout/pyramid2"/>
    <dgm:cxn modelId="{525C039B-CA7B-42D2-A79A-3BEDB2D25C75}" type="presParOf" srcId="{5B433258-E48C-412C-8CAF-5FB6B1D7011C}" destId="{01715E57-1B5F-4A63-8D1F-64A32F5EC750}" srcOrd="1" destOrd="0" presId="urn:microsoft.com/office/officeart/2005/8/layout/pyramid2"/>
    <dgm:cxn modelId="{51C5ACC9-A4A4-44EA-8F05-A4A005CAFB34}" type="presParOf" srcId="{01715E57-1B5F-4A63-8D1F-64A32F5EC750}" destId="{1407F73B-CEC3-425F-AF03-F0C07C4E2059}" srcOrd="0" destOrd="0" presId="urn:microsoft.com/office/officeart/2005/8/layout/pyramid2"/>
    <dgm:cxn modelId="{A0062531-70B8-419E-A06B-3FE9450F8598}" type="presParOf" srcId="{01715E57-1B5F-4A63-8D1F-64A32F5EC750}" destId="{AB806DA4-3B49-44CB-8438-0F264B2CFE82}" srcOrd="1" destOrd="0" presId="urn:microsoft.com/office/officeart/2005/8/layout/pyramid2"/>
    <dgm:cxn modelId="{8C6C9DB2-428F-4C3E-8F77-70B9A0584577}" type="presParOf" srcId="{01715E57-1B5F-4A63-8D1F-64A32F5EC750}" destId="{4AE3E91E-717D-4ACC-877C-C664195EF708}" srcOrd="2" destOrd="0" presId="urn:microsoft.com/office/officeart/2005/8/layout/pyramid2"/>
    <dgm:cxn modelId="{211D0821-FB35-483C-87C7-9037C45A97BC}" type="presParOf" srcId="{01715E57-1B5F-4A63-8D1F-64A32F5EC750}" destId="{3B93E403-998F-454D-945E-3AFA87391760}" srcOrd="3" destOrd="0" presId="urn:microsoft.com/office/officeart/2005/8/layout/pyramid2"/>
    <dgm:cxn modelId="{EFD07166-AA59-4C88-8872-A9970CB375AC}" type="presParOf" srcId="{01715E57-1B5F-4A63-8D1F-64A32F5EC750}" destId="{BDE2199E-1473-426F-A6A7-CEC986EDBA3A}" srcOrd="4" destOrd="0" presId="urn:microsoft.com/office/officeart/2005/8/layout/pyramid2"/>
    <dgm:cxn modelId="{D7634143-A0FC-4367-9CE1-B24B9D4E77D8}" type="presParOf" srcId="{01715E57-1B5F-4A63-8D1F-64A32F5EC750}" destId="{2F034AEA-00B6-4D22-95F1-9198FEEA833C}" srcOrd="5" destOrd="0" presId="urn:microsoft.com/office/officeart/2005/8/layout/pyramid2"/>
    <dgm:cxn modelId="{3147646E-3CD3-456B-B5CD-64CADCE677AD}" type="presParOf" srcId="{01715E57-1B5F-4A63-8D1F-64A32F5EC750}" destId="{ADA2E1D8-3ABE-4687-BCC5-4E41B5382FC5}" srcOrd="6" destOrd="0" presId="urn:microsoft.com/office/officeart/2005/8/layout/pyramid2"/>
    <dgm:cxn modelId="{B1D0379A-EBEC-4D9A-AF37-4CDDD48E4BA7}" type="presParOf" srcId="{01715E57-1B5F-4A63-8D1F-64A32F5EC750}" destId="{3222115F-ED5D-4533-91D8-B50D72259EA8}" srcOrd="7" destOrd="0" presId="urn:microsoft.com/office/officeart/2005/8/layout/pyramid2"/>
    <dgm:cxn modelId="{F867376B-734B-4BD6-AD05-E84810D84DA4}" type="presParOf" srcId="{01715E57-1B5F-4A63-8D1F-64A32F5EC750}" destId="{1713BBD1-4BE5-4D83-9072-34D7AB8A4EEC}" srcOrd="8" destOrd="0" presId="urn:microsoft.com/office/officeart/2005/8/layout/pyramid2"/>
    <dgm:cxn modelId="{F12E6F97-27A8-4D57-8FB8-347826F6FE9F}" type="presParOf" srcId="{01715E57-1B5F-4A63-8D1F-64A32F5EC750}" destId="{7624B72D-5F74-4C74-B9AE-67376C482D80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B3ADF0-E735-4E14-9572-BB8CEAF17B34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C78768-44F3-487D-861C-A6D33B9E7B92}">
      <dgm:prSet phldrT="[Текст]" custT="1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РАСХОДНОЕ ОБЯЗАТЕЛЬСТВО – </a:t>
          </a:r>
          <a:r>
            <a:rPr lang="ru-RU" sz="1400" dirty="0" smtClean="0">
              <a:solidFill>
                <a:schemeClr val="tx2">
                  <a:lumMod val="75000"/>
                </a:schemeClr>
              </a:solidFill>
            </a:rPr>
            <a:t>обязанность выплатить денежные средства из соответствующего бюджета</a:t>
          </a:r>
          <a:endParaRPr lang="ru-RU" sz="1400" dirty="0">
            <a:solidFill>
              <a:schemeClr val="tx2">
                <a:lumMod val="75000"/>
              </a:schemeClr>
            </a:solidFill>
          </a:endParaRPr>
        </a:p>
      </dgm:t>
    </dgm:pt>
    <dgm:pt modelId="{9E86ACC6-31D6-49F6-BF11-3BC4DB2CCD08}" type="parTrans" cxnId="{73EED714-6E78-4B17-A46A-DF56B27E6D2B}">
      <dgm:prSet/>
      <dgm:spPr/>
      <dgm:t>
        <a:bodyPr/>
        <a:lstStyle/>
        <a:p>
          <a:endParaRPr lang="ru-RU"/>
        </a:p>
      </dgm:t>
    </dgm:pt>
    <dgm:pt modelId="{9DC1AF26-C630-4AA5-A9A5-33A030C46EF3}" type="sibTrans" cxnId="{73EED714-6E78-4B17-A46A-DF56B27E6D2B}">
      <dgm:prSet/>
      <dgm:spPr/>
      <dgm:t>
        <a:bodyPr/>
        <a:lstStyle/>
        <a:p>
          <a:endParaRPr lang="ru-RU"/>
        </a:p>
      </dgm:t>
    </dgm:pt>
    <dgm:pt modelId="{F0835112-9D06-4EE4-957B-9088B1BC37B3}">
      <dgm:prSet phldrT="[Текст]" custT="1"/>
      <dgm:spPr>
        <a:solidFill>
          <a:schemeClr val="accent1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БЮДЖЕТНЫЕ ОБЯЗАТЕЛЬСТВА </a:t>
          </a:r>
          <a:r>
            <a:rPr lang="ru-RU" sz="1400" dirty="0" smtClean="0">
              <a:solidFill>
                <a:schemeClr val="tx2">
                  <a:lumMod val="75000"/>
                </a:schemeClr>
              </a:solidFill>
            </a:rPr>
            <a:t>– расходные обязательства, подлежащие исполнению в соответствующем финансовом году</a:t>
          </a:r>
        </a:p>
        <a:p>
          <a:pPr algn="ctr"/>
          <a:r>
            <a:rPr lang="ru-RU" sz="160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ru-RU" sz="1600" dirty="0">
            <a:solidFill>
              <a:schemeClr val="tx2">
                <a:lumMod val="75000"/>
              </a:schemeClr>
            </a:solidFill>
          </a:endParaRPr>
        </a:p>
      </dgm:t>
    </dgm:pt>
    <dgm:pt modelId="{81276FB3-15C1-4603-84A3-73D68C65F586}" type="parTrans" cxnId="{A76168F6-1E28-45FA-9B4B-B8FDA6C8C501}">
      <dgm:prSet/>
      <dgm:spPr/>
      <dgm:t>
        <a:bodyPr/>
        <a:lstStyle/>
        <a:p>
          <a:endParaRPr lang="ru-RU"/>
        </a:p>
      </dgm:t>
    </dgm:pt>
    <dgm:pt modelId="{D42C7685-FD08-4338-B869-A7BBA4DB29B0}" type="sibTrans" cxnId="{A76168F6-1E28-45FA-9B4B-B8FDA6C8C501}">
      <dgm:prSet/>
      <dgm:spPr/>
      <dgm:t>
        <a:bodyPr/>
        <a:lstStyle/>
        <a:p>
          <a:endParaRPr lang="ru-RU"/>
        </a:p>
      </dgm:t>
    </dgm:pt>
    <dgm:pt modelId="{671571D6-61D6-431A-A020-ADBD6C6E56CE}">
      <dgm:prSet phldrT="[Текст]" custT="1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БЮДЖЕТНЫЕ АССИГНОВАНИЯ</a:t>
          </a:r>
        </a:p>
        <a:p>
          <a:pPr algn="ctr"/>
          <a:r>
            <a:rPr lang="ru-RU" sz="1400" dirty="0" smtClean="0">
              <a:solidFill>
                <a:schemeClr val="tx2">
                  <a:lumMod val="75000"/>
                </a:schemeClr>
              </a:solidFill>
            </a:rPr>
            <a:t>- предельные объемы денежных средств, предусмотренных в соответствующем финансовом году для исполнения бюджетных обязательств</a:t>
          </a:r>
          <a:endParaRPr lang="ru-RU" sz="1400" dirty="0">
            <a:solidFill>
              <a:schemeClr val="tx2">
                <a:lumMod val="75000"/>
              </a:schemeClr>
            </a:solidFill>
          </a:endParaRPr>
        </a:p>
      </dgm:t>
    </dgm:pt>
    <dgm:pt modelId="{AF01F8FA-0250-459B-AA4B-F1F0805BE18A}" type="parTrans" cxnId="{28DAA396-66D7-4D20-85BF-8E60271E7E8F}">
      <dgm:prSet/>
      <dgm:spPr/>
      <dgm:t>
        <a:bodyPr/>
        <a:lstStyle/>
        <a:p>
          <a:endParaRPr lang="ru-RU"/>
        </a:p>
      </dgm:t>
    </dgm:pt>
    <dgm:pt modelId="{8E3AE2C9-9988-44EC-AAF0-9746873D3E82}" type="sibTrans" cxnId="{28DAA396-66D7-4D20-85BF-8E60271E7E8F}">
      <dgm:prSet/>
      <dgm:spPr/>
      <dgm:t>
        <a:bodyPr/>
        <a:lstStyle/>
        <a:p>
          <a:endParaRPr lang="ru-RU"/>
        </a:p>
      </dgm:t>
    </dgm:pt>
    <dgm:pt modelId="{9EB4B7E0-C772-4947-B12C-116B0E4CA6E4}" type="pres">
      <dgm:prSet presAssocID="{7FB3ADF0-E735-4E14-9572-BB8CEAF17B3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8B8BDD8-D796-483D-BB22-9E1C71C92EBD}" type="pres">
      <dgm:prSet presAssocID="{91C78768-44F3-487D-861C-A6D33B9E7B92}" presName="composite" presStyleCnt="0"/>
      <dgm:spPr/>
    </dgm:pt>
    <dgm:pt modelId="{B066EAE2-9D65-4FDB-A9C0-1ECC92CB9133}" type="pres">
      <dgm:prSet presAssocID="{91C78768-44F3-487D-861C-A6D33B9E7B92}" presName="LShape" presStyleLbl="alignNode1" presStyleIdx="0" presStyleCnt="5" custScaleX="94447" custScaleY="106156" custLinFactNeighborX="16266" custLinFactNeighborY="-495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5C754D68-59CA-4A96-B23D-62F8B14D35B6}" type="pres">
      <dgm:prSet presAssocID="{91C78768-44F3-487D-861C-A6D33B9E7B92}" presName="ParentText" presStyleLbl="revTx" presStyleIdx="0" presStyleCnt="3" custScaleX="89674" custScaleY="90082" custLinFactNeighborX="20061" custLinFactNeighborY="5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60EF9-00CC-4650-93D6-19E62B565F64}" type="pres">
      <dgm:prSet presAssocID="{91C78768-44F3-487D-861C-A6D33B9E7B92}" presName="Triangle" presStyleLbl="alignNode1" presStyleIdx="1" presStyleCnt="5" custLinFactNeighborX="56279" custLinFactNeighborY="3804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B629D178-4EA2-4E0D-98B2-BEF77F322F55}" type="pres">
      <dgm:prSet presAssocID="{9DC1AF26-C630-4AA5-A9A5-33A030C46EF3}" presName="sibTrans" presStyleCnt="0"/>
      <dgm:spPr/>
    </dgm:pt>
    <dgm:pt modelId="{97533B5D-7298-48D9-97C4-2CF6B64BAA3A}" type="pres">
      <dgm:prSet presAssocID="{9DC1AF26-C630-4AA5-A9A5-33A030C46EF3}" presName="space" presStyleCnt="0"/>
      <dgm:spPr/>
    </dgm:pt>
    <dgm:pt modelId="{3FA63BC7-0810-49D2-B56B-A52DA5CE559B}" type="pres">
      <dgm:prSet presAssocID="{F0835112-9D06-4EE4-957B-9088B1BC37B3}" presName="composite" presStyleCnt="0"/>
      <dgm:spPr/>
    </dgm:pt>
    <dgm:pt modelId="{2D7A526E-7A33-4E8A-8766-AA65D1CF9174}" type="pres">
      <dgm:prSet presAssocID="{F0835112-9D06-4EE4-957B-9088B1BC37B3}" presName="LShape" presStyleLbl="alignNode1" presStyleIdx="2" presStyleCnt="5" custScaleX="98550" custScaleY="97288" custLinFactNeighborX="6077" custLinFactNeighborY="-27476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85EAB2FF-62E5-486E-931B-206E0880052C}" type="pres">
      <dgm:prSet presAssocID="{F0835112-9D06-4EE4-957B-9088B1BC37B3}" presName="ParentText" presStyleLbl="revTx" presStyleIdx="1" presStyleCnt="3" custScaleX="93501" custLinFactNeighborX="9220" custLinFactNeighborY="-11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9EC9D-7A05-47CF-8B7E-C86D0FD8DA89}" type="pres">
      <dgm:prSet presAssocID="{F0835112-9D06-4EE4-957B-9088B1BC37B3}" presName="Triangle" presStyleLbl="alignNode1" presStyleIdx="3" presStyleCnt="5" custLinFactNeighborX="16478" custLinFactNeighborY="-60020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4AA21861-5DCF-43D0-A3CC-D325048D3347}" type="pres">
      <dgm:prSet presAssocID="{D42C7685-FD08-4338-B869-A7BBA4DB29B0}" presName="sibTrans" presStyleCnt="0"/>
      <dgm:spPr/>
    </dgm:pt>
    <dgm:pt modelId="{38EF3BD0-B6FF-4B31-84D0-8F23C17DAB21}" type="pres">
      <dgm:prSet presAssocID="{D42C7685-FD08-4338-B869-A7BBA4DB29B0}" presName="space" presStyleCnt="0"/>
      <dgm:spPr/>
    </dgm:pt>
    <dgm:pt modelId="{052A509E-2937-448D-AB33-8F449D4B55AA}" type="pres">
      <dgm:prSet presAssocID="{671571D6-61D6-431A-A020-ADBD6C6E56CE}" presName="composite" presStyleCnt="0"/>
      <dgm:spPr/>
    </dgm:pt>
    <dgm:pt modelId="{F821AD84-9A41-48F7-A7DC-1AC11A86F6DA}" type="pres">
      <dgm:prSet presAssocID="{671571D6-61D6-431A-A020-ADBD6C6E56CE}" presName="LShape" presStyleLbl="alignNode1" presStyleIdx="4" presStyleCnt="5" custLinFactNeighborX="-817" custLinFactNeighborY="-26770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195874D9-CB26-4CF1-BF65-66A655C7CCD9}" type="pres">
      <dgm:prSet presAssocID="{671571D6-61D6-431A-A020-ADBD6C6E56CE}" presName="ParentText" presStyleLbl="revTx" presStyleIdx="2" presStyleCnt="3" custScaleX="94575" custScaleY="137186" custLinFactNeighborX="1496" custLinFactNeighborY="83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DAA396-66D7-4D20-85BF-8E60271E7E8F}" srcId="{7FB3ADF0-E735-4E14-9572-BB8CEAF17B34}" destId="{671571D6-61D6-431A-A020-ADBD6C6E56CE}" srcOrd="2" destOrd="0" parTransId="{AF01F8FA-0250-459B-AA4B-F1F0805BE18A}" sibTransId="{8E3AE2C9-9988-44EC-AAF0-9746873D3E82}"/>
    <dgm:cxn modelId="{A76168F6-1E28-45FA-9B4B-B8FDA6C8C501}" srcId="{7FB3ADF0-E735-4E14-9572-BB8CEAF17B34}" destId="{F0835112-9D06-4EE4-957B-9088B1BC37B3}" srcOrd="1" destOrd="0" parTransId="{81276FB3-15C1-4603-84A3-73D68C65F586}" sibTransId="{D42C7685-FD08-4338-B869-A7BBA4DB29B0}"/>
    <dgm:cxn modelId="{25861D11-7BF6-418B-B49E-044ADA965DB1}" type="presOf" srcId="{F0835112-9D06-4EE4-957B-9088B1BC37B3}" destId="{85EAB2FF-62E5-486E-931B-206E0880052C}" srcOrd="0" destOrd="0" presId="urn:microsoft.com/office/officeart/2009/3/layout/StepUpProcess"/>
    <dgm:cxn modelId="{68919622-12D4-467E-BA9C-67AF4225844A}" type="presOf" srcId="{91C78768-44F3-487D-861C-A6D33B9E7B92}" destId="{5C754D68-59CA-4A96-B23D-62F8B14D35B6}" srcOrd="0" destOrd="0" presId="urn:microsoft.com/office/officeart/2009/3/layout/StepUpProcess"/>
    <dgm:cxn modelId="{B88FA9F8-87D3-42D9-BA8E-D0B3E11F083F}" type="presOf" srcId="{671571D6-61D6-431A-A020-ADBD6C6E56CE}" destId="{195874D9-CB26-4CF1-BF65-66A655C7CCD9}" srcOrd="0" destOrd="0" presId="urn:microsoft.com/office/officeart/2009/3/layout/StepUpProcess"/>
    <dgm:cxn modelId="{73EED714-6E78-4B17-A46A-DF56B27E6D2B}" srcId="{7FB3ADF0-E735-4E14-9572-BB8CEAF17B34}" destId="{91C78768-44F3-487D-861C-A6D33B9E7B92}" srcOrd="0" destOrd="0" parTransId="{9E86ACC6-31D6-49F6-BF11-3BC4DB2CCD08}" sibTransId="{9DC1AF26-C630-4AA5-A9A5-33A030C46EF3}"/>
    <dgm:cxn modelId="{FF829E53-F83A-44AC-A13D-9B94DA21838B}" type="presOf" srcId="{7FB3ADF0-E735-4E14-9572-BB8CEAF17B34}" destId="{9EB4B7E0-C772-4947-B12C-116B0E4CA6E4}" srcOrd="0" destOrd="0" presId="urn:microsoft.com/office/officeart/2009/3/layout/StepUpProcess"/>
    <dgm:cxn modelId="{F9851876-7604-4490-B757-FBA317056990}" type="presParOf" srcId="{9EB4B7E0-C772-4947-B12C-116B0E4CA6E4}" destId="{88B8BDD8-D796-483D-BB22-9E1C71C92EBD}" srcOrd="0" destOrd="0" presId="urn:microsoft.com/office/officeart/2009/3/layout/StepUpProcess"/>
    <dgm:cxn modelId="{A40EDAAF-0BA2-4150-BAB0-B7203D2DBDA7}" type="presParOf" srcId="{88B8BDD8-D796-483D-BB22-9E1C71C92EBD}" destId="{B066EAE2-9D65-4FDB-A9C0-1ECC92CB9133}" srcOrd="0" destOrd="0" presId="urn:microsoft.com/office/officeart/2009/3/layout/StepUpProcess"/>
    <dgm:cxn modelId="{DF69C32B-182C-45EB-BD4A-FAF109272DDE}" type="presParOf" srcId="{88B8BDD8-D796-483D-BB22-9E1C71C92EBD}" destId="{5C754D68-59CA-4A96-B23D-62F8B14D35B6}" srcOrd="1" destOrd="0" presId="urn:microsoft.com/office/officeart/2009/3/layout/StepUpProcess"/>
    <dgm:cxn modelId="{B0FB80AA-7F9D-4A6A-BE91-B254F5243242}" type="presParOf" srcId="{88B8BDD8-D796-483D-BB22-9E1C71C92EBD}" destId="{B8B60EF9-00CC-4650-93D6-19E62B565F64}" srcOrd="2" destOrd="0" presId="urn:microsoft.com/office/officeart/2009/3/layout/StepUpProcess"/>
    <dgm:cxn modelId="{722169DD-99B4-4FF5-8752-DA72AA92188A}" type="presParOf" srcId="{9EB4B7E0-C772-4947-B12C-116B0E4CA6E4}" destId="{B629D178-4EA2-4E0D-98B2-BEF77F322F55}" srcOrd="1" destOrd="0" presId="urn:microsoft.com/office/officeart/2009/3/layout/StepUpProcess"/>
    <dgm:cxn modelId="{CD663191-2045-414E-9740-24AF221A1A57}" type="presParOf" srcId="{B629D178-4EA2-4E0D-98B2-BEF77F322F55}" destId="{97533B5D-7298-48D9-97C4-2CF6B64BAA3A}" srcOrd="0" destOrd="0" presId="urn:microsoft.com/office/officeart/2009/3/layout/StepUpProcess"/>
    <dgm:cxn modelId="{10505942-C01A-4304-BEA0-97824E1FCC49}" type="presParOf" srcId="{9EB4B7E0-C772-4947-B12C-116B0E4CA6E4}" destId="{3FA63BC7-0810-49D2-B56B-A52DA5CE559B}" srcOrd="2" destOrd="0" presId="urn:microsoft.com/office/officeart/2009/3/layout/StepUpProcess"/>
    <dgm:cxn modelId="{63728876-3F28-4CE2-A260-DBB526D80DF3}" type="presParOf" srcId="{3FA63BC7-0810-49D2-B56B-A52DA5CE559B}" destId="{2D7A526E-7A33-4E8A-8766-AA65D1CF9174}" srcOrd="0" destOrd="0" presId="urn:microsoft.com/office/officeart/2009/3/layout/StepUpProcess"/>
    <dgm:cxn modelId="{2CDA7B57-65D4-484F-BE4C-A36B51C58D7B}" type="presParOf" srcId="{3FA63BC7-0810-49D2-B56B-A52DA5CE559B}" destId="{85EAB2FF-62E5-486E-931B-206E0880052C}" srcOrd="1" destOrd="0" presId="urn:microsoft.com/office/officeart/2009/3/layout/StepUpProcess"/>
    <dgm:cxn modelId="{A563402B-BCD9-448B-9EEE-61C6518B3203}" type="presParOf" srcId="{3FA63BC7-0810-49D2-B56B-A52DA5CE559B}" destId="{5909EC9D-7A05-47CF-8B7E-C86D0FD8DA89}" srcOrd="2" destOrd="0" presId="urn:microsoft.com/office/officeart/2009/3/layout/StepUpProcess"/>
    <dgm:cxn modelId="{4D1A4393-9D1D-4BF6-8094-969C0926B6E4}" type="presParOf" srcId="{9EB4B7E0-C772-4947-B12C-116B0E4CA6E4}" destId="{4AA21861-5DCF-43D0-A3CC-D325048D3347}" srcOrd="3" destOrd="0" presId="urn:microsoft.com/office/officeart/2009/3/layout/StepUpProcess"/>
    <dgm:cxn modelId="{F596E2F1-674D-432B-BA35-ECB54EBD8681}" type="presParOf" srcId="{4AA21861-5DCF-43D0-A3CC-D325048D3347}" destId="{38EF3BD0-B6FF-4B31-84D0-8F23C17DAB21}" srcOrd="0" destOrd="0" presId="urn:microsoft.com/office/officeart/2009/3/layout/StepUpProcess"/>
    <dgm:cxn modelId="{9A5093B1-263E-4CBA-8623-614CB95F0146}" type="presParOf" srcId="{9EB4B7E0-C772-4947-B12C-116B0E4CA6E4}" destId="{052A509E-2937-448D-AB33-8F449D4B55AA}" srcOrd="4" destOrd="0" presId="urn:microsoft.com/office/officeart/2009/3/layout/StepUpProcess"/>
    <dgm:cxn modelId="{D54E7799-8143-47BA-8EAB-335809FF0552}" type="presParOf" srcId="{052A509E-2937-448D-AB33-8F449D4B55AA}" destId="{F821AD84-9A41-48F7-A7DC-1AC11A86F6DA}" srcOrd="0" destOrd="0" presId="urn:microsoft.com/office/officeart/2009/3/layout/StepUpProcess"/>
    <dgm:cxn modelId="{547396B7-C5DE-40DD-AE05-5A7897D968FD}" type="presParOf" srcId="{052A509E-2937-448D-AB33-8F449D4B55AA}" destId="{195874D9-CB26-4CF1-BF65-66A655C7CCD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1C6FE-28BD-461A-8A94-3EC2DE69E978}">
      <dsp:nvSpPr>
        <dsp:cNvPr id="0" name=""/>
        <dsp:cNvSpPr/>
      </dsp:nvSpPr>
      <dsp:spPr>
        <a:xfrm rot="5400000">
          <a:off x="-285293" y="287860"/>
          <a:ext cx="1901953" cy="1331367"/>
        </a:xfrm>
        <a:prstGeom prst="chevron">
          <a:avLst/>
        </a:prstGeom>
        <a:solidFill>
          <a:srgbClr val="ED5113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" y="668251"/>
        <a:ext cx="1331367" cy="570586"/>
      </dsp:txXfrm>
    </dsp:sp>
    <dsp:sp modelId="{B87A6B20-7D03-4A1C-B41E-3EAE4DB02A85}">
      <dsp:nvSpPr>
        <dsp:cNvPr id="0" name=""/>
        <dsp:cNvSpPr/>
      </dsp:nvSpPr>
      <dsp:spPr>
        <a:xfrm rot="5400000">
          <a:off x="4162348" y="-2828413"/>
          <a:ext cx="1236269" cy="6898232"/>
        </a:xfrm>
        <a:prstGeom prst="round2SameRect">
          <a:avLst/>
        </a:prstGeom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rgbClr val="FF0000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Бюджетный кодекс Российской Федерации</a:t>
          </a:r>
          <a:endParaRPr lang="ru-RU" sz="2000" kern="1200" dirty="0"/>
        </a:p>
      </dsp:txBody>
      <dsp:txXfrm rot="-5400000">
        <a:off x="1331367" y="62918"/>
        <a:ext cx="6837882" cy="1115569"/>
      </dsp:txXfrm>
    </dsp:sp>
    <dsp:sp modelId="{A421B1A1-F92C-4B3F-82B4-76767EE30923}">
      <dsp:nvSpPr>
        <dsp:cNvPr id="0" name=""/>
        <dsp:cNvSpPr/>
      </dsp:nvSpPr>
      <dsp:spPr>
        <a:xfrm rot="5400000">
          <a:off x="-273284" y="1943512"/>
          <a:ext cx="1901953" cy="1331367"/>
        </a:xfrm>
        <a:prstGeom prst="chevron">
          <a:avLst/>
        </a:prstGeom>
        <a:solidFill>
          <a:srgbClr val="C00000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2010" y="2323903"/>
        <a:ext cx="1331367" cy="570586"/>
      </dsp:txXfrm>
    </dsp:sp>
    <dsp:sp modelId="{3CCF42C1-3CCC-418C-B955-37E1F3A4FC0C}">
      <dsp:nvSpPr>
        <dsp:cNvPr id="0" name=""/>
        <dsp:cNvSpPr/>
      </dsp:nvSpPr>
      <dsp:spPr>
        <a:xfrm rot="5400000">
          <a:off x="4162348" y="-1117662"/>
          <a:ext cx="1236269" cy="6898232"/>
        </a:xfrm>
        <a:prstGeom prst="round2SameRect">
          <a:avLst/>
        </a:prstGeom>
        <a:solidFill>
          <a:srgbClr val="FF7C80"/>
        </a:solidFill>
        <a:ln w="55000" cap="flat" cmpd="thickThin" algn="ctr">
          <a:solidFill>
            <a:srgbClr val="C00000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Налоговый кодекс Российской Федерации</a:t>
          </a:r>
          <a:endParaRPr lang="ru-RU" sz="2000" kern="1200" dirty="0"/>
        </a:p>
      </dsp:txBody>
      <dsp:txXfrm rot="-5400000">
        <a:off x="1331367" y="1773669"/>
        <a:ext cx="6837882" cy="1115569"/>
      </dsp:txXfrm>
    </dsp:sp>
    <dsp:sp modelId="{3E060573-16EC-4C0E-9425-4DF9D994339B}">
      <dsp:nvSpPr>
        <dsp:cNvPr id="0" name=""/>
        <dsp:cNvSpPr/>
      </dsp:nvSpPr>
      <dsp:spPr>
        <a:xfrm rot="5400000">
          <a:off x="-285293" y="3709363"/>
          <a:ext cx="1901953" cy="1331367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3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" y="4089754"/>
        <a:ext cx="1331367" cy="570586"/>
      </dsp:txXfrm>
    </dsp:sp>
    <dsp:sp modelId="{B9116403-A960-4EB4-BD9A-DB4FE6BC84B0}">
      <dsp:nvSpPr>
        <dsp:cNvPr id="0" name=""/>
        <dsp:cNvSpPr/>
      </dsp:nvSpPr>
      <dsp:spPr>
        <a:xfrm rot="5400000">
          <a:off x="4162348" y="593089"/>
          <a:ext cx="1236269" cy="6898232"/>
        </a:xfrm>
        <a:prstGeom prst="round2SameRect">
          <a:avLst/>
        </a:prstGeom>
        <a:solidFill>
          <a:srgbClr val="92D050"/>
        </a:solidFill>
        <a:ln w="55000" cap="flat" cmpd="thickThin" algn="ctr">
          <a:solidFill>
            <a:srgbClr val="00B050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Нормативно правовые документы Свердловской области, решения Думы городского округа</a:t>
          </a:r>
          <a:endParaRPr lang="ru-RU" sz="2000" kern="1200" dirty="0"/>
        </a:p>
      </dsp:txBody>
      <dsp:txXfrm rot="-5400000">
        <a:off x="1331367" y="3484420"/>
        <a:ext cx="6837882" cy="11155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43DCC-46B9-43BC-91AC-1F2549E97DE6}">
      <dsp:nvSpPr>
        <dsp:cNvPr id="0" name=""/>
        <dsp:cNvSpPr/>
      </dsp:nvSpPr>
      <dsp:spPr>
        <a:xfrm>
          <a:off x="6053891" y="2160243"/>
          <a:ext cx="2480860" cy="2425298"/>
        </a:xfrm>
        <a:prstGeom prst="gear9">
          <a:avLst/>
        </a:prstGeom>
        <a:solidFill>
          <a:srgbClr val="A05284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Безвозмездные поступления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64%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48502" y="2728357"/>
        <a:ext cx="1491638" cy="1246654"/>
      </dsp:txXfrm>
    </dsp:sp>
    <dsp:sp modelId="{116D36B4-4133-478A-B319-62D261878BFC}">
      <dsp:nvSpPr>
        <dsp:cNvPr id="0" name=""/>
        <dsp:cNvSpPr/>
      </dsp:nvSpPr>
      <dsp:spPr>
        <a:xfrm>
          <a:off x="3801927" y="1732745"/>
          <a:ext cx="2381013" cy="2371720"/>
        </a:xfrm>
        <a:prstGeom prst="gear6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lop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Налоговые доходы  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32%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00365" y="2333441"/>
        <a:ext cx="1184137" cy="1170328"/>
      </dsp:txXfrm>
    </dsp:sp>
    <dsp:sp modelId="{7E8461A0-D54E-40A5-B0A1-709BB2578D82}">
      <dsp:nvSpPr>
        <dsp:cNvPr id="0" name=""/>
        <dsp:cNvSpPr/>
      </dsp:nvSpPr>
      <dsp:spPr>
        <a:xfrm rot="20700000">
          <a:off x="5791941" y="338799"/>
          <a:ext cx="1840528" cy="184079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>
          <a:bevelT prst="slop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Неналоговые доходы       4%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 rot="-20700000">
        <a:off x="6195607" y="742554"/>
        <a:ext cx="1033195" cy="1033281"/>
      </dsp:txXfrm>
    </dsp:sp>
    <dsp:sp modelId="{1CE40516-E506-441F-A0E6-E2386F1B2CC8}">
      <dsp:nvSpPr>
        <dsp:cNvPr id="0" name=""/>
        <dsp:cNvSpPr/>
      </dsp:nvSpPr>
      <dsp:spPr>
        <a:xfrm>
          <a:off x="6326691" y="648070"/>
          <a:ext cx="2276000" cy="2208666"/>
        </a:xfrm>
        <a:prstGeom prst="circularArrow">
          <a:avLst>
            <a:gd name="adj1" fmla="val 4687"/>
            <a:gd name="adj2" fmla="val 299029"/>
            <a:gd name="adj3" fmla="val 2541147"/>
            <a:gd name="adj4" fmla="val 15808474"/>
            <a:gd name="adj5" fmla="val 5469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600C5-DA6A-4E1E-8111-9A9C214B2103}">
      <dsp:nvSpPr>
        <dsp:cNvPr id="0" name=""/>
        <dsp:cNvSpPr/>
      </dsp:nvSpPr>
      <dsp:spPr>
        <a:xfrm>
          <a:off x="5243734" y="341254"/>
          <a:ext cx="2836071" cy="283607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8DD12-686F-4326-B31E-54D90616AB67}">
      <dsp:nvSpPr>
        <dsp:cNvPr id="0" name=""/>
        <dsp:cNvSpPr/>
      </dsp:nvSpPr>
      <dsp:spPr>
        <a:xfrm>
          <a:off x="5951475" y="1416058"/>
          <a:ext cx="2756718" cy="271384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0.73239</cdr:x>
      <cdr:y>0.04663</cdr:y>
    </cdr:from>
    <cdr:to>
      <cdr:x>0.95101</cdr:x>
      <cdr:y>0.11454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744415" y="190173"/>
          <a:ext cx="1117678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1pPr>
          <a:lvl2pPr marL="457153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2pPr>
          <a:lvl3pPr marL="914305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3pPr>
          <a:lvl4pPr marL="1371458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4pPr>
          <a:lvl5pPr marL="182861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5pPr>
          <a:lvl6pPr marL="2285763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6pPr>
          <a:lvl7pPr marL="2742915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7pPr>
          <a:lvl8pPr marL="3200068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8pPr>
          <a:lvl9pPr marL="3657220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algn="ctr" eaLnBrk="1" hangingPunct="1"/>
          <a:r>
            <a:rPr lang="ru-RU" altLang="ru-RU" sz="1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rPr>
            <a:t>(млн. рублей)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0.27356</cdr:x>
      <cdr:y>0.275</cdr:y>
    </cdr:from>
    <cdr:to>
      <cdr:x>0.62576</cdr:x>
      <cdr:y>0.7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60240" y="792088"/>
          <a:ext cx="2781250" cy="12241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dirty="0" smtClean="0">
            <a:solidFill>
              <a:schemeClr val="bg1"/>
            </a:solidFill>
            <a:latin typeface="Liberation Serif" panose="02020603050405020304" pitchFamily="18" charset="0"/>
          </a:endParaRPr>
        </a:p>
        <a:p xmlns:a="http://schemas.openxmlformats.org/drawingml/2006/main">
          <a:r>
            <a:rPr lang="ru-RU" sz="1400" b="1" dirty="0" smtClean="0">
              <a:solidFill>
                <a:srgbClr val="7030A0"/>
              </a:solidFill>
              <a:latin typeface="Liberation Serif" panose="02020603050405020304" pitchFamily="18" charset="0"/>
            </a:rPr>
            <a:t>-  Образование</a:t>
          </a:r>
        </a:p>
        <a:p xmlns:a="http://schemas.openxmlformats.org/drawingml/2006/main">
          <a:pPr marL="171450" indent="-171450">
            <a:buFontTx/>
            <a:buChar char="-"/>
          </a:pPr>
          <a:r>
            <a:rPr lang="ru-RU" sz="1400" b="1" dirty="0" smtClean="0">
              <a:solidFill>
                <a:srgbClr val="7030A0"/>
              </a:solidFill>
              <a:latin typeface="Liberation Serif" panose="02020603050405020304" pitchFamily="18" charset="0"/>
            </a:rPr>
            <a:t>Социальная политика</a:t>
          </a:r>
        </a:p>
        <a:p xmlns:a="http://schemas.openxmlformats.org/drawingml/2006/main">
          <a:pPr marL="171450" indent="-171450">
            <a:buFontTx/>
            <a:buChar char="-"/>
          </a:pPr>
          <a:r>
            <a:rPr lang="ru-RU" sz="1400" b="1" dirty="0" smtClean="0">
              <a:solidFill>
                <a:srgbClr val="7030A0"/>
              </a:solidFill>
              <a:latin typeface="Liberation Serif" panose="02020603050405020304" pitchFamily="18" charset="0"/>
            </a:rPr>
            <a:t>Культура и кинематография</a:t>
          </a:r>
        </a:p>
        <a:p xmlns:a="http://schemas.openxmlformats.org/drawingml/2006/main">
          <a:pPr marL="171450" indent="-171450">
            <a:buFontTx/>
            <a:buChar char="-"/>
          </a:pPr>
          <a:r>
            <a:rPr lang="ru-RU" sz="1400" b="1" dirty="0">
              <a:solidFill>
                <a:srgbClr val="7030A0"/>
              </a:solidFill>
              <a:latin typeface="Liberation Serif" panose="02020603050405020304" pitchFamily="18" charset="0"/>
            </a:rPr>
            <a:t>Физическая культура и спорт</a:t>
          </a:r>
        </a:p>
        <a:p xmlns:a="http://schemas.openxmlformats.org/drawingml/2006/main">
          <a:pPr marL="171450" indent="-171450">
            <a:buFontTx/>
            <a:buChar char="-"/>
          </a:pPr>
          <a:endParaRPr lang="ru-RU" sz="1400" b="1" dirty="0">
            <a:solidFill>
              <a:srgbClr val="7030A0"/>
            </a:solidFill>
            <a:latin typeface="Liberation Serif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0.01824</cdr:x>
      <cdr:y>0.325</cdr:y>
    </cdr:from>
    <cdr:to>
      <cdr:x>0.4338</cdr:x>
      <cdr:y>0.675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44016" y="936104"/>
          <a:ext cx="3281607" cy="10081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chemeClr val="bg1"/>
              </a:solidFill>
              <a:latin typeface="Liberation Serif" panose="02020603050405020304" pitchFamily="18" charset="0"/>
            </a:rPr>
            <a:t>1855,3 млн. руб</a:t>
          </a:r>
          <a:r>
            <a:rPr lang="ru-RU" dirty="0" smtClean="0">
              <a:solidFill>
                <a:schemeClr val="bg1"/>
              </a:solidFill>
              <a:latin typeface="Liberation Serif" panose="02020603050405020304" pitchFamily="18" charset="0"/>
            </a:rPr>
            <a:t>. </a:t>
          </a:r>
        </a:p>
        <a:p xmlns:a="http://schemas.openxmlformats.org/drawingml/2006/main">
          <a:r>
            <a:rPr lang="ru-RU" sz="1400" dirty="0" smtClean="0">
              <a:solidFill>
                <a:schemeClr val="bg1"/>
              </a:solidFill>
              <a:latin typeface="Liberation Serif" panose="02020603050405020304" pitchFamily="18" charset="0"/>
            </a:rPr>
            <a:t>будет направлено на      финансирование </a:t>
          </a:r>
        </a:p>
        <a:p xmlns:a="http://schemas.openxmlformats.org/drawingml/2006/main">
          <a:r>
            <a:rPr lang="ru-RU" sz="1400" dirty="0" smtClean="0">
              <a:solidFill>
                <a:schemeClr val="bg1"/>
              </a:solidFill>
              <a:latin typeface="Liberation Serif" panose="02020603050405020304" pitchFamily="18" charset="0"/>
            </a:rPr>
            <a:t>социальной сферы</a:t>
          </a:r>
        </a:p>
        <a:p xmlns:a="http://schemas.openxmlformats.org/drawingml/2006/main">
          <a:endParaRPr lang="ru-RU" sz="1400" dirty="0" smtClean="0">
            <a:solidFill>
              <a:schemeClr val="bg1"/>
            </a:solidFill>
            <a:latin typeface="Liberation Serif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0.23708</cdr:x>
      <cdr:y>0.2</cdr:y>
    </cdr:from>
    <cdr:to>
      <cdr:x>0.28268</cdr:x>
      <cdr:y>0.85</cdr:y>
    </cdr:to>
    <cdr:sp macro="" textlink="">
      <cdr:nvSpPr>
        <cdr:cNvPr id="5" name="Левая фигурная скобка 4"/>
        <cdr:cNvSpPr/>
      </cdr:nvSpPr>
      <cdr:spPr>
        <a:xfrm xmlns:a="http://schemas.openxmlformats.org/drawingml/2006/main">
          <a:off x="1872208" y="576064"/>
          <a:ext cx="360040" cy="1872208"/>
        </a:xfrm>
        <a:prstGeom xmlns:a="http://schemas.openxmlformats.org/drawingml/2006/main" prst="leftBrace">
          <a:avLst>
            <a:gd name="adj1" fmla="val 79367"/>
            <a:gd name="adj2" fmla="val 48982"/>
          </a:avLst>
        </a:prstGeom>
        <a:noFill xmlns:a="http://schemas.openxmlformats.org/drawingml/2006/main"/>
        <a:ln xmlns:a="http://schemas.openxmlformats.org/drawingml/2006/main" w="28575">
          <a:solidFill>
            <a:srgbClr val="7030A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0.12906</cdr:x>
      <cdr:y>0.28846</cdr:y>
    </cdr:from>
    <cdr:to>
      <cdr:x>0.25057</cdr:x>
      <cdr:y>0.38462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764807" y="1080119"/>
          <a:ext cx="720080" cy="36004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0.76913</cdr:x>
      <cdr:y>0.26923</cdr:y>
    </cdr:from>
    <cdr:to>
      <cdr:x>0.87849</cdr:x>
      <cdr:y>0.34615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V="1">
          <a:off x="4557962" y="1008111"/>
          <a:ext cx="648072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0.81774</cdr:x>
      <cdr:y>0.26923</cdr:y>
    </cdr:from>
    <cdr:to>
      <cdr:x>0.93925</cdr:x>
      <cdr:y>0.26923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 flipV="1">
          <a:off x="4845994" y="1008111"/>
          <a:ext cx="720109" cy="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0.07653</cdr:x>
      <cdr:y>0.28846</cdr:y>
    </cdr:from>
    <cdr:to>
      <cdr:x>0.21019</cdr:x>
      <cdr:y>0.28846</cdr:y>
    </cdr:to>
    <cdr:cxnSp macro="">
      <cdr:nvCxnSpPr>
        <cdr:cNvPr id="15" name="Прямая соединительная линия 14"/>
        <cdr:cNvCxnSpPr/>
      </cdr:nvCxnSpPr>
      <cdr:spPr>
        <a:xfrm xmlns:a="http://schemas.openxmlformats.org/drawingml/2006/main">
          <a:off x="453526" y="1080114"/>
          <a:ext cx="792068" cy="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0.67911</cdr:x>
      <cdr:y>0.04454</cdr:y>
    </cdr:from>
    <cdr:to>
      <cdr:x>0.93968</cdr:x>
      <cdr:y>0.28915</cdr:y>
    </cdr:to>
    <cdr:sp macro="" textlink="">
      <cdr:nvSpPr>
        <cdr:cNvPr id="6" name="Скругленная прямоугольная выноска 5"/>
        <cdr:cNvSpPr/>
      </cdr:nvSpPr>
      <cdr:spPr>
        <a:xfrm xmlns:a="http://schemas.openxmlformats.org/drawingml/2006/main">
          <a:off x="5721458" y="222869"/>
          <a:ext cx="2195302" cy="1224136"/>
        </a:xfrm>
        <a:prstGeom xmlns:a="http://schemas.openxmlformats.org/drawingml/2006/main" prst="wedgeRoundRectCallout">
          <a:avLst>
            <a:gd name="adj1" fmla="val -96476"/>
            <a:gd name="adj2" fmla="val 59516"/>
            <a:gd name="adj3" fmla="val 16667"/>
          </a:avLst>
        </a:prstGeom>
        <a:ln xmlns:a="http://schemas.openxmlformats.org/drawingml/2006/main" w="3810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Жилищное хозяйство – 17 802,0 тыс. руб.</a:t>
          </a:r>
        </a:p>
        <a:p xmlns:a="http://schemas.openxmlformats.org/drawingml/2006/main">
          <a:pPr algn="ctr"/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(9,3%)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0.05934</cdr:x>
      <cdr:y>0.04454</cdr:y>
    </cdr:from>
    <cdr:to>
      <cdr:x>0.31624</cdr:x>
      <cdr:y>0.27857</cdr:y>
    </cdr:to>
    <cdr:sp macro="" textlink="">
      <cdr:nvSpPr>
        <cdr:cNvPr id="8" name="Скругленная прямоугольная выноска 7"/>
        <cdr:cNvSpPr/>
      </cdr:nvSpPr>
      <cdr:spPr>
        <a:xfrm xmlns:a="http://schemas.openxmlformats.org/drawingml/2006/main">
          <a:off x="499936" y="222869"/>
          <a:ext cx="2164366" cy="1171194"/>
        </a:xfrm>
        <a:prstGeom xmlns:a="http://schemas.openxmlformats.org/drawingml/2006/main" prst="wedgeRoundRectCallout">
          <a:avLst>
            <a:gd name="adj1" fmla="val 86914"/>
            <a:gd name="adj2" fmla="val 52976"/>
            <a:gd name="adj3" fmla="val 16667"/>
          </a:avLst>
        </a:prstGeom>
        <a:solidFill xmlns:a="http://schemas.openxmlformats.org/drawingml/2006/main">
          <a:schemeClr val="accent4">
            <a:lumMod val="40000"/>
            <a:lumOff val="60000"/>
          </a:schemeClr>
        </a:solidFill>
        <a:ln xmlns:a="http://schemas.openxmlformats.org/drawingml/2006/main" w="3810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5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Другие вопросы в области ЖКХ – </a:t>
          </a:r>
        </a:p>
        <a:p xmlns:a="http://schemas.openxmlformats.org/drawingml/2006/main">
          <a:pPr algn="ctr"/>
          <a:r>
            <a:rPr lang="ru-RU" sz="15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20 009,0 тыс. руб.</a:t>
          </a:r>
        </a:p>
        <a:p xmlns:a="http://schemas.openxmlformats.org/drawingml/2006/main">
          <a:pPr algn="ctr"/>
          <a:r>
            <a:rPr lang="ru-RU" sz="15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(10,5%)</a:t>
          </a:r>
          <a:endParaRPr lang="ru-RU" sz="1500" b="1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0.70891</cdr:x>
      <cdr:y>0.77838</cdr:y>
    </cdr:from>
    <cdr:to>
      <cdr:x>0.97387</cdr:x>
      <cdr:y>0.99421</cdr:y>
    </cdr:to>
    <cdr:sp macro="" textlink="">
      <cdr:nvSpPr>
        <cdr:cNvPr id="9" name="Скругленная прямоугольная выноска 8"/>
        <cdr:cNvSpPr/>
      </cdr:nvSpPr>
      <cdr:spPr>
        <a:xfrm xmlns:a="http://schemas.openxmlformats.org/drawingml/2006/main">
          <a:off x="5972544" y="3895277"/>
          <a:ext cx="2232248" cy="1080120"/>
        </a:xfrm>
        <a:prstGeom xmlns:a="http://schemas.openxmlformats.org/drawingml/2006/main" prst="wedgeRoundRectCallout">
          <a:avLst>
            <a:gd name="adj1" fmla="val -39802"/>
            <a:gd name="adj2" fmla="val -93127"/>
            <a:gd name="adj3" fmla="val 16667"/>
          </a:avLst>
        </a:prstGeom>
        <a:solidFill xmlns:a="http://schemas.openxmlformats.org/drawingml/2006/main">
          <a:schemeClr val="accent2">
            <a:lumMod val="60000"/>
            <a:lumOff val="40000"/>
          </a:schemeClr>
        </a:solidFill>
        <a:ln xmlns:a="http://schemas.openxmlformats.org/drawingml/2006/main" w="3810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Коммунальное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хозяйство – 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75 649,9 тыс. руб.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(39,6%)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0.02515</cdr:x>
      <cdr:y>0.77054</cdr:y>
    </cdr:from>
    <cdr:to>
      <cdr:x>0.26447</cdr:x>
      <cdr:y>0.99421</cdr:y>
    </cdr:to>
    <cdr:sp macro="" textlink="">
      <cdr:nvSpPr>
        <cdr:cNvPr id="10" name="Скругленная прямоугольная выноска 9"/>
        <cdr:cNvSpPr/>
      </cdr:nvSpPr>
      <cdr:spPr>
        <a:xfrm xmlns:a="http://schemas.openxmlformats.org/drawingml/2006/main">
          <a:off x="211904" y="3856056"/>
          <a:ext cx="2016224" cy="1119341"/>
        </a:xfrm>
        <a:prstGeom xmlns:a="http://schemas.openxmlformats.org/drawingml/2006/main" prst="wedgeRoundRectCallout">
          <a:avLst>
            <a:gd name="adj1" fmla="val 49766"/>
            <a:gd name="adj2" fmla="val -83034"/>
            <a:gd name="adj3" fmla="val 16667"/>
          </a:avLst>
        </a:prstGeom>
        <a:solidFill xmlns:a="http://schemas.openxmlformats.org/drawingml/2006/main">
          <a:schemeClr val="accent6"/>
        </a:solidFill>
        <a:ln xmlns:a="http://schemas.openxmlformats.org/drawingml/2006/main" w="3810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– </a:t>
          </a:r>
        </a:p>
        <a:p xmlns:a="http://schemas.openxmlformats.org/drawingml/2006/main">
          <a:pPr algn="ctr"/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77 707,0 тыс. руб.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(40,6%)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0.72827</cdr:x>
      <cdr:y>0.04</cdr:y>
    </cdr:from>
    <cdr:to>
      <cdr:x>0.96258</cdr:x>
      <cdr:y>0.10927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952328" y="144016"/>
          <a:ext cx="949863" cy="2494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ru-RU" altLang="ru-RU" sz="1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rPr>
            <a:t>(млн. рублей)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0.6257</cdr:x>
      <cdr:y>0.04545</cdr:y>
    </cdr:from>
    <cdr:to>
      <cdr:x>1</cdr:x>
      <cdr:y>0.36364</cdr:y>
    </cdr:to>
    <cdr:sp macro="" textlink="">
      <cdr:nvSpPr>
        <cdr:cNvPr id="2" name="Rectangl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51861" y="72008"/>
          <a:ext cx="2304256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1pPr>
          <a:lvl2pPr marL="457153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2pPr>
          <a:lvl3pPr marL="914305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3pPr>
          <a:lvl4pPr marL="1371458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4pPr>
          <a:lvl5pPr marL="182861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5pPr>
          <a:lvl6pPr marL="2285763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6pPr>
          <a:lvl7pPr marL="2742915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7pPr>
          <a:lvl8pPr marL="3200068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8pPr>
          <a:lvl9pPr marL="3657220" algn="l" defTabSz="914305" rtl="0" eaLnBrk="1" latinLnBrk="0" hangingPunct="1">
            <a:defRPr kern="1200">
              <a:solidFill>
                <a:schemeClr val="tx1"/>
              </a:solidFill>
              <a:latin typeface="Tahoma" pitchFamily="34" charset="0"/>
              <a:ea typeface="+mn-ea"/>
              <a:cs typeface="Arial" pitchFamily="34" charset="0"/>
            </a:defRPr>
          </a:lvl9pPr>
        </a:lstStyle>
        <a:p xmlns:a="http://schemas.openxmlformats.org/drawingml/2006/main">
          <a:pPr algn="ctr" eaLnBrk="1" hangingPunct="1"/>
          <a:endParaRPr lang="ru-RU" altLang="ru-RU" sz="1200" b="1" dirty="0" smtClean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 eaLnBrk="1" hangingPunct="1"/>
          <a:r>
            <a:rPr lang="ru-RU" altLang="ru-RU" sz="1200" b="1" dirty="0" smtClean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>Естественное </a:t>
          </a:r>
          <a:r>
            <a:rPr lang="ru-RU" altLang="ru-RU" sz="1200" b="1" dirty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>движение </a:t>
          </a:r>
          <a:r>
            <a:rPr lang="ru-RU" altLang="ru-RU" sz="1200" b="1" dirty="0" smtClean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>населения, (человек)</a:t>
          </a:r>
          <a:r>
            <a:rPr lang="ru-RU" altLang="ru-RU" sz="1200" b="1" dirty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/>
          </a:r>
          <a:br>
            <a:rPr lang="ru-RU" altLang="ru-RU" sz="1200" b="1" dirty="0">
              <a:solidFill>
                <a:schemeClr val="accent2">
                  <a:lumMod val="5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</a:br>
          <a:endParaRPr lang="ru-RU" altLang="ru-RU" sz="1200" b="1" dirty="0">
            <a:solidFill>
              <a:schemeClr val="accent2">
                <a:lumMod val="50000"/>
              </a:schemeClr>
            </a:solidFill>
            <a:latin typeface="Liberation Serif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0.83273</cdr:x>
      <cdr:y>0.02857</cdr:y>
    </cdr:from>
    <cdr:to>
      <cdr:x>1</cdr:x>
      <cdr:y>0.17512</cdr:y>
    </cdr:to>
    <cdr:sp macro="" textlink="">
      <cdr:nvSpPr>
        <cdr:cNvPr id="2" name="Text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35784" y="72008"/>
          <a:ext cx="1373128" cy="369347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u="sng" dirty="0" smtClean="0">
              <a:solidFill>
                <a:schemeClr val="accent1">
                  <a:lumMod val="50000"/>
                </a:schemeClr>
              </a:solidFill>
              <a:latin typeface="Book Antiqua" pitchFamily="18" charset="0"/>
            </a:rPr>
            <a:t>ДОХОДЫ</a:t>
          </a:r>
          <a:endParaRPr lang="ru-RU" sz="1800" b="1" u="sng" dirty="0">
            <a:solidFill>
              <a:schemeClr val="accent1">
                <a:lumMod val="50000"/>
              </a:schemeClr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0.81416</cdr:x>
      <cdr:y>0.05128</cdr:y>
    </cdr:from>
    <cdr:to>
      <cdr:x>0.9896</cdr:x>
      <cdr:y>0.20513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624736" y="144016"/>
          <a:ext cx="1427539" cy="432059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b="1" u="sng" dirty="0" smtClean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rPr>
            <a:t>РАСХОДЫ</a:t>
          </a:r>
          <a:endParaRPr lang="ru-RU" sz="1800" b="1" u="sng" dirty="0">
            <a:solidFill>
              <a:schemeClr val="accent1">
                <a:lumMod val="50000"/>
              </a:schemeClr>
            </a:solidFill>
            <a:latin typeface="Book Antiqua" panose="0204060205030503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0.47194</cdr:x>
      <cdr:y>0.13514</cdr:y>
    </cdr:from>
    <cdr:to>
      <cdr:x>0.53319</cdr:x>
      <cdr:y>0.17568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3883846" y="720080"/>
          <a:ext cx="504056" cy="21602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0.49657</cdr:x>
      <cdr:y>0.12162</cdr:y>
    </cdr:from>
    <cdr:to>
      <cdr:x>0.53319</cdr:x>
      <cdr:y>0.13514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H="1" flipV="1">
          <a:off x="4086550" y="648072"/>
          <a:ext cx="301352" cy="7200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0.13007</cdr:x>
      <cdr:y>0</cdr:y>
    </cdr:from>
    <cdr:to>
      <cdr:x>0.97217</cdr:x>
      <cdr:y>0.14706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5169" y="-900000"/>
          <a:ext cx="7155276" cy="255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2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0.13007</cdr:x>
      <cdr:y>0</cdr:y>
    </cdr:from>
    <cdr:to>
      <cdr:x>0.97217</cdr:x>
      <cdr:y>0.14706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5169" y="-900000"/>
          <a:ext cx="7155276" cy="255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2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0.40249</cdr:x>
      <cdr:y>0.00448</cdr:y>
    </cdr:from>
    <cdr:to>
      <cdr:x>0.46788</cdr:x>
      <cdr:y>0.75887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546041" y="18395"/>
          <a:ext cx="576064" cy="3096344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4,9%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0,1%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0,6%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5,1%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7,9%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0,2%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61,7%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7,0%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6,8%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5,7%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0,1%</a:t>
          </a:r>
          <a:endParaRPr lang="ru-RU" b="1" dirty="0">
            <a:solidFill>
              <a:srgbClr val="002060"/>
            </a:solidFill>
            <a:latin typeface="Liberation Serif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83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516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836" y="9429516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7217730-84C5-4072-814F-C0FAF76688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529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83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645B397-5154-41C4-83A5-49D617307B4E}" type="datetimeFigureOut">
              <a:rPr lang="ru-RU"/>
              <a:pPr>
                <a:defRPr/>
              </a:pPr>
              <a:t>02.10.2023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516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836" y="9429516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250B729-75D4-42B3-AB18-E9E2A5D726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284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8780B6-766C-4568-9343-A264E7A81769}" type="slidenum">
              <a:rPr lang="ru-RU" smtClean="0"/>
              <a:pPr/>
              <a:t>3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54117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843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688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610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263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060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596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531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8376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7257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61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73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396691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864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61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977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843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6A6C424-D79D-49F7-9E10-8E3DD0490EB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60A9D-C242-45B8-86DB-E9AE31512A5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5E0CB-8524-459D-8410-F00104AF271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1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30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5360D-B04C-43E7-966D-A44CF5610E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4C9D6-6ED0-4052-B6B6-BBF997A9FA6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34BC2-D8B2-48E8-AD50-8B1F032F2BC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EF4B3-421E-4C36-8357-6A650F06124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D0105-0020-44A5-9309-7FB64B4E01E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676F88-ACEF-4833-8AD5-C6A1B5CD446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C9F38B-A780-459E-96CC-EA2D90CF81A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13FAC-1AAD-4E31-BD44-9978B3C701E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4687F61-09D0-4B32-BAB9-D4E5F37B0EE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16A05DC-CD9F-472A-8F3F-7C4FA97D54C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58" r:id="rId4"/>
    <p:sldLayoutId id="2147484359" r:id="rId5"/>
    <p:sldLayoutId id="2147484360" r:id="rId6"/>
    <p:sldLayoutId id="2147484361" r:id="rId7"/>
    <p:sldLayoutId id="2147484362" r:id="rId8"/>
    <p:sldLayoutId id="2147484363" r:id="rId9"/>
    <p:sldLayoutId id="2147484364" r:id="rId10"/>
    <p:sldLayoutId id="2147484365" r:id="rId11"/>
    <p:sldLayoutId id="2147484367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jpeg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5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wm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7.wmf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9.wmf"/><Relationship Id="rId4" Type="http://schemas.openxmlformats.org/officeDocument/2006/relationships/image" Target="../media/image5.wmf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4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31.wmf"/><Relationship Id="rId4" Type="http://schemas.openxmlformats.org/officeDocument/2006/relationships/diagramData" Target="../diagrams/data4.xml"/><Relationship Id="rId9" Type="http://schemas.openxmlformats.org/officeDocument/2006/relationships/image" Target="../media/image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w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wmf"/><Relationship Id="rId5" Type="http://schemas.openxmlformats.org/officeDocument/2006/relationships/image" Target="../media/image32.emf"/><Relationship Id="rId10" Type="http://schemas.openxmlformats.org/officeDocument/2006/relationships/image" Target="../media/image34.e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4.bin"/><Relationship Id="rId4" Type="http://schemas.openxmlformats.org/officeDocument/2006/relationships/chart" Target="../charts/char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40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39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38.jpe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37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jpeg"/><Relationship Id="rId3" Type="http://schemas.openxmlformats.org/officeDocument/2006/relationships/image" Target="../media/image41.wmf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11" Type="http://schemas.openxmlformats.org/officeDocument/2006/relationships/image" Target="../media/image49.wmf"/><Relationship Id="rId5" Type="http://schemas.openxmlformats.org/officeDocument/2006/relationships/image" Target="../media/image43.wmf"/><Relationship Id="rId10" Type="http://schemas.openxmlformats.org/officeDocument/2006/relationships/image" Target="../media/image48.png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2.xml"/><Relationship Id="rId4" Type="http://schemas.openxmlformats.org/officeDocument/2006/relationships/image" Target="../media/image5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chart" Target="../charts/chart2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5.wmf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chart" Target="../charts/chart2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chart" Target="../charts/chart25.xml"/><Relationship Id="rId4" Type="http://schemas.microsoft.com/office/2007/relationships/hdphoto" Target="../media/hdphoto2.wdp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2.wmf"/><Relationship Id="rId4" Type="http://schemas.openxmlformats.org/officeDocument/2006/relationships/image" Target="../media/image5.w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w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52" name="Picture 48" descr="https://fototerra.ru/photo/Russia/Suhoj-Log/image28152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23525" y="3917545"/>
            <a:ext cx="8578785" cy="275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0" y="40890"/>
            <a:ext cx="9144000" cy="122787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2" name="Picture 52" descr="http://www.goslog.ru/upload/iblock/956/pobeditel-industrialnyy-peyzazh-_-027l2910161903_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38437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01551" y="1845382"/>
            <a:ext cx="1628930" cy="201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827584" y="330789"/>
            <a:ext cx="777686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БЮДЖЕТ ДЛЯ ГРАЖДАН</a:t>
            </a:r>
            <a:endParaRPr lang="ru-RU" sz="4800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4221088"/>
            <a:ext cx="8208912" cy="184997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319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 решению Думы городского округа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319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«Об утверждении бюджета городского округа Сухой Лог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319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 2023 год и плановый период 2024-2025 годов»</a:t>
            </a:r>
            <a:endParaRPr lang="ru-RU" sz="24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898" name="Picture 2" descr="https://img-fotki.yandex.ru/get/3705/mari6639.a/0_12f25_b328ad12_X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6"/>
            <a:ext cx="3178185" cy="221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72777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0206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-13320" y="15340"/>
            <a:ext cx="9144000" cy="74936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6241" y="205395"/>
            <a:ext cx="6408665" cy="1479882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 prst="convex"/>
            <a:contourClr>
              <a:schemeClr val="accent5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  городского округа Сухой Лог основывается на:</a:t>
            </a:r>
          </a:p>
        </p:txBody>
      </p:sp>
      <p:sp>
        <p:nvSpPr>
          <p:cNvPr id="18" name="Волна 17"/>
          <p:cNvSpPr/>
          <p:nvPr/>
        </p:nvSpPr>
        <p:spPr>
          <a:xfrm>
            <a:off x="319933" y="1668459"/>
            <a:ext cx="8572500" cy="1689105"/>
          </a:xfrm>
          <a:prstGeom prst="wav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003192"/>
                </a:solidFill>
                <a:latin typeface="Times New Roman" pitchFamily="18" charset="0"/>
                <a:cs typeface="Times New Roman" pitchFamily="18" charset="0"/>
              </a:rPr>
              <a:t>Прогнозе социально – экономического развития городского округа Сухой Лог</a:t>
            </a:r>
          </a:p>
        </p:txBody>
      </p:sp>
      <p:sp>
        <p:nvSpPr>
          <p:cNvPr id="19" name="Волна 18"/>
          <p:cNvSpPr/>
          <p:nvPr/>
        </p:nvSpPr>
        <p:spPr>
          <a:xfrm>
            <a:off x="316597" y="3214689"/>
            <a:ext cx="8572500" cy="1714500"/>
          </a:xfrm>
          <a:prstGeom prst="wave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 городского округа Сухой Лог</a:t>
            </a:r>
          </a:p>
        </p:txBody>
      </p:sp>
      <p:sp>
        <p:nvSpPr>
          <p:cNvPr id="20" name="Волна 19"/>
          <p:cNvSpPr/>
          <p:nvPr/>
        </p:nvSpPr>
        <p:spPr>
          <a:xfrm>
            <a:off x="339753" y="4782740"/>
            <a:ext cx="8572500" cy="1714500"/>
          </a:xfrm>
          <a:prstGeom prst="wav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597" y="13111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2958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-13320" y="15340"/>
            <a:ext cx="9144000" cy="74936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678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20727" y="90936"/>
            <a:ext cx="6350024" cy="707876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5" rIns="91430" bIns="45715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ОСНОВНЫЕ ЭТАПЫ СОСТАВЛЕНИЯ ПРОЕКТА БЮДЖЕТА ГОРОДСКОГО ОКРУГА СУХОЙ ЛОГ: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91680" y="1052736"/>
            <a:ext cx="7071049" cy="18701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Составление проекта бюджета:</a:t>
            </a:r>
            <a:r>
              <a:rPr lang="ru-RU" sz="1400" dirty="0"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Определение основных подходов к формированию бюджета городского округа Сухой Лог;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Предварительный прогноз поступления администрируемых доходов в бюджет;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Прогноз социально-экономического развития городского округа Сухой Лог;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Работа отделов, КУМИ и управлений Администрации городского округа Сухой Лог по   подготовке и обоснованию бюджетных проектировок;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Формирование проекта решения Думы городского округа Сухой Лог «Об утверждении бюджета городского округа Сухой Лог на очередной финансовый год».</a:t>
            </a:r>
          </a:p>
          <a:p>
            <a:pPr marL="285750" indent="-285750" algn="just">
              <a:buFontTx/>
              <a:buChar char="-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81411" y="3212976"/>
            <a:ext cx="7071049" cy="133575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Рассмотрение проекта бюджета</a:t>
            </a:r>
            <a:r>
              <a:rPr lang="ru-RU" sz="14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200" dirty="0" smtClean="0">
                <a:solidFill>
                  <a:srgbClr val="FF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solidFill>
                  <a:srgbClr val="FF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Проведение публичных слушаний по проекту бюджета городского округа Сухой Лог на очередной финансовый год с участием граждан города;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  Проведение экспертизы проекта бюджета городского округа Счетной палатой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Предварительное рассмотрение проекта бюджета думской комиссией по экономической политике, бюджету, финансам и налогам.</a:t>
            </a:r>
            <a:endParaRPr lang="ru-RU" sz="1300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05397" y="4866783"/>
            <a:ext cx="7057332" cy="12961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D60093"/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Утверждение бюджета: </a:t>
            </a:r>
            <a:endParaRPr lang="ru-RU" sz="1400" b="1" dirty="0" smtClean="0"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Утверждение депутатами Думы городского округа проекта решения об утверждении бюджета городского округа Сухой Лог на очередной финансовый год в </a:t>
            </a:r>
            <a:r>
              <a:rPr lang="en-US" sz="13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 чтении;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Утверждение </a:t>
            </a:r>
            <a:r>
              <a:rPr lang="ru-RU" sz="1300" dirty="0">
                <a:latin typeface="Liberation Serif" panose="02020603050405020304" pitchFamily="18" charset="0"/>
                <a:cs typeface="Times New Roman" panose="02020603050405020304" pitchFamily="18" charset="0"/>
              </a:rPr>
              <a:t>депутатами Думы городского округа проекта решения об утверждении бюджета городского округа Сухой Лог на очередной финансовый год </a:t>
            </a:r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en-US" sz="13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3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 чтении.</a:t>
            </a:r>
            <a:endParaRPr lang="ru-RU" sz="1300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92701" y="1793813"/>
            <a:ext cx="534967" cy="34203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92701" y="3772831"/>
            <a:ext cx="534963" cy="36004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92701" y="5383776"/>
            <a:ext cx="534967" cy="36884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6671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chemeClr val="bg2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5643" y="908720"/>
            <a:ext cx="7358115" cy="954097"/>
          </a:xfrm>
          <a:prstGeom prst="rect">
            <a:avLst/>
          </a:prstGeom>
          <a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rgbClr val="66003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план доходов и расходов на определенный период</a:t>
            </a:r>
          </a:p>
        </p:txBody>
      </p:sp>
      <p:pic>
        <p:nvPicPr>
          <p:cNvPr id="9224" name="Picture 3" descr="C:\Users\KorolkoEA\Desktop\8_budj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848" y="2133772"/>
            <a:ext cx="2797175" cy="3246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16391" name="Прямоугольник 1"/>
          <p:cNvSpPr>
            <a:spLocks noChangeArrowheads="1"/>
          </p:cNvSpPr>
          <p:nvPr/>
        </p:nvSpPr>
        <p:spPr bwMode="auto">
          <a:xfrm>
            <a:off x="428600" y="2214556"/>
            <a:ext cx="2678113" cy="120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Доходы </a:t>
            </a:r>
            <a:r>
              <a:rPr lang="ru-RU" altLang="ru-RU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Это поступающие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бюджет денежные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средства</a:t>
            </a:r>
          </a:p>
        </p:txBody>
      </p:sp>
      <p:sp>
        <p:nvSpPr>
          <p:cNvPr id="16392" name="Прямоугольник 10"/>
          <p:cNvSpPr>
            <a:spLocks noChangeArrowheads="1"/>
          </p:cNvSpPr>
          <p:nvPr/>
        </p:nvSpPr>
        <p:spPr bwMode="auto">
          <a:xfrm>
            <a:off x="6215075" y="2214556"/>
            <a:ext cx="2714644" cy="120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Расходы</a:t>
            </a:r>
            <a:r>
              <a:rPr lang="ru-RU" alt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altLang="ru-RU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Это выплачиваемые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бюджета денежные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средства</a:t>
            </a:r>
          </a:p>
        </p:txBody>
      </p:sp>
      <p:sp>
        <p:nvSpPr>
          <p:cNvPr id="6" name="Стрелка вправо с вырезом 5"/>
          <p:cNvSpPr/>
          <p:nvPr/>
        </p:nvSpPr>
        <p:spPr>
          <a:xfrm rot="2558756">
            <a:off x="1658187" y="3677448"/>
            <a:ext cx="1493837" cy="858763"/>
          </a:xfrm>
          <a:prstGeom prst="notch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b="1" dirty="0">
                <a:solidFill>
                  <a:srgbClr val="CC0099"/>
                </a:solidFill>
                <a:latin typeface="Liberation Serif" panose="02020603050405020304" pitchFamily="18" charset="0"/>
              </a:rPr>
              <a:t>доходы</a:t>
            </a:r>
          </a:p>
        </p:txBody>
      </p:sp>
      <p:sp>
        <p:nvSpPr>
          <p:cNvPr id="14" name="Стрелка вправо с вырезом 13"/>
          <p:cNvSpPr/>
          <p:nvPr/>
        </p:nvSpPr>
        <p:spPr>
          <a:xfrm rot="18919003">
            <a:off x="5861961" y="3662344"/>
            <a:ext cx="1587500" cy="883714"/>
          </a:xfrm>
          <a:prstGeom prst="notch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  <a:latin typeface="Liberation Serif" panose="02020603050405020304" pitchFamily="18" charset="0"/>
              </a:rPr>
              <a:t>расходы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600" y="5394501"/>
            <a:ext cx="8501119" cy="646321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ДЕФИЦИТ      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(превышение расходов бюджета над его доходами) </a:t>
            </a:r>
          </a:p>
          <a:p>
            <a:pPr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         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(превышение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над его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расходами) 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301" y="124519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" name="Минус 1"/>
          <p:cNvSpPr/>
          <p:nvPr/>
        </p:nvSpPr>
        <p:spPr>
          <a:xfrm>
            <a:off x="428600" y="5671652"/>
            <a:ext cx="241298" cy="98007"/>
          </a:xfrm>
          <a:prstGeom prst="mathMinu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Равно 3"/>
          <p:cNvSpPr/>
          <p:nvPr/>
        </p:nvSpPr>
        <p:spPr>
          <a:xfrm>
            <a:off x="2011838" y="5573645"/>
            <a:ext cx="360040" cy="288032"/>
          </a:xfrm>
          <a:prstGeom prst="mathEqual">
            <a:avLst>
              <a:gd name="adj1" fmla="val 23520"/>
              <a:gd name="adj2" fmla="val 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>
                <a:solidFill>
                  <a:schemeClr val="tx1"/>
                </a:solidFill>
              </a:ln>
              <a:solidFill>
                <a:srgbClr val="F7E9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40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39552" y="981772"/>
            <a:ext cx="8136904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1631169" y="1019407"/>
            <a:ext cx="739840" cy="529733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487813" y="1019407"/>
            <a:ext cx="0" cy="1059467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928144" y="984286"/>
            <a:ext cx="576064" cy="576064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67542" y="1595471"/>
            <a:ext cx="1655851" cy="483403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Бюджет семьи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02976" y="2186862"/>
            <a:ext cx="2952326" cy="774086"/>
          </a:xfrm>
          <a:prstGeom prst="rect">
            <a:avLst/>
          </a:prstGeom>
          <a:solidFill>
            <a:srgbClr val="66C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Бюджет публично-правовых образований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75948" y="1595471"/>
            <a:ext cx="1938312" cy="54006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Бюджет организаций</a:t>
            </a:r>
            <a:endParaRPr lang="ru-RU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4514" name="Picture 2" descr="C:\Users\Наталья Константинов\AppData\Local\Microsoft\Windows\Temporary Internet Files\Content.IE5\H7G8PFJM\famili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19" y="2170228"/>
            <a:ext cx="1603896" cy="1603896"/>
          </a:xfrm>
          <a:prstGeom prst="rect">
            <a:avLst/>
          </a:prstGeo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4516" name="Picture 4" descr="C:\Users\Наталья Константинов\AppData\Local\Microsoft\Windows\Temporary Internet Files\Content.IE5\UCUIBNLN\Kollegiya_30-07-13-3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103" y="2499565"/>
            <a:ext cx="1925673" cy="1274559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cxnSp>
        <p:nvCxnSpPr>
          <p:cNvPr id="20" name="Прямая со стрелкой 19"/>
          <p:cNvCxnSpPr/>
          <p:nvPr/>
        </p:nvCxnSpPr>
        <p:spPr>
          <a:xfrm>
            <a:off x="4487813" y="2972176"/>
            <a:ext cx="0" cy="83230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267744" y="2985706"/>
            <a:ext cx="1155735" cy="87534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508104" y="2985706"/>
            <a:ext cx="1080120" cy="87534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20" name="Picture 8" descr="C:\Users\Наталья Константинов\AppData\Local\Microsoft\Windows\Temporary Internet Files\Content.IE5\H7G8PFJM\Map_of_Russia_-_Economic_regions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38" y="3952329"/>
            <a:ext cx="2538349" cy="1339088"/>
          </a:xfrm>
          <a:prstGeom prst="rect">
            <a:avLst/>
          </a:prstGeom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64512" name="Прямоугольник 64511"/>
          <p:cNvSpPr/>
          <p:nvPr/>
        </p:nvSpPr>
        <p:spPr>
          <a:xfrm>
            <a:off x="222664" y="5502450"/>
            <a:ext cx="2433427" cy="9680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Российской Федерации </a:t>
            </a: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(федеральный бюджет, бюджеты государственных внебюджетных фондов РФ)</a:t>
            </a:r>
            <a:endParaRPr lang="ru-RU" sz="1400" dirty="0">
              <a:solidFill>
                <a:srgbClr val="003192"/>
              </a:solidFill>
              <a:latin typeface="Liberation Serif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002975" y="5517232"/>
            <a:ext cx="2952327" cy="95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Субъектов Российской Федерации</a:t>
            </a:r>
          </a:p>
          <a:p>
            <a:pPr algn="ctr"/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(Областной бюджет  Свердловской области)</a:t>
            </a:r>
            <a:endParaRPr lang="ru-RU" sz="1400" dirty="0">
              <a:solidFill>
                <a:srgbClr val="003192"/>
              </a:solidFill>
              <a:latin typeface="Liberation Serif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228184" y="5519190"/>
            <a:ext cx="2552049" cy="9345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Муниципальных образований </a:t>
            </a:r>
          </a:p>
          <a:p>
            <a:pPr algn="ctr"/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(местные бюджеты – бюджет городского округа Сухой  Лог)</a:t>
            </a:r>
            <a:endParaRPr lang="ru-RU" sz="1400" dirty="0">
              <a:solidFill>
                <a:srgbClr val="003192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4519" name="Picture 7" descr="C:\Users\Наталья Константинов\AppData\Local\Microsoft\Windows\Temporary Internet Files\Content.IE5\0CZTC66X\800px-Russia_Flag_Map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7" y="3933056"/>
            <a:ext cx="2402483" cy="1348652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4524" name="Picture 12" descr="C:\Users\Наталья Константинов\AppData\Local\Microsoft\Windows\Temporary Internet Files\Content.IE5\AEE5ACOG\310px-Карта_Марий_Эл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3954720"/>
            <a:ext cx="2342060" cy="1334306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3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19302" y="116704"/>
            <a:ext cx="6048672" cy="559792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Какие бывают БЮДЖЕТЫ?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54735" y="116704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603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44055" y="409278"/>
            <a:ext cx="5760640" cy="9954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b="1" i="1" dirty="0">
                <a:latin typeface="Liberation Serif" panose="02020603050405020304" pitchFamily="18" charset="0"/>
              </a:rPr>
              <a:t>Бюджетный процесс </a:t>
            </a:r>
            <a:r>
              <a:rPr lang="ru-RU" sz="2000" b="1" i="1" dirty="0" smtClean="0">
                <a:latin typeface="Liberation Serif" panose="02020603050405020304" pitchFamily="18" charset="0"/>
              </a:rPr>
              <a:t>– </a:t>
            </a:r>
          </a:p>
          <a:p>
            <a:pPr algn="ctr"/>
            <a:r>
              <a:rPr lang="ru-RU" sz="2000" b="1" i="1" dirty="0" smtClean="0">
                <a:latin typeface="Liberation Serif" panose="02020603050405020304" pitchFamily="18" charset="0"/>
              </a:rPr>
              <a:t>ежегодное </a:t>
            </a:r>
            <a:r>
              <a:rPr lang="ru-RU" sz="2000" b="1" i="1" dirty="0">
                <a:latin typeface="Liberation Serif" panose="02020603050405020304" pitchFamily="18" charset="0"/>
              </a:rPr>
              <a:t>формирование и исполнение бюджета</a:t>
            </a: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9377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07083764"/>
              </p:ext>
            </p:extLst>
          </p:nvPr>
        </p:nvGraphicFramePr>
        <p:xfrm>
          <a:off x="1619672" y="1500175"/>
          <a:ext cx="2496909" cy="928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619672" y="2709855"/>
            <a:ext cx="2520279" cy="714379"/>
            <a:chOff x="0" y="31995"/>
            <a:chExt cx="2520279" cy="71437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31995"/>
              <a:ext cx="2520279" cy="71437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34873" y="66868"/>
              <a:ext cx="2450533" cy="6446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Liberation Serif" panose="02020603050405020304" pitchFamily="18" charset="0"/>
                </a:rPr>
                <a:t>Дума городского округа</a:t>
              </a:r>
              <a:endParaRPr lang="ru-RU" sz="1600" b="1" kern="1200" dirty="0">
                <a:latin typeface="Liberation Serif" panose="02020603050405020304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619671" y="4474197"/>
            <a:ext cx="2520279" cy="857250"/>
            <a:chOff x="0" y="0"/>
            <a:chExt cx="2520279" cy="85725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0"/>
              <a:ext cx="2520279" cy="85725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41847" y="41847"/>
              <a:ext cx="2436585" cy="7735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Liberation Serif" panose="02020603050405020304" pitchFamily="18" charset="0"/>
                </a:rPr>
                <a:t>Администрация городского округа, Финансовое управление</a:t>
              </a:r>
              <a:endParaRPr lang="ru-RU" sz="1600" b="1" kern="1200" dirty="0">
                <a:latin typeface="Liberation Serif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598543" y="5584228"/>
            <a:ext cx="2520279" cy="551091"/>
            <a:chOff x="0" y="10205"/>
            <a:chExt cx="2520279" cy="551091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10205"/>
              <a:ext cx="2520279" cy="55109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26902" y="37107"/>
              <a:ext cx="2466475" cy="4972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Liberation Serif" panose="02020603050405020304" pitchFamily="18" charset="0"/>
                </a:rPr>
                <a:t>Дума городского округа</a:t>
              </a:r>
              <a:endParaRPr lang="ru-RU" sz="1400" b="1" kern="1200" dirty="0">
                <a:latin typeface="Liberation Serif" panose="02020603050405020304" pitchFamily="18" charset="0"/>
              </a:endParaRPr>
            </a:p>
          </p:txBody>
        </p:sp>
      </p:grpSp>
      <p:sp>
        <p:nvSpPr>
          <p:cNvPr id="15" name="Стрелка вправо 14"/>
          <p:cNvSpPr/>
          <p:nvPr/>
        </p:nvSpPr>
        <p:spPr>
          <a:xfrm>
            <a:off x="4221192" y="1646823"/>
            <a:ext cx="587317" cy="690386"/>
          </a:xfrm>
          <a:prstGeom prst="rightArrow">
            <a:avLst/>
          </a:prstGeom>
          <a:solidFill>
            <a:srgbClr val="FF7C8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4256333" y="2709855"/>
            <a:ext cx="529984" cy="714379"/>
          </a:xfrm>
          <a:prstGeom prst="rightArrow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4253001" y="4573247"/>
            <a:ext cx="529984" cy="716353"/>
          </a:xfrm>
          <a:prstGeom prst="rightArrow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4235252" y="5568067"/>
            <a:ext cx="547733" cy="598404"/>
          </a:xfrm>
          <a:prstGeom prst="rightArrow">
            <a:avLst>
              <a:gd name="adj1" fmla="val 50000"/>
              <a:gd name="adj2" fmla="val 45556"/>
            </a:avLst>
          </a:prstGeom>
          <a:solidFill>
            <a:srgbClr val="FF7C8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32040" y="1630888"/>
            <a:ext cx="3000396" cy="64294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Составление проекта </a:t>
            </a:r>
            <a:r>
              <a:rPr lang="ru-RU" sz="1400" b="1" i="1" dirty="0" smtClean="0"/>
              <a:t>бюджета</a:t>
            </a:r>
            <a:endParaRPr lang="ru-RU" sz="1400" b="1" i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32040" y="2424103"/>
            <a:ext cx="3000396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Рассмотрение проекта </a:t>
            </a:r>
            <a:r>
              <a:rPr lang="ru-RU" sz="1400" b="1" i="1" dirty="0" smtClean="0"/>
              <a:t>бюджета</a:t>
            </a:r>
            <a:endParaRPr lang="ru-RU" sz="1400" b="1" i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30502" y="3138482"/>
            <a:ext cx="3000396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Утверждение проекта </a:t>
            </a:r>
            <a:r>
              <a:rPr lang="ru-RU" sz="1400" b="1" i="1" dirty="0" smtClean="0"/>
              <a:t>бюджета</a:t>
            </a:r>
            <a:endParaRPr lang="ru-RU" sz="1400" b="1" i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27823" y="3861047"/>
            <a:ext cx="3000396" cy="5686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Исполнение бюджета в текущем году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24375" y="4610676"/>
            <a:ext cx="3000396" cy="714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Формирование отчета об исполнении бюджета предыдущего года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924375" y="5502584"/>
            <a:ext cx="3000396" cy="714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1400" b="1" i="1" dirty="0"/>
              <a:t>Утверждение отчета об исполнении бюджета предыдущего года</a:t>
            </a:r>
          </a:p>
          <a:p>
            <a:pPr algn="ctr"/>
            <a:endParaRPr lang="ru-RU" dirty="0"/>
          </a:p>
        </p:txBody>
      </p:sp>
      <p:sp>
        <p:nvSpPr>
          <p:cNvPr id="25" name="Выгнутая вправо стрелка 24"/>
          <p:cNvSpPr/>
          <p:nvPr/>
        </p:nvSpPr>
        <p:spPr>
          <a:xfrm>
            <a:off x="8013567" y="3451271"/>
            <a:ext cx="357191" cy="694099"/>
          </a:xfrm>
          <a:prstGeom prst="curved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Выгнутая вправо стрелка 25"/>
          <p:cNvSpPr/>
          <p:nvPr/>
        </p:nvSpPr>
        <p:spPr>
          <a:xfrm>
            <a:off x="7989050" y="2744728"/>
            <a:ext cx="357191" cy="679506"/>
          </a:xfrm>
          <a:prstGeom prst="curved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Выгнутая вправо стрелка 26"/>
          <p:cNvSpPr/>
          <p:nvPr/>
        </p:nvSpPr>
        <p:spPr>
          <a:xfrm>
            <a:off x="7989051" y="1916832"/>
            <a:ext cx="357191" cy="793023"/>
          </a:xfrm>
          <a:prstGeom prst="curved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Выгнутая вправо стрелка 27"/>
          <p:cNvSpPr/>
          <p:nvPr/>
        </p:nvSpPr>
        <p:spPr>
          <a:xfrm>
            <a:off x="8034853" y="4180458"/>
            <a:ext cx="357191" cy="860435"/>
          </a:xfrm>
          <a:prstGeom prst="curved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Выгнутая вправо стрелка 28"/>
          <p:cNvSpPr/>
          <p:nvPr/>
        </p:nvSpPr>
        <p:spPr>
          <a:xfrm>
            <a:off x="8034852" y="5072366"/>
            <a:ext cx="357191" cy="860435"/>
          </a:xfrm>
          <a:prstGeom prst="curved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687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25527"/>
            <a:ext cx="6470823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600" b="1" dirty="0" smtClean="0">
                <a:solidFill>
                  <a:srgbClr val="0070C0"/>
                </a:solidFill>
                <a:effectLst/>
                <a:latin typeface="Liberation Serif" panose="02020603050405020304" pitchFamily="18" charset="0"/>
              </a:rPr>
              <a:t>ГРАЖДАНИН, </a:t>
            </a:r>
            <a:r>
              <a:rPr lang="ru-RU" sz="2200" b="1" dirty="0" smtClean="0">
                <a:solidFill>
                  <a:srgbClr val="0070C0"/>
                </a:solidFill>
                <a:effectLst/>
                <a:latin typeface="Liberation Serif" panose="02020603050405020304" pitchFamily="18" charset="0"/>
              </a:rPr>
              <a:t>его участие в бюджетном процессе</a:t>
            </a:r>
            <a:endParaRPr lang="ru-RU" sz="2200" b="1" dirty="0">
              <a:solidFill>
                <a:srgbClr val="0070C0"/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346" y="1839517"/>
            <a:ext cx="2590379" cy="2309563"/>
          </a:xfrm>
          <a:prstGeom prst="rect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Помогает формировать доходную часть бюджета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9" name="Picture 13" descr="C:\Documents and Settings\Светлана\Local Settings\Temporary Internet Files\Content.IE5\V3PBZLOW\%D0%BC%D0%BE%D0%BD%D0%B5%D1%82%D1%8B-%D0%B2-%D0%BA%D0%BE%D1%88%D0%B5%D0%BB%D1%8C%D0%BA%D0%B5-1357919599_8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5132" y="2480716"/>
            <a:ext cx="2658996" cy="217241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5940152" y="3789189"/>
            <a:ext cx="2895972" cy="2520280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Формирует расходную </a:t>
            </a:r>
          </a:p>
          <a:p>
            <a:pPr algn="ctr"/>
            <a:r>
              <a:rPr lang="ru-RU" sz="16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часть бюджета. </a:t>
            </a:r>
            <a:r>
              <a:rPr lang="ru-RU" sz="16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</a:t>
            </a:r>
            <a:endParaRPr lang="ru-RU" sz="1600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Получает </a:t>
            </a:r>
          </a:p>
          <a:p>
            <a:pPr algn="ctr"/>
            <a:r>
              <a:rPr lang="ru-RU" sz="16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социальные </a:t>
            </a:r>
            <a:r>
              <a:rPr lang="ru-RU" sz="16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гарантии </a:t>
            </a:r>
            <a:endParaRPr lang="ru-RU" sz="1600" b="1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(образование, ЖКХ, культура, физическая культура и спорт, социальные льготы и другие направления социальных гарантий населению)</a:t>
            </a: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057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344" y="916187"/>
            <a:ext cx="2590379" cy="923330"/>
          </a:xfrm>
          <a:prstGeom prst="rect">
            <a:avLst/>
          </a:prstGeom>
          <a:ln w="12700">
            <a:solidFill>
              <a:srgbClr val="FF33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ГРАЖДАНИН</a:t>
            </a: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Liberation Serif" panose="02020603050405020304" pitchFamily="18" charset="0"/>
              </a:rPr>
              <a:t>как налогоплательщик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2865859"/>
            <a:ext cx="2880320" cy="923330"/>
          </a:xfrm>
          <a:prstGeom prst="rect">
            <a:avLst/>
          </a:prstGeom>
          <a:ln w="12700">
            <a:solidFill>
              <a:srgbClr val="66CC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ГРАЖДАНИН</a:t>
            </a:r>
          </a:p>
          <a:p>
            <a:pPr algn="ctr"/>
            <a:r>
              <a:rPr lang="ru-RU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как получатель социальных гарантий</a:t>
            </a:r>
          </a:p>
        </p:txBody>
      </p:sp>
      <p:sp>
        <p:nvSpPr>
          <p:cNvPr id="20" name="Стрелка углом 19"/>
          <p:cNvSpPr/>
          <p:nvPr/>
        </p:nvSpPr>
        <p:spPr>
          <a:xfrm rot="5400000">
            <a:off x="3041065" y="1023077"/>
            <a:ext cx="1368150" cy="1283455"/>
          </a:xfrm>
          <a:prstGeom prst="bentArrow">
            <a:avLst>
              <a:gd name="adj1" fmla="val 31944"/>
              <a:gd name="adj2" fmla="val 28527"/>
              <a:gd name="adj3" fmla="val 30291"/>
              <a:gd name="adj4" fmla="val 32286"/>
            </a:avLst>
          </a:prstGeom>
          <a:solidFill>
            <a:srgbClr val="FF3399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трелка углом 21"/>
          <p:cNvSpPr/>
          <p:nvPr/>
        </p:nvSpPr>
        <p:spPr>
          <a:xfrm rot="10800000" flipH="1">
            <a:off x="4499992" y="4787601"/>
            <a:ext cx="1368154" cy="1476315"/>
          </a:xfrm>
          <a:prstGeom prst="bentArrow">
            <a:avLst>
              <a:gd name="adj1" fmla="val 31944"/>
              <a:gd name="adj2" fmla="val 28527"/>
              <a:gd name="adj3" fmla="val 30291"/>
              <a:gd name="adj4" fmla="val 32286"/>
            </a:avLst>
          </a:prstGeom>
          <a:solidFill>
            <a:srgbClr val="66CCFF"/>
          </a:solidFill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61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3320" y="15340"/>
            <a:ext cx="9144000" cy="74936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261987" y="57992"/>
            <a:ext cx="6630481" cy="10081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бюджете городского округа Сухой Лог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 и плановый период 2024-2025 годы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другими городами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75086212"/>
              </p:ext>
            </p:extLst>
          </p:nvPr>
        </p:nvGraphicFramePr>
        <p:xfrm>
          <a:off x="611560" y="1135063"/>
          <a:ext cx="820891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21811580"/>
              </p:ext>
            </p:extLst>
          </p:nvPr>
        </p:nvGraphicFramePr>
        <p:xfrm>
          <a:off x="755576" y="3717032"/>
          <a:ext cx="813690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8421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40890"/>
            <a:ext cx="9144000" cy="76470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240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2699792" y="152406"/>
            <a:ext cx="62214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доходов и расходов местного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endParaRPr lang="en-US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2019-2025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80001376"/>
              </p:ext>
            </p:extLst>
          </p:nvPr>
        </p:nvGraphicFramePr>
        <p:xfrm>
          <a:off x="1475656" y="1196752"/>
          <a:ext cx="729647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339269"/>
              </p:ext>
            </p:extLst>
          </p:nvPr>
        </p:nvGraphicFramePr>
        <p:xfrm>
          <a:off x="1331640" y="4149080"/>
          <a:ext cx="7344819" cy="20094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2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9208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91186"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Млн. рублей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2019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(факт)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2020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(факт)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2021</a:t>
                      </a: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(факт)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2022</a:t>
                      </a: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(план)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2023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(прогноз)</a:t>
                      </a: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2024</a:t>
                      </a: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(прогноз)</a:t>
                      </a: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2025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(прогноз)</a:t>
                      </a:r>
                    </a:p>
                    <a:p>
                      <a:pPr algn="ctr"/>
                      <a:endParaRPr lang="ru-RU" sz="10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9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Доходы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1 795,1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1 890,0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1 958,1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2 355,1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2 223,4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2 282,4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2 303,6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Расходы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1 892,6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1 911,5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1 949,0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2 336,6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2 286,6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2 282,4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2 303,6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781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Дефицит «-»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Профицит «+»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-97,5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-21,5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9,1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18,5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- 63,2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02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4196" y="1916953"/>
            <a:ext cx="4272207" cy="263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г.                   2024 г.                  2025 г.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007520" y="188640"/>
            <a:ext cx="7872412" cy="161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Основные сведения о бюджете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городского округа Сухой Лог на 2023 год и плановый период  2024 и 2025 годов.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(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тысяч рублей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5620" name="Rectangle 150"/>
          <p:cNvSpPr>
            <a:spLocks noChangeArrowheads="1"/>
          </p:cNvSpPr>
          <p:nvPr/>
        </p:nvSpPr>
        <p:spPr bwMode="auto">
          <a:xfrm>
            <a:off x="731841" y="4965983"/>
            <a:ext cx="18471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ctr">
            <a:spAutoFit/>
          </a:bodyPr>
          <a:lstStyle/>
          <a:p>
            <a:endParaRPr lang="ru-RU" dirty="0">
              <a:latin typeface="Garamond" pitchFamily="18" charset="0"/>
            </a:endParaRP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49512618"/>
              </p:ext>
            </p:extLst>
          </p:nvPr>
        </p:nvGraphicFramePr>
        <p:xfrm>
          <a:off x="815032" y="1916953"/>
          <a:ext cx="8064900" cy="4772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809091" y="2382511"/>
            <a:ext cx="1443547" cy="9166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2 223 378,6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33354" y="2382511"/>
            <a:ext cx="1440161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2 282 441,6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76970" y="2348880"/>
            <a:ext cx="1415112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2 303 559,4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69646" y="3861046"/>
            <a:ext cx="1443548" cy="9166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2 286 592,0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03639" y="3871808"/>
            <a:ext cx="1440160" cy="9166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2 282 441,6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76967" y="3861047"/>
            <a:ext cx="1415113" cy="91662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2 303 559,4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57415" y="5335303"/>
            <a:ext cx="1443548" cy="9166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- 63 213,4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08972" y="5335304"/>
            <a:ext cx="1440160" cy="916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76971" y="5335305"/>
            <a:ext cx="1415110" cy="9166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2665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-13320" y="15340"/>
            <a:ext cx="9144000" cy="74936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2227335" y="116704"/>
            <a:ext cx="5493423" cy="52216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4000" dirty="0">
                <a:solidFill>
                  <a:srgbClr val="0070C0"/>
                </a:solidFill>
                <a:latin typeface="Liberation Serif" panose="02020603050405020304" pitchFamily="18" charset="0"/>
              </a:rPr>
              <a:t>Доходы бюджета</a:t>
            </a:r>
          </a:p>
        </p:txBody>
      </p:sp>
      <p:sp>
        <p:nvSpPr>
          <p:cNvPr id="307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166" y="1527179"/>
            <a:ext cx="2847975" cy="746125"/>
          </a:xfrm>
        </p:spPr>
        <p:txBody>
          <a:bodyPr/>
          <a:lstStyle/>
          <a:p>
            <a:pPr marR="0" eaLnBrk="1" hangingPunct="1"/>
            <a:r>
              <a:rPr lang="ru-RU" altLang="ru-RU" sz="2000" dirty="0"/>
              <a:t>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69475" y="3389759"/>
            <a:ext cx="2213279" cy="24860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Платежи от предоставления  казенными учреждениями различных видов услуг, продажи имущества, а также иные платежи в виде штрафов, санкций за нарушение законодательства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17948" y="2996952"/>
            <a:ext cx="2376264" cy="24860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Поступления от других бюджетов бюджетной системы (межбюджетные трансферты), а также поступления  от физических и юридических лиц, в том числе добровольные пожертвования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60070" y="3796655"/>
            <a:ext cx="2134020" cy="24860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Налоги, поступление которых предусмотрено налоговым законодательством , пени и штрафы, взимаемые за нарушение налогового законодательства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884368" y="2565406"/>
            <a:ext cx="935037" cy="107961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446596" y="2132856"/>
            <a:ext cx="863600" cy="107961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984516" y="1772816"/>
            <a:ext cx="863600" cy="107961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23627" y="688976"/>
            <a:ext cx="2255989" cy="914400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 prst="slope"/>
            <a:contourClr>
              <a:schemeClr val="accent3">
                <a:satMod val="30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Безвозмездные поступления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74039" y="1124744"/>
            <a:ext cx="2208715" cy="914400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 prst="slope"/>
            <a:contourClr>
              <a:schemeClr val="accent5">
                <a:satMod val="300000"/>
              </a:schemeClr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Неналоговые доходы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25664" y="1581944"/>
            <a:ext cx="2111772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Налоговые доходы</a:t>
            </a:r>
          </a:p>
        </p:txBody>
      </p:sp>
      <p:pic>
        <p:nvPicPr>
          <p:cNvPr id="13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2964" name="SapphireHiddenControl" r:id="rId2" imgW="6124680" imgH="4067280"/>
        </mc:Choice>
        <mc:Fallback>
          <p:control name="SapphireHiddenControl" r:id="rId2" imgW="61246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4288" y="0"/>
                  <a:ext cx="6127751" cy="40687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29770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40890"/>
            <a:ext cx="9144000" cy="76470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40963" name="Прямоугольник 5"/>
          <p:cNvSpPr>
            <a:spLocks noChangeArrowheads="1"/>
          </p:cNvSpPr>
          <p:nvPr/>
        </p:nvSpPr>
        <p:spPr bwMode="auto">
          <a:xfrm>
            <a:off x="152400" y="762000"/>
            <a:ext cx="8686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eaLnBrk="1" hangingPunct="1"/>
            <a:r>
              <a:rPr lang="ru-RU" altLang="ru-RU" dirty="0">
                <a:latin typeface="Times New Roman" pitchFamily="18" charset="0"/>
              </a:rPr>
              <a:t>	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86252"/>
              </p:ext>
            </p:extLst>
          </p:nvPr>
        </p:nvGraphicFramePr>
        <p:xfrm>
          <a:off x="492818" y="1008069"/>
          <a:ext cx="7404099" cy="5365532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65639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01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069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Вводная часть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9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Основные  социально – экономические показатели  городского  округа Сухой Лог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9810"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Нормативно правовая база формирования бюджета</a:t>
                      </a:r>
                      <a:endParaRPr lang="ru-RU" alt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3304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effectLst/>
                          <a:latin typeface="Liberation Serif" panose="02020603050405020304" pitchFamily="18" charset="0"/>
                        </a:rPr>
                        <a:t>Основные задачи и приоритетные направления бюджетной  политики городского округа Сухой лог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9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9810">
                <a:tc>
                  <a:txBody>
                    <a:bodyPr/>
                    <a:lstStyle/>
                    <a:p>
                      <a:r>
                        <a:rPr lang="ru-RU" altLang="ru-RU" sz="1100" b="1" dirty="0" smtClean="0">
                          <a:effectLst/>
                          <a:latin typeface="Liberation Serif" panose="02020603050405020304" pitchFamily="18" charset="0"/>
                        </a:rPr>
                        <a:t>Основные этапы составления проекта бюджета городского округа Сухой лог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11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981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Основные понятия (Глоссарий)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12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981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Бюджетный процесс </a:t>
                      </a:r>
                      <a:endParaRPr lang="ru-RU" sz="1100" b="1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14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981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Динамика доходов и расходов местного бюджета городского округа Сухой Лог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17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981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Доходы бюджета</a:t>
                      </a:r>
                      <a:endParaRPr lang="ru-RU" sz="1100" b="1" dirty="0" smtClean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19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981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Расходы бюджета</a:t>
                      </a:r>
                      <a:endParaRPr lang="ru-RU" sz="1100" b="1" dirty="0" smtClean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32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7457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Непрограммная деятельность</a:t>
                      </a:r>
                      <a:endParaRPr lang="ru-RU" sz="1100" b="1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37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981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Информация о расходах бюджета в разрезе муниципальных программ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38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9810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Направления расходов на социальную политику в 2023 году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54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9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Информация об общественно значимых проектах, реализуемых на территории городского округа Сухой Лог в 2023 году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9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Расходы бюджета с учетом интересов целевых групп граждан</a:t>
                      </a:r>
                      <a:endParaRPr lang="ru-RU" sz="1100" b="1" dirty="0" smtClean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56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9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Объем расходов бюджета городского округа Сухой Лог в расчете на одного жителя в 2023 г.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89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Муниципальный долг, уровень долговой нагрузки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  <a:cs typeface="Times New Roman" pitchFamily="18" charset="0"/>
                        </a:rPr>
                        <a:t>59</a:t>
                      </a: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898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Liberation Serif" panose="02020603050405020304" pitchFamily="18" charset="0"/>
                        </a:rPr>
                        <a:t>Контактная информация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9" name="Текст 3"/>
          <p:cNvSpPr txBox="1">
            <a:spLocks/>
          </p:cNvSpPr>
          <p:nvPr/>
        </p:nvSpPr>
        <p:spPr>
          <a:xfrm flipV="1">
            <a:off x="8079436" y="980728"/>
            <a:ext cx="762000" cy="5400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vert270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bg1"/>
                </a:solidFill>
                <a:latin typeface="+mn-lt"/>
                <a:cs typeface="+mn-cs"/>
              </a:rPr>
              <a:t> Оглавление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057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827584" y="19241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599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-13320" y="15340"/>
            <a:ext cx="9144000" cy="78544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813351" y="684880"/>
            <a:ext cx="8214256" cy="136815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800" dirty="0" smtClean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 трансферты - средства</a:t>
            </a:r>
            <a:r>
              <a:rPr lang="ru-RU" altLang="ru-RU" sz="1800" dirty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предоставляемые </a:t>
            </a:r>
            <a:r>
              <a:rPr lang="ru-RU" altLang="ru-RU" sz="1800" dirty="0" smtClean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altLang="ru-RU" sz="1800" dirty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бюджетом бюджетной системы Российской Федерации другому бюджету бюджетной системы Российской Федерации</a:t>
            </a:r>
            <a:br>
              <a:rPr lang="ru-RU" altLang="ru-RU" sz="1800" dirty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dirty="0" smtClean="0">
              <a:solidFill>
                <a:srgbClr val="291B7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164" y="1527176"/>
            <a:ext cx="2847975" cy="746125"/>
          </a:xfrm>
        </p:spPr>
        <p:txBody>
          <a:bodyPr/>
          <a:lstStyle/>
          <a:p>
            <a:pPr marR="0" eaLnBrk="1" hangingPunct="1">
              <a:buFont typeface="Arial" pitchFamily="34" charset="0"/>
              <a:buNone/>
            </a:pPr>
            <a:r>
              <a:rPr lang="ru-RU" altLang="ru-RU" sz="2000" dirty="0" smtClean="0"/>
              <a:t>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3234912"/>
            <a:ext cx="2589048" cy="30744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30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межбюджетные </a:t>
            </a:r>
            <a:r>
              <a:rPr lang="ru-RU" sz="1530" dirty="0">
                <a:solidFill>
                  <a:srgbClr val="000000"/>
                </a:solidFill>
                <a:latin typeface="Liberation Serif" panose="02020603050405020304" pitchFamily="18" charset="0"/>
              </a:rPr>
              <a:t>трансферты, предоставляемые бюджетам муниципальных образований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12159" y="3259716"/>
            <a:ext cx="2930869" cy="33376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50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межбюджетные трансферты</a:t>
            </a:r>
            <a:r>
              <a:rPr lang="ru-RU" sz="1550" dirty="0">
                <a:solidFill>
                  <a:srgbClr val="000000"/>
                </a:solidFill>
                <a:latin typeface="Liberation Serif" panose="02020603050405020304" pitchFamily="18" charset="0"/>
              </a:rPr>
              <a:t>, предоставляемые местным бюджетам в целях финансового обеспечения </a:t>
            </a:r>
            <a:r>
              <a:rPr lang="ru-RU" sz="1550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расходных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50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 обязательств  муниципальных </a:t>
            </a:r>
            <a:r>
              <a:rPr lang="ru-RU" sz="1550" dirty="0">
                <a:solidFill>
                  <a:srgbClr val="000000"/>
                </a:solidFill>
                <a:latin typeface="Liberation Serif" panose="02020603050405020304" pitchFamily="18" charset="0"/>
              </a:rPr>
              <a:t>образований, возникающих при выполнении государственных полномочий Российской </a:t>
            </a:r>
            <a:r>
              <a:rPr lang="ru-RU" sz="1550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Феде-рации</a:t>
            </a:r>
            <a:r>
              <a:rPr lang="ru-RU" sz="1550" dirty="0">
                <a:solidFill>
                  <a:srgbClr val="000000"/>
                </a:solidFill>
                <a:latin typeface="Liberation Serif" panose="02020603050405020304" pitchFamily="18" charset="0"/>
              </a:rPr>
              <a:t>, субъектов </a:t>
            </a:r>
            <a:r>
              <a:rPr lang="ru-RU" sz="1550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РФ, </a:t>
            </a:r>
            <a:r>
              <a:rPr lang="ru-RU" sz="1550" dirty="0">
                <a:solidFill>
                  <a:srgbClr val="000000"/>
                </a:solidFill>
                <a:latin typeface="Liberation Serif" panose="02020603050405020304" pitchFamily="18" charset="0"/>
              </a:rPr>
              <a:t>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6946" y="3259716"/>
            <a:ext cx="2514895" cy="26895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rgbClr val="000000"/>
                </a:solidFill>
                <a:latin typeface="Liberation Serif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416844" y="2564904"/>
            <a:ext cx="935037" cy="65183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069621" y="2564903"/>
            <a:ext cx="863600" cy="62321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971567" y="2564903"/>
            <a:ext cx="863600" cy="62321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12161" y="1916832"/>
            <a:ext cx="2836239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Субвенции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5858" y="1916832"/>
            <a:ext cx="2592287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Субсидии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1916832"/>
            <a:ext cx="2520280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Дотации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3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551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873672" y="8163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224577" y="116704"/>
            <a:ext cx="6360046" cy="684076"/>
          </a:xfrm>
          <a:prstGeom prst="rect">
            <a:avLst/>
          </a:prstGeom>
        </p:spPr>
        <p:txBody>
          <a:bodyPr vert="horz" rtlCol="0" anchor="b">
            <a:normAutofit fontScale="9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rgbClr val="291B7F"/>
                </a:solidFill>
                <a:effectLst/>
                <a:latin typeface="+mn-lt"/>
              </a:rPr>
              <a:t>Безвозмездные поступления</a:t>
            </a:r>
            <a:br>
              <a:rPr lang="ru-RU" altLang="ru-RU" sz="3200" dirty="0" smtClean="0">
                <a:solidFill>
                  <a:srgbClr val="291B7F"/>
                </a:solidFill>
                <a:effectLst/>
                <a:latin typeface="+mn-lt"/>
              </a:rPr>
            </a:br>
            <a:endParaRPr lang="ru-RU" altLang="ru-RU" sz="1800" dirty="0" smtClean="0">
              <a:solidFill>
                <a:srgbClr val="291B7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3988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9457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40890"/>
            <a:ext cx="9144000" cy="76470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098628" y="371635"/>
            <a:ext cx="7045372" cy="44276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effectLst/>
                <a:latin typeface="Book Antiqua" pitchFamily="18" charset="0"/>
              </a:rPr>
              <a:t>Доля доходов в бюджете на 2023 год</a:t>
            </a:r>
            <a:br>
              <a:rPr lang="ru-RU" sz="2800" b="1" dirty="0" smtClean="0">
                <a:solidFill>
                  <a:srgbClr val="002060"/>
                </a:solidFill>
                <a:effectLst/>
                <a:latin typeface="Book Antiqua" pitchFamily="18" charset="0"/>
              </a:rPr>
            </a:br>
            <a:endParaRPr lang="ru-RU" sz="2800" b="1" dirty="0" smtClean="0">
              <a:solidFill>
                <a:srgbClr val="002060"/>
              </a:solidFill>
              <a:effectLst/>
              <a:latin typeface="Book Antiqu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738440"/>
              </p:ext>
            </p:extLst>
          </p:nvPr>
        </p:nvGraphicFramePr>
        <p:xfrm>
          <a:off x="285721" y="1052736"/>
          <a:ext cx="853475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251069"/>
              </p:ext>
            </p:extLst>
          </p:nvPr>
        </p:nvGraphicFramePr>
        <p:xfrm>
          <a:off x="395536" y="1196752"/>
          <a:ext cx="3744416" cy="45005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0882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16124">
                <a:tc gridSpan="2">
                  <a:txBody>
                    <a:bodyPr/>
                    <a:lstStyle/>
                    <a:p>
                      <a:pPr lvl="1" algn="ctr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Доходы бюджета 2023 год</a:t>
                      </a:r>
                    </a:p>
                    <a:p>
                      <a:pPr lvl="1" algn="ctr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 </a:t>
                      </a:r>
                    </a:p>
                    <a:p>
                      <a:pPr lvl="1" algn="ctr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ВСЕГО:</a:t>
                      </a:r>
                      <a:r>
                        <a:rPr lang="ru-RU" baseline="0" dirty="0" smtClean="0">
                          <a:latin typeface="Liberation Serif" panose="02020603050405020304" pitchFamily="18" charset="0"/>
                        </a:rPr>
                        <a:t>  2</a:t>
                      </a:r>
                      <a:r>
                        <a:rPr lang="ru-RU" sz="2000" baseline="0" dirty="0" smtClean="0">
                          <a:latin typeface="Liberation Serif" panose="02020603050405020304" pitchFamily="18" charset="0"/>
                        </a:rPr>
                        <a:t> 223 378,6   </a:t>
                      </a:r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16124">
                <a:tc>
                  <a:txBody>
                    <a:bodyPr/>
                    <a:lstStyle/>
                    <a:p>
                      <a:pPr lvl="1" algn="l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Налоговые доходы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708 818,8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lvl="1" algn="l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Неналоговые доходы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79 472,2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16124">
                <a:tc>
                  <a:txBody>
                    <a:bodyPr/>
                    <a:lstStyle/>
                    <a:p>
                      <a:pPr lvl="1" algn="l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Безвозмездные поступления</a:t>
                      </a:r>
                      <a:endParaRPr lang="ru-RU" sz="16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1435087,6</a:t>
                      </a:r>
                    </a:p>
                    <a:p>
                      <a:pPr lvl="1" algn="ctr"/>
                      <a:endParaRPr lang="ru-RU" dirty="0" smtClean="0"/>
                    </a:p>
                    <a:p>
                      <a:pPr lvl="1" algn="ctr"/>
                      <a:endParaRPr lang="ru-RU" dirty="0"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8983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755576" y="192409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5012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6836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3320" y="0"/>
            <a:ext cx="9144000" cy="90872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411760" y="62690"/>
            <a:ext cx="6552728" cy="773807"/>
          </a:xfrm>
          <a:ln>
            <a:noFill/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доля налоговых доходов бюджета на 2023 год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97557"/>
              </p:ext>
            </p:extLst>
          </p:nvPr>
        </p:nvGraphicFramePr>
        <p:xfrm>
          <a:off x="472130" y="1340768"/>
          <a:ext cx="8229600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538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69067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5807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13320" y="0"/>
            <a:ext cx="9144000" cy="90872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6432" y="89076"/>
            <a:ext cx="6804248" cy="7920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доля неналоговых 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бюджета на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681326"/>
              </p:ext>
            </p:extLst>
          </p:nvPr>
        </p:nvGraphicFramePr>
        <p:xfrm>
          <a:off x="395536" y="1124744"/>
          <a:ext cx="8568952" cy="516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961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43608" y="223527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43016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3320" y="0"/>
            <a:ext cx="9144000" cy="90872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051720" y="65311"/>
            <a:ext cx="6840760" cy="77809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доля безвозмездных поступлений на 2023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619252"/>
              </p:ext>
            </p:extLst>
          </p:nvPr>
        </p:nvGraphicFramePr>
        <p:xfrm>
          <a:off x="734117" y="1124744"/>
          <a:ext cx="7942339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1743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69067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7230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-13320" y="0"/>
            <a:ext cx="9144000" cy="782619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843808" y="103277"/>
            <a:ext cx="4032449" cy="5760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ru-RU" sz="3200" dirty="0" smtClean="0">
                <a:solidFill>
                  <a:srgbClr val="7030A0"/>
                </a:solidFill>
                <a:effectLst/>
                <a:latin typeface="Cambria" pitchFamily="18" charset="0"/>
              </a:rPr>
              <a:t>Доходы бюджета</a:t>
            </a:r>
            <a:endParaRPr lang="ru-RU" sz="3200" dirty="0">
              <a:effectLst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280" y="19528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34483" y="782619"/>
            <a:ext cx="61206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(НДФЛ)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67399717"/>
              </p:ext>
            </p:extLst>
          </p:nvPr>
        </p:nvGraphicFramePr>
        <p:xfrm>
          <a:off x="204800" y="1206044"/>
          <a:ext cx="8748972" cy="1574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2" y="2780928"/>
            <a:ext cx="841422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200" b="1" dirty="0" smtClean="0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sz="1200" b="1" dirty="0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налога на доходы физических лиц на </a:t>
            </a:r>
            <a:r>
              <a:rPr lang="ru-RU" sz="1200" b="1" dirty="0" smtClean="0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200" b="1" dirty="0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b="1" dirty="0" smtClean="0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годы </a:t>
            </a:r>
            <a:r>
              <a:rPr lang="ru-RU" sz="1200" b="1" dirty="0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 исходя из динамики поступлений за ряд лет, показателей прогноза социально-экономического развития городского округа Сухой Лог, уровня собираемости, налоговых вычетов, льгот, и нормативов отчислений в бюджет городского округа Сухой Лог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684" y="3573016"/>
            <a:ext cx="8075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норматива отчислений от НДФЛ в бюджет городского округа и динамика поступлений НДФЛ в бюджет городского округа Сухой Лог </a:t>
            </a:r>
            <a:endParaRPr lang="ru-RU" b="1" dirty="0">
              <a:solidFill>
                <a:srgbClr val="002D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693030555"/>
              </p:ext>
            </p:extLst>
          </p:nvPr>
        </p:nvGraphicFramePr>
        <p:xfrm>
          <a:off x="444974" y="4219348"/>
          <a:ext cx="8344808" cy="2190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945660" y="85675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3192"/>
                </a:solidFill>
                <a:latin typeface="Times New Roman" panose="02020603050405020304" pitchFamily="18" charset="0"/>
              </a:rPr>
              <a:t>тыс</a:t>
            </a:r>
            <a:r>
              <a:rPr lang="ru-RU" sz="1400" b="1" dirty="0" smtClean="0">
                <a:solidFill>
                  <a:srgbClr val="003192"/>
                </a:solidFill>
                <a:latin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srgbClr val="003192"/>
                </a:solidFill>
                <a:latin typeface="Times New Roman" panose="02020603050405020304" pitchFamily="18" charset="0"/>
              </a:rPr>
              <a:t>руб</a:t>
            </a:r>
            <a:r>
              <a:rPr lang="ru-RU" sz="1400" b="1" dirty="0" smtClean="0">
                <a:solidFill>
                  <a:srgbClr val="003192"/>
                </a:solidFill>
              </a:rPr>
              <a:t>.</a:t>
            </a:r>
            <a:endParaRPr lang="ru-RU" sz="1400" b="1" dirty="0">
              <a:solidFill>
                <a:srgbClr val="00319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187127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43919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0" y="-11499"/>
            <a:ext cx="9144000" cy="782619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60332" y="81953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</a:rPr>
              <a:t>тыс</a:t>
            </a:r>
            <a:r>
              <a:rPr lang="ru-RU" sz="1400" b="1" dirty="0" smtClean="0">
                <a:latin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</a:rPr>
              <a:t>руб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999406"/>
              </p:ext>
            </p:extLst>
          </p:nvPr>
        </p:nvGraphicFramePr>
        <p:xfrm>
          <a:off x="469900" y="1412776"/>
          <a:ext cx="8674100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11" name="Лист" r:id="rId4" imgW="5191057" imgH="542925" progId="Excel.Sheet.8">
                  <p:embed/>
                </p:oleObj>
              </mc:Choice>
              <mc:Fallback>
                <p:oleObj name="Лист" r:id="rId4" imgW="5191057" imgH="542925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412776"/>
                        <a:ext cx="8674100" cy="141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971600" y="3501008"/>
            <a:ext cx="7973016" cy="2338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300" b="1" dirty="0" smtClean="0">
                <a:solidFill>
                  <a:srgbClr val="055771"/>
                </a:solidFill>
                <a:latin typeface="Times New Roman" panose="02020603050405020304" pitchFamily="18" charset="0"/>
              </a:rPr>
              <a:t>             </a:t>
            </a:r>
            <a:r>
              <a:rPr lang="ru-RU" sz="16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акцизов на автомобильный и прямогонный бензин, дизельное топливо, моторные масла для дизельных и (или) карбюраторных (</a:t>
            </a:r>
            <a:r>
              <a:rPr lang="ru-RU" sz="1600" b="1" dirty="0" err="1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инжекторных</a:t>
            </a:r>
            <a:r>
              <a:rPr lang="ru-RU" sz="16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двигателей, производимые на территории Российской Федерации (далее – акцизы на нефтепродукты), на 2023 – 2025 годы запланировано по данным администратора  дохода УФК по Свердловской области. Нормативы отчислений в бюджет городского округа Сухой Лог, предусмотрены </a:t>
            </a:r>
            <a:r>
              <a:rPr lang="ru-RU" sz="16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</a:t>
            </a:r>
            <a:r>
              <a:rPr lang="ru-RU" sz="16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 «Об областном бюджете на 2023 год и на плановый период 2024 и 2025 годов», на 2023 год – 0,33092 %, на 2024 год – 0,33092 %, на 2025 год – 0,33092 % (в 2022 году – 0,33392 %).</a:t>
            </a:r>
            <a:endParaRPr lang="ru-RU" sz="1600" b="1" dirty="0">
              <a:solidFill>
                <a:srgbClr val="05577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4366" y="19778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805362"/>
              </p:ext>
            </p:extLst>
          </p:nvPr>
        </p:nvGraphicFramePr>
        <p:xfrm>
          <a:off x="312738" y="1308100"/>
          <a:ext cx="8674100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12" name="Лист" r:id="rId7" imgW="5191057" imgH="590640" progId="Excel.Sheet.8">
                  <p:embed/>
                </p:oleObj>
              </mc:Choice>
              <mc:Fallback>
                <p:oleObj name="Лист" r:id="rId7" imgW="5191057" imgH="59064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8" y="1308100"/>
                        <a:ext cx="8674100" cy="1544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460333"/>
              </p:ext>
            </p:extLst>
          </p:nvPr>
        </p:nvGraphicFramePr>
        <p:xfrm>
          <a:off x="376238" y="1052513"/>
          <a:ext cx="8597900" cy="260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13" name="Лист" r:id="rId9" imgW="5200785" imgH="1600200" progId="Excel.Sheet.8">
                  <p:embed/>
                </p:oleObj>
              </mc:Choice>
              <mc:Fallback>
                <p:oleObj name="Лист" r:id="rId9" imgW="5200785" imgH="160020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8" y="1052513"/>
                        <a:ext cx="8597900" cy="2605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2985105" y="197783"/>
            <a:ext cx="4041775" cy="386665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187127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6182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-13320" y="0"/>
            <a:ext cx="9144000" cy="76711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835696" y="372671"/>
            <a:ext cx="6704832" cy="46650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 smtClean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3778" y="2348880"/>
            <a:ext cx="8496944" cy="91144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Поступления налога на 2023-2025 годы, рассчитаны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исходя из данных о кадастровой стоимости имущества, признаваемого объектом налогообложения, налоговых льгот и налоговых ставок, установленных Налоговым кодексом Российской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Федерации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решением Думы городского округа от 14.11.2019 № 219-РД «Об установлении налога на имущество физических лиц на территории городского округа Сухой Лог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».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00479318"/>
              </p:ext>
            </p:extLst>
          </p:nvPr>
        </p:nvGraphicFramePr>
        <p:xfrm>
          <a:off x="396304" y="836712"/>
          <a:ext cx="8496944" cy="151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884368" y="90872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latin typeface="Times New Roman" panose="02020603050405020304" pitchFamily="18" charset="0"/>
              </a:rPr>
              <a:t>тыс. руб</a:t>
            </a:r>
            <a:r>
              <a:rPr lang="ru-RU" sz="1200" b="1" dirty="0" smtClean="0"/>
              <a:t>.</a:t>
            </a:r>
            <a:endParaRPr lang="ru-RU" sz="1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77083" y="3257792"/>
            <a:ext cx="57186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 на вмененный доход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124588"/>
              </p:ext>
            </p:extLst>
          </p:nvPr>
        </p:nvGraphicFramePr>
        <p:xfrm>
          <a:off x="539553" y="3688679"/>
          <a:ext cx="8136904" cy="168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3" name="Лист" r:id="rId5" imgW="5210243" imgH="847815" progId="Excel.Sheet.8">
                  <p:embed/>
                </p:oleObj>
              </mc:Choice>
              <mc:Fallback>
                <p:oleObj name="Лист" r:id="rId5" imgW="5210243" imgH="847815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3" y="3688679"/>
                        <a:ext cx="8136904" cy="16845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987824" y="5517232"/>
            <a:ext cx="5904656" cy="11079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5C2A"/>
                </a:solidFill>
                <a:latin typeface="Times New Roman" panose="02020603050405020304" pitchFamily="18" charset="0"/>
              </a:rPr>
              <a:t>            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Прогноз поступлений единого налога на вмененный доход для отдельных видов деятельности на 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2023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– 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2025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годы рассчитан исходя из прогноза главных администраторов доходов бюджета. 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Принято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во внимание изменение законодательства, с 01.01.2021 года отменен единый налог на вмененный доход для отдельных видов деятельности.</a:t>
            </a:r>
          </a:p>
        </p:txBody>
      </p:sp>
      <p:pic>
        <p:nvPicPr>
          <p:cNvPr id="9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006" y="17443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7874793" y="3404921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latin typeface="Times New Roman" panose="02020603050405020304" pitchFamily="18" charset="0"/>
              </a:rPr>
              <a:t>тыс. руб</a:t>
            </a:r>
            <a:r>
              <a:rPr lang="ru-RU" sz="1200" b="1" dirty="0" smtClean="0"/>
              <a:t>.</a:t>
            </a:r>
            <a:endParaRPr lang="ru-RU" sz="1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84530" y="158111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6601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-13320" y="0"/>
            <a:ext cx="9144000" cy="806773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63055"/>
            <a:ext cx="5184576" cy="28652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br>
              <a:rPr lang="ru-RU" sz="3200" b="1" dirty="0" smtClean="0">
                <a:solidFill>
                  <a:srgbClr val="002060"/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002060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20810" y="2497857"/>
            <a:ext cx="8496944" cy="1152128"/>
          </a:xfrm>
        </p:spPr>
        <p:txBody>
          <a:bodyPr/>
          <a:lstStyle/>
          <a:p>
            <a:pPr algn="just"/>
            <a:r>
              <a:rPr lang="ru-RU" sz="1400" b="1" dirty="0" smtClean="0"/>
              <a:t>            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поступления земельного налога в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определен МИФНС №19 по Свердловской области исходя из сложившейся динамики поступления налога, темпов роста по отношению к предыдущему году, налоговых льгот и налоговых ставок, установленных Налоговым кодексом Российской Федерации и решением Думы городского округа от 26.11.2015 №387-РД «Об утверждении Положения о земельном налоге на территории городского округа Сухой Лог».</a:t>
            </a:r>
            <a:endParaRPr lang="ru-RU" b="1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99858593"/>
              </p:ext>
            </p:extLst>
          </p:nvPr>
        </p:nvGraphicFramePr>
        <p:xfrm>
          <a:off x="420810" y="931615"/>
          <a:ext cx="8422346" cy="151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812360" y="49899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тыс. руб</a:t>
            </a:r>
            <a:r>
              <a:rPr lang="ru-RU" sz="1400" b="1" dirty="0" smtClean="0">
                <a:solidFill>
                  <a:srgbClr val="002060"/>
                </a:solidFill>
              </a:rPr>
              <a:t>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3203848" y="3852962"/>
            <a:ext cx="352839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5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919487209"/>
              </p:ext>
            </p:extLst>
          </p:nvPr>
        </p:nvGraphicFramePr>
        <p:xfrm>
          <a:off x="611560" y="3997424"/>
          <a:ext cx="8378202" cy="1836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462883" y="5877271"/>
            <a:ext cx="5328592" cy="6924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3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государственной пошлины на 2023 – 2025 годы выполнен </a:t>
            </a:r>
            <a:r>
              <a:rPr lang="ru-RU" sz="13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статьей 61.2 Бюджетного кодекса Российской Федерации, по нормативу 100%.</a:t>
            </a:r>
          </a:p>
        </p:txBody>
      </p:sp>
      <p:pic>
        <p:nvPicPr>
          <p:cNvPr id="9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554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7783363" y="3807321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тыс. руб</a:t>
            </a:r>
            <a:r>
              <a:rPr lang="ru-RU" sz="1400" b="1" dirty="0" smtClean="0">
                <a:solidFill>
                  <a:srgbClr val="002060"/>
                </a:solidFill>
              </a:rPr>
              <a:t>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19122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3057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13320" y="0"/>
            <a:ext cx="9144000" cy="69269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4153" y="346348"/>
            <a:ext cx="6768752" cy="4121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поступления доходов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956822"/>
              </p:ext>
            </p:extLst>
          </p:nvPr>
        </p:nvGraphicFramePr>
        <p:xfrm>
          <a:off x="331913" y="1087239"/>
          <a:ext cx="8619500" cy="4790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7668344" y="1274863"/>
            <a:ext cx="9060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Book Antiqua" pitchFamily="18" charset="0"/>
              </a:rPr>
              <a:t>тыс.руб.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94867" y="108471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4566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10605" y="1268760"/>
            <a:ext cx="8424935" cy="5047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200" dirty="0">
                <a:effectLst/>
                <a:latin typeface="Times New Roman"/>
                <a:ea typeface="Times New Roman"/>
              </a:rPr>
              <a:t>Бюджет – это план доходов и расходов.  Каждый житель городского округа Сухой Лог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общественных услуг. Муниципальное образование расходует поступившие  доходы для выполнения своих функций и предоставление муниципальных (общественных) услуг: образование, культура, спорт, благоустройство города и др. Граждане – и как налогоплательщики, и как потребители общественных услуг, должны быть уверены в том, что передаваемые ими в распоряжение государства и муниципального 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человека. На чем основывается проект городского бюджета?  Проект городского бюджета составляется и утверждается сроком на три года – очередной финансовый год и плановый период. Составление проекта городского бюджета основывается на бюджетном послании Президента Российской Федерации, бюджетном послании Губернатора Свердловской области, основных направлениях бюджетной политики городского округа Сухой Лог,  прогнозе социально-экономического развития городского округа, муниципальных программах городского округа Сухой Лог.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Liberation Serif"/>
                <a:ea typeface="Calibri"/>
                <a:cs typeface="Times New Roman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8640"/>
            <a:ext cx="8612012" cy="67064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dirty="0" smtClean="0">
                <a:latin typeface="Liberation Serif" panose="02020603050405020304" pitchFamily="18" charset="0"/>
              </a:rPr>
              <a:t>                                              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жители </a:t>
            </a:r>
            <a:endParaRPr lang="ru-RU" sz="2800" b="1" i="1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           городского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Лог!</a:t>
            </a:r>
            <a:endParaRPr lang="ru-RU" sz="2800" dirty="0" smtClean="0">
              <a:latin typeface="Liberation Serif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ru-RU" sz="1400" b="1" dirty="0" smtClean="0">
                <a:latin typeface="Liberation Serif" panose="02020603050405020304" pitchFamily="18" charset="0"/>
              </a:rPr>
              <a:t>                                                              Бюджет</a:t>
            </a:r>
            <a:r>
              <a:rPr lang="ru-RU" sz="1400" dirty="0" smtClean="0">
                <a:latin typeface="Liberation Serif" panose="02020603050405020304" pitchFamily="18" charset="0"/>
              </a:rPr>
              <a:t> </a:t>
            </a:r>
            <a:r>
              <a:rPr lang="ru-RU" sz="1400" dirty="0">
                <a:latin typeface="Liberation Serif" panose="02020603050405020304" pitchFamily="18" charset="0"/>
              </a:rPr>
              <a:t>– это план доходов и расходов.  </a:t>
            </a:r>
            <a:endParaRPr lang="ru-RU" sz="1400" dirty="0" smtClean="0">
              <a:latin typeface="Liberation Serif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ru-RU" sz="1400" dirty="0" smtClean="0">
                <a:latin typeface="Liberation Serif" panose="02020603050405020304" pitchFamily="18" charset="0"/>
              </a:rPr>
              <a:t>Каждый </a:t>
            </a:r>
            <a:r>
              <a:rPr lang="ru-RU" sz="1400" dirty="0">
                <a:latin typeface="Liberation Serif" panose="02020603050405020304" pitchFamily="18" charset="0"/>
              </a:rPr>
              <a:t>житель городского округа </a:t>
            </a:r>
            <a:r>
              <a:rPr lang="ru-RU" sz="1400" dirty="0" smtClean="0">
                <a:latin typeface="Liberation Serif" panose="02020603050405020304" pitchFamily="18" charset="0"/>
              </a:rPr>
              <a:t>Сухой Лог </a:t>
            </a:r>
            <a:r>
              <a:rPr lang="ru-RU" sz="1400" dirty="0">
                <a:latin typeface="Liberation Serif" panose="02020603050405020304" pitchFamily="18" charset="0"/>
              </a:rPr>
              <a:t>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  <a:r>
              <a:rPr lang="ru-RU" sz="1400" dirty="0" smtClean="0">
                <a:latin typeface="Liberation Serif" panose="02020603050405020304" pitchFamily="18" charset="0"/>
              </a:rPr>
              <a:t>Муниципальное </a:t>
            </a:r>
            <a:r>
              <a:rPr lang="ru-RU" sz="1400" dirty="0">
                <a:latin typeface="Liberation Serif" panose="02020603050405020304" pitchFamily="18" charset="0"/>
              </a:rPr>
              <a:t>образование расходует поступившие </a:t>
            </a:r>
            <a:r>
              <a:rPr lang="ru-RU" sz="1400" dirty="0" smtClean="0">
                <a:latin typeface="Liberation Serif" panose="02020603050405020304" pitchFamily="18" charset="0"/>
              </a:rPr>
              <a:t>доходы </a:t>
            </a:r>
            <a:r>
              <a:rPr lang="ru-RU" sz="1400" dirty="0">
                <a:latin typeface="Liberation Serif" panose="02020603050405020304" pitchFamily="18" charset="0"/>
              </a:rPr>
              <a:t>для выполнения своих функций и </a:t>
            </a:r>
            <a:r>
              <a:rPr lang="ru-RU" sz="1400" dirty="0" smtClean="0">
                <a:latin typeface="Liberation Serif" panose="02020603050405020304" pitchFamily="18" charset="0"/>
              </a:rPr>
              <a:t>предоставления </a:t>
            </a:r>
            <a:r>
              <a:rPr lang="ru-RU" sz="1400" dirty="0">
                <a:latin typeface="Liberation Serif" panose="02020603050405020304" pitchFamily="18" charset="0"/>
              </a:rPr>
              <a:t>муниципальных (общественных) услуг: образование, культура, спорт, благоустройство города и др. Граждане – и как налогоплательщики, и как потребители общественных услуг, должны быть уверены в том, что передаваемые ими в распоряжение </a:t>
            </a:r>
            <a:r>
              <a:rPr lang="ru-RU" sz="1400" dirty="0" smtClean="0">
                <a:latin typeface="Liberation Serif" panose="02020603050405020304" pitchFamily="18" charset="0"/>
              </a:rPr>
              <a:t>муниципального </a:t>
            </a:r>
            <a:r>
              <a:rPr lang="ru-RU" sz="1400" dirty="0">
                <a:latin typeface="Liberation Serif" panose="02020603050405020304" pitchFamily="18" charset="0"/>
              </a:rPr>
              <a:t>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человека. На чем основывается проект городского бюджета?  Проект городского бюджета составляется и утверждается сроком на три года – очередной финансовый год и плановый период. Составление проекта городского бюджета основывается на бюджетном послании Президента Российской Федерации, бюджетном послании Губернатора Свердловской области, основных направлениях бюджетной политики городского округа Сухой Лог,  прогнозе социально-экономического развития городского округа, муниципальных программах городского округа Сухой Лог</a:t>
            </a:r>
            <a:r>
              <a:rPr lang="ru-RU" sz="1400" dirty="0" smtClean="0">
                <a:latin typeface="Liberation Serif" panose="02020603050405020304" pitchFamily="18" charset="0"/>
              </a:rPr>
              <a:t>.</a:t>
            </a:r>
          </a:p>
          <a:p>
            <a:pPr algn="ctr">
              <a:lnSpc>
                <a:spcPct val="130000"/>
              </a:lnSpc>
            </a:pPr>
            <a:r>
              <a:rPr lang="ru-RU" sz="1400" b="1" i="1" dirty="0" smtClean="0">
                <a:latin typeface="Liberation Serif" panose="02020603050405020304" pitchFamily="18" charset="0"/>
              </a:rPr>
              <a:t>   </a:t>
            </a:r>
            <a:r>
              <a:rPr lang="ru-RU" sz="1400" i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1400" i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1400" i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жители городского округа Сухой Лог, Вам предлагается упрощенная версия бюджетного документа, которая использует неформальный язык и доступные форматы, чтобы облегчить понимание бюджета для граждан в форме презентационного материала </a:t>
            </a:r>
            <a:r>
              <a:rPr lang="ru-RU" sz="1400" i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i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                                           «</a:t>
            </a:r>
            <a:r>
              <a:rPr lang="ru-RU" sz="1400" b="1" i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r>
              <a:rPr lang="ru-RU" sz="1400" b="1" i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>
              <a:lnSpc>
                <a:spcPct val="120000"/>
              </a:lnSpc>
            </a:pPr>
            <a:endParaRPr lang="ru-RU" sz="1400" b="1" i="1" dirty="0" smtClean="0"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1745" y="6091795"/>
            <a:ext cx="6052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городского округа Сухой Лог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		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Р.Р.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Мингалимов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6522"/>
            <a:ext cx="69624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https://sun9-west.userapi.com/sun9-61/s/v1/ig2/gWWCKfb6QmhwrdMff5VyKu7hA5TM8ehmE8v9mN806tC2gcpveA4CwFiBilvTri56Q7qZxQ096P6p26JGrIjJ-FG7.jpg?size=864x734&amp;quality=95&amp;type=album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9" r="223" b="20315"/>
          <a:stretch/>
        </p:blipFill>
        <p:spPr bwMode="auto">
          <a:xfrm>
            <a:off x="7942286" y="239466"/>
            <a:ext cx="965051" cy="13188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647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3320" y="0"/>
            <a:ext cx="9144000" cy="69269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267744" y="93860"/>
            <a:ext cx="6120681" cy="43204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Book Antiqua" pitchFamily="18" charset="0"/>
              </a:rPr>
              <a:t>Структура поступлений доходов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0626741"/>
              </p:ext>
            </p:extLst>
          </p:nvPr>
        </p:nvGraphicFramePr>
        <p:xfrm>
          <a:off x="395536" y="764704"/>
          <a:ext cx="8547492" cy="5514375"/>
        </p:xfrm>
        <a:graphic>
          <a:graphicData uri="http://schemas.openxmlformats.org/drawingml/2006/table">
            <a:tbl>
              <a:tblPr firstRow="1" bandRow="1">
                <a:effectLst/>
                <a:tableStyleId>{5DA37D80-6434-44D0-A028-1B22A696006F}</a:tableStyleId>
              </a:tblPr>
              <a:tblGrid>
                <a:gridCol w="27363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3066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27464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Факт</a:t>
                      </a:r>
                      <a:r>
                        <a:rPr lang="ru-RU" sz="1200" baseline="0" dirty="0" smtClean="0">
                          <a:latin typeface="Liberation Serif" panose="02020603050405020304" pitchFamily="18" charset="0"/>
                        </a:rPr>
                        <a:t> за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Liberation Serif" panose="02020603050405020304" pitchFamily="18" charset="0"/>
                        </a:rPr>
                        <a:t>2021 год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Ожидаемое поступление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за 2022 год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2023 год</a:t>
                      </a:r>
                      <a:endParaRPr lang="ru-RU" sz="1200" dirty="0" smtClean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2024 год</a:t>
                      </a:r>
                      <a:endParaRPr lang="ru-RU" sz="1200" dirty="0" smtClean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2025 год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184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Налоговые, из них: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555 466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627 092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708 819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834 307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906 511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67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Налог на доходы физических лиц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391 751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Liberation Serif" panose="02020603050405020304" pitchFamily="18" charset="0"/>
                        </a:rPr>
                        <a:t>423 102</a:t>
                      </a: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496 434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610 892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666 741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67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Акцизы по</a:t>
                      </a:r>
                      <a:r>
                        <a:rPr lang="ru-RU" sz="1200" b="1" baseline="0" dirty="0" smtClean="0">
                          <a:latin typeface="Liberation Serif" panose="02020603050405020304" pitchFamily="18" charset="0"/>
                        </a:rPr>
                        <a:t> подакцизным товарам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48 783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59 120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57 394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60 852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63 928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773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Налоги на совокупный доход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66 722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99 797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108 045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114 857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120 996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Налоги на имущество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41 751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37 253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39 441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40 071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47 041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264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Государственная пошлина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6 459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7 820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7 505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7 635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7 805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184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Неналоговые, из</a:t>
                      </a:r>
                      <a:r>
                        <a:rPr lang="ru-RU" sz="1200" b="1" baseline="0" dirty="0" smtClean="0">
                          <a:latin typeface="Liberation Serif" panose="02020603050405020304" pitchFamily="18" charset="0"/>
                        </a:rPr>
                        <a:t> них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85 637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91 055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79 472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81 488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83 939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771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Доходы от использования имущества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62 291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55 733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56 559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58 624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60 805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2746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Доходы от продажи имущества</a:t>
                      </a:r>
                      <a:r>
                        <a:rPr lang="ru-RU" sz="1200" b="1" baseline="0" dirty="0" smtClean="0">
                          <a:latin typeface="Liberation Serif" panose="02020603050405020304" pitchFamily="18" charset="0"/>
                        </a:rPr>
                        <a:t> и земельных участков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13 590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21 926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12 404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12 516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12 753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2360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Безвозмездные поступления, из них: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</a:t>
                      </a:r>
                      <a:r>
                        <a:rPr lang="ru-RU" sz="1200" b="1" baseline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 316 948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1 636 905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1 435 088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1 366 647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1 313 109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Дотации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407 363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507 604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406 202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331 112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237 859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Субсидии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82 294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151 853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127 010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100 683</a:t>
                      </a: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104 062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Субвенции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786 829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836 838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898 291</a:t>
                      </a: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934 852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971 188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7167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Иные межбюджетные трансферты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56 693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149 990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3 585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0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0</a:t>
                      </a:r>
                      <a:endParaRPr lang="ru-RU" sz="1200" b="0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6781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Всего доходов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1 958 051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2 355 052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2 223 379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2 282 442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ysClr val="windowText" lastClr="000000"/>
                          </a:solidFill>
                          <a:latin typeface="Liberation Serif" panose="02020603050405020304" pitchFamily="18" charset="0"/>
                        </a:rPr>
                        <a:t>2 303 559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3556" name="TextBox 19"/>
          <p:cNvSpPr txBox="1">
            <a:spLocks noChangeArrowheads="1"/>
          </p:cNvSpPr>
          <p:nvPr/>
        </p:nvSpPr>
        <p:spPr bwMode="auto">
          <a:xfrm>
            <a:off x="8244408" y="318591"/>
            <a:ext cx="8050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latin typeface="Book Antiqua" pitchFamily="18" charset="0"/>
              </a:rPr>
              <a:t>тыс.руб.</a:t>
            </a:r>
            <a:endParaRPr lang="ru-RU" sz="1200" b="1" dirty="0"/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979" y="10408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755576" y="87759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9355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6524" y="0"/>
            <a:ext cx="9144000" cy="83671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2339752" y="151519"/>
            <a:ext cx="6696744" cy="7200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000" b="1" dirty="0" smtClean="0">
                <a:solidFill>
                  <a:srgbClr val="002060"/>
                </a:solidFill>
                <a:effectLst/>
                <a:latin typeface="Liberation Serif" panose="02020603050405020304" pitchFamily="18" charset="0"/>
              </a:rPr>
              <a:t>5 предприятий, формирующих треть налоговых доходов бюджета городского округа Сухой Лог</a:t>
            </a:r>
            <a:br>
              <a:rPr lang="ru-RU" sz="2000" b="1" dirty="0" smtClean="0">
                <a:solidFill>
                  <a:srgbClr val="002060"/>
                </a:solidFill>
                <a:effectLst/>
                <a:latin typeface="Liberation Serif" panose="02020603050405020304" pitchFamily="18" charset="0"/>
              </a:rPr>
            </a:br>
            <a:endParaRPr lang="ru-RU" sz="2000" dirty="0" smtClean="0">
              <a:solidFill>
                <a:srgbClr val="002060"/>
              </a:solidFill>
              <a:effectLst/>
              <a:latin typeface="Liberation Serif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780770"/>
              </p:ext>
            </p:extLst>
          </p:nvPr>
        </p:nvGraphicFramePr>
        <p:xfrm>
          <a:off x="467544" y="1268760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19672" y="2060848"/>
            <a:ext cx="6120680" cy="324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679274148"/>
              </p:ext>
            </p:extLst>
          </p:nvPr>
        </p:nvGraphicFramePr>
        <p:xfrm>
          <a:off x="582080" y="980728"/>
          <a:ext cx="799288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32047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28601" y="120475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pic>
        <p:nvPicPr>
          <p:cNvPr id="82946" name="Picture 2" descr="SLK Cemen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52" y="1350928"/>
            <a:ext cx="638217" cy="63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0" name="Picture 6" descr="https://www.foresltd.com/wp-content/uploads/2021/02/fores_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084" y="2450821"/>
            <a:ext cx="1408237" cy="28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2" name="Picture 8" descr="Сухоложский огнеупорный завод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287" y="3296636"/>
            <a:ext cx="634151" cy="6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6" name="Picture 12" descr="ООО &amp;quot;Староцементный завод&amp;quot;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03" y="4221087"/>
            <a:ext cx="612321" cy="61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6" descr="https://sl.ugmk.com/log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8" descr="https://sl.ugmk.com/logo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0" descr="https://sl.ugmk.com/logo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2" descr="https://sl.ugmk.com/logo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4" descr="https://sl.ugmk.com/logo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970" name="Picture 26" descr="Медиа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03" y="5157191"/>
            <a:ext cx="612321" cy="61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74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524" y="0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39552" y="764704"/>
            <a:ext cx="4752528" cy="149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РАСХОДЫ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 БЮДЖЕТА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– 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выплачиваемые из бюджета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Garamond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денежные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средства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Garamond" pitchFamily="18" charset="0"/>
            </a:endParaRPr>
          </a:p>
          <a:p>
            <a:pPr algn="ctr"/>
            <a:endParaRPr lang="ru-RU" sz="700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136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77841855"/>
              </p:ext>
            </p:extLst>
          </p:nvPr>
        </p:nvGraphicFramePr>
        <p:xfrm>
          <a:off x="393560" y="1628800"/>
          <a:ext cx="8331416" cy="4719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28601" y="93203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5974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6524" y="0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Подзаголовок 2"/>
          <p:cNvSpPr txBox="1">
            <a:spLocks/>
          </p:cNvSpPr>
          <p:nvPr/>
        </p:nvSpPr>
        <p:spPr>
          <a:xfrm>
            <a:off x="662109" y="908719"/>
            <a:ext cx="7942339" cy="5384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273022" indent="-27302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C007F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697" indent="-24603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5" indent="-24603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327" indent="-20952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C007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1937" indent="-20952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007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180" indent="-21029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041" indent="-182861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332" indent="-182861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624" indent="-182861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Бюджет 2022 года - это программный бюджет, направлен на повышение эффективности расходования </a:t>
            </a:r>
          </a:p>
          <a:p>
            <a:pPr marL="0" indent="0" algn="ctr"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бюджетных средств</a:t>
            </a:r>
          </a:p>
          <a:p>
            <a:pPr marL="0" indent="0" algn="just">
              <a:buNone/>
              <a:defRPr/>
            </a:pPr>
            <a:endParaRPr lang="ru-RU" sz="2400" dirty="0">
              <a:latin typeface="+mj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3097928" y="3075235"/>
            <a:ext cx="3429000" cy="7858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2">
                <a:lumMod val="75000"/>
              </a:schemeClr>
            </a:solidFill>
            <a:headEnd type="none" w="med" len="med"/>
            <a:tailEnd type="oval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Cambria" panose="02040503050406030204" pitchFamily="18" charset="0"/>
                <a:ea typeface="Batang" panose="02030600000101010101" pitchFamily="18" charset="-127"/>
              </a:rPr>
              <a:t>Расходы бюджета </a:t>
            </a:r>
            <a:r>
              <a:rPr lang="ru-RU" sz="2000" dirty="0">
                <a:latin typeface="Cambria" panose="02040503050406030204" pitchFamily="18" charset="0"/>
                <a:ea typeface="Batang" panose="02030600000101010101" pitchFamily="18" charset="-127"/>
              </a:rPr>
              <a:t>распределены по: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828601" y="4764597"/>
            <a:ext cx="2241396" cy="10239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oval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dirty="0">
                <a:latin typeface="Cambria" panose="02040503050406030204" pitchFamily="18" charset="0"/>
                <a:ea typeface="Batang" panose="02030600000101010101" pitchFamily="18" charset="-127"/>
              </a:rPr>
              <a:t>Разделам бюджетной классификации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6475412" y="4811586"/>
            <a:ext cx="2016224" cy="102396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oval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dirty="0">
                <a:latin typeface="Cambria" panose="02040503050406030204" pitchFamily="18" charset="0"/>
                <a:ea typeface="Batang" panose="02030600000101010101" pitchFamily="18" charset="-127"/>
              </a:rPr>
              <a:t>Главным </a:t>
            </a:r>
            <a:r>
              <a:rPr lang="ru-RU" dirty="0" smtClean="0">
                <a:latin typeface="Cambria" panose="02040503050406030204" pitchFamily="18" charset="0"/>
                <a:ea typeface="Batang" panose="02030600000101010101" pitchFamily="18" charset="-127"/>
              </a:rPr>
              <a:t>распорядителям</a:t>
            </a:r>
          </a:p>
          <a:p>
            <a:pPr algn="ctr">
              <a:defRPr/>
            </a:pPr>
            <a:endParaRPr lang="ru-RU" dirty="0">
              <a:solidFill>
                <a:srgbClr val="1C1C1C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684430" y="4809489"/>
            <a:ext cx="2111706" cy="989918"/>
          </a:xfrm>
          <a:prstGeom prst="roundRect">
            <a:avLst/>
          </a:prstGeom>
          <a:solidFill>
            <a:srgbClr val="CCCC00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oval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sz="1700" dirty="0">
                <a:latin typeface="Cambria" panose="02040503050406030204" pitchFamily="18" charset="0"/>
                <a:ea typeface="Batang" panose="02030600000101010101" pitchFamily="18" charset="-127"/>
              </a:rPr>
              <a:t>Муниципальным </a:t>
            </a:r>
            <a:r>
              <a:rPr lang="ru-RU" sz="1700" dirty="0" smtClean="0">
                <a:latin typeface="Cambria" panose="02040503050406030204" pitchFamily="18" charset="0"/>
                <a:ea typeface="Batang" panose="02030600000101010101" pitchFamily="18" charset="-127"/>
              </a:rPr>
              <a:t>программам</a:t>
            </a:r>
          </a:p>
          <a:p>
            <a:pPr algn="ctr">
              <a:defRPr/>
            </a:pPr>
            <a:endParaRPr lang="ru-RU" dirty="0">
              <a:solidFill>
                <a:srgbClr val="1C1C1C"/>
              </a:solidFill>
              <a:latin typeface="Cambria" panose="02040503050406030204" pitchFamily="18" charset="0"/>
              <a:ea typeface="Batang" panose="02030600000101010101" pitchFamily="18" charset="-127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962278" y="4371577"/>
            <a:ext cx="546052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982785" y="4392273"/>
            <a:ext cx="0" cy="36651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422807" y="4371798"/>
            <a:ext cx="0" cy="437691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782708" y="3861048"/>
            <a:ext cx="0" cy="51052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780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828601" y="93203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60119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кругленный прямоугольник 52"/>
          <p:cNvSpPr/>
          <p:nvPr/>
        </p:nvSpPr>
        <p:spPr>
          <a:xfrm>
            <a:off x="-10666" y="56442"/>
            <a:ext cx="9144000" cy="59531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496161" y="759322"/>
            <a:ext cx="2286939" cy="47722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0100 - Общегосударственные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150889" y="5724810"/>
            <a:ext cx="1451817" cy="69226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0600 - Охрана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среды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85121" y="1298093"/>
            <a:ext cx="1719551" cy="81821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marL="342900" lvl="0" indent="-342900"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1200 -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 CYR" charset="-52"/>
                <a:cs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393709" y="6143283"/>
            <a:ext cx="1767275" cy="47294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0700 - Образование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35301" y="2611601"/>
            <a:ext cx="1165259" cy="102829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 –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спорт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87823" y="5562878"/>
            <a:ext cx="1393299" cy="73066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0800 –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кинематография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328041" y="836713"/>
            <a:ext cx="1383064" cy="74654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0200- Национальная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252686" y="4159559"/>
            <a:ext cx="1346951" cy="107171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0500 - Жилищно-коммунальное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</a:t>
            </a: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83591" y="4130769"/>
            <a:ext cx="1008112" cy="1016131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546747" y="1313554"/>
            <a:ext cx="1008112" cy="1016131"/>
          </a:xfrm>
          <a:prstGeom prst="ellipse">
            <a:avLst/>
          </a:prstGeom>
          <a:solidFill>
            <a:srgbClr val="66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702993" y="1710787"/>
            <a:ext cx="1008112" cy="104854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965" y="13142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 Box 109"/>
          <p:cNvSpPr txBox="1">
            <a:spLocks noChangeArrowheads="1"/>
          </p:cNvSpPr>
          <p:nvPr/>
        </p:nvSpPr>
        <p:spPr bwMode="auto">
          <a:xfrm>
            <a:off x="2210246" y="224880"/>
            <a:ext cx="6754241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КЛАССИФИКАЦИИ  РАСХОДОВ  БЮДЖЕТА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711971" y="2391161"/>
            <a:ext cx="3456384" cy="2304256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  </a:r>
          </a:p>
        </p:txBody>
      </p:sp>
      <p:pic>
        <p:nvPicPr>
          <p:cNvPr id="6" name="Picture 4" descr="C:\Program Files (x86)\Microsoft Office\MEDIA\CAGCAT10\j023307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8201">
            <a:off x="4565209" y="1535048"/>
            <a:ext cx="984199" cy="49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3312543" y="1313552"/>
            <a:ext cx="1008112" cy="1016131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350993" y="2865490"/>
            <a:ext cx="1008112" cy="101613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1480203" y="2742632"/>
            <a:ext cx="1008112" cy="1016131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3767143" y="5054813"/>
            <a:ext cx="1008112" cy="1016131"/>
          </a:xfrm>
          <a:prstGeom prst="ellips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2207915" y="1721663"/>
            <a:ext cx="1008112" cy="1016131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2414359" y="4695418"/>
            <a:ext cx="1008112" cy="101613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Picture 25" descr="C:\Users\Наталья Константинов\AppData\Local\Microsoft\Windows\Temporary Internet Files\Content.IE5\H7G8PFJM\Znak_Uchilisha_ASVU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276" y="1858518"/>
            <a:ext cx="561984" cy="75308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7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815" y="2976315"/>
            <a:ext cx="762493" cy="75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C:\Users\Наталья Константинов\AppData\Local\Microsoft\Windows\Temporary Internet Files\Content.IE5\0CZTC66X\Рисунок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808" y="4840117"/>
            <a:ext cx="1019733" cy="102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C:\Documents and Settings\Светлана\Local Settings\Temporary Internet Files\Content.IE5\8X2BWLMN\MC90043481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43" y="5035493"/>
            <a:ext cx="931540" cy="93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 descr="C:\Users\Наталья Константинов\AppData\Local\Microsoft\Windows\Temporary Internet Files\Content.IE5\0CZTC66X\385px-Old_camera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465" y="4805884"/>
            <a:ext cx="592460" cy="81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Наталья Константинов\AppData\Local\Microsoft\Windows\Temporary Internet Files\Content.IE5\0CZTC66X\220px-IAVnashenmdvore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809" y="3842681"/>
            <a:ext cx="963203" cy="9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7" descr="C:\Users\Наталья Константинов\AppData\Local\Microsoft\Windows\Temporary Internet Files\Content.IE5\0CZTC66X\527px-Sports_current_event.svg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203" y="2849028"/>
            <a:ext cx="1008112" cy="87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6891570" y="1480485"/>
            <a:ext cx="1761791" cy="96637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0300 - Национальная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и правоохранительная деятельность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84289" y="4099998"/>
            <a:ext cx="1132892" cy="92905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1000 - Социальная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483148" y="3000672"/>
            <a:ext cx="1403967" cy="70394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0400 - Национальная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</a:t>
            </a:r>
          </a:p>
        </p:txBody>
      </p:sp>
      <p:sp>
        <p:nvSpPr>
          <p:cNvPr id="13" name="Стрелка вниз 12"/>
          <p:cNvSpPr/>
          <p:nvPr/>
        </p:nvSpPr>
        <p:spPr>
          <a:xfrm rot="9704278">
            <a:off x="3813439" y="2170508"/>
            <a:ext cx="360040" cy="37072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низ 40"/>
          <p:cNvSpPr/>
          <p:nvPr/>
        </p:nvSpPr>
        <p:spPr>
          <a:xfrm rot="11778204">
            <a:off x="4723191" y="2159393"/>
            <a:ext cx="360040" cy="370725"/>
          </a:xfrm>
          <a:prstGeom prst="downArrow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низ 41"/>
          <p:cNvSpPr/>
          <p:nvPr/>
        </p:nvSpPr>
        <p:spPr>
          <a:xfrm rot="8011164">
            <a:off x="2973564" y="2518499"/>
            <a:ext cx="360040" cy="370725"/>
          </a:xfrm>
          <a:prstGeom prst="downArrow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низ 42"/>
          <p:cNvSpPr/>
          <p:nvPr/>
        </p:nvSpPr>
        <p:spPr>
          <a:xfrm rot="5400000">
            <a:off x="2531951" y="3131303"/>
            <a:ext cx="360040" cy="370725"/>
          </a:xfrm>
          <a:prstGeom prst="downArrow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 вниз 43"/>
          <p:cNvSpPr/>
          <p:nvPr/>
        </p:nvSpPr>
        <p:spPr>
          <a:xfrm rot="13178597">
            <a:off x="5568117" y="2519090"/>
            <a:ext cx="360040" cy="370725"/>
          </a:xfrm>
          <a:prstGeom prst="downArrow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низ 44"/>
          <p:cNvSpPr/>
          <p:nvPr/>
        </p:nvSpPr>
        <p:spPr>
          <a:xfrm rot="18361161">
            <a:off x="5816629" y="4042550"/>
            <a:ext cx="360040" cy="370725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Стрелка вниз 45"/>
          <p:cNvSpPr/>
          <p:nvPr/>
        </p:nvSpPr>
        <p:spPr>
          <a:xfrm rot="16200000">
            <a:off x="5970869" y="3223832"/>
            <a:ext cx="360040" cy="37072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Стрелка вниз 46"/>
          <p:cNvSpPr/>
          <p:nvPr/>
        </p:nvSpPr>
        <p:spPr>
          <a:xfrm rot="2042577">
            <a:off x="3224085" y="4418338"/>
            <a:ext cx="360040" cy="370725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Стрелка вниз 47"/>
          <p:cNvSpPr/>
          <p:nvPr/>
        </p:nvSpPr>
        <p:spPr>
          <a:xfrm>
            <a:off x="4121284" y="4611790"/>
            <a:ext cx="360040" cy="37072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Стрелка вниз 48"/>
          <p:cNvSpPr/>
          <p:nvPr/>
        </p:nvSpPr>
        <p:spPr>
          <a:xfrm rot="20007886">
            <a:off x="5067367" y="4543418"/>
            <a:ext cx="360040" cy="370725"/>
          </a:xfrm>
          <a:prstGeom prst="downArrow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Стрелка вниз 49"/>
          <p:cNvSpPr/>
          <p:nvPr/>
        </p:nvSpPr>
        <p:spPr>
          <a:xfrm rot="3927971">
            <a:off x="2641973" y="3880817"/>
            <a:ext cx="360040" cy="370725"/>
          </a:xfrm>
          <a:prstGeom prst="down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Picture 8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734" y="4190188"/>
            <a:ext cx="901825" cy="89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аталья Константинов\AppData\Local\Microsoft\Windows\Temporary Internet Files\Content.IE5\UCUIBNLN\Coat_of_Arms_of_the_Russian_Federation.svg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4764">
            <a:off x="3524611" y="1481984"/>
            <a:ext cx="601405" cy="71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http://animal-store.ru/img/2015/050207/505476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695" y="1985355"/>
            <a:ext cx="776551" cy="57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840961" y="101759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8775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5011" y="0"/>
            <a:ext cx="9144000" cy="64807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8674" name="Text Box 109"/>
          <p:cNvSpPr txBox="1">
            <a:spLocks noChangeArrowheads="1"/>
          </p:cNvSpPr>
          <p:nvPr/>
        </p:nvSpPr>
        <p:spPr bwMode="auto">
          <a:xfrm>
            <a:off x="2240682" y="1751"/>
            <a:ext cx="6624737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Структура расходов бюджета городского округа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Сухой Лог                           в 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процентном соотношении на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2023 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год</a:t>
            </a:r>
            <a:r>
              <a:rPr lang="ru-RU" b="1" i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                </a:t>
            </a:r>
            <a:endParaRPr lang="ru-RU" sz="1200" i="1" dirty="0">
              <a:solidFill>
                <a:srgbClr val="002060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246" y="17839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26449" y="149645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54398473"/>
              </p:ext>
            </p:extLst>
          </p:nvPr>
        </p:nvGraphicFramePr>
        <p:xfrm>
          <a:off x="161863" y="703637"/>
          <a:ext cx="8810251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43608" y="1938189"/>
            <a:ext cx="138195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2 286,6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 млн. руб.</a:t>
            </a:r>
            <a:endParaRPr lang="ru-RU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264299451"/>
              </p:ext>
            </p:extLst>
          </p:nvPr>
        </p:nvGraphicFramePr>
        <p:xfrm>
          <a:off x="959048" y="3789040"/>
          <a:ext cx="7896821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4028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10666" y="56442"/>
            <a:ext cx="9144000" cy="64807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8674" name="Text Box 109"/>
          <p:cNvSpPr txBox="1">
            <a:spLocks noChangeArrowheads="1"/>
          </p:cNvSpPr>
          <p:nvPr/>
        </p:nvSpPr>
        <p:spPr bwMode="auto">
          <a:xfrm>
            <a:off x="2267744" y="312104"/>
            <a:ext cx="6624737" cy="96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>
                <a:solidFill>
                  <a:srgbClr val="003192"/>
                </a:solidFill>
                <a:latin typeface="Liberation Serif" panose="02020603050405020304" pitchFamily="18" charset="0"/>
              </a:rPr>
              <a:t>РАСПРЕДЕЛЕНИЕ РАСХОДОВ БЮДЖЕТА ПО ОТРАСЛЯМ</a:t>
            </a:r>
          </a:p>
          <a:p>
            <a:pPr algn="ctr">
              <a:spcBef>
                <a:spcPct val="50000"/>
              </a:spcBef>
            </a:pPr>
            <a:r>
              <a:rPr lang="ru-RU" b="1" i="1" dirty="0">
                <a:solidFill>
                  <a:srgbClr val="003192"/>
                </a:solidFill>
                <a:latin typeface="Liberation Serif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               </a:t>
            </a:r>
            <a:r>
              <a:rPr lang="ru-RU" b="1" i="1" dirty="0" smtClean="0">
                <a:solidFill>
                  <a:srgbClr val="00319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 2023 году и плановом периоде 2024-2025 гг.       </a:t>
            </a:r>
            <a:r>
              <a:rPr lang="ru-RU" sz="1200" b="1" i="1" dirty="0" smtClean="0">
                <a:solidFill>
                  <a:srgbClr val="00319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Тыс. руб.                            </a:t>
            </a:r>
            <a:endParaRPr lang="ru-RU" sz="1200" i="1" dirty="0">
              <a:solidFill>
                <a:srgbClr val="003192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833" name="Group 43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3963179"/>
              </p:ext>
            </p:extLst>
          </p:nvPr>
        </p:nvGraphicFramePr>
        <p:xfrm>
          <a:off x="1403648" y="1340768"/>
          <a:ext cx="7344816" cy="4882738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6048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235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105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097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038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№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ВСЕГО РАСХОДОВ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2023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2024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2025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Общегосударственные вопросы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112 693,4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117 034,6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120 466,8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73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Национальная оборона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3 363,8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3 513,5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3 635,1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771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Национальная безопасность и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правоохранительная деятельность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12 791,0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17 188,9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13 537,0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060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Национальная экономика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117 273,4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136 189,6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105 589,8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711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Жилищно-коммунальное хозяйство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180 085,4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105 304,7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133 704,3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997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Охрана окружающей среды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3 634,0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3 634,2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2 934,0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390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Образование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1 411 153,7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1 431 350,5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1 438 669,7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192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Культура и кинематография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159 500,2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153 447,0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152 252,0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68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Социальная политика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154 458,4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159 774,1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165 161,2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118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Физическая культура и спорт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130 138,7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130 604,5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116 309,5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Средства массовой информации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Условно утвержденные расходы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22 900,0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49 800,0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71176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ИТОГО: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 CYR" charset="-52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2 286 592,0</a:t>
                      </a: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2 282 441,6</a:t>
                      </a: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2 303 559,4</a:t>
                      </a:r>
                    </a:p>
                  </a:txBody>
                  <a:tcPr marL="121920" marR="121920" marT="34291" marB="34291" anchor="ctr" horzOverflow="overflow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246" y="17839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26449" y="149645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0980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-10666" y="56442"/>
            <a:ext cx="9144000" cy="64807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0"/>
            <a:ext cx="6058240" cy="70451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3192"/>
                </a:solidFill>
                <a:effectLst/>
                <a:latin typeface="Liberation Serif" panose="02020603050405020304" pitchFamily="18" charset="0"/>
                <a:cs typeface="Arial" panose="020B0604020202020204" pitchFamily="34" charset="0"/>
              </a:rPr>
              <a:t>Структура бюджета городского округа по программному принципу</a:t>
            </a:r>
            <a:endParaRPr lang="ru-RU" sz="2000" b="1" dirty="0">
              <a:solidFill>
                <a:srgbClr val="003192"/>
              </a:solidFill>
              <a:effectLst/>
              <a:latin typeface="Liberation Serif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46643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102" y="854274"/>
            <a:ext cx="6313168" cy="4144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/>
          </a:p>
          <a:p>
            <a:pPr lvl="0" algn="ctr"/>
            <a:r>
              <a:rPr lang="ru-RU" dirty="0" smtClean="0"/>
              <a:t>Бюджет городского округа 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286 592,0 тыс. руб.</a:t>
            </a:r>
            <a:endParaRPr lang="ru-RU" b="1" dirty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7923" y="1510306"/>
            <a:ext cx="8322549" cy="432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Программные и непрограммные расходы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2101" y="2212322"/>
            <a:ext cx="6313168" cy="7846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600" b="1" dirty="0" smtClean="0">
                <a:latin typeface="Liberation Serif" panose="02020603050405020304" pitchFamily="18" charset="0"/>
              </a:rPr>
              <a:t>Муниципальные программы городского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округа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(15 программ) - 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264 966,2   тыс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 (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99,1%)</a:t>
            </a:r>
            <a:endParaRPr lang="ru-RU" sz="1600" b="1" dirty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35269" y="2996951"/>
            <a:ext cx="1985203" cy="27363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Непрограммные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расходы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-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21 625,8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(0,9%)</a:t>
            </a:r>
            <a:endParaRPr lang="ru-RU" sz="1600" b="1" dirty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7706712" y="1936516"/>
            <a:ext cx="321672" cy="1057620"/>
          </a:xfrm>
          <a:prstGeom prst="downArrow">
            <a:avLst>
              <a:gd name="adj1" fmla="val 42138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3557526" y="1939330"/>
            <a:ext cx="294393" cy="272993"/>
          </a:xfrm>
          <a:prstGeom prst="downArrow">
            <a:avLst>
              <a:gd name="adj1" fmla="val 42138"/>
              <a:gd name="adj2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1672912028"/>
              </p:ext>
            </p:extLst>
          </p:nvPr>
        </p:nvGraphicFramePr>
        <p:xfrm>
          <a:off x="662110" y="2564905"/>
          <a:ext cx="5926114" cy="374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Стрелка вниз 30"/>
          <p:cNvSpPr/>
          <p:nvPr/>
        </p:nvSpPr>
        <p:spPr>
          <a:xfrm>
            <a:off x="3557527" y="1268760"/>
            <a:ext cx="294392" cy="241546"/>
          </a:xfrm>
          <a:prstGeom prst="downArrow">
            <a:avLst>
              <a:gd name="adj1" fmla="val 42138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63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0666" y="56442"/>
            <a:ext cx="9144000" cy="78027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56442"/>
            <a:ext cx="6336704" cy="68544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3192"/>
                </a:solidFill>
                <a:effectLst/>
                <a:latin typeface="Liberation Serif" panose="02020603050405020304" pitchFamily="18" charset="0"/>
              </a:rPr>
              <a:t>Информация о расходах бюджета в разрезе</a:t>
            </a:r>
            <a:br>
              <a:rPr lang="ru-RU" sz="2000" b="1" dirty="0">
                <a:solidFill>
                  <a:srgbClr val="003192"/>
                </a:solidFill>
                <a:effectLst/>
                <a:latin typeface="Liberation Serif" panose="02020603050405020304" pitchFamily="18" charset="0"/>
              </a:rPr>
            </a:br>
            <a:r>
              <a:rPr lang="ru-RU" sz="2000" b="1" dirty="0" smtClean="0">
                <a:solidFill>
                  <a:srgbClr val="003192"/>
                </a:solidFill>
                <a:effectLst/>
                <a:latin typeface="Liberation Serif" panose="02020603050405020304" pitchFamily="18" charset="0"/>
              </a:rPr>
              <a:t>   муниципальных программ</a:t>
            </a:r>
            <a:r>
              <a:rPr lang="ru-RU" sz="2300" b="1" dirty="0" smtClean="0">
                <a:solidFill>
                  <a:srgbClr val="003192"/>
                </a:solidFill>
                <a:effectLst/>
                <a:latin typeface="Liberation Serif" panose="02020603050405020304" pitchFamily="18" charset="0"/>
              </a:rPr>
              <a:t>                                                              </a:t>
            </a:r>
            <a:r>
              <a:rPr lang="ru-RU" sz="1400" dirty="0" smtClean="0">
                <a:solidFill>
                  <a:srgbClr val="003192"/>
                </a:solidFill>
                <a:effectLst/>
                <a:latin typeface="Liberation Serif" panose="02020603050405020304" pitchFamily="18" charset="0"/>
              </a:rPr>
              <a:t> </a:t>
            </a:r>
            <a:endParaRPr lang="ru-RU" sz="1400" dirty="0">
              <a:solidFill>
                <a:srgbClr val="003192"/>
              </a:solidFill>
              <a:effectLst/>
              <a:latin typeface="Liberation Serif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042593"/>
              </p:ext>
            </p:extLst>
          </p:nvPr>
        </p:nvGraphicFramePr>
        <p:xfrm>
          <a:off x="449601" y="1196752"/>
          <a:ext cx="8286810" cy="520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9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09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01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15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01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№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Liberation Serif" panose="02020603050405020304" pitchFamily="18" charset="0"/>
                        </a:rPr>
                        <a:t>2023</a:t>
                      </a:r>
                      <a:endParaRPr lang="ru-RU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2024</a:t>
                      </a:r>
                      <a:endParaRPr lang="ru-RU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2025</a:t>
                      </a:r>
                      <a:endParaRPr lang="ru-RU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43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1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системы образования в городском округе Сухой Лог» (6 подпрограмм)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1 333 568,7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1 364 192,0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1 374 021,2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физической культуры и спорта в городском округе Сухой Лог» (2 подпрограммы)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130 138,7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130 604,5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116 309,5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3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культуры  и искусства в городском округе Сухой Лог» (3 подпрограммы)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220 445,2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214 670,0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211 804,0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34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4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Лог»                   (6 подпрограмм)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243 745,9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228 997,6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206 796,7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77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5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«Молодежь Свердловской области на территории городского округа Сухой Лог» (3 подпрограммы)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6 347,5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6 725,5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5 886,5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«Управление муниципальными финансами городского округа Сухой Лог» (2 подпрограммы)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14 893,6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15 454,0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16 130,0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77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7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субъектов малого и среднего предпринимательства в городском округе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578,5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578,5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578,5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289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8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«Поддержка социально ориентированных некоммерческих организаций в городском округе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800,0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800,0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800,0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5740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9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Муниципальная программа  «Выполнение муниципальных функций, переданных государственных полномочий и обеспечение деятельности Администрации городского округа» (5 подпрограмм)</a:t>
                      </a:r>
                      <a:endParaRPr lang="ru-RU" sz="1200" dirty="0">
                        <a:latin typeface="Liberation Serif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242 341,5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251 164,0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259 091,4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678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46643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668344" y="836712"/>
            <a:ext cx="108012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Тыс. руб.</a:t>
            </a:r>
            <a:endParaRPr lang="ru-RU" sz="12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5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0666" y="56442"/>
            <a:ext cx="9144000" cy="64807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851966"/>
              </p:ext>
            </p:extLst>
          </p:nvPr>
        </p:nvGraphicFramePr>
        <p:xfrm>
          <a:off x="539552" y="1196752"/>
          <a:ext cx="8280921" cy="4934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6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538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08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08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08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79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№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Liberation Serif" panose="02020603050405020304" pitchFamily="18" charset="0"/>
                        </a:rPr>
                        <a:t>2023</a:t>
                      </a:r>
                      <a:endParaRPr lang="ru-RU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2024</a:t>
                      </a:r>
                      <a:endParaRPr lang="ru-RU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2025</a:t>
                      </a:r>
                      <a:endParaRPr lang="ru-RU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012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10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  Муниципальная программа «Управление и распоряжение муниципальной собственностью городского округа Сухой Лог»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24 740,0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4 010,0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3 860,0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350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11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   Муниципальная программа «Обеспечение безопасности жизнедеятельности населения городского округа Сухой Лог»         (5 подпрограмм)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12 791,0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17 188,9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13 537,0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12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   Муниципальная программа «Реализация основных направлений государственной политики в строительном комплексе городского округа Сухой Лог»</a:t>
                      </a:r>
                      <a:endParaRPr kumimoji="0" lang="ru-RU" sz="13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2 000,0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2 000,0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2 000,0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13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   Муниципальная программа «Экология и природопользование на территории городского округа Сухой Лог»</a:t>
                      </a:r>
                      <a:endParaRPr kumimoji="0" lang="ru-RU" sz="13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3 634,0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3 634,2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2 934,0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14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  Муниципальная программа «Обеспечение 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городского округа Сухой Лог» (3 подпрограммы)</a:t>
                      </a:r>
                      <a:endParaRPr kumimoji="0" lang="ru-RU" sz="13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3 079,6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3 079,6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3 079,6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764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15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Муниципальная программа «Формирование современной городской среды в городском округе Сухой Лог до 2024 года»</a:t>
                      </a:r>
                      <a:endParaRPr kumimoji="0" lang="ru-RU" sz="13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25 862,0</a:t>
                      </a:r>
                      <a:endParaRPr lang="ru-RU" sz="13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21</a:t>
                      </a:r>
                      <a:r>
                        <a:rPr lang="ru-RU" sz="13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 010,0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9872"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    ИТОГО:</a:t>
                      </a:r>
                      <a:endParaRPr kumimoji="0" lang="ru-RU" sz="13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2 264 966,2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2 243 098,7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2 237 838,4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780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88223" y="692696"/>
            <a:ext cx="2354809" cy="432048"/>
          </a:xfrm>
        </p:spPr>
        <p:txBody>
          <a:bodyPr>
            <a:normAutofit fontScale="90000"/>
          </a:bodyPr>
          <a:lstStyle/>
          <a:p>
            <a:pPr algn="r"/>
            <a:r>
              <a:rPr lang="ru-RU" sz="1600" dirty="0">
                <a:solidFill>
                  <a:srgbClr val="003192"/>
                </a:solidFill>
                <a:effectLst/>
                <a:latin typeface="Liberation Serif" panose="02020603050405020304" pitchFamily="18" charset="0"/>
              </a:rPr>
              <a:t>продолжение таблицы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46643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4321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9" t="11283" r="27558" b="10999"/>
          <a:stretch/>
        </p:blipFill>
        <p:spPr bwMode="auto">
          <a:xfrm>
            <a:off x="251520" y="332656"/>
            <a:ext cx="7848902" cy="584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87624" y="3356992"/>
            <a:ext cx="7704856" cy="3051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600" b="1" dirty="0" smtClean="0">
                <a:latin typeface="Liberation Serif" panose="02020603050405020304" pitchFamily="18" charset="0"/>
              </a:rPr>
              <a:t>расположен </a:t>
            </a:r>
            <a:r>
              <a:rPr lang="ru-RU" sz="1600" b="1" dirty="0">
                <a:latin typeface="Liberation Serif" panose="02020603050405020304" pitchFamily="18" charset="0"/>
              </a:rPr>
              <a:t>на юге Свердловской области в 110 км от областного центра – </a:t>
            </a:r>
            <a:endParaRPr lang="ru-RU" sz="1600" b="1" dirty="0" smtClean="0">
              <a:latin typeface="Liberation Serif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1600" b="1" dirty="0" smtClean="0">
                <a:latin typeface="Liberation Serif" panose="02020603050405020304" pitchFamily="18" charset="0"/>
              </a:rPr>
              <a:t>г</a:t>
            </a:r>
            <a:r>
              <a:rPr lang="ru-RU" sz="1600" b="1" dirty="0">
                <a:latin typeface="Liberation Serif" panose="02020603050405020304" pitchFamily="18" charset="0"/>
              </a:rPr>
              <a:t>. Екатеринбурга, граничит на севере с Артемовским городским округом и с Ирбитским муниципальным образованием, на востоке с Камышловским городским округом, на юге с городским округом Богданович, </a:t>
            </a:r>
            <a:r>
              <a:rPr lang="ru-RU" sz="1600" b="1" dirty="0" smtClean="0">
                <a:latin typeface="Liberation Serif" panose="02020603050405020304" pitchFamily="18" charset="0"/>
              </a:rPr>
              <a:t>на </a:t>
            </a:r>
            <a:r>
              <a:rPr lang="ru-RU" sz="1600" b="1" dirty="0">
                <a:latin typeface="Liberation Serif" panose="02020603050405020304" pitchFamily="18" charset="0"/>
              </a:rPr>
              <a:t>западе с Асбестовским </a:t>
            </a:r>
            <a:r>
              <a:rPr lang="ru-RU" sz="1600" b="1" dirty="0" smtClean="0">
                <a:latin typeface="Liberation Serif" panose="02020603050405020304" pitchFamily="18" charset="0"/>
              </a:rPr>
              <a:t>городским </a:t>
            </a:r>
            <a:r>
              <a:rPr lang="ru-RU" sz="1600" b="1" dirty="0">
                <a:latin typeface="Liberation Serif" panose="02020603050405020304" pitchFamily="18" charset="0"/>
              </a:rPr>
              <a:t>округом и городским округом </a:t>
            </a:r>
            <a:r>
              <a:rPr lang="ru-RU" sz="1600" b="1" dirty="0" smtClean="0">
                <a:latin typeface="Liberation Serif" panose="02020603050405020304" pitchFamily="18" charset="0"/>
              </a:rPr>
              <a:t>Рефтинский</a:t>
            </a:r>
            <a:r>
              <a:rPr lang="ru-RU" sz="1600" b="1" dirty="0">
                <a:latin typeface="Liberation Serif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latin typeface="Liberation Serif" panose="02020603050405020304" pitchFamily="18" charset="0"/>
              </a:rPr>
              <a:t>        Город </a:t>
            </a:r>
            <a:r>
              <a:rPr lang="ru-RU" sz="1600" b="1" dirty="0">
                <a:latin typeface="Liberation Serif" panose="02020603050405020304" pitchFamily="18" charset="0"/>
              </a:rPr>
              <a:t>Сухой Лог приобрел статус города в феврале 1943 года. </a:t>
            </a:r>
            <a:endParaRPr lang="ru-RU" sz="1600" b="1" dirty="0" smtClean="0">
              <a:latin typeface="Liberation Serif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600" b="1" dirty="0">
                <a:latin typeface="Liberation Serif" panose="02020603050405020304" pitchFamily="18" charset="0"/>
              </a:rPr>
              <a:t> </a:t>
            </a:r>
            <a:r>
              <a:rPr lang="ru-RU" sz="1600" b="1" dirty="0" smtClean="0">
                <a:latin typeface="Liberation Serif" panose="02020603050405020304" pitchFamily="18" charset="0"/>
              </a:rPr>
              <a:t>       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latin typeface="Liberation Serif" panose="02020603050405020304" pitchFamily="18" charset="0"/>
              </a:rPr>
              <a:t>С </a:t>
            </a:r>
            <a:r>
              <a:rPr lang="ru-RU" sz="1600" b="1" dirty="0">
                <a:latin typeface="Liberation Serif" panose="02020603050405020304" pitchFamily="18" charset="0"/>
              </a:rPr>
              <a:t>3 января 1965 года город </a:t>
            </a:r>
            <a:r>
              <a:rPr lang="ru-RU" sz="1600" b="1" dirty="0" smtClean="0">
                <a:latin typeface="Liberation Serif" panose="02020603050405020304" pitchFamily="18" charset="0"/>
              </a:rPr>
              <a:t>  получил </a:t>
            </a:r>
            <a:r>
              <a:rPr lang="ru-RU" sz="1600" b="1" dirty="0">
                <a:latin typeface="Liberation Serif" panose="02020603050405020304" pitchFamily="18" charset="0"/>
              </a:rPr>
              <a:t>статус города областного </a:t>
            </a:r>
            <a:r>
              <a:rPr lang="ru-RU" sz="1600" b="1" dirty="0" smtClean="0">
                <a:latin typeface="Liberation Serif" panose="02020603050405020304" pitchFamily="18" charset="0"/>
              </a:rPr>
              <a:t>подчинения</a:t>
            </a:r>
            <a:r>
              <a:rPr lang="ru-RU" sz="1600" b="1" dirty="0">
                <a:latin typeface="Liberation Serif" panose="02020603050405020304" pitchFamily="18" charset="0"/>
              </a:rPr>
              <a:t>. </a:t>
            </a:r>
            <a:r>
              <a:rPr lang="ru-RU" sz="1600" b="1" dirty="0" smtClean="0">
                <a:latin typeface="Liberation Serif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latin typeface="Liberation Serif" panose="02020603050405020304" pitchFamily="18" charset="0"/>
              </a:rPr>
              <a:t>Общая </a:t>
            </a:r>
            <a:r>
              <a:rPr lang="ru-RU" sz="1600" b="1" dirty="0">
                <a:latin typeface="Liberation Serif" panose="02020603050405020304" pitchFamily="18" charset="0"/>
              </a:rPr>
              <a:t>площадь в границах городского округа Сухой Лог составляет 168451 га. </a:t>
            </a:r>
            <a:endParaRPr lang="ru-RU" sz="1600" b="1" dirty="0" smtClean="0">
              <a:latin typeface="Liberation Serif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600" b="1" dirty="0" smtClean="0">
                <a:latin typeface="Liberation Serif" panose="02020603050405020304" pitchFamily="18" charset="0"/>
              </a:rPr>
              <a:t> Население </a:t>
            </a:r>
            <a:r>
              <a:rPr lang="ru-RU" sz="1600" b="1" dirty="0">
                <a:latin typeface="Liberation Serif" panose="02020603050405020304" pitchFamily="18" charset="0"/>
              </a:rPr>
              <a:t>– на </a:t>
            </a:r>
            <a:r>
              <a:rPr lang="ru-RU" sz="1600" b="1" dirty="0" smtClean="0">
                <a:latin typeface="Liberation Serif" panose="02020603050405020304" pitchFamily="18" charset="0"/>
              </a:rPr>
              <a:t>01.01.2023 </a:t>
            </a:r>
            <a:r>
              <a:rPr lang="ru-RU" sz="1600" b="1" dirty="0">
                <a:latin typeface="Liberation Serif" panose="02020603050405020304" pitchFamily="18" charset="0"/>
              </a:rPr>
              <a:t>года – </a:t>
            </a:r>
            <a:r>
              <a:rPr lang="ru-RU" sz="1600" b="1" dirty="0" smtClean="0">
                <a:latin typeface="Liberation Serif" panose="02020603050405020304" pitchFamily="18" charset="0"/>
              </a:rPr>
              <a:t>46, 265  </a:t>
            </a:r>
            <a:r>
              <a:rPr lang="ru-RU" sz="1600" b="1" dirty="0">
                <a:latin typeface="Liberation Serif" panose="02020603050405020304" pitchFamily="18" charset="0"/>
              </a:rPr>
              <a:t>тыс. человек. 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latin typeface="Liberation Serif" panose="02020603050405020304" pitchFamily="18" charset="0"/>
              </a:rPr>
              <a:t>        </a:t>
            </a:r>
            <a:r>
              <a:rPr lang="ru-RU" sz="1600" b="1" i="1" u="sng" dirty="0" smtClean="0">
                <a:latin typeface="Liberation Serif" panose="02020603050405020304" pitchFamily="18" charset="0"/>
              </a:rPr>
              <a:t>        </a:t>
            </a:r>
            <a:endParaRPr lang="ru-RU" sz="1600" b="1" dirty="0">
              <a:latin typeface="Liberation Serif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00014" y="980728"/>
            <a:ext cx="49685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latin typeface="Liberation Serif" panose="02020603050405020304" pitchFamily="18" charset="0"/>
              </a:rPr>
              <a:t>Важнейшие отрасли экономики:</a:t>
            </a:r>
            <a:r>
              <a:rPr lang="ru-RU" b="1" u="sng" dirty="0">
                <a:latin typeface="Liberation Serif" panose="02020603050405020304" pitchFamily="18" charset="0"/>
              </a:rPr>
              <a:t/>
            </a:r>
            <a:br>
              <a:rPr lang="ru-RU" b="1" u="sng" dirty="0">
                <a:latin typeface="Liberation Serif" panose="02020603050405020304" pitchFamily="18" charset="0"/>
              </a:rPr>
            </a:br>
            <a:r>
              <a:rPr lang="ru-RU" b="1" dirty="0">
                <a:latin typeface="Liberation Serif" panose="02020603050405020304" pitchFamily="18" charset="0"/>
              </a:rPr>
              <a:t>• производство строительных материалов: </a:t>
            </a:r>
            <a:endParaRPr lang="ru-RU" b="1" dirty="0" smtClean="0">
              <a:latin typeface="Liberation Serif" panose="02020603050405020304" pitchFamily="18" charset="0"/>
            </a:endParaRPr>
          </a:p>
          <a:p>
            <a:r>
              <a:rPr lang="ru-RU" b="1" dirty="0">
                <a:latin typeface="Liberation Serif" panose="02020603050405020304" pitchFamily="18" charset="0"/>
              </a:rPr>
              <a:t> </a:t>
            </a:r>
            <a:r>
              <a:rPr lang="ru-RU" b="1" dirty="0" smtClean="0">
                <a:latin typeface="Liberation Serif" panose="02020603050405020304" pitchFamily="18" charset="0"/>
              </a:rPr>
              <a:t> цемента</a:t>
            </a:r>
            <a:r>
              <a:rPr lang="ru-RU" b="1" dirty="0">
                <a:latin typeface="Liberation Serif" panose="02020603050405020304" pitchFamily="18" charset="0"/>
              </a:rPr>
              <a:t>, шифера, асбестоцементных </a:t>
            </a:r>
            <a:r>
              <a:rPr lang="ru-RU" b="1" dirty="0" smtClean="0">
                <a:latin typeface="Liberation Serif" panose="02020603050405020304" pitchFamily="18" charset="0"/>
              </a:rPr>
              <a:t>труб;</a:t>
            </a:r>
            <a:r>
              <a:rPr lang="ru-RU" b="1" dirty="0">
                <a:latin typeface="Liberation Serif" panose="02020603050405020304" pitchFamily="18" charset="0"/>
              </a:rPr>
              <a:t> </a:t>
            </a:r>
          </a:p>
          <a:p>
            <a:r>
              <a:rPr lang="ru-RU" b="1" dirty="0">
                <a:latin typeface="Liberation Serif" panose="02020603050405020304" pitchFamily="18" charset="0"/>
              </a:rPr>
              <a:t>• производство огнеупорных материалов, </a:t>
            </a:r>
            <a:endParaRPr lang="ru-RU" b="1" dirty="0" smtClean="0">
              <a:latin typeface="Liberation Serif" panose="02020603050405020304" pitchFamily="18" charset="0"/>
            </a:endParaRPr>
          </a:p>
          <a:p>
            <a:r>
              <a:rPr lang="ru-RU" b="1" dirty="0">
                <a:latin typeface="Liberation Serif" panose="02020603050405020304" pitchFamily="18" charset="0"/>
              </a:rPr>
              <a:t> </a:t>
            </a:r>
            <a:r>
              <a:rPr lang="ru-RU" b="1" dirty="0" smtClean="0">
                <a:latin typeface="Liberation Serif" panose="02020603050405020304" pitchFamily="18" charset="0"/>
              </a:rPr>
              <a:t>  вторичных </a:t>
            </a:r>
            <a:r>
              <a:rPr lang="ru-RU" b="1" dirty="0">
                <a:latin typeface="Liberation Serif" panose="02020603050405020304" pitchFamily="18" charset="0"/>
              </a:rPr>
              <a:t>цветных металлов; </a:t>
            </a:r>
          </a:p>
          <a:p>
            <a:r>
              <a:rPr lang="ru-RU" b="1" dirty="0">
                <a:latin typeface="Liberation Serif" panose="02020603050405020304" pitchFamily="18" charset="0"/>
              </a:rPr>
              <a:t>• сельское хозяйство. </a:t>
            </a:r>
          </a:p>
        </p:txBody>
      </p:sp>
      <p:pic>
        <p:nvPicPr>
          <p:cNvPr id="83975" name="Picture 7" descr="https://otvet.ya.guru/media/im/pU/TU/pUTUqW9ZUiisFbpqxy2XeQVLyVTAoZ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3316"/>
            <a:ext cx="2771800" cy="19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5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53440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Муниципальные программы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31688661"/>
              </p:ext>
            </p:extLst>
          </p:nvPr>
        </p:nvGraphicFramePr>
        <p:xfrm>
          <a:off x="166874" y="701512"/>
          <a:ext cx="8810251" cy="5731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7584" y="146643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237" y="1548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9358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-10666" y="56442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 useBgFill="1">
        <p:nvSpPr>
          <p:cNvPr id="27" name="Прямоугольник 26"/>
          <p:cNvSpPr/>
          <p:nvPr/>
        </p:nvSpPr>
        <p:spPr>
          <a:xfrm>
            <a:off x="6906445" y="3113854"/>
            <a:ext cx="1800200" cy="31378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данным муниципальных программ в разрезе основных направлений на 2023 год представлена далее.</a:t>
            </a:r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395536" y="1130407"/>
            <a:ext cx="5976664" cy="5184575"/>
          </a:xfrm>
          <a:prstGeom prst="triangle">
            <a:avLst>
              <a:gd name="adj" fmla="val 48088"/>
            </a:avLst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1556792"/>
            <a:ext cx="4148414" cy="792088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системы образования в городском округе Сухой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Лог»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23" y="2645439"/>
            <a:ext cx="4191919" cy="992002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/>
              <a:t> 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Муниципальная программа  «Выполнение муниципальных функций, переданных государственных полномочий и обеспечение деятельности Администрации городского округа»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68128" y="3890689"/>
            <a:ext cx="4207247" cy="792088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культуры  и искусства в городском округе Сухой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Лог»</a:t>
            </a:r>
            <a:endParaRPr lang="ru-RU" sz="1200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58207" y="4947138"/>
            <a:ext cx="4207247" cy="1008111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Муниципальная программа 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Лог»</a:t>
            </a:r>
            <a:endParaRPr lang="ru-RU" sz="1200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483768" y="75492"/>
            <a:ext cx="6480720" cy="626020"/>
          </a:xfrm>
        </p:spPr>
        <p:txBody>
          <a:bodyPr anchor="t">
            <a:normAutofit fontScale="90000"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Одними из наиболее финансовоёмких </a:t>
            </a:r>
            <a:br>
              <a:rPr lang="ru-RU" sz="2000" b="1" dirty="0" smtClean="0">
                <a:solidFill>
                  <a:srgbClr val="002060"/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       муниципальных программ являются следующие:</a:t>
            </a:r>
            <a:endParaRPr lang="ru-RU" sz="2000" b="1" dirty="0">
              <a:solidFill>
                <a:srgbClr val="002060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520630" y="1628800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1 333 568,7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37623" y="2805883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242 341,5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537623" y="3962697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220 445,2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520233" y="5127157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243 745,9 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237" y="1548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776958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9863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0" y="53440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201" y="14451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051720" y="144512"/>
            <a:ext cx="67999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СИСТЕМЫ ОБРАЗОВАНИЯ </a:t>
            </a:r>
          </a:p>
          <a:p>
            <a:pPr lvl="0" algn="ctr" fontAlgn="b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ГОРОДСКОМ ОКРУГЕ СУХОЙ ЛОГ»</a:t>
            </a:r>
            <a:endParaRPr lang="ru-RU" sz="15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5323" y="876286"/>
            <a:ext cx="817728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5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5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высокого качества </a:t>
            </a:r>
            <a:r>
              <a:rPr lang="ru-RU" sz="15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 доступности </a:t>
            </a:r>
            <a:r>
              <a:rPr lang="ru-RU" sz="15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образования в </a:t>
            </a:r>
            <a:r>
              <a:rPr lang="ru-RU" sz="15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городском </a:t>
            </a:r>
            <a:r>
              <a:rPr lang="ru-RU" sz="15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округе Сухой Лог</a:t>
            </a:r>
            <a:endParaRPr lang="ru-RU" sz="1500" b="1" i="1" dirty="0">
              <a:solidFill>
                <a:srgbClr val="002060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9933" y="860897"/>
            <a:ext cx="733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86810" y="1289069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5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Объемы финансирования  (тыс. руб.)</a:t>
            </a:r>
            <a:endParaRPr lang="ru-RU" sz="1500" b="1" dirty="0">
              <a:solidFill>
                <a:srgbClr val="002060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803092514"/>
              </p:ext>
            </p:extLst>
          </p:nvPr>
        </p:nvGraphicFramePr>
        <p:xfrm>
          <a:off x="3856671" y="1397265"/>
          <a:ext cx="4995010" cy="1817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76958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684724" y="1612234"/>
            <a:ext cx="382256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948" name="Picture 4" descr="http://kadet-kostroma.ru/images/news/2020/2020-04/%D0%94%D0%B8%D1%81%D1%82%D0%B0%D0%BD%D1%86%D0%B8%D0%BD%D0%BD%D0%BE%D0%B5%20%D0%BE%D0%B1%D1%83%D1%87%D0%B5%D0%BD%D0%B8%D0%B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89" y="1397265"/>
            <a:ext cx="3059509" cy="16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198862"/>
              </p:ext>
            </p:extLst>
          </p:nvPr>
        </p:nvGraphicFramePr>
        <p:xfrm>
          <a:off x="417159" y="3356992"/>
          <a:ext cx="8309682" cy="28414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31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09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09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2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20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4048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 2021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План</a:t>
                      </a:r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2022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Прогноз 2023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Прогноз 2024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Прогноз 2025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Liberation Serif" panose="02020603050405020304" pitchFamily="18" charset="0"/>
                        </a:rPr>
                        <a:t>Отношение численности детей в возрасте от 3 до 7 лет, которым предоставлена возможность получать услуги дошкольного образования в общей численности детей</a:t>
                      </a:r>
                      <a:r>
                        <a:rPr lang="ru-RU" sz="950" baseline="0" dirty="0" smtClean="0">
                          <a:latin typeface="Liberation Serif" panose="02020603050405020304" pitchFamily="18" charset="0"/>
                        </a:rPr>
                        <a:t> в возрасте 3-7 лет, скорректированной на численность детей в возрасте 5-7 лет, обучающихся в школе, %</a:t>
                      </a:r>
                      <a:endParaRPr lang="ru-RU" sz="9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3056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Liberation Serif" panose="02020603050405020304" pitchFamily="18" charset="0"/>
                        </a:rPr>
                        <a:t>Доля детей,</a:t>
                      </a:r>
                      <a:r>
                        <a:rPr lang="ru-RU" sz="950" baseline="0" dirty="0" smtClean="0">
                          <a:latin typeface="Liberation Serif" panose="02020603050405020304" pitchFamily="18" charset="0"/>
                        </a:rPr>
                        <a:t> охваченных программами доп. образования детей, в общей численности детей и молодежи в возрасте от 5-18 лет, %</a:t>
                      </a:r>
                      <a:endParaRPr lang="ru-RU" sz="9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82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82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82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82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82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Liberation Serif" panose="02020603050405020304" pitchFamily="18" charset="0"/>
                        </a:rPr>
                        <a:t>Доля</a:t>
                      </a:r>
                      <a:r>
                        <a:rPr lang="ru-RU" sz="950" baseline="0" dirty="0" smtClean="0">
                          <a:latin typeface="Liberation Serif" panose="02020603050405020304" pitchFamily="18" charset="0"/>
                        </a:rPr>
                        <a:t> детей-сирот и детей, оставшихся без попечения  родителей, обучающихся в муниципальных образовательных организациях, которым обеспечен бесплатный проезд на городском, пригородном, в сельской местности на внутрирайонном транспорте, а также бесплатный проезд один раз в год к месту жительства и обратно к месту учебы, %</a:t>
                      </a:r>
                      <a:endParaRPr lang="ru-RU" sz="9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Liberation Serif" panose="02020603050405020304" pitchFamily="18" charset="0"/>
                        </a:rPr>
                        <a:t>Доля детей и подростков,</a:t>
                      </a:r>
                      <a:r>
                        <a:rPr lang="ru-RU" sz="950" baseline="0" dirty="0" smtClean="0">
                          <a:latin typeface="Liberation Serif" panose="02020603050405020304" pitchFamily="18" charset="0"/>
                        </a:rPr>
                        <a:t> получивших услуги по организации отдыха и оздоровления в санаторно-курортных учреждениях, загородных детских оздоровительных лагерях от общей численности детей школьного возраста, %</a:t>
                      </a:r>
                      <a:endParaRPr lang="ru-RU" sz="9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14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16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17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17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17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15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1141" y="4314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577" y="177255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Рисунок 6" descr="http://im1-tub-ru.yandex.net/i?id=489021964-3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803" y="1700808"/>
            <a:ext cx="2550765" cy="175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Рисунок 4" descr="http://im3-tub-ru.yandex.net/i?id=389757359-05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7434" y="1683322"/>
            <a:ext cx="2548355" cy="177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91229" y="867594"/>
            <a:ext cx="2768603" cy="5451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 ДОУ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(583 555,3 тыс. руб. – 41,3%)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28152" y="859707"/>
            <a:ext cx="2732176" cy="5451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школ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(666 347,9  тыс. руб. – 47,2%)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4577" y="3645024"/>
            <a:ext cx="2596880" cy="9460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учреждения 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доп. образования 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(93 027,9 тыс. руб. – 6,6%)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05514" y="859707"/>
            <a:ext cx="2544885" cy="732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вопросы в области образования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(62 875,1 тыс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4,5%)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06829" y="4234541"/>
            <a:ext cx="1312000" cy="5538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ЦДО</a:t>
            </a:r>
            <a:endParaRPr lang="ru-RU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06829" y="4940773"/>
            <a:ext cx="2320777" cy="6480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Сухоложская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детская школа искусств №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1</a:t>
            </a:r>
            <a:endParaRPr lang="ru-RU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98270" y="5790029"/>
            <a:ext cx="2328699" cy="6792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Сухоложская детская музыкальная школа</a:t>
            </a:r>
            <a:endParaRPr lang="ru-RU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089404" y="6032301"/>
            <a:ext cx="58776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115319" y="5264808"/>
            <a:ext cx="56184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3102337" y="4532556"/>
            <a:ext cx="563435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581" name="Прямая соединительная линия 66580"/>
          <p:cNvCxnSpPr/>
          <p:nvPr/>
        </p:nvCxnSpPr>
        <p:spPr>
          <a:xfrm flipH="1">
            <a:off x="3089405" y="4256245"/>
            <a:ext cx="25914" cy="179231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88" name="Прямоугольник 66587"/>
          <p:cNvSpPr/>
          <p:nvPr/>
        </p:nvSpPr>
        <p:spPr>
          <a:xfrm>
            <a:off x="2123728" y="136351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по разделам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253760" y="3645024"/>
            <a:ext cx="2615705" cy="9531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политика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(5 347,5 тыс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–0,4%)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5545" name="Picture 9" descr="https://pp.vk.me/c626916/v626916533/30300/UeOqYTWto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60" y="4840352"/>
            <a:ext cx="2615705" cy="175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6577" name="Прямая соединительная линия 66576"/>
          <p:cNvCxnSpPr/>
          <p:nvPr/>
        </p:nvCxnSpPr>
        <p:spPr>
          <a:xfrm flipV="1">
            <a:off x="2905505" y="4261686"/>
            <a:ext cx="214781" cy="35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824802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82952" name="Picture 8" descr="https://aif-s3.aif.ru/images/006/851/21338e48235c8db20e69634f2285ea5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58" y="4840352"/>
            <a:ext cx="2614276" cy="173604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нутый угол 11"/>
          <p:cNvSpPr/>
          <p:nvPr/>
        </p:nvSpPr>
        <p:spPr>
          <a:xfrm>
            <a:off x="3285664" y="1783507"/>
            <a:ext cx="2564735" cy="2186444"/>
          </a:xfrm>
          <a:prstGeom prst="foldedCorner">
            <a:avLst>
              <a:gd name="adj" fmla="val 4329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411 153,7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2410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141" y="4314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8857" y="764704"/>
            <a:ext cx="8247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расходов на образование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 2023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году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тыс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рублей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875" y="15267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083200"/>
              </p:ext>
            </p:extLst>
          </p:nvPr>
        </p:nvGraphicFramePr>
        <p:xfrm>
          <a:off x="642910" y="1268759"/>
          <a:ext cx="7946799" cy="507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501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14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87350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lang="ru-RU" sz="1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1 411 153,7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 100%</a:t>
                      </a:r>
                      <a:endParaRPr lang="ru-RU" sz="18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094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Дошкольное</a:t>
                      </a:r>
                      <a:r>
                        <a:rPr lang="ru-RU" sz="13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образование</a:t>
                      </a:r>
                      <a:endParaRPr lang="ru-RU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583 555,3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41,3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094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666 347,9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47,2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094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</a:t>
                      </a:r>
                      <a:endParaRPr lang="ru-RU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93 027,9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094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</a:t>
                      </a:r>
                      <a:endParaRPr lang="ru-RU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5 347,5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369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Создание условий</a:t>
                      </a:r>
                      <a:r>
                        <a:rPr lang="ru-RU" sz="13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для обеспечения деятельности  МОУ и МКУ «</a:t>
                      </a:r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Управление образования», прочие расходы</a:t>
                      </a:r>
                      <a:endParaRPr lang="ru-RU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62 875,1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0944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14226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Капитальный</a:t>
                      </a:r>
                      <a:r>
                        <a:rPr lang="ru-RU" sz="1200" i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и текущий ремонт, приведение в соответствие с требованиями пожарной безопасности и санитарного законодательства зданий, сооружений и помещений МОУ, антитеррористические мероприятия</a:t>
                      </a:r>
                      <a:endParaRPr lang="ru-RU" sz="1200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45 313,0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9763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i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в Государственных программах Свердловской области (на оборудование спортивной</a:t>
                      </a:r>
                      <a:r>
                        <a:rPr kumimoji="0" lang="ru-RU" sz="1200" i="1" kern="12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i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площадки в ОУ и др.)</a:t>
                      </a:r>
                      <a:endParaRPr kumimoji="0" lang="ru-RU" sz="1200" i="1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12 521,4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12955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Организация отдыха и оздоровления детей и подростков в</a:t>
                      </a:r>
                      <a:r>
                        <a:rPr lang="ru-RU" sz="1200" i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городском округе Сухой Лог</a:t>
                      </a:r>
                      <a:endParaRPr lang="ru-RU" sz="1200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28 525,1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12955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питания детей в общеобразовательных учреждениях</a:t>
                      </a:r>
                    </a:p>
                    <a:p>
                      <a:endParaRPr lang="ru-RU" sz="1200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57 604,8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571472" y="1957239"/>
            <a:ext cx="810498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71472" y="6332140"/>
            <a:ext cx="80181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76958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52735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s://www.nbrkomi.ru/images/836/stat/30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21" y="1408637"/>
            <a:ext cx="2741938" cy="170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141" y="4314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51" y="14451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416244" y="13241"/>
            <a:ext cx="61206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и искусства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округе Сухой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Лог»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60321" y="791126"/>
            <a:ext cx="74888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 развитие и реализация человеческого потенциала на территории городского округа Сухой Лог</a:t>
            </a:r>
            <a:endParaRPr lang="ru-RU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33" y="807810"/>
            <a:ext cx="1080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21214" y="1231368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финансирования  (тыс. руб.)</a:t>
            </a:r>
            <a:endParaRPr lang="ru-RU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355976" y="1594151"/>
            <a:ext cx="398571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39321956"/>
              </p:ext>
            </p:extLst>
          </p:nvPr>
        </p:nvGraphicFramePr>
        <p:xfrm>
          <a:off x="3526341" y="1231368"/>
          <a:ext cx="544108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776958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666610"/>
              </p:ext>
            </p:extLst>
          </p:nvPr>
        </p:nvGraphicFramePr>
        <p:xfrm>
          <a:off x="323533" y="3284984"/>
          <a:ext cx="8375022" cy="30082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904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3226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1230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 2021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План</a:t>
                      </a:r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2022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Прогноз 2023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Прогноз 2024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Прогноз 2025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0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Посещаемость населением организаций культуры и искусства и увеличение численности участников проводимых культурно-досуговых мероприятий, (посещений/1000 чел.)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1 478,8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1652,8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1652,8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1652,8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1652,8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8776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Увеличение численности участников культурно-досуговых</a:t>
                      </a:r>
                      <a:r>
                        <a:rPr kumimoji="0" lang="ru-RU" sz="950" kern="1200" baseline="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 мероприятий, тыс. чел.</a:t>
                      </a:r>
                      <a:endParaRPr lang="ru-RU" sz="95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83,3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83,3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83,3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83,3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83,3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7816"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</a:rPr>
                        <a:t>Количество передвижных выставок, ед.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3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4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4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4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4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7017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Доля детей, привлекаемых к участию в  творческих мероприятиях, в общем числе детей, %</a:t>
                      </a:r>
                      <a:endParaRPr lang="ru-RU" sz="95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17,8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13,2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13,2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13,2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13,2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374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Доля муниципальных библиотек, имеющих веб-сайты в сети Интернет, через которые обеспечен доступ к имеющимся у них электронным фондам и электронным каталогам, от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общего количества этих библиотек, %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100,0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374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Доля музеев, имеющих веб-сайт в сети Интернет, в общем количестве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муниципальных музеев городского округа Сухой Лог, %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100,0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06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9394" y="56841"/>
            <a:ext cx="9144000" cy="64807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</a:rPr>
              <a:t>                          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</a:rPr>
              <a:t>Оказание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</a:rPr>
              <a:t>услуг в сфере культуры осуществляют:</a:t>
            </a:r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173" y="158205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5538" name="Picture 2" descr="C:\Users\Наталья Константинов\AppData\Local\Microsoft\Windows\Temporary Internet Files\Content.IE5\PYZ6SCIQ\220px-Камерный_хор_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16" y="4993107"/>
            <a:ext cx="2714645" cy="1748260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0" name="Picture 4" descr="Сухоложский историко-краеведческий музе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2" y="1124744"/>
            <a:ext cx="2756889" cy="1722732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6" name="Picture 10" descr="C:\Users\Наталья Константинов\AppData\Local\Microsoft\Windows\Temporary Internet Files\Content.IE5\N1HJZNH9\f11-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04" y="3013070"/>
            <a:ext cx="2713157" cy="1824637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362141" y="1022104"/>
            <a:ext cx="3556484" cy="5514888"/>
          </a:xfrm>
          <a:prstGeom prst="roundRect">
            <a:avLst>
              <a:gd name="adj" fmla="val 1097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192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Дома </a:t>
            </a:r>
            <a:r>
              <a:rPr lang="ru-RU" sz="20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культуры:</a:t>
            </a:r>
          </a:p>
          <a:p>
            <a:pPr algn="ctr"/>
            <a:endParaRPr lang="ru-RU" sz="15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  <a:p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- МАУК </a:t>
            </a:r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«Дворец культуры </a:t>
            </a:r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«Кристалл</a:t>
            </a:r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»;</a:t>
            </a:r>
          </a:p>
          <a:p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- МБУ </a:t>
            </a:r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«Культурно-социальное </a:t>
            </a:r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объединение </a:t>
            </a:r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«Гармония</a:t>
            </a:r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»;</a:t>
            </a: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r>
              <a:rPr lang="ru-RU" sz="15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</a:t>
            </a:r>
          </a:p>
          <a:p>
            <a:endParaRPr lang="ru-RU" sz="1500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МБУК «Курьинский </a:t>
            </a:r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центр досуга и </a:t>
            </a:r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народного творчества»;</a:t>
            </a:r>
          </a:p>
          <a:p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 - МБУ </a:t>
            </a:r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«Культурно-досуговое </a:t>
            </a:r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 объединение» (в том числе 9 сельских клубов и домов культуры)</a:t>
            </a:r>
          </a:p>
          <a:p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        </a:t>
            </a:r>
            <a:endParaRPr lang="ru-RU" sz="15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5551" name="Picture 15" descr="https://im0-tub-ru.yandex.net/i?id=bfb35e13ada3a5662775be417855029d&amp;n=33&amp;h=215&amp;w=3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124" y="2778641"/>
            <a:ext cx="2870517" cy="1824637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76958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3" name="Волна 2"/>
          <p:cNvSpPr/>
          <p:nvPr/>
        </p:nvSpPr>
        <p:spPr>
          <a:xfrm rot="20039399">
            <a:off x="3079189" y="1478686"/>
            <a:ext cx="2139526" cy="947658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Городской музей</a:t>
            </a:r>
          </a:p>
        </p:txBody>
      </p:sp>
      <p:sp>
        <p:nvSpPr>
          <p:cNvPr id="15" name="Волна 14"/>
          <p:cNvSpPr/>
          <p:nvPr/>
        </p:nvSpPr>
        <p:spPr>
          <a:xfrm rot="20039399">
            <a:off x="3079189" y="3305719"/>
            <a:ext cx="2139526" cy="947658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Библиотека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" name="Волна 15"/>
          <p:cNvSpPr/>
          <p:nvPr/>
        </p:nvSpPr>
        <p:spPr>
          <a:xfrm rot="20039399">
            <a:off x="3108532" y="5168203"/>
            <a:ext cx="2139526" cy="947658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Камерный хор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1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6024" y="3498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59655" name="Group 26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622134284"/>
              </p:ext>
            </p:extLst>
          </p:nvPr>
        </p:nvGraphicFramePr>
        <p:xfrm>
          <a:off x="683568" y="1314240"/>
          <a:ext cx="7889909" cy="4889084"/>
        </p:xfrm>
        <a:graphic>
          <a:graphicData uri="http://schemas.openxmlformats.org/drawingml/2006/table">
            <a:tbl>
              <a:tblPr/>
              <a:tblGrid>
                <a:gridCol w="52286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55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56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42146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Всего расходов</a:t>
                      </a:r>
                    </a:p>
                  </a:txBody>
                  <a:tcPr marL="121920" marR="121920" marT="34291" marB="3429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148 417,7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100 %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деятельности городского музея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6 671,0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библиотечного обслуживания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22 071,0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5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деятельности домов культуры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86 051,0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8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мероприятий в сфере культуры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4 017,0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53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государственной поддержки на конкурсной основе муниципальным учреждениям культуры Свердловской области на поддержку любительских творческих коллективов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397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и текущий ремонт зданий, сооружений и помещений, в которых размещаются муниципальные учреждения культуры, проведение мероприятий по обеспечению антитеррористической защищенности объектов, информатизация библиотечной системы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2 126,2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89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26 766,9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909099" y="836712"/>
            <a:ext cx="7674647" cy="400099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lvl="0" algn="ctr">
              <a:buClr>
                <a:schemeClr val="hlink"/>
              </a:buClr>
              <a:buSzPct val="65000"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Направления расходов на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культуру в 2023 году, тыс. руб.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714891" y="6165304"/>
            <a:ext cx="7848872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63588" y="1937545"/>
            <a:ext cx="7900175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6773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776958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996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6024" y="3498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571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355871" y="185714"/>
            <a:ext cx="6103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742495"/>
            <a:ext cx="7776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физической культуры и спорта, в том числе для лиц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ограниченными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 здоровья и инвалидов, условий для развития детско-юношеского спорта.</a:t>
            </a:r>
            <a:endParaRPr lang="ru-RU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5089" y="883459"/>
            <a:ext cx="9145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18189" y="1325128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финансирования  (тыс. руб.)</a:t>
            </a:r>
            <a:endParaRPr lang="ru-RU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588024" y="1662301"/>
            <a:ext cx="403867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49185113"/>
              </p:ext>
            </p:extLst>
          </p:nvPr>
        </p:nvGraphicFramePr>
        <p:xfrm>
          <a:off x="3636318" y="1369555"/>
          <a:ext cx="5256162" cy="203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76958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84994" name="Picture 2" descr="https://centrsporta-nevskiy.ru/wp-content/uploads/2021/01/fotolia_48729814_xl__scusi-scal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21" y="1462878"/>
            <a:ext cx="2902359" cy="179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503128"/>
              </p:ext>
            </p:extLst>
          </p:nvPr>
        </p:nvGraphicFramePr>
        <p:xfrm>
          <a:off x="626328" y="3645024"/>
          <a:ext cx="8124444" cy="24264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240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48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53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 показателя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Факт</a:t>
                      </a:r>
                    </a:p>
                    <a:p>
                      <a:pPr algn="ctr"/>
                      <a:r>
                        <a:rPr lang="ru-RU" sz="1000" dirty="0" smtClean="0"/>
                        <a:t> 2021 г.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План</a:t>
                      </a:r>
                      <a:r>
                        <a:rPr lang="ru-RU" sz="10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000" baseline="0" dirty="0" smtClean="0"/>
                        <a:t>2022 г.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Прогноз 2023 г.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Прогноз 2024 г.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Прогноз 2025 г.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Доля граждан, систематически занимающихся физической культурой и спортом, %</a:t>
                      </a:r>
                      <a:endParaRPr lang="ru-RU" sz="95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50,4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52,2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55,2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57,9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57,9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7594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Количество спортивно-массовых и физкультурно-оздоровительных мероприятий, ед.</a:t>
                      </a:r>
                      <a:endParaRPr lang="ru-RU" sz="95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258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246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7974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Доля населения городского округа Сухой Лог, выполнившего нормативы</a:t>
                      </a:r>
                      <a:r>
                        <a:rPr kumimoji="0" lang="ru-RU" sz="950" kern="1200" baseline="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 испытаний (тестов) Всероссийского физкультурно-спортивного комплекса «ГТО», в общей численности населения городского округа Сухой Лог, принявшего участие в выполнении нормативов испытаний (тестов) Всероссийского физкультурно-спортивного комплекса «ГТО», %</a:t>
                      </a:r>
                      <a:endParaRPr kumimoji="0" lang="ru-RU" sz="950" kern="1200" dirty="0" smtClean="0"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48,4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48,4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48,4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48,4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48,4                                                                                                                                                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7974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Уровень обеспеченности населения спортивными сооружениями исходя из единовременной</a:t>
                      </a:r>
                      <a:r>
                        <a:rPr lang="ru-RU" sz="950" baseline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 пропускной способности объектов спорта, %</a:t>
                      </a:r>
                      <a:endParaRPr lang="ru-RU" sz="95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55,1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54,5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54,5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54,5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54,5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53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-7032" y="15874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5275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5868" name="Прямоугольник 7"/>
          <p:cNvSpPr>
            <a:spLocks noChangeArrowheads="1"/>
          </p:cNvSpPr>
          <p:nvPr/>
        </p:nvSpPr>
        <p:spPr bwMode="auto">
          <a:xfrm>
            <a:off x="352053" y="229398"/>
            <a:ext cx="8547497" cy="252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i="1" dirty="0">
                <a:solidFill>
                  <a:srgbClr val="6600CC"/>
                </a:solidFill>
                <a:latin typeface="Book Antiqua" pitchFamily="18" charset="0"/>
              </a:rPr>
              <a:t> </a:t>
            </a:r>
            <a:r>
              <a:rPr lang="ru-RU" b="1" i="1" dirty="0" smtClean="0">
                <a:solidFill>
                  <a:srgbClr val="6600CC"/>
                </a:solidFill>
                <a:latin typeface="Book Antiqua" pitchFamily="18" charset="0"/>
              </a:rPr>
              <a:t>                                             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территории городского округа 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                                                Сухой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Лог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осуществляют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свою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деятельность: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                                            -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МБУ Спортивный комплекс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«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Здоровье»;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                   - МБУ 	 -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МБУ Спортивная школа «Олимпик»;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МАУ ДО «ДЮ                    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-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МАУ Спортивная школа;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МАУ Ледовая арена «Литейщик»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2000" b="1" i="1" dirty="0">
                <a:solidFill>
                  <a:srgbClr val="6600CC"/>
                </a:solidFill>
                <a:latin typeface="+mn-lt"/>
              </a:rPr>
              <a:t/>
            </a:r>
            <a:br>
              <a:rPr lang="ru-RU" sz="2000" b="1" i="1" dirty="0">
                <a:solidFill>
                  <a:srgbClr val="6600CC"/>
                </a:solidFill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15112" y="2760049"/>
            <a:ext cx="2658765" cy="543763"/>
          </a:xfrm>
          <a:prstGeom prst="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Спортивные залы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01866" y="3501808"/>
            <a:ext cx="2658765" cy="668574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Плавательный бассейн</a:t>
            </a:r>
          </a:p>
        </p:txBody>
      </p:sp>
      <p:pic>
        <p:nvPicPr>
          <p:cNvPr id="80902" name="Picture 6" descr="http://andalira.ru/images/photos/medium/b8d437a67b01fcf29037469c88a6bcb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8" y="2391361"/>
            <a:ext cx="2520280" cy="177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4" name="Picture 8" descr="https://tavriya.ks.ua/uploads/posts/2016-05/medium/1464123721_tenisna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65" y="383488"/>
            <a:ext cx="2528423" cy="161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8" name="Picture 12" descr="http://ufasch3.ru/_nw/1/407624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391361"/>
            <a:ext cx="2737355" cy="182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4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16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18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20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0918" name="Picture 22" descr="http://pnu.edu.ru/media/filer_public/2e/fb/2efbea19-70ae-4b96-8285-5972b50098a8/pool-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112" y="4448076"/>
            <a:ext cx="2664296" cy="177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20" name="Picture 24" descr="https://ic.pics.livejournal.com/vsegda_tvoj/13094403/17581963/17581963_6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20" y="4488046"/>
            <a:ext cx="2754973" cy="17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22" name="Picture 26" descr="http://old.34355.ru/files/futbol_ural_irbit_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8" y="4437112"/>
            <a:ext cx="2520280" cy="178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6200030" y="2008819"/>
            <a:ext cx="2679378" cy="550741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Стадион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13000">
              <a:srgbClr val="85C2FF"/>
            </a:gs>
            <a:gs pos="34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6" name="Picture 6" descr="https://nashural.ru/wp-content/cache/image/1024x768--center-94f6c809525a660ff0c85aca0ad2c1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188640"/>
            <a:ext cx="2597449" cy="198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52" name="Picture 12" descr="https://avatars.mds.yandex.net/get-altay/1633071/2a000001686f86187f71e1e5620fba47c4b6/X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4688646"/>
            <a:ext cx="2566592" cy="1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41772" y="263536"/>
            <a:ext cx="5040561" cy="1449628"/>
          </a:xfrm>
          <a:prstGeom prst="rect">
            <a:avLst/>
          </a:prstGeom>
          <a:noFill/>
          <a:ln w="28575">
            <a:noFill/>
            <a:prstDash val="sysDot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u="sng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</a:t>
            </a:r>
            <a:r>
              <a:rPr lang="ru-RU" sz="1500" b="1" i="1" u="sng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К </a:t>
            </a:r>
            <a:r>
              <a:rPr lang="ru-RU" sz="1500" b="1" i="1" u="sng" dirty="0">
                <a:solidFill>
                  <a:srgbClr val="003192"/>
                </a:solidFill>
                <a:latin typeface="Liberation Serif" panose="02020603050405020304" pitchFamily="18" charset="0"/>
              </a:rPr>
              <a:t>памятникам архитектуры относятся:</a:t>
            </a:r>
            <a:endParaRPr lang="ru-RU" sz="1500" i="1" u="sng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500" dirty="0">
                <a:solidFill>
                  <a:srgbClr val="003192"/>
                </a:solidFill>
                <a:latin typeface="Liberation Serif" panose="02020603050405020304" pitchFamily="18" charset="0"/>
              </a:rPr>
              <a:t>• </a:t>
            </a: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храм Николая Чудотворца в селе Новопышминском,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• храм Знамение в селе Знаменском,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• храм Михаила Архангела в селе </a:t>
            </a:r>
            <a:r>
              <a:rPr lang="ru-RU" sz="15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Новопышминском</a:t>
            </a: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 </a:t>
            </a:r>
            <a:endParaRPr lang="ru-RU" sz="1500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>
              <a:solidFill>
                <a:srgbClr val="003192"/>
              </a:solidFill>
              <a:latin typeface="Liberation Serif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8193" y="1713164"/>
            <a:ext cx="4680520" cy="3238123"/>
          </a:xfrm>
          <a:prstGeom prst="rect">
            <a:avLst/>
          </a:prstGeom>
          <a:noFill/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1500" b="1" i="1" u="sng" dirty="0">
                <a:solidFill>
                  <a:srgbClr val="003192"/>
                </a:solidFill>
                <a:latin typeface="Liberation Serif" panose="02020603050405020304" pitchFamily="18" charset="0"/>
              </a:rPr>
              <a:t>К достопримечательностям относятся</a:t>
            </a:r>
            <a:r>
              <a:rPr lang="ru-RU" sz="1500" b="1" i="1" u="sng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:</a:t>
            </a:r>
            <a:endParaRPr lang="ru-RU" sz="1500" u="sng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5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• </a:t>
            </a: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Курьинские </a:t>
            </a:r>
            <a:r>
              <a:rPr lang="ru-RU" sz="15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железисто-минеральные </a:t>
            </a: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воды,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• Дивья гора, </a:t>
            </a:r>
            <a:endParaRPr lang="ru-RU" sz="1500" b="1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5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• </a:t>
            </a: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Скала профессорская,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• Сухоложская пещера,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• озеро Ирбитское,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• Сосновый бор,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• Липовая аллея,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• Гальяновское болото,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• болото Гладкое, </a:t>
            </a:r>
          </a:p>
          <a:p>
            <a:pPr>
              <a:lnSpc>
                <a:spcPct val="120000"/>
              </a:lnSpc>
            </a:pP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• болото Каменско-Алтынайское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49388" y="5189453"/>
            <a:ext cx="3770684" cy="923330"/>
          </a:xfrm>
          <a:prstGeom prst="rect">
            <a:avLst/>
          </a:prstGeom>
          <a:noFill/>
          <a:ln w="28575">
            <a:noFill/>
            <a:prstDash val="sysDot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500" b="1" i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      </a:t>
            </a:r>
            <a:r>
              <a:rPr lang="ru-RU" sz="1500" b="1" i="1" u="sng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К</a:t>
            </a:r>
            <a:r>
              <a:rPr lang="ru-RU" sz="1500" b="1" i="1" u="sng" dirty="0">
                <a:solidFill>
                  <a:srgbClr val="003192"/>
                </a:solidFill>
                <a:latin typeface="Liberation Serif" panose="02020603050405020304" pitchFamily="18" charset="0"/>
              </a:rPr>
              <a:t> памятникам природы относятся </a:t>
            </a:r>
            <a:endParaRPr lang="ru-RU" sz="1500" b="1" i="1" u="sng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5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нависающие над </a:t>
            </a: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рекой </a:t>
            </a:r>
            <a:r>
              <a:rPr lang="ru-RU" sz="15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Пышма скалы  «Чертов стул» и «Три сестры»</a:t>
            </a:r>
            <a:r>
              <a:rPr lang="ru-RU" sz="15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 </a:t>
            </a:r>
            <a:endParaRPr lang="ru-RU" sz="1600" dirty="0">
              <a:solidFill>
                <a:srgbClr val="003192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87054" name="Picture 14" descr="http://photocdn.photogoroda.com/source2/cn3159/r5080/c5143/74182172.jpg?v=201712131121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620" y="2575570"/>
            <a:ext cx="259102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57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6024" y="3498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67702" name="Group 1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319905"/>
              </p:ext>
            </p:extLst>
          </p:nvPr>
        </p:nvGraphicFramePr>
        <p:xfrm>
          <a:off x="395536" y="1196752"/>
          <a:ext cx="8397273" cy="5040560"/>
        </p:xfrm>
        <a:graphic>
          <a:graphicData uri="http://schemas.openxmlformats.org/drawingml/2006/table">
            <a:tbl>
              <a:tblPr/>
              <a:tblGrid>
                <a:gridCol w="4387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264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928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92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884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Всего расходов</a:t>
                      </a:r>
                    </a:p>
                  </a:txBody>
                  <a:tcPr marL="119613" marR="119613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130 138,7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100 %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Проведение физкультурных и спортивных мероприятий</a:t>
                      </a:r>
                      <a:endParaRPr lang="ru-RU" sz="1400" dirty="0">
                        <a:solidFill>
                          <a:srgbClr val="003192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1 660,0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3192"/>
                          </a:solidFill>
                          <a:latin typeface="Liberation Serif" panose="02020603050405020304" pitchFamily="18" charset="0"/>
                        </a:rPr>
                        <a:t>1,3</a:t>
                      </a:r>
                      <a:endParaRPr lang="ru-RU" sz="1400" b="1" dirty="0">
                        <a:solidFill>
                          <a:srgbClr val="003192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Организация предоставления услуг в сфере физической культуры и спорта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45 432,4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34,9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04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Организация предоставления услуг по спортивной подготовке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70 610,3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54,3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0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4.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Создание спортивных площадок (оснащение спортивным оборудованием) для занятий уличной гимнастикой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400,0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0,3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05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5.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Проведение мероприятий по обеспечению антитеррористической защищенности объектов (территорий) муниципальных учреждений физической культуры и спорта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2 758,0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2,1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74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6.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Мероприятия  по поэтапному внедрению  и реализации Всероссийского физкультурно-спортивного комплекса  «Готов к труду и оборон»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174,9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0,1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7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7.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Благоустройство стадиона спортивной школы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Олимпик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»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9 067,0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6,97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0020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8.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Государственная поддержка спортивных организаций, осуществляющих подготовку спортивного резерва для спортивных сборных команд, в том числе спортивных сборных команд Российской Федерации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36,1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0,03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4819" name="Заголовок 20"/>
          <p:cNvSpPr>
            <a:spLocks noGrp="1"/>
          </p:cNvSpPr>
          <p:nvPr>
            <p:ph type="title"/>
          </p:nvPr>
        </p:nvSpPr>
        <p:spPr>
          <a:xfrm>
            <a:off x="2146244" y="136352"/>
            <a:ext cx="6742980" cy="1017748"/>
          </a:xfrm>
        </p:spPr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ru-RU" sz="2600" b="1" dirty="0">
                <a:solidFill>
                  <a:srgbClr val="0070C0"/>
                </a:solidFill>
                <a:effectLst/>
                <a:latin typeface="Book Antiqua" pitchFamily="18" charset="0"/>
              </a:rPr>
              <a:t>Направление расходов на физическую </a:t>
            </a:r>
            <a:r>
              <a:rPr lang="ru-RU" sz="2600" b="1" dirty="0" smtClean="0">
                <a:solidFill>
                  <a:srgbClr val="0070C0"/>
                </a:solidFill>
                <a:effectLst/>
                <a:latin typeface="Book Antiqua" pitchFamily="18" charset="0"/>
              </a:rPr>
              <a:t>культуру и </a:t>
            </a:r>
            <a:r>
              <a:rPr lang="ru-RU" sz="2600" b="1" dirty="0">
                <a:solidFill>
                  <a:srgbClr val="0070C0"/>
                </a:solidFill>
                <a:effectLst/>
                <a:latin typeface="Book Antiqua" pitchFamily="18" charset="0"/>
              </a:rPr>
              <a:t>спорт в </a:t>
            </a:r>
            <a:r>
              <a:rPr lang="ru-RU" sz="2600" b="1" dirty="0" smtClean="0">
                <a:solidFill>
                  <a:srgbClr val="0070C0"/>
                </a:solidFill>
                <a:effectLst/>
                <a:latin typeface="Book Antiqua" pitchFamily="18" charset="0"/>
              </a:rPr>
              <a:t>2023 </a:t>
            </a:r>
            <a:r>
              <a:rPr lang="ru-RU" sz="2600" b="1" dirty="0">
                <a:solidFill>
                  <a:srgbClr val="0070C0"/>
                </a:solidFill>
                <a:effectLst/>
                <a:latin typeface="Book Antiqua" pitchFamily="18" charset="0"/>
              </a:rPr>
              <a:t>году</a:t>
            </a:r>
          </a:p>
        </p:txBody>
      </p:sp>
      <p:pic>
        <p:nvPicPr>
          <p:cNvPr id="2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09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395536" y="1556792"/>
            <a:ext cx="8352928" cy="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95536" y="6237312"/>
            <a:ext cx="8369324" cy="1588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76958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594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6024" y="3498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237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051720" y="40279"/>
            <a:ext cx="6912768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>
              <a:lnSpc>
                <a:spcPct val="12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жилищно-коммунального и дорожного хозяйства, организации благоустройства и повышения энергетической эффективности в городском округе Сухой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Лог»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992017"/>
            <a:ext cx="76847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услуг для населения в сфере ЖКХ, энергосбережения, газоснабжения и благоустройства, обеспечение доступной и безопасной транспортной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</a:t>
            </a:r>
            <a:endParaRPr lang="ru-RU" sz="13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3407" y="1045500"/>
            <a:ext cx="8067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57821" y="1549765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Объемы финансирования  (тыс. руб.)</a:t>
            </a:r>
            <a:endParaRPr lang="ru-RU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686869" y="1863226"/>
            <a:ext cx="409143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051563999"/>
              </p:ext>
            </p:extLst>
          </p:nvPr>
        </p:nvGraphicFramePr>
        <p:xfrm>
          <a:off x="4205793" y="1711347"/>
          <a:ext cx="4824536" cy="1791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76958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86018" name="Picture 2" descr="https://i1.wp.com/holiday-for-you.ru/wp-content/uploads/2017/03/ac0419e1ca258321819dd946439cfb7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58" y="1667516"/>
            <a:ext cx="2920846" cy="176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953124"/>
              </p:ext>
            </p:extLst>
          </p:nvPr>
        </p:nvGraphicFramePr>
        <p:xfrm>
          <a:off x="499358" y="3645025"/>
          <a:ext cx="8375022" cy="28835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927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019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00893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0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Liberation Serif" panose="02020603050405020304" pitchFamily="18" charset="0"/>
                        </a:rPr>
                        <a:t> 2021 г.</a:t>
                      </a:r>
                      <a:endParaRPr lang="ru-RU" sz="10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anose="02020603050405020304" pitchFamily="18" charset="0"/>
                        </a:rPr>
                        <a:t>План</a:t>
                      </a:r>
                      <a:r>
                        <a:rPr lang="ru-RU" sz="1050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050" baseline="0" dirty="0" smtClean="0">
                          <a:latin typeface="Liberation Serif" panose="02020603050405020304" pitchFamily="18" charset="0"/>
                        </a:rPr>
                        <a:t>2022 г.</a:t>
                      </a:r>
                      <a:endParaRPr lang="ru-RU" sz="10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anose="02020603050405020304" pitchFamily="18" charset="0"/>
                        </a:rPr>
                        <a:t>Прогноз 2023 г.</a:t>
                      </a:r>
                      <a:endParaRPr lang="ru-RU" sz="10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anose="02020603050405020304" pitchFamily="18" charset="0"/>
                        </a:rPr>
                        <a:t>Прогноз 2024 г.</a:t>
                      </a:r>
                      <a:endParaRPr lang="ru-RU" sz="10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Liberation Serif" panose="02020603050405020304" pitchFamily="18" charset="0"/>
                        </a:rPr>
                        <a:t>Прогноз 2025 г.</a:t>
                      </a:r>
                      <a:endParaRPr lang="ru-RU" sz="10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72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Протяженность отремонтированных тепловых сетей, км.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0,779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0,85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0,85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7262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Протяженность отремонтированных водопроводных сетей, км.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1,3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72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Протяженность отремонтированных канализационных сетей, км.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0,05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7262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Ввод дополнительных мощностей газопроводов, км.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574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Количество аварийных многоквартирных домов, подлежащих переселению,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 ед.</a:t>
                      </a:r>
                      <a:endParaRPr lang="ru-RU" sz="1100" dirty="0" smtClean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4016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Количество контейнерных площадок, оборудованных в соответствии с требованиями законодательства РФ,</a:t>
                      </a:r>
                      <a:r>
                        <a:rPr kumimoji="0" lang="ru-RU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 шт.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24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40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Количество отремонтированных и обустроенных детских площадок городского округа Сухой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Лог, ед.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841242"/>
              </p:ext>
            </p:extLst>
          </p:nvPr>
        </p:nvGraphicFramePr>
        <p:xfrm>
          <a:off x="499358" y="3645024"/>
          <a:ext cx="8375022" cy="2993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927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019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00893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0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050" dirty="0" smtClean="0">
                          <a:latin typeface="Liberation Serif" panose="02020603050405020304" pitchFamily="18" charset="0"/>
                        </a:rPr>
                        <a:t> 2021 г.</a:t>
                      </a:r>
                      <a:endParaRPr lang="ru-RU" sz="10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anose="02020603050405020304" pitchFamily="18" charset="0"/>
                        </a:rPr>
                        <a:t>План</a:t>
                      </a:r>
                      <a:r>
                        <a:rPr lang="ru-RU" sz="1050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050" baseline="0" dirty="0" smtClean="0">
                          <a:latin typeface="Liberation Serif" panose="02020603050405020304" pitchFamily="18" charset="0"/>
                        </a:rPr>
                        <a:t>2022 г.</a:t>
                      </a:r>
                      <a:endParaRPr lang="ru-RU" sz="10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anose="02020603050405020304" pitchFamily="18" charset="0"/>
                        </a:rPr>
                        <a:t>Прогноз 2023 г.</a:t>
                      </a:r>
                      <a:endParaRPr lang="ru-RU" sz="10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anose="02020603050405020304" pitchFamily="18" charset="0"/>
                        </a:rPr>
                        <a:t>Прогноз 2024 г.</a:t>
                      </a:r>
                      <a:endParaRPr lang="ru-RU" sz="10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Liberation Serif" panose="02020603050405020304" pitchFamily="18" charset="0"/>
                        </a:rPr>
                        <a:t>Прогноз 2025 г.</a:t>
                      </a:r>
                      <a:endParaRPr lang="ru-RU" sz="105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72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Протяженность отремонтированных тепловых сетей, км.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0,044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0,779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0,85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0,85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7262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Протяженность отремонтированных водопроводных сетей, км.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0,749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1,3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72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Протяженность отремонтированных канализационных сетей, км.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-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0,05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7262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Ввод дополнительных мощностей газопроводов, км.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-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574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Количество аварийных многоквартирных домов, подлежащих переселению,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 ед.</a:t>
                      </a:r>
                      <a:endParaRPr lang="ru-RU" sz="1100" dirty="0" smtClean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-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4016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Количество контейнерных площадок, оборудованных в соответствии с требованиями законодательства РФ,</a:t>
                      </a:r>
                      <a:r>
                        <a:rPr kumimoji="0" lang="ru-RU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Liberation Serif" panose="02020603050405020304" pitchFamily="18" charset="0"/>
                        </a:rPr>
                        <a:t> шт.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24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40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Количество отремонтированных и обустроенных детских площадок городского округа Сухой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Лог, ед.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-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1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-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74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Наталья Константинов\AppData\Local\Microsoft\Windows\Temporary Internet Files\Content.IE5\AEE5ACOG\ko1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618464"/>
            <a:ext cx="8856984" cy="608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6024" y="3498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5"/>
          <p:cNvSpPr txBox="1">
            <a:spLocks/>
          </p:cNvSpPr>
          <p:nvPr/>
        </p:nvSpPr>
        <p:spPr>
          <a:xfrm>
            <a:off x="2555775" y="136352"/>
            <a:ext cx="5904657" cy="85725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  <a:cs typeface="Tahoma" pitchFamily="34" charset="0"/>
              </a:rPr>
              <a:t>Направление расходов на жилищно-коммунальное хозяйство в 2023 году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  <a:cs typeface="Tahoma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8832662"/>
              </p:ext>
            </p:extLst>
          </p:nvPr>
        </p:nvGraphicFramePr>
        <p:xfrm>
          <a:off x="467544" y="1196752"/>
          <a:ext cx="8424936" cy="5310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3527884" y="3429000"/>
            <a:ext cx="2088232" cy="115212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191 167,9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831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755576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180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/>
          <p:cNvGrpSpPr/>
          <p:nvPr/>
        </p:nvGrpSpPr>
        <p:grpSpPr>
          <a:xfrm>
            <a:off x="5148065" y="4085233"/>
            <a:ext cx="3323073" cy="855893"/>
            <a:chOff x="7026483" y="5170625"/>
            <a:chExt cx="2891777" cy="1155492"/>
          </a:xfrm>
          <a:noFill/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7026483" y="5170625"/>
              <a:ext cx="2891777" cy="115549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37" name="Скругленный прямоугольник 4"/>
            <p:cNvSpPr/>
            <p:nvPr/>
          </p:nvSpPr>
          <p:spPr>
            <a:xfrm>
              <a:off x="7088334" y="5193365"/>
              <a:ext cx="2754416" cy="108780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200" b="0" kern="1200" dirty="0" smtClean="0">
                  <a:solidFill>
                    <a:schemeClr val="accent5">
                      <a:lumMod val="50000"/>
                    </a:schemeClr>
                  </a:solidFill>
                  <a:latin typeface="Liberation Serif" panose="02020603050405020304" pitchFamily="18" charset="0"/>
                  <a:cs typeface="Times New Roman" panose="02020603050405020304" pitchFamily="18" charset="0"/>
                </a:rPr>
                <a:t>Мероприятия по ремонту автомобильных дорог общего пользования </a:t>
              </a:r>
            </a:p>
            <a:p>
              <a:pPr lvl="0" algn="ctr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200" b="0" kern="1200" dirty="0" smtClean="0">
                  <a:solidFill>
                    <a:schemeClr val="accent5">
                      <a:lumMod val="50000"/>
                    </a:schemeClr>
                  </a:solidFill>
                  <a:latin typeface="Liberation Serif" panose="02020603050405020304" pitchFamily="18" charset="0"/>
                  <a:cs typeface="Times New Roman" panose="02020603050405020304" pitchFamily="18" charset="0"/>
                </a:rPr>
                <a:t>местного значения 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148065" y="2762846"/>
            <a:ext cx="3323074" cy="954186"/>
            <a:chOff x="4120127" y="1280239"/>
            <a:chExt cx="2955033" cy="1158691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4120127" y="1280239"/>
              <a:ext cx="2955033" cy="1158691"/>
            </a:xfrm>
            <a:prstGeom prst="roundRect">
              <a:avLst>
                <a:gd name="adj" fmla="val 10000"/>
              </a:avLst>
            </a:prstGeom>
            <a:noFill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4183331" y="1314178"/>
              <a:ext cx="2815555" cy="104169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200" b="0" kern="1200" dirty="0" smtClean="0">
                  <a:solidFill>
                    <a:schemeClr val="accent5">
                      <a:lumMod val="50000"/>
                    </a:schemeClr>
                  </a:solidFill>
                  <a:latin typeface="Liberation Serif" panose="02020603050405020304" pitchFamily="18" charset="0"/>
                  <a:cs typeface="Times New Roman" panose="02020603050405020304" pitchFamily="18" charset="0"/>
                </a:rPr>
                <a:t>Мероприятия по содержанию и текущему ремонту автомобильных дорог общего пользования, мостов и иных транспортных  инженерных </a:t>
              </a:r>
              <a:r>
                <a:rPr lang="ru-RU" sz="1200" b="0" kern="1200" dirty="0" smtClean="0">
                  <a:solidFill>
                    <a:schemeClr val="accent5">
                      <a:lumMod val="50000"/>
                    </a:schemeClr>
                  </a:solidFill>
                  <a:latin typeface="Liberation Serif" panose="02020603050405020304" pitchFamily="18" charset="0"/>
                </a:rPr>
                <a:t>сооружений </a:t>
              </a:r>
              <a:endParaRPr lang="ru-RU" sz="1200" b="0" kern="1200" dirty="0">
                <a:latin typeface="Liberation Serif" panose="02020603050405020304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988508" y="4462157"/>
            <a:ext cx="3151444" cy="1166930"/>
            <a:chOff x="252598" y="2924888"/>
            <a:chExt cx="2843470" cy="1304571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2598" y="2924888"/>
              <a:ext cx="2843470" cy="1304571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290808" y="2963098"/>
              <a:ext cx="2767050" cy="122815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Liberation Serif" panose="02020603050405020304" pitchFamily="18" charset="0"/>
                </a:rPr>
                <a:t>Иные поступления 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988507" y="2796782"/>
            <a:ext cx="3151445" cy="1150617"/>
            <a:chOff x="252587" y="1297654"/>
            <a:chExt cx="3047751" cy="1150617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252587" y="1297654"/>
              <a:ext cx="3047751" cy="115061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293543" y="1297654"/>
              <a:ext cx="2980351" cy="108321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0" kern="1200" dirty="0" smtClean="0">
                  <a:solidFill>
                    <a:schemeClr val="bg1"/>
                  </a:solidFill>
                  <a:latin typeface="Liberation Serif" panose="02020603050405020304" pitchFamily="18" charset="0"/>
                </a:rPr>
                <a:t>Акцизы на нефтепродукты, подлежащие зачислению</a:t>
              </a:r>
            </a:p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0" kern="1200" dirty="0" smtClean="0">
                  <a:solidFill>
                    <a:schemeClr val="bg1"/>
                  </a:solidFill>
                  <a:latin typeface="Liberation Serif" panose="02020603050405020304" pitchFamily="18" charset="0"/>
                </a:rPr>
                <a:t> в бюджет</a:t>
              </a:r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0" y="15839"/>
            <a:ext cx="9144000" cy="64807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044" y="117203"/>
            <a:ext cx="6372200" cy="44534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Liberation Serif" panose="02020603050405020304" pitchFamily="18" charset="0"/>
              </a:rPr>
              <a:t>Расходы на дорожное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Liberation Serif" panose="02020603050405020304" pitchFamily="18" charset="0"/>
              </a:rPr>
              <a:t>хозяйство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Liberation Serif" panose="02020603050405020304" pitchFamily="18" charset="0"/>
              </a:rPr>
              <a:t>(дорожный фонд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Liberation Serif" panose="02020603050405020304" pitchFamily="18" charset="0"/>
              </a:rPr>
              <a:t>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pic>
        <p:nvPicPr>
          <p:cNvPr id="1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69" y="14451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755576" y="158403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20" name="Загнутый угол 19"/>
          <p:cNvSpPr/>
          <p:nvPr/>
        </p:nvSpPr>
        <p:spPr>
          <a:xfrm>
            <a:off x="3203900" y="3635571"/>
            <a:ext cx="1296092" cy="504056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Liberation Serif" panose="02020603050405020304" pitchFamily="18" charset="0"/>
              </a:rPr>
              <a:t>57 393,6</a:t>
            </a:r>
            <a:endParaRPr lang="ru-RU" b="1" dirty="0">
              <a:latin typeface="Liberation Serif" panose="02020603050405020304" pitchFamily="18" charset="0"/>
            </a:endParaRPr>
          </a:p>
        </p:txBody>
      </p:sp>
      <p:sp>
        <p:nvSpPr>
          <p:cNvPr id="21" name="Загнутый угол 20"/>
          <p:cNvSpPr/>
          <p:nvPr/>
        </p:nvSpPr>
        <p:spPr>
          <a:xfrm>
            <a:off x="3312071" y="5342881"/>
            <a:ext cx="1187921" cy="504056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Liberation Serif" panose="02020603050405020304" pitchFamily="18" charset="0"/>
              </a:rPr>
              <a:t>54 027,4</a:t>
            </a:r>
            <a:endParaRPr lang="ru-RU" b="1" dirty="0">
              <a:latin typeface="Liberation Serif" panose="02020603050405020304" pitchFamily="18" charset="0"/>
            </a:endParaRPr>
          </a:p>
        </p:txBody>
      </p:sp>
      <p:sp>
        <p:nvSpPr>
          <p:cNvPr id="22" name="Загнутый угол 21"/>
          <p:cNvSpPr/>
          <p:nvPr/>
        </p:nvSpPr>
        <p:spPr>
          <a:xfrm>
            <a:off x="7716196" y="3465004"/>
            <a:ext cx="1231167" cy="504056"/>
          </a:xfrm>
          <a:prstGeom prst="foldedCorner">
            <a:avLst>
              <a:gd name="adj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Liberation Serif" panose="02020603050405020304" pitchFamily="18" charset="0"/>
              </a:rPr>
              <a:t>34 219,0</a:t>
            </a:r>
            <a:endParaRPr lang="ru-RU" b="1" dirty="0">
              <a:latin typeface="Liberation Serif" panose="02020603050405020304" pitchFamily="18" charset="0"/>
            </a:endParaRPr>
          </a:p>
        </p:txBody>
      </p:sp>
      <p:sp>
        <p:nvSpPr>
          <p:cNvPr id="23" name="Загнутый угол 22"/>
          <p:cNvSpPr/>
          <p:nvPr/>
        </p:nvSpPr>
        <p:spPr>
          <a:xfrm>
            <a:off x="7755716" y="4639022"/>
            <a:ext cx="1152128" cy="504056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Liberation Serif" panose="02020603050405020304" pitchFamily="18" charset="0"/>
              </a:rPr>
              <a:t>35 944,0</a:t>
            </a:r>
            <a:endParaRPr lang="ru-RU" b="1" dirty="0">
              <a:latin typeface="Liberation Serif" panose="02020603050405020304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1761458" y="166721"/>
            <a:ext cx="1501849" cy="3438540"/>
          </a:xfrm>
          <a:prstGeom prst="rightArrow">
            <a:avLst>
              <a:gd name="adj1" fmla="val 64958"/>
              <a:gd name="adj2" fmla="val 47595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lIns="91430" tIns="45715" rIns="91430" bIns="45715"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дорожного фонда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111 421,0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5400000">
            <a:off x="6153186" y="280928"/>
            <a:ext cx="1501847" cy="3210126"/>
          </a:xfrm>
          <a:prstGeom prst="rightArrow">
            <a:avLst>
              <a:gd name="adj1" fmla="val 64514"/>
              <a:gd name="adj2" fmla="val 50000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lIns="91430" tIns="45715" rIns="91430" bIns="45715"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111 421,0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5148064" y="5342881"/>
            <a:ext cx="3323073" cy="855893"/>
            <a:chOff x="7026483" y="5170625"/>
            <a:chExt cx="2891777" cy="1155492"/>
          </a:xfrm>
          <a:noFill/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7026483" y="5170625"/>
              <a:ext cx="2891777" cy="115549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40" name="Скругленный прямоугольник 4"/>
            <p:cNvSpPr/>
            <p:nvPr/>
          </p:nvSpPr>
          <p:spPr>
            <a:xfrm>
              <a:off x="7089751" y="5193365"/>
              <a:ext cx="2768124" cy="108780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spcAft>
                  <a:spcPts val="0"/>
                </a:spcAft>
              </a:pPr>
              <a:r>
                <a:rPr lang="ru-RU" sz="1200" dirty="0">
                  <a:solidFill>
                    <a:schemeClr val="accent5">
                      <a:lumMod val="50000"/>
                    </a:schemeClr>
                  </a:solidFill>
                  <a:latin typeface="Liberation Serif" panose="02020603050405020304" pitchFamily="18" charset="0"/>
                  <a:cs typeface="Times New Roman" panose="02020603050405020304" pitchFamily="18" charset="0"/>
                </a:rPr>
                <a:t>Капитальный ремонт автомобильной дороги от дома №1 до дома №35 </a:t>
              </a:r>
              <a:r>
                <a:rPr lang="ru-RU" sz="1200" dirty="0" smtClean="0">
                  <a:solidFill>
                    <a:schemeClr val="accent5">
                      <a:lumMod val="50000"/>
                    </a:schemeClr>
                  </a:solidFill>
                  <a:latin typeface="Liberation Serif" panose="02020603050405020304" pitchFamily="18" charset="0"/>
                  <a:cs typeface="Times New Roman" panose="02020603050405020304" pitchFamily="18" charset="0"/>
                </a:rPr>
                <a:t>по </a:t>
              </a:r>
              <a:r>
                <a:rPr lang="ru-RU" sz="1200" dirty="0">
                  <a:solidFill>
                    <a:schemeClr val="accent5">
                      <a:lumMod val="50000"/>
                    </a:schemeClr>
                  </a:solidFill>
                  <a:latin typeface="Liberation Serif" panose="02020603050405020304" pitchFamily="18" charset="0"/>
                  <a:cs typeface="Times New Roman" panose="02020603050405020304" pitchFamily="18" charset="0"/>
                </a:rPr>
                <a:t>ул</a:t>
              </a:r>
              <a:r>
                <a:rPr lang="ru-RU" sz="1200" dirty="0" smtClean="0">
                  <a:solidFill>
                    <a:schemeClr val="accent5">
                      <a:lumMod val="50000"/>
                    </a:schemeClr>
                  </a:solidFill>
                  <a:latin typeface="Liberation Serif" panose="02020603050405020304" pitchFamily="18" charset="0"/>
                  <a:cs typeface="Times New Roman" panose="02020603050405020304" pitchFamily="18" charset="0"/>
                </a:rPr>
                <a:t>. Юбилейная,</a:t>
              </a:r>
            </a:p>
            <a:p>
              <a:pPr lvl="0" algn="ctr" defTabSz="622300">
                <a:spcAft>
                  <a:spcPts val="0"/>
                </a:spcAft>
              </a:pPr>
              <a:r>
                <a:rPr lang="ru-RU" sz="1200" dirty="0" smtClean="0">
                  <a:solidFill>
                    <a:schemeClr val="accent5">
                      <a:lumMod val="50000"/>
                    </a:schemeClr>
                  </a:solidFill>
                  <a:latin typeface="Liberation Serif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dirty="0">
                  <a:solidFill>
                    <a:schemeClr val="accent5">
                      <a:lumMod val="50000"/>
                    </a:schemeClr>
                  </a:solidFill>
                  <a:latin typeface="Liberation Serif" panose="02020603050405020304" pitchFamily="18" charset="0"/>
                  <a:cs typeface="Times New Roman" panose="02020603050405020304" pitchFamily="18" charset="0"/>
                </a:rPr>
                <a:t>г</a:t>
              </a:r>
              <a:r>
                <a:rPr lang="ru-RU" sz="1200" dirty="0" smtClean="0">
                  <a:solidFill>
                    <a:schemeClr val="accent5">
                      <a:lumMod val="50000"/>
                    </a:schemeClr>
                  </a:solidFill>
                  <a:latin typeface="Liberation Serif" panose="02020603050405020304" pitchFamily="18" charset="0"/>
                  <a:cs typeface="Times New Roman" panose="02020603050405020304" pitchFamily="18" charset="0"/>
                </a:rPr>
                <a:t>. Сухой Лог </a:t>
              </a:r>
              <a:endParaRPr lang="ru-RU" sz="1200" b="0" kern="1200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Загнутый угол 40"/>
          <p:cNvSpPr/>
          <p:nvPr/>
        </p:nvSpPr>
        <p:spPr>
          <a:xfrm>
            <a:off x="7755716" y="5913454"/>
            <a:ext cx="1152128" cy="504056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Liberation Serif" panose="02020603050405020304" pitchFamily="18" charset="0"/>
              </a:rPr>
              <a:t>41 258,0</a:t>
            </a:r>
            <a:endParaRPr lang="ru-RU" b="1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62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6024" y="3498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20"/>
          <p:cNvSpPr txBox="1">
            <a:spLocks/>
          </p:cNvSpPr>
          <p:nvPr/>
        </p:nvSpPr>
        <p:spPr>
          <a:xfrm>
            <a:off x="528021" y="633985"/>
            <a:ext cx="8215313" cy="9286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Направления расходов на социальную политику в </a:t>
            </a:r>
            <a:r>
              <a:rPr lang="ru-RU" sz="28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2023 </a:t>
            </a:r>
            <a:r>
              <a:rPr lang="ru-RU" sz="28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году</a:t>
            </a: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002201"/>
              </p:ext>
            </p:extLst>
          </p:nvPr>
        </p:nvGraphicFramePr>
        <p:xfrm>
          <a:off x="809728" y="1597746"/>
          <a:ext cx="7848872" cy="406471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0486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26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ahoma" pitchFamily="34" charset="0"/>
                        </a:rPr>
                        <a:t>Расходы  на  социальную  политику</a:t>
                      </a:r>
                      <a:endParaRPr lang="ru-RU" sz="18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154 458,4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510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Осуществление государственных полномочий по предоставлению гражданам субсидий и компенсаций расходов на оплату жилого  помещения и коммунальных услуг</a:t>
                      </a:r>
                      <a:endParaRPr lang="ru-RU" sz="14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130 309,7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84,3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73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Arial" pitchFamily="34" charset="0"/>
                        </a:rPr>
                        <a:t>Улучшение жилищных условий граждан, проживающих в сельской местности, социальные выплаты молодым семьям</a:t>
                      </a:r>
                      <a:endParaRPr lang="ru-RU" sz="14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1 165,3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9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Пенсионное обеспечение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9 561,5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82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Выплаты лицам, которым присвоено почетное звание «Почетный гражданин городского округа Сухой Лог»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110,0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82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Охрана семьи и детства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(Осуществление мероприятий по организации питания в муниципальных общеобразовательных организациях, социальные выплаты молодым семьям на приобретение жилья)</a:t>
                      </a:r>
                      <a:endParaRPr lang="ru-RU" sz="12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2 914,3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55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Другие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 в области социальной политики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10 397,6</a:t>
                      </a:r>
                      <a:endParaRPr lang="ru-RU" sz="16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755576" y="2132856"/>
            <a:ext cx="798775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13976" y="5661248"/>
            <a:ext cx="798775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55576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171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30932" y="28346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63444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Информация об общественно значимых проектах, реализуемых на территории городского округа Сухой Лог в </a:t>
            </a:r>
            <a:r>
              <a:rPr lang="ru-RU" sz="16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2023 </a:t>
            </a:r>
            <a:r>
              <a:rPr lang="ru-RU" sz="16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году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770090704"/>
              </p:ext>
            </p:extLst>
          </p:nvPr>
        </p:nvGraphicFramePr>
        <p:xfrm>
          <a:off x="539552" y="836712"/>
          <a:ext cx="8352927" cy="5690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Блок-схема: узел 3"/>
          <p:cNvSpPr/>
          <p:nvPr/>
        </p:nvSpPr>
        <p:spPr>
          <a:xfrm>
            <a:off x="274429" y="1192016"/>
            <a:ext cx="215838" cy="288032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Liberation Serif" panose="02020603050405020304" pitchFamily="18" charset="0"/>
              </a:rPr>
              <a:t>1</a:t>
            </a:r>
            <a:endParaRPr lang="ru-RU" sz="1600" dirty="0">
              <a:latin typeface="Liberation Serif" panose="02020603050405020304" pitchFamily="18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279930" y="2073821"/>
            <a:ext cx="215838" cy="288032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Liberation Serif" panose="02020603050405020304" pitchFamily="18" charset="0"/>
              </a:rPr>
              <a:t>2</a:t>
            </a:r>
            <a:endParaRPr lang="ru-RU" sz="1600" dirty="0">
              <a:latin typeface="Liberation Serif" panose="02020603050405020304" pitchFamily="18" charset="0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274243" y="3863577"/>
            <a:ext cx="216024" cy="288032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4</a:t>
            </a:r>
            <a:endParaRPr lang="ru-RU" sz="16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274057" y="3029447"/>
            <a:ext cx="216210" cy="288032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Liberation Serif" panose="02020603050405020304" pitchFamily="18" charset="0"/>
              </a:rPr>
              <a:t>3</a:t>
            </a:r>
            <a:endParaRPr lang="ru-RU" sz="1600" dirty="0">
              <a:latin typeface="Liberation Serif" panose="02020603050405020304" pitchFamily="18" charset="0"/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279744" y="4735413"/>
            <a:ext cx="216024" cy="288032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Liberation Serif" panose="02020603050405020304" pitchFamily="18" charset="0"/>
              </a:rPr>
              <a:t>5</a:t>
            </a:r>
            <a:endParaRPr lang="ru-RU" sz="1600" dirty="0">
              <a:latin typeface="Liberation Serif" panose="02020603050405020304" pitchFamily="18" charset="0"/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274429" y="5520524"/>
            <a:ext cx="216024" cy="288032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6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1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2731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932" y="28346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240441"/>
              </p:ext>
            </p:extLst>
          </p:nvPr>
        </p:nvGraphicFramePr>
        <p:xfrm>
          <a:off x="539552" y="836712"/>
          <a:ext cx="8280920" cy="43657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17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414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422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742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9303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</a:rPr>
                        <a:t>Наименование целевой группы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</a:rPr>
                        <a:t>Численность целевой группы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</a:rPr>
                        <a:t>Предлагаемые меры поддержки </a:t>
                      </a:r>
                      <a:endParaRPr lang="ru-RU" sz="1200" dirty="0" smtClean="0">
                        <a:effectLst/>
                        <a:latin typeface="Liberation Serif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</a:rPr>
                        <a:t>за </a:t>
                      </a: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</a:rPr>
                        <a:t>счет средств бюджета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</a:rPr>
                        <a:t>Объем расходов на поддержку </a:t>
                      </a:r>
                      <a:endParaRPr lang="ru-RU" sz="1200" dirty="0" smtClean="0">
                        <a:effectLst/>
                        <a:latin typeface="Liberation Serif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</a:rPr>
                        <a:t>целевой </a:t>
                      </a: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</a:rPr>
                        <a:t>группы </a:t>
                      </a: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</a:rPr>
                        <a:t> ( </a:t>
                      </a: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</a:rPr>
                        <a:t>тыс</a:t>
                      </a: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</a:rPr>
                        <a:t>. руб</a:t>
                      </a: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</a:rPr>
                        <a:t>.)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6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Liberation Serif" panose="02020603050405020304" pitchFamily="18" charset="0"/>
                        </a:rPr>
                        <a:t>2023 </a:t>
                      </a:r>
                      <a:r>
                        <a:rPr lang="ru-RU" sz="1000" b="1" dirty="0">
                          <a:effectLst/>
                          <a:latin typeface="Liberation Serif" panose="02020603050405020304" pitchFamily="18" charset="0"/>
                        </a:rPr>
                        <a:t>год</a:t>
                      </a:r>
                      <a:endParaRPr lang="ru-RU" sz="1000" b="1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Liberation Serif" panose="02020603050405020304" pitchFamily="18" charset="0"/>
                        </a:rPr>
                        <a:t>2024 год</a:t>
                      </a:r>
                      <a:endParaRPr lang="ru-RU" sz="1000" b="1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Liberation Serif" panose="02020603050405020304" pitchFamily="18" charset="0"/>
                        </a:rPr>
                        <a:t>2025 </a:t>
                      </a:r>
                      <a:r>
                        <a:rPr lang="ru-RU" sz="1000" b="1" dirty="0">
                          <a:effectLst/>
                          <a:latin typeface="Liberation Serif" panose="02020603050405020304" pitchFamily="18" charset="0"/>
                        </a:rPr>
                        <a:t>год</a:t>
                      </a:r>
                      <a:endParaRPr lang="ru-RU" sz="1000" b="1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2383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</a:rPr>
                        <a:t>В СФЕРЕ СОЦИАЛЬНОЙ</a:t>
                      </a:r>
                      <a:r>
                        <a:rPr lang="ru-RU" sz="1200" baseline="0" dirty="0" smtClean="0">
                          <a:effectLst/>
                          <a:latin typeface="Liberation Serif" panose="02020603050405020304" pitchFamily="18" charset="0"/>
                        </a:rPr>
                        <a:t> ПОЛИТИКИ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48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Почетные граждане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Единовременное денежное поощрение (ежемесячное пособие до 01.01.2014г.) гражданам, которым присвоено почетное звание «Почетный гражданин городского округа Сухой Лог»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110,0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110,0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110,0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5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Пенсионеры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Выплата пенсии за выслугу лет лицам, замещавшим муниципальные должности и должности муниципальной службы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9 561,5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10 092,3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10 496,0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4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Пенсионеры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326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Бесплатный проезд в летний период к садам, приусадебным участкам в сельской местности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150,0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150,0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150,0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2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Граждане, проживающие на сельских территориях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Предоставление социальных выплат для улучшения жилищных условий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1 165,3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1 165,3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1 165,3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9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Молодые семьи (возраст до 35 лет)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1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Предоставление социальных выплат на приобретение (строительство) жилья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1 914,3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1 914,3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1 914,3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411760" y="188640"/>
            <a:ext cx="6285384" cy="41805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</a:rPr>
              <a:t>Расходы бюджета с учетом интересов целевых групп граждан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755576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437094"/>
              </p:ext>
            </p:extLst>
          </p:nvPr>
        </p:nvGraphicFramePr>
        <p:xfrm>
          <a:off x="539552" y="5229200"/>
          <a:ext cx="8280920" cy="1152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6004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В СФЕРЕ ЖИЛИЩНО-КОММУНАЛЬНОГО ХОЗЯЙСТВА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Пенсионеры, родители, имеющие трех и более детей, дети до 7 лет</a:t>
                      </a: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Предоставление льгот на оплату услуг банного комплекса  пенсионерам, родителям (законным представителям), имеющим трех и более детей, детям до 7 лет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  800,0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81958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3494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86587"/>
              </p:ext>
            </p:extLst>
          </p:nvPr>
        </p:nvGraphicFramePr>
        <p:xfrm>
          <a:off x="447006" y="836712"/>
          <a:ext cx="8280920" cy="56277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67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9954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Liberation Serif" panose="02020603050405020304" pitchFamily="18" charset="0"/>
                        </a:rPr>
                        <a:t>Наименование целевой группы</a:t>
                      </a:r>
                      <a:endParaRPr lang="ru-RU" sz="11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Liberation Serif" panose="02020603050405020304" pitchFamily="18" charset="0"/>
                        </a:rPr>
                        <a:t>Численность целевой группы</a:t>
                      </a:r>
                      <a:endParaRPr lang="ru-RU" sz="11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Liberation Serif" panose="02020603050405020304" pitchFamily="18" charset="0"/>
                        </a:rPr>
                        <a:t>Предлагаемые меры </a:t>
                      </a:r>
                      <a:r>
                        <a:rPr lang="ru-RU" sz="1150" dirty="0" smtClean="0">
                          <a:effectLst/>
                          <a:latin typeface="Liberation Serif" panose="02020603050405020304" pitchFamily="18" charset="0"/>
                        </a:rPr>
                        <a:t>поддержки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150" dirty="0">
                          <a:effectLst/>
                          <a:latin typeface="Liberation Serif" panose="02020603050405020304" pitchFamily="18" charset="0"/>
                        </a:rPr>
                        <a:t>за счет средств бюджета</a:t>
                      </a:r>
                      <a:endParaRPr lang="ru-RU" sz="11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Liberation Serif" panose="02020603050405020304" pitchFamily="18" charset="0"/>
                        </a:rPr>
                        <a:t>Объем расходов на поддержку </a:t>
                      </a:r>
                      <a:endParaRPr lang="ru-RU" sz="1150" dirty="0" smtClean="0">
                        <a:effectLst/>
                        <a:latin typeface="Liberation Serif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effectLst/>
                          <a:latin typeface="Liberation Serif" panose="02020603050405020304" pitchFamily="18" charset="0"/>
                        </a:rPr>
                        <a:t>целевой </a:t>
                      </a:r>
                      <a:r>
                        <a:rPr lang="ru-RU" sz="1150" dirty="0">
                          <a:effectLst/>
                          <a:latin typeface="Liberation Serif" panose="02020603050405020304" pitchFamily="18" charset="0"/>
                        </a:rPr>
                        <a:t>группы </a:t>
                      </a:r>
                      <a:r>
                        <a:rPr lang="ru-RU" sz="1150" dirty="0" smtClean="0">
                          <a:effectLst/>
                          <a:latin typeface="Liberation Serif" panose="02020603050405020304" pitchFamily="18" charset="0"/>
                        </a:rPr>
                        <a:t> (тыс. руб</a:t>
                      </a:r>
                      <a:r>
                        <a:rPr lang="ru-RU" sz="1150" dirty="0">
                          <a:effectLst/>
                          <a:latin typeface="Liberation Serif" panose="02020603050405020304" pitchFamily="18" charset="0"/>
                        </a:rPr>
                        <a:t>.)</a:t>
                      </a:r>
                      <a:endParaRPr lang="ru-RU" sz="11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21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Liberation Serif" panose="02020603050405020304" pitchFamily="18" charset="0"/>
                        </a:rPr>
                        <a:t>2023 </a:t>
                      </a:r>
                      <a:r>
                        <a:rPr lang="ru-RU" sz="1000" b="1" dirty="0">
                          <a:effectLst/>
                          <a:latin typeface="Liberation Serif" panose="02020603050405020304" pitchFamily="18" charset="0"/>
                        </a:rPr>
                        <a:t>год</a:t>
                      </a:r>
                      <a:endParaRPr lang="ru-RU" sz="1000" b="1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Liberation Serif" panose="02020603050405020304" pitchFamily="18" charset="0"/>
                        </a:rPr>
                        <a:t>2024 </a:t>
                      </a:r>
                      <a:r>
                        <a:rPr lang="ru-RU" sz="1000" b="1" dirty="0">
                          <a:effectLst/>
                          <a:latin typeface="Liberation Serif" panose="02020603050405020304" pitchFamily="18" charset="0"/>
                        </a:rPr>
                        <a:t>год</a:t>
                      </a:r>
                      <a:endParaRPr lang="ru-RU" sz="1000" b="1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Liberation Serif" panose="02020603050405020304" pitchFamily="18" charset="0"/>
                        </a:rPr>
                        <a:t>2025 </a:t>
                      </a:r>
                      <a:r>
                        <a:rPr lang="ru-RU" sz="1000" b="1" dirty="0">
                          <a:effectLst/>
                          <a:latin typeface="Liberation Serif" panose="02020603050405020304" pitchFamily="18" charset="0"/>
                        </a:rPr>
                        <a:t>год</a:t>
                      </a:r>
                      <a:endParaRPr lang="ru-RU" sz="1000" b="1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6431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</a:rPr>
                        <a:t>В СФЕРЕ</a:t>
                      </a:r>
                      <a:r>
                        <a:rPr lang="ru-RU" sz="1200" baseline="0" dirty="0" smtClean="0">
                          <a:effectLst/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</a:rPr>
                        <a:t>ОБРАЗОВАНИЯ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43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Liberation Serif" panose="02020603050405020304" pitchFamily="18" charset="0"/>
                        </a:rPr>
                        <a:t>Обучающиеся в возрасте от 14 до 18 лет в муниципальных общеобразовательный учреждениях и педагогические работники</a:t>
                      </a:r>
                      <a:endParaRPr lang="ru-RU" sz="10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Liberation Serif" panose="02020603050405020304" pitchFamily="18" charset="0"/>
                        </a:rPr>
                        <a:t>44</a:t>
                      </a:r>
                      <a:r>
                        <a:rPr lang="ru-RU" sz="1050" dirty="0"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Liberation Serif" panose="02020603050405020304" pitchFamily="18" charset="0"/>
                        </a:rPr>
                        <a:t>Премия Главы городского округа  для обучающихся, ставших победителями муниципального этапа всероссийской олимпиады школьников и педагогических работников, подготовивших победителей</a:t>
                      </a:r>
                      <a:endParaRPr lang="ru-RU" sz="10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Liberation Serif" panose="02020603050405020304" pitchFamily="18" charset="0"/>
                        </a:rPr>
                        <a:t>300,0</a:t>
                      </a:r>
                      <a:endParaRPr lang="ru-RU" sz="10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Liberation Serif" panose="02020603050405020304" pitchFamily="18" charset="0"/>
                        </a:rPr>
                        <a:t>300,0</a:t>
                      </a:r>
                      <a:endParaRPr lang="ru-RU" sz="10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Liberation Serif" panose="02020603050405020304" pitchFamily="18" charset="0"/>
                        </a:rPr>
                        <a:t>300,0</a:t>
                      </a:r>
                      <a:endParaRPr lang="ru-RU" sz="10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4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Liberation Serif" panose="02020603050405020304" pitchFamily="18" charset="0"/>
                        </a:rPr>
                        <a:t>Молодые специалисты</a:t>
                      </a:r>
                      <a:endParaRPr lang="ru-RU" sz="10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 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23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Создание условий для закрепления педагогических кадров в образовательных учреждениях посредством выплаты стипендии и единовременного поощрения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2 086,0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2 454,0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2 454,0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56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Liberation Serif" panose="02020603050405020304" pitchFamily="18" charset="0"/>
                        </a:rPr>
                        <a:t>Родители (законные представители), имеющие трех и более детей</a:t>
                      </a:r>
                      <a:endParaRPr lang="ru-RU" sz="10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694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Предоставление льгот на оплату расходов за присмотр и уход в детских садах родителям (законным представителям), имеющим трех и более детей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2 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200,0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2 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200,0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2 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200,0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4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Родители,</a:t>
                      </a:r>
                      <a:r>
                        <a:rPr lang="ru-RU" sz="1050" baseline="0" dirty="0" smtClean="0"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 призванные на военную службу по мобилизации в Вооруженные Силы РФ, обучающихся по программе дошкольного образования</a:t>
                      </a:r>
                      <a:endParaRPr lang="ru-RU" sz="10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126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Предоставление льгот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  ( 100%) на оплату за присмотр и уход в детских садах родителям, призванным на военную службу по мобилизации в Вооруженные Силы РФ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3 300,0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94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Liberation Serif" panose="02020603050405020304" pitchFamily="18" charset="0"/>
                        </a:rPr>
                        <a:t>Родители (законные представители), имеющие детей инвалидов, сирот, </a:t>
                      </a:r>
                      <a:r>
                        <a:rPr lang="ru-RU" sz="1050" dirty="0" smtClean="0">
                          <a:effectLst/>
                          <a:latin typeface="Liberation Serif" panose="02020603050405020304" pitchFamily="18" charset="0"/>
                        </a:rPr>
                        <a:t>опекаемых, детей с туберкулезной</a:t>
                      </a:r>
                      <a:r>
                        <a:rPr lang="ru-RU" sz="1050" baseline="0" dirty="0" smtClean="0">
                          <a:effectLst/>
                          <a:latin typeface="Liberation Serif" panose="02020603050405020304" pitchFamily="18" charset="0"/>
                        </a:rPr>
                        <a:t> интоксикацией</a:t>
                      </a:r>
                      <a:endParaRPr lang="ru-RU" sz="1050" dirty="0"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60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Предоставление льгот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( 100%) на 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оплату расходов за присмотр и уход в детских садах родителям (законным представителям) в соответствии с федеральным законодательством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1 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593,0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1 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593,0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1 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593,0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0932" y="28346"/>
            <a:ext cx="9113068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755576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228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0" y="15838"/>
            <a:ext cx="9144000" cy="748865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143286" y="30038"/>
            <a:ext cx="6768752" cy="50405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  <a:effectLst/>
                <a:latin typeface="Liberation Serif" panose="02020603050405020304" pitchFamily="18" charset="0"/>
              </a:rPr>
              <a:t>Расходы в расчете на одного жителя городского округа Сухой Лог в 2023 году </a:t>
            </a:r>
            <a:br>
              <a:rPr lang="ru-RU" sz="1900" dirty="0" smtClean="0">
                <a:solidFill>
                  <a:schemeClr val="accent3">
                    <a:lumMod val="50000"/>
                  </a:schemeClr>
                </a:solidFill>
                <a:effectLst/>
                <a:latin typeface="Liberation Serif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Liberation Serif" panose="02020603050405020304" pitchFamily="18" charset="0"/>
              </a:rPr>
              <a:t>                                                                        </a:t>
            </a:r>
            <a:endParaRPr lang="ru-RU" sz="1400" dirty="0">
              <a:solidFill>
                <a:schemeClr val="tx1"/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28191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568" y="11720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560092" y="924869"/>
            <a:ext cx="5044355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Расходы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бюджета городского округа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Сухой Лог </a:t>
            </a:r>
          </a:p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одного гражданина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7640" y="916782"/>
            <a:ext cx="1008112" cy="7200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48 687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в год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1360" y="4437112"/>
            <a:ext cx="1008112" cy="72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3 396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год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83364" y="935188"/>
            <a:ext cx="1008112" cy="7200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4 057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в месяц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15920" y="1772816"/>
            <a:ext cx="1008112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3 289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год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37640" y="3554141"/>
            <a:ext cx="1008112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3 834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в год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14591" y="2661345"/>
            <a:ext cx="1008112" cy="720080"/>
          </a:xfrm>
          <a:prstGeom prst="roundRect">
            <a:avLst/>
          </a:prstGeom>
          <a:solidFill>
            <a:srgbClr val="FF7C8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30 047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год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30004" y="1799556"/>
            <a:ext cx="5080173" cy="72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Расходы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бюджета городского округа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Сухой Лог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на социальную политику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одного гражданина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53196" y="4471342"/>
            <a:ext cx="5044355" cy="72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Расходы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бюджета городского округа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Сухой Лог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на культуру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одного гражданина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65822" y="3544022"/>
            <a:ext cx="5044355" cy="720080"/>
          </a:xfrm>
          <a:prstGeom prst="roundRect">
            <a:avLst/>
          </a:prstGeom>
          <a:solidFill>
            <a:srgbClr val="FBECE5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Расходы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бюджета городского округа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Сухой Лог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жилищно-коммунальное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хозяйство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одного гражданина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60092" y="2661345"/>
            <a:ext cx="5044355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Расходы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бюджета городского округа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Сухой Лог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на образование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одного гражданина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16943" y="2661345"/>
            <a:ext cx="1008112" cy="720080"/>
          </a:xfrm>
          <a:prstGeom prst="roundRect">
            <a:avLst/>
          </a:prstGeom>
          <a:solidFill>
            <a:srgbClr val="FF7C8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2 504</a:t>
            </a: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месяц</a:t>
            </a:r>
          </a:p>
          <a:p>
            <a:pPr algn="ctr"/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087556" y="3569371"/>
            <a:ext cx="1008112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320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месяц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087556" y="4451945"/>
            <a:ext cx="1008112" cy="72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283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месяц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087556" y="1799556"/>
            <a:ext cx="1008112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274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месяц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64155" y="5323284"/>
            <a:ext cx="1008112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2 771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год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03061" y="5323284"/>
            <a:ext cx="1008112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231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месяц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65822" y="5316016"/>
            <a:ext cx="5044355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Расходы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бюджета городского округа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Сухой Лог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на физическую культуру и спорт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одного гражданина</a:t>
            </a:r>
          </a:p>
        </p:txBody>
      </p:sp>
    </p:spTree>
    <p:extLst>
      <p:ext uri="{BB962C8B-B14F-4D97-AF65-F5344CB8AC3E}">
        <p14:creationId xmlns:p14="http://schemas.microsoft.com/office/powerpoint/2010/main" val="424123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2269" y="764704"/>
            <a:ext cx="8286751" cy="646321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долг городского округа Сухой Лог представлен обязательствами округа – кредитами, привлеченными в бюджет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округа.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4493019"/>
              </p:ext>
            </p:extLst>
          </p:nvPr>
        </p:nvGraphicFramePr>
        <p:xfrm>
          <a:off x="395536" y="1412776"/>
          <a:ext cx="8573101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-1885" y="1530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ahoma" pitchFamily="34" charset="0"/>
              </a:rPr>
              <a:t>Муниципальный долг</a:t>
            </a:r>
          </a:p>
        </p:txBody>
      </p:sp>
      <p:pic>
        <p:nvPicPr>
          <p:cNvPr id="8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71" y="13716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827584" y="12046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6197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40890"/>
            <a:ext cx="9144000" cy="76470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511170" y="109017"/>
            <a:ext cx="6618766" cy="64807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Основные  социально – экономические показатели </a:t>
            </a:r>
            <a:br>
              <a:rPr lang="ru-RU" sz="2000" b="1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Liberation Serif" panose="02020603050405020304" pitchFamily="18" charset="0"/>
              </a:rPr>
              <a:t>городского  округа Сухой Лог</a:t>
            </a:r>
            <a:endParaRPr lang="ru-RU" sz="2000" b="1" dirty="0">
              <a:solidFill>
                <a:srgbClr val="0070C0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85179094"/>
              </p:ext>
            </p:extLst>
          </p:nvPr>
        </p:nvGraphicFramePr>
        <p:xfrm>
          <a:off x="899592" y="908720"/>
          <a:ext cx="7916044" cy="5508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537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9241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9065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515096656"/>
              </p:ext>
            </p:extLst>
          </p:nvPr>
        </p:nvGraphicFramePr>
        <p:xfrm>
          <a:off x="235893" y="464271"/>
          <a:ext cx="8638675" cy="5387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1971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024" y="3498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Уровень долговой нагрузки, %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568" y="11720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683568" y="128191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5061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:\Схема функциональных з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763716" y="2636845"/>
            <a:ext cx="5907087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ru-RU" sz="3600" dirty="0">
                <a:latin typeface="Book Antiqua" pitchFamily="18" charset="0"/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50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0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Tahoma" pitchFamily="34" charset="0"/>
            </a:endParaRPr>
          </a:p>
        </p:txBody>
      </p:sp>
      <p:pic>
        <p:nvPicPr>
          <p:cNvPr id="8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513" y="10136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899592" y="132557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84784"/>
            <a:ext cx="3960440" cy="39604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11760" y="86390"/>
            <a:ext cx="48275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atin typeface="Liberation Serif" panose="02020603050405020304" pitchFamily="18" charset="0"/>
                <a:cs typeface="Times New Roman" pitchFamily="18" charset="0"/>
              </a:rPr>
              <a:t>Контактная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35720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4064" y="0"/>
            <a:ext cx="9144000" cy="654075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365608" y="654075"/>
            <a:ext cx="41413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Оборот продукции промышленных организаций </a:t>
            </a:r>
          </a:p>
          <a:p>
            <a:pPr algn="ctr" eaLnBrk="1" hangingPunct="1"/>
            <a:r>
              <a:rPr lang="ru-RU" alt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городского округа Сухой Лог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673" y="104365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45528896"/>
              </p:ext>
            </p:extLst>
          </p:nvPr>
        </p:nvGraphicFramePr>
        <p:xfrm>
          <a:off x="205807" y="1173128"/>
          <a:ext cx="434493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99592" y="154286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210522" y="654075"/>
            <a:ext cx="3693840" cy="37035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ru-RU" altLang="ru-RU" sz="14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</a:rPr>
              <a:t>Объём производства сельскохозяйственной  продукции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660482368"/>
              </p:ext>
            </p:extLst>
          </p:nvPr>
        </p:nvGraphicFramePr>
        <p:xfrm>
          <a:off x="4778474" y="1179230"/>
          <a:ext cx="412588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709202"/>
              </p:ext>
            </p:extLst>
          </p:nvPr>
        </p:nvGraphicFramePr>
        <p:xfrm>
          <a:off x="1584236" y="5013176"/>
          <a:ext cx="6170628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73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-14064" y="0"/>
            <a:ext cx="9144000" cy="74936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424113"/>
              </p:ext>
            </p:extLst>
          </p:nvPr>
        </p:nvGraphicFramePr>
        <p:xfrm>
          <a:off x="457200" y="1340769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267744" y="103087"/>
            <a:ext cx="6480720" cy="1143000"/>
          </a:xfrm>
        </p:spPr>
        <p:txBody>
          <a:bodyPr/>
          <a:lstStyle/>
          <a:p>
            <a:pPr algn="ctr" eaLnBrk="1" hangingPunct="1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Book Antiqua" pitchFamily="18" charset="0"/>
              </a:rPr>
              <a:t>Нормативно правовая база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Book Antiqua" pitchFamily="18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Book Antiqua" pitchFamily="18" charset="0"/>
              </a:rPr>
              <a:t>формирования бюджета</a:t>
            </a:r>
          </a:p>
        </p:txBody>
      </p:sp>
      <p:pic>
        <p:nvPicPr>
          <p:cNvPr id="11268" name="Picture 1" descr="C:\Users\Владелец\Desktop\картинки\БК РФ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6" y="1989139"/>
            <a:ext cx="708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C:\Users\Владелец\Desktop\картинки\НК РФ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651" y="3644902"/>
            <a:ext cx="749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" descr="E:\Открытый бюджет\картинки\закон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5655" y="5459420"/>
            <a:ext cx="7207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103087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755651" y="86766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477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-14064" y="0"/>
            <a:ext cx="9144000" cy="74936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r>
              <a:rPr lang="ru-RU" sz="2000" b="1" dirty="0" smtClean="0">
                <a:solidFill>
                  <a:srgbClr val="003192"/>
                </a:solidFill>
                <a:latin typeface="Liberation Serif" panose="02020603050405020304" pitchFamily="18" charset="0"/>
                <a:cs typeface="Times New Roman" pitchFamily="18" charset="0"/>
              </a:rPr>
              <a:t>Основные </a:t>
            </a:r>
            <a:r>
              <a:rPr lang="ru-RU" sz="2000" b="1" dirty="0">
                <a:solidFill>
                  <a:srgbClr val="003192"/>
                </a:solidFill>
                <a:latin typeface="Liberation Serif" panose="02020603050405020304" pitchFamily="18" charset="0"/>
                <a:cs typeface="Times New Roman" pitchFamily="18" charset="0"/>
              </a:rPr>
              <a:t>задачи и приоритетные направления </a:t>
            </a:r>
            <a:endParaRPr lang="ru-RU" sz="2000" b="1" dirty="0" smtClean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3192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        бюджетной  </a:t>
            </a:r>
            <a:r>
              <a:rPr lang="ru-RU" sz="2000" b="1" dirty="0">
                <a:solidFill>
                  <a:srgbClr val="003192"/>
                </a:solidFill>
                <a:latin typeface="Liberation Serif" panose="02020603050405020304" pitchFamily="18" charset="0"/>
                <a:cs typeface="Times New Roman" pitchFamily="18" charset="0"/>
              </a:rPr>
              <a:t>политики городского округа Сухой </a:t>
            </a:r>
            <a:r>
              <a:rPr lang="ru-RU" sz="2000" b="1" dirty="0" smtClean="0">
                <a:solidFill>
                  <a:srgbClr val="003192"/>
                </a:solidFill>
                <a:latin typeface="Liberation Serif" panose="02020603050405020304" pitchFamily="18" charset="0"/>
                <a:cs typeface="Times New Roman" pitchFamily="18" charset="0"/>
              </a:rPr>
              <a:t>Лог</a:t>
            </a:r>
            <a:r>
              <a:rPr lang="ru-RU" sz="2000" dirty="0">
                <a:solidFill>
                  <a:srgbClr val="003192"/>
                </a:solidFill>
                <a:latin typeface="Liberation Serif" panose="02020603050405020304" pitchFamily="18" charset="0"/>
              </a:rPr>
              <a:t/>
            </a:r>
            <a:br>
              <a:rPr lang="ru-RU" sz="2000" dirty="0">
                <a:solidFill>
                  <a:srgbClr val="003192"/>
                </a:solidFill>
                <a:latin typeface="Liberation Serif" panose="02020603050405020304" pitchFamily="18" charset="0"/>
              </a:rPr>
            </a:b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597" y="13111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971600" y="145926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" name="Загнутый угол 1"/>
          <p:cNvSpPr/>
          <p:nvPr/>
        </p:nvSpPr>
        <p:spPr>
          <a:xfrm>
            <a:off x="557895" y="980728"/>
            <a:ext cx="8406593" cy="5400600"/>
          </a:xfrm>
          <a:prstGeom prst="foldedCorner">
            <a:avLst>
              <a:gd name="adj" fmla="val 2707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buNone/>
              <a:defRPr/>
            </a:pPr>
            <a:endParaRPr lang="ru-RU" sz="14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endParaRPr lang="ru-RU" sz="1400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endParaRPr lang="ru-RU" sz="14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endParaRPr lang="ru-RU" sz="1400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endParaRPr lang="ru-RU" sz="14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          ОСНОВНАЯ </a:t>
            </a: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ЗАДАЧА БЮДЖЕТНОЙ ПОЛИТИКИ – это укрепление доходной части бюджета,  повышение эффективности бюджетных расходов.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      Основными </a:t>
            </a: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задачами ближайших лет по повышению эффективности бюджетных расходов являются: 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повышение эффективности и результативности имеющихся инструментов программно-целевого управления и бюджетирования;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создание условий для повышения качества предоставления муниципальных услуг;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повышение эффективности процедур проведения муниципальных закупок;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совершенствование процедур предварительного и последующего контроля;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обеспечение широкого вовлечения граждан в процедуры обсуждения и принятия конкретных бюджетных решений, общественного контроля их эффективности и результативности.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      Главным </a:t>
            </a: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инструментом, который призван обеспечить повышение результативности и эффективности бюджетных расходов, ориентированности на достижение целей, должны остаться муниципальные программы.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      Важное </a:t>
            </a: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место в повышении эффективности расходов бюджета занимает обеспечение высокого качества финансового менеджмента главных распорядителей бюджетных средств.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      Будет </a:t>
            </a: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продолжено развитие внутреннего муниципального финансового контроля. При реализации результатов проверок также необходимо максимально обеспечить принцип неотвратимости наказания за допущенные нарушения.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      Кроме </a:t>
            </a: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того, в целях обеспечения прозрачности и открытости </a:t>
            </a: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муниципальных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</a:t>
            </a: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финансов, повышения доступности и понятности информации о бюджете будет </a:t>
            </a:r>
            <a:endParaRPr lang="ru-RU" sz="14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продолжено </a:t>
            </a: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регулярное размещение «Бюджета для граждан» на сайте Администрации </a:t>
            </a:r>
            <a:endParaRPr lang="ru-RU" sz="14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городского </a:t>
            </a: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округа Сухой Лог.</a:t>
            </a:r>
          </a:p>
        </p:txBody>
      </p:sp>
    </p:spTree>
    <p:extLst>
      <p:ext uri="{BB962C8B-B14F-4D97-AF65-F5344CB8AC3E}">
        <p14:creationId xmlns:p14="http://schemas.microsoft.com/office/powerpoint/2010/main" val="771197174"/>
      </p:ext>
    </p:extLst>
  </p:cSld>
  <p:clrMapOvr>
    <a:masterClrMapping/>
  </p:clrMapOvr>
  <p:transition spd="slow" advClick="0" advTm="20000"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TM01859868[[fn=Термический]]</Template>
  <TotalTime>33292</TotalTime>
  <Words>6264</Words>
  <Application>Microsoft Office PowerPoint</Application>
  <PresentationFormat>Экран (4:3)</PresentationFormat>
  <Paragraphs>1535</Paragraphs>
  <Slides>62</Slides>
  <Notes>21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4" baseType="lpstr">
      <vt:lpstr>Открытая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Нормативно правовая база  формирования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ГРАЖДАНИН, его участие в бюджетном процессе</vt:lpstr>
      <vt:lpstr>Презентация PowerPoint</vt:lpstr>
      <vt:lpstr>Презентация PowerPoint</vt:lpstr>
      <vt:lpstr>Презентация PowerPoint</vt:lpstr>
      <vt:lpstr>Доходы бюджета</vt:lpstr>
      <vt:lpstr>Межбюджетные  трансферты - средства, предоставляемые одним бюджетом бюджетной системы Российской Федерации другому бюджету бюджетной системы Российской Федерации </vt:lpstr>
      <vt:lpstr>Доля доходов в бюджете на 2023 год </vt:lpstr>
      <vt:lpstr>Структура и доля налоговых доходов бюджета на 2023 год</vt:lpstr>
      <vt:lpstr>Структура и доля неналоговых  доходов бюджета на 2023 год</vt:lpstr>
      <vt:lpstr>Структура и доля безвозмездных поступлений на 2023 год</vt:lpstr>
      <vt:lpstr>Презентация PowerPoint</vt:lpstr>
      <vt:lpstr>Презентация PowerPoint</vt:lpstr>
      <vt:lpstr>Налог на имущество физических лиц </vt:lpstr>
      <vt:lpstr>Земельный налог </vt:lpstr>
      <vt:lpstr>Динамика поступления доходов   </vt:lpstr>
      <vt:lpstr>Структура поступлений доходов</vt:lpstr>
      <vt:lpstr>5 предприятий, формирующих треть налоговых доходов бюджета городского округа Сухой Лог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бюджета городского округа по программному принципу</vt:lpstr>
      <vt:lpstr>Информация о расходах бюджета в разрезе    муниципальных программ                                                               </vt:lpstr>
      <vt:lpstr>продолжение таблицы</vt:lpstr>
      <vt:lpstr>Презентация PowerPoint</vt:lpstr>
      <vt:lpstr>       Одними из наиболее финансовоёмких         муниципальных программ являются следующие: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Направление расходов на физическую культуру и спорт в 2023 году</vt:lpstr>
      <vt:lpstr>Презентация PowerPoint</vt:lpstr>
      <vt:lpstr>Презентация PowerPoint</vt:lpstr>
      <vt:lpstr>Расходы на дорожное хозяйство  (дорожный фонд)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Финансовое управление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Храмова Н.Б.;Сычева Н.К.</dc:creator>
  <cp:lastModifiedBy>Пользователь</cp:lastModifiedBy>
  <cp:revision>2590</cp:revision>
  <cp:lastPrinted>2022-12-16T03:49:38Z</cp:lastPrinted>
  <dcterms:created xsi:type="dcterms:W3CDTF">2014-02-20T03:04:54Z</dcterms:created>
  <dcterms:modified xsi:type="dcterms:W3CDTF">2023-10-02T10:07:21Z</dcterms:modified>
</cp:coreProperties>
</file>