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embeddings/oleObject3.bin" ContentType="application/vnd.openxmlformats-officedocument.oleObject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embeddings/oleObject4.bin" ContentType="application/vnd.openxmlformats-officedocument.oleObject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7"/>
  </p:notesMasterIdLst>
  <p:sldIdLst>
    <p:sldId id="449" r:id="rId2"/>
    <p:sldId id="450" r:id="rId3"/>
    <p:sldId id="451" r:id="rId4"/>
    <p:sldId id="452" r:id="rId5"/>
    <p:sldId id="538" r:id="rId6"/>
    <p:sldId id="539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471" r:id="rId21"/>
    <p:sldId id="472" r:id="rId22"/>
    <p:sldId id="473" r:id="rId23"/>
    <p:sldId id="474" r:id="rId24"/>
    <p:sldId id="475" r:id="rId25"/>
    <p:sldId id="476" r:id="rId26"/>
    <p:sldId id="478" r:id="rId27"/>
    <p:sldId id="534" r:id="rId28"/>
    <p:sldId id="479" r:id="rId29"/>
    <p:sldId id="480" r:id="rId30"/>
    <p:sldId id="515" r:id="rId31"/>
    <p:sldId id="483" r:id="rId32"/>
    <p:sldId id="484" r:id="rId33"/>
    <p:sldId id="485" r:id="rId34"/>
    <p:sldId id="486" r:id="rId35"/>
    <p:sldId id="553" r:id="rId36"/>
    <p:sldId id="488" r:id="rId37"/>
    <p:sldId id="537" r:id="rId38"/>
    <p:sldId id="492" r:id="rId39"/>
    <p:sldId id="493" r:id="rId40"/>
    <p:sldId id="495" r:id="rId41"/>
    <p:sldId id="496" r:id="rId42"/>
    <p:sldId id="497" r:id="rId43"/>
    <p:sldId id="498" r:id="rId44"/>
    <p:sldId id="500" r:id="rId45"/>
    <p:sldId id="501" r:id="rId46"/>
    <p:sldId id="502" r:id="rId47"/>
    <p:sldId id="503" r:id="rId48"/>
    <p:sldId id="505" r:id="rId49"/>
    <p:sldId id="507" r:id="rId50"/>
    <p:sldId id="508" r:id="rId51"/>
    <p:sldId id="509" r:id="rId52"/>
    <p:sldId id="510" r:id="rId53"/>
    <p:sldId id="511" r:id="rId54"/>
    <p:sldId id="568" r:id="rId55"/>
    <p:sldId id="514" r:id="rId5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EE"/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 autoAdjust="0"/>
    <p:restoredTop sz="99086" autoAdjust="0"/>
  </p:normalViewPr>
  <p:slideViewPr>
    <p:cSldViewPr>
      <p:cViewPr varScale="1">
        <p:scale>
          <a:sx n="115" d="100"/>
          <a:sy n="115" d="100"/>
        </p:scale>
        <p:origin x="7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4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5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81E-2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48-449F-8DC1-8458F113A97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AD48-449F-8DC1-8458F113A974}"/>
              </c:ext>
            </c:extLst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75,2%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48-449F-8DC1-8458F113A974}"/>
                </c:ext>
              </c:extLst>
            </c:dLbl>
            <c:dLbl>
              <c:idx val="1"/>
              <c:layout>
                <c:manualLayout>
                  <c:x val="-6.1782386498118569E-2"/>
                  <c:y val="0.1692826722956708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</a:t>
                    </a:r>
                  </a:p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2,8 %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48-449F-8DC1-8458F113A974}"/>
                </c:ext>
              </c:extLst>
            </c:dLbl>
            <c:dLbl>
              <c:idx val="2"/>
              <c:layout>
                <c:manualLayout>
                  <c:x val="-7.2358747578771435E-2"/>
                  <c:y val="-0.1881276154501351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8,0 %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48-449F-8DC1-8458F113A974}"/>
                </c:ext>
              </c:extLst>
            </c:dLbl>
            <c:dLbl>
              <c:idx val="3"/>
              <c:layout>
                <c:manualLayout>
                  <c:x val="-5.5469561353086373E-2"/>
                  <c:y val="6.114116949968521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</a:t>
                    </a:r>
                  </a:p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11,1 %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48-449F-8DC1-8458F113A974}"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1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1,9 %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48-449F-8DC1-8458F113A974}"/>
                </c:ext>
              </c:extLst>
            </c:dLbl>
            <c:dLbl>
              <c:idx val="5"/>
              <c:layout>
                <c:manualLayout>
                  <c:x val="-6.1321447375412397E-2"/>
                  <c:y val="0"/>
                </c:manualLayout>
              </c:layout>
              <c:tx>
                <c:rich>
                  <a:bodyPr rot="0"/>
                  <a:lstStyle/>
                  <a:p>
                    <a:pPr>
                      <a:defRPr sz="11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Госпошлина 1,0</a:t>
                    </a:r>
                    <a:r>
                      <a:rPr lang="ru-RU" sz="11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48-449F-8DC1-8458F113A97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8-449F-8DC1-8458F113A974}"/>
                </c:ext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24,8 %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48-449F-8DC1-8458F113A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2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75.2</c:v>
                </c:pt>
                <c:pt idx="1">
                  <c:v>8</c:v>
                </c:pt>
                <c:pt idx="2">
                  <c:v>2.8</c:v>
                </c:pt>
                <c:pt idx="3">
                  <c:v>11.1</c:v>
                </c:pt>
                <c:pt idx="4">
                  <c:v>1.9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48-449F-8DC1-8458F113A9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- 1 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551 198,0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3.3574188555320593E-2"/>
          <c:y val="1.2783552831479233E-2"/>
        </c:manualLayout>
      </c:layout>
      <c:overlay val="0"/>
    </c:title>
    <c:autoTitleDeleted val="0"/>
    <c:view3D>
      <c:rotX val="30"/>
      <c:rotY val="18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816991552478105"/>
          <c:w val="0.74588346115968285"/>
          <c:h val="0.75295666612678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- 1 551 198,0 тыс. руб.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explosion val="29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1B2-4F29-94F6-4C01B9F978D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81B2-4F29-94F6-4C01B9F978D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1B2-4F29-94F6-4C01B9F978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6000000" scaled="0"/>
              </a:gradFill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B2-4F29-94F6-4C01B9F978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1B2-4F29-94F6-4C01B9F978D6}"/>
              </c:ext>
            </c:extLst>
          </c:dPt>
          <c:dPt>
            <c:idx val="5"/>
            <c:bubble3D val="0"/>
            <c:explosion val="8"/>
            <c:spPr>
              <a:gradFill flip="none"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41000">
                    <a:schemeClr val="accent1">
                      <a:shade val="89000"/>
                      <a:lumMod val="89000"/>
                      <a:lumOff val="11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B-81B2-4F29-94F6-4C01B9F978D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81B2-4F29-94F6-4C01B9F978D6}"/>
              </c:ext>
            </c:extLst>
          </c:dPt>
          <c:dLbls>
            <c:dLbl>
              <c:idx val="0"/>
              <c:layout>
                <c:manualLayout>
                  <c:x val="8.9679301169926506E-3"/>
                  <c:y val="5.7372975961171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10 308,6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2-4F29-94F6-4C01B9F978D6}"/>
                </c:ext>
              </c:extLst>
            </c:dLbl>
            <c:dLbl>
              <c:idx val="1"/>
              <c:layout>
                <c:manualLayout>
                  <c:x val="-1.1957357845361815E-2"/>
                  <c:y val="1.487451862778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-24 457,7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2-4F29-94F6-4C01B9F978D6}"/>
                </c:ext>
              </c:extLst>
            </c:dLbl>
            <c:dLbl>
              <c:idx val="2"/>
              <c:layout>
                <c:manualLayout>
                  <c:x val="-4.3344995565464478E-2"/>
                  <c:y val="2.12493123254042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77 487,3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2-4F29-94F6-4C01B9F978D6}"/>
                </c:ext>
              </c:extLst>
            </c:dLbl>
            <c:dLbl>
              <c:idx val="3"/>
              <c:layout>
                <c:manualLayout>
                  <c:x val="8.9679183480554883E-2"/>
                  <c:y val="-0.11049659140952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147 597,8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2-4F29-94F6-4C01B9F978D6}"/>
                </c:ext>
              </c:extLst>
            </c:dLbl>
            <c:dLbl>
              <c:idx val="4"/>
              <c:layout>
                <c:manualLayout>
                  <c:x val="0.10910981642341058"/>
                  <c:y val="3.18739684881064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407 189,3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B2-4F29-94F6-4C01B9F978D6}"/>
                </c:ext>
              </c:extLst>
            </c:dLbl>
            <c:dLbl>
              <c:idx val="5"/>
              <c:layout>
                <c:manualLayout>
                  <c:x val="-0.15843354975624177"/>
                  <c:y val="4.6748487115889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932 937,7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B2-4F29-94F6-4C01B9F978D6}"/>
                </c:ext>
              </c:extLst>
            </c:dLbl>
            <c:dLbl>
              <c:idx val="6"/>
              <c:layout>
                <c:manualLayout>
                  <c:x val="8.8184646150427731E-2"/>
                  <c:y val="2.5499174790485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B2-4F29-94F6-4C01B9F97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</c:v>
                </c:pt>
                <c:pt idx="1">
                  <c:v>Возврат остатков МБТ прошлых лет из бюджета </c:v>
                </c:pt>
                <c:pt idx="2">
                  <c:v>Иные межбюджетные трансферты </c:v>
                </c:pt>
                <c:pt idx="3">
                  <c:v>Субсидии</c:v>
                </c:pt>
                <c:pt idx="4">
                  <c:v>Дотации </c:v>
                </c:pt>
                <c:pt idx="5">
                  <c:v>Субвенции </c:v>
                </c:pt>
                <c:pt idx="6">
                  <c:v>Прочие безвозмездные поступления 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10308.6</c:v>
                </c:pt>
                <c:pt idx="1">
                  <c:v>-24457.7</c:v>
                </c:pt>
                <c:pt idx="2">
                  <c:v>77487.3</c:v>
                </c:pt>
                <c:pt idx="3">
                  <c:v>147597.79999999999</c:v>
                </c:pt>
                <c:pt idx="4">
                  <c:v>407189.3</c:v>
                </c:pt>
                <c:pt idx="5">
                  <c:v>932937.7</c:v>
                </c:pt>
                <c:pt idx="6" formatCode="_(* #,##0.00_);_(* \(#,##0.00\);_(* &quot;-&quot;??_);_(@_)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B2-4F29-94F6-4C01B9F97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</c:v>
                </c:pt>
                <c:pt idx="1">
                  <c:v>Возврат остатков МБТ прошлых лет из бюджета </c:v>
                </c:pt>
                <c:pt idx="2">
                  <c:v>Иные межбюджетные трансферты </c:v>
                </c:pt>
                <c:pt idx="3">
                  <c:v>Субсидии</c:v>
                </c:pt>
                <c:pt idx="4">
                  <c:v>Дотации </c:v>
                </c:pt>
                <c:pt idx="5">
                  <c:v>Субвенции </c:v>
                </c:pt>
                <c:pt idx="6">
                  <c:v>Прочие безвозмездные поступления 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0.6645573292384338</c:v>
                </c:pt>
                <c:pt idx="1">
                  <c:v>-1.5766974944526748</c:v>
                </c:pt>
                <c:pt idx="2">
                  <c:v>4.9953197464153511</c:v>
                </c:pt>
                <c:pt idx="3">
                  <c:v>9.5150844701965838</c:v>
                </c:pt>
                <c:pt idx="4">
                  <c:v>26.249988718397006</c:v>
                </c:pt>
                <c:pt idx="5">
                  <c:v>60.143044279324755</c:v>
                </c:pt>
                <c:pt idx="6">
                  <c:v>8.7029508805452297E-3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1B2-4F29-94F6-4C01B9F97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66833452121139081"/>
          <c:y val="0.30066522059797907"/>
          <c:w val="0.32718151373011284"/>
          <c:h val="0.62727802667173538"/>
        </c:manualLayout>
      </c:layout>
      <c:overlay val="0"/>
      <c:spPr>
        <a:noFill/>
        <a:effectLst>
          <a:glow>
            <a:schemeClr val="bg1"/>
          </a:glow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4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1 564 653,8 тыс. 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72943261313406E-3"/>
                  <c:y val="-2.053902380255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3-4844-9E48-7D2BD9018DAD}"/>
                </c:ext>
              </c:extLst>
            </c:dLbl>
            <c:dLbl>
              <c:idx val="1"/>
              <c:layout>
                <c:manualLayout>
                  <c:x val="-5.867745113930848E-3"/>
                  <c:y val="-2.975841789584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3-4844-9E48-7D2BD9018DAD}"/>
                </c:ext>
              </c:extLst>
            </c:dLbl>
            <c:dLbl>
              <c:idx val="2"/>
              <c:layout>
                <c:manualLayout>
                  <c:x val="-3.0914644135585671E-3"/>
                  <c:y val="-1.791023219642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3-4844-9E48-7D2BD9018DAD}"/>
                </c:ext>
              </c:extLst>
            </c:dLbl>
            <c:dLbl>
              <c:idx val="3"/>
              <c:layout>
                <c:manualLayout>
                  <c:x val="1.6186726065045597E-4"/>
                  <c:y val="-1.535056710870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3-4844-9E48-7D2BD9018DAD}"/>
                </c:ext>
              </c:extLst>
            </c:dLbl>
            <c:dLbl>
              <c:idx val="4"/>
              <c:layout>
                <c:manualLayout>
                  <c:x val="1.1859224202775284E-2"/>
                  <c:y val="-7.6957538628463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844-9E48-7D2BD9018DAD}"/>
                </c:ext>
              </c:extLst>
            </c:dLbl>
            <c:dLbl>
              <c:idx val="5"/>
              <c:layout>
                <c:manualLayout>
                  <c:x val="1.7503747306765551E-3"/>
                  <c:y val="-7.626677843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3-4844-9E48-7D2BD9018DAD}"/>
                </c:ext>
              </c:extLst>
            </c:dLbl>
            <c:dLbl>
              <c:idx val="6"/>
              <c:layout>
                <c:manualLayout>
                  <c:x val="9.3599572725070624E-3"/>
                  <c:y val="-3.35280206961131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407189.3</c:v>
                </c:pt>
                <c:pt idx="1">
                  <c:v>157772.6</c:v>
                </c:pt>
                <c:pt idx="2">
                  <c:v>936218.7</c:v>
                </c:pt>
                <c:pt idx="3">
                  <c:v>77487.3</c:v>
                </c:pt>
                <c:pt idx="4">
                  <c:v>135</c:v>
                </c:pt>
                <c:pt idx="5">
                  <c:v>10308.6</c:v>
                </c:pt>
                <c:pt idx="6">
                  <c:v>-24457.7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43-4844-9E48-7D2BD9018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1 551 198,0 тыс. руб.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29E-2"/>
                  <c:y val="-8.1709439691886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3-4844-9E48-7D2BD9018DAD}"/>
                </c:ext>
              </c:extLst>
            </c:dLbl>
            <c:dLbl>
              <c:idx val="1"/>
              <c:layout>
                <c:manualLayout>
                  <c:x val="1.4837946056995489E-2"/>
                  <c:y val="-1.33102093995328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3-4844-9E48-7D2BD9018DAD}"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3-4844-9E48-7D2BD9018DAD}"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3-4844-9E48-7D2BD9018DAD}"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3-4844-9E48-7D2BD9018DAD}"/>
                </c:ext>
              </c:extLst>
            </c:dLbl>
            <c:dLbl>
              <c:idx val="5"/>
              <c:layout>
                <c:manualLayout>
                  <c:x val="2.3796991591098257E-2"/>
                  <c:y val="-7.260737262959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3-4844-9E48-7D2BD9018DAD}"/>
                </c:ext>
              </c:extLst>
            </c:dLbl>
            <c:dLbl>
              <c:idx val="6"/>
              <c:layout>
                <c:manualLayout>
                  <c:x val="3.1338617202824458E-2"/>
                  <c:y val="-1.89192542819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407189.3</c:v>
                </c:pt>
                <c:pt idx="1">
                  <c:v>147597.79999999999</c:v>
                </c:pt>
                <c:pt idx="2">
                  <c:v>932937.7</c:v>
                </c:pt>
                <c:pt idx="3">
                  <c:v>77487.3</c:v>
                </c:pt>
                <c:pt idx="4">
                  <c:v>135</c:v>
                </c:pt>
                <c:pt idx="5">
                  <c:v>10308.6</c:v>
                </c:pt>
                <c:pt idx="6">
                  <c:v>-24457.7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443-4844-9E48-7D2BD901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116487680"/>
        <c:axId val="115890944"/>
        <c:axId val="0"/>
      </c:bar3DChart>
      <c:catAx>
        <c:axId val="1164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 b="0">
                <a:latin typeface="Liberation Serif" panose="02020603050405020304" pitchFamily="18" charset="0"/>
              </a:defRPr>
            </a:pPr>
            <a:endParaRPr lang="ru-RU"/>
          </a:p>
        </c:txPr>
        <c:crossAx val="115890944"/>
        <c:crosses val="autoZero"/>
        <c:auto val="1"/>
        <c:lblAlgn val="ctr"/>
        <c:lblOffset val="100"/>
        <c:noMultiLvlLbl val="0"/>
      </c:catAx>
      <c:valAx>
        <c:axId val="1158909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16487680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533190756582597"/>
          <c:y val="3.8868644224715775E-2"/>
          <c:w val="0.41562354653626055"/>
          <c:h val="0.21127800614746509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60"/>
      <c:rAngAx val="0"/>
    </c:view3D>
    <c:floor>
      <c:thickness val="0"/>
    </c:floor>
    <c:sideWall>
      <c:thickness val="0"/>
      <c:spPr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ln>
          <a:solidFill>
            <a:schemeClr val="bg1">
              <a:lumMod val="85000"/>
            </a:schemeClr>
          </a:solidFill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14435772090988627"/>
          <c:y val="0"/>
          <c:w val="0.81576990079426515"/>
          <c:h val="0.949761778605795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1276684164479441E-2"/>
                  <c:y val="8.290943863380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E9-46F1-B0B4-332E4181C336}"/>
                </c:ext>
              </c:extLst>
            </c:dLbl>
            <c:dLbl>
              <c:idx val="1"/>
              <c:layout>
                <c:manualLayout>
                  <c:x val="8.2440944881889758E-3"/>
                  <c:y val="6.4389670988937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E9-46F1-B0B4-332E4181C336}"/>
                </c:ext>
              </c:extLst>
            </c:dLbl>
            <c:dLbl>
              <c:idx val="3"/>
              <c:layout>
                <c:manualLayout>
                  <c:x val="9.7260498687664048E-3"/>
                  <c:y val="8.3123700541209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E9-46F1-B0B4-332E4181C336}"/>
                </c:ext>
              </c:extLst>
            </c:dLbl>
            <c:dLbl>
              <c:idx val="4"/>
              <c:layout>
                <c:manualLayout>
                  <c:x val="2.208442694663167E-2"/>
                  <c:y val="-2.2396321043693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E9-46F1-B0B4-332E4181C336}"/>
                </c:ext>
              </c:extLst>
            </c:dLbl>
            <c:dLbl>
              <c:idx val="5"/>
              <c:layout>
                <c:manualLayout>
                  <c:x val="8.2643263342082243E-3"/>
                  <c:y val="1.078888060056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E9-46F1-B0B4-332E4181C336}"/>
                </c:ext>
              </c:extLst>
            </c:dLbl>
            <c:dLbl>
              <c:idx val="6"/>
              <c:layout>
                <c:manualLayout>
                  <c:x val="-4.1340879265091862E-2"/>
                  <c:y val="1.37391480311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E9-46F1-B0B4-332E4181C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Liberation Mono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407189.3</c:v>
                </c:pt>
                <c:pt idx="1">
                  <c:v>147597.79999999999</c:v>
                </c:pt>
                <c:pt idx="2">
                  <c:v>932937.7</c:v>
                </c:pt>
                <c:pt idx="3">
                  <c:v>77487.3</c:v>
                </c:pt>
                <c:pt idx="4">
                  <c:v>135</c:v>
                </c:pt>
                <c:pt idx="5">
                  <c:v>10308.6</c:v>
                </c:pt>
                <c:pt idx="6">
                  <c:v>-24457.7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E9-46F1-B0B4-332E4181C3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44794400699912E-2"/>
                  <c:y val="1.236092815084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E9-46F1-B0B4-332E4181C336}"/>
                </c:ext>
              </c:extLst>
            </c:dLbl>
            <c:dLbl>
              <c:idx val="1"/>
              <c:layout>
                <c:manualLayout>
                  <c:x val="6.044728783902012E-3"/>
                  <c:y val="-5.555930293459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E9-46F1-B0B4-332E4181C336}"/>
                </c:ext>
              </c:extLst>
            </c:dLbl>
            <c:dLbl>
              <c:idx val="2"/>
              <c:layout>
                <c:manualLayout>
                  <c:x val="4.2355643044620439E-3"/>
                  <c:y val="-8.3964876918437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E9-46F1-B0B4-332E4181C336}"/>
                </c:ext>
              </c:extLst>
            </c:dLbl>
            <c:dLbl>
              <c:idx val="3"/>
              <c:layout>
                <c:manualLayout>
                  <c:x val="1.0941491688538882E-2"/>
                  <c:y val="-1.249067563921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E9-46F1-B0B4-332E4181C336}"/>
                </c:ext>
              </c:extLst>
            </c:dLbl>
            <c:dLbl>
              <c:idx val="4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E9-46F1-B0B4-332E4181C336}"/>
                </c:ext>
              </c:extLst>
            </c:dLbl>
            <c:dLbl>
              <c:idx val="5"/>
              <c:layout>
                <c:manualLayout>
                  <c:x val="1.2500000000000001E-2"/>
                  <c:y val="1.9380783087593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E9-46F1-B0B4-332E4181C336}"/>
                </c:ext>
              </c:extLst>
            </c:dLbl>
            <c:dLbl>
              <c:idx val="6"/>
              <c:layout>
                <c:manualLayout>
                  <c:x val="-2.7506561679790053E-2"/>
                  <c:y val="-1.085355595410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E9-46F1-B0B4-332E4181C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Liberation Mono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507604.1</c:v>
                </c:pt>
                <c:pt idx="1">
                  <c:v>140806.5</c:v>
                </c:pt>
                <c:pt idx="2">
                  <c:v>841334.6</c:v>
                </c:pt>
                <c:pt idx="3">
                  <c:v>144711.20000000001</c:v>
                </c:pt>
                <c:pt idx="4">
                  <c:v>1258.5999999999999</c:v>
                </c:pt>
                <c:pt idx="5">
                  <c:v>4701.3999999999996</c:v>
                </c:pt>
                <c:pt idx="6">
                  <c:v>-15227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E9-46F1-B0B4-332E4181C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979136"/>
        <c:axId val="60777024"/>
        <c:axId val="0"/>
      </c:bar3DChart>
      <c:catAx>
        <c:axId val="1659791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low"/>
        <c:txPr>
          <a:bodyPr rot="-3180000"/>
          <a:lstStyle/>
          <a:p>
            <a:pPr>
              <a:defRPr sz="900" kern="1000" baseline="0">
                <a:latin typeface="Liberation Serif" panose="02020603050405020304" pitchFamily="18" charset="0"/>
              </a:defRPr>
            </a:pPr>
            <a:endParaRPr lang="ru-RU"/>
          </a:p>
        </c:txPr>
        <c:crossAx val="60777024"/>
        <c:crosses val="autoZero"/>
        <c:auto val="1"/>
        <c:lblAlgn val="ctr"/>
        <c:lblOffset val="1"/>
        <c:tickLblSkip val="1"/>
        <c:noMultiLvlLbl val="0"/>
      </c:catAx>
      <c:valAx>
        <c:axId val="60777024"/>
        <c:scaling>
          <c:orientation val="minMax"/>
          <c:max val="1000000"/>
          <c:min val="-100000"/>
        </c:scaling>
        <c:delete val="0"/>
        <c:axPos val="b"/>
        <c:majorGridlines>
          <c:spPr>
            <a:ln w="6350">
              <a:solidFill>
                <a:schemeClr val="bg1">
                  <a:lumMod val="95000"/>
                </a:schemeClr>
              </a:solidFill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/>
        </c:spPr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65979136"/>
        <c:crosses val="autoZero"/>
        <c:crossBetween val="between"/>
        <c:majorUnit val="100000"/>
        <c:minorUnit val="0.1"/>
      </c:valAx>
    </c:plotArea>
    <c:legend>
      <c:legendPos val="tr"/>
      <c:layout>
        <c:manualLayout>
          <c:xMode val="edge"/>
          <c:yMode val="edge"/>
          <c:x val="0.72849726596675424"/>
          <c:y val="0.20016506102496551"/>
          <c:w val="0.18810290901137358"/>
          <c:h val="8.6464003999555603E-2"/>
        </c:manualLayout>
      </c:layout>
      <c:overlay val="1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1689682524524079E-2"/>
                  <c:y val="0.14386278077191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8-4FC2-9DB0-404969A10DAF}"/>
                </c:ext>
              </c:extLst>
            </c:dLbl>
            <c:dLbl>
              <c:idx val="1"/>
              <c:layout>
                <c:manualLayout>
                  <c:x val="-8.6245242080887179E-3"/>
                  <c:y val="0.25944477780867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78-4FC2-9DB0-404969A10DAF}"/>
                </c:ext>
              </c:extLst>
            </c:dLbl>
            <c:dLbl>
              <c:idx val="2"/>
              <c:layout>
                <c:manualLayout>
                  <c:x val="-1.1499146153132793E-2"/>
                  <c:y val="0.12143392491389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8-4FC2-9DB0-404969A10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1800.7</c:v>
                </c:pt>
                <c:pt idx="1">
                  <c:v>2410.1</c:v>
                </c:pt>
                <c:pt idx="2">
                  <c:v>1958.1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8-4FC2-9DB0-404969A10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421164080580317E-2"/>
                  <c:y val="6.2196342956529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8-4FC2-9DB0-404969A10DAF}"/>
                </c:ext>
              </c:extLst>
            </c:dLbl>
            <c:dLbl>
              <c:idx val="1"/>
              <c:layout>
                <c:manualLayout>
                  <c:x val="-5.6532693671131383E-3"/>
                  <c:y val="6.726511276646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78-4FC2-9DB0-404969A10DAF}"/>
                </c:ext>
              </c:extLst>
            </c:dLbl>
            <c:dLbl>
              <c:idx val="2"/>
              <c:layout>
                <c:manualLayout>
                  <c:x val="-5.7494564399276724E-3"/>
                  <c:y val="5.42123416316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8-4FC2-9DB0-404969A10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2486.5</c:v>
                </c:pt>
                <c:pt idx="1">
                  <c:v>2503.8000000000002</c:v>
                </c:pt>
                <c:pt idx="2">
                  <c:v>2362.6999999999998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8-4FC2-9DB0-404969A10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408235451408969E-2"/>
                  <c:y val="-1.501064158456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78-4FC2-9DB0-404969A10DAF}"/>
                </c:ext>
              </c:extLst>
            </c:dLbl>
            <c:dLbl>
              <c:idx val="1"/>
              <c:layout>
                <c:manualLayout>
                  <c:x val="-2.88911128359613E-2"/>
                  <c:y val="-3.026071882187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78-4FC2-9DB0-404969A10DAF}"/>
                </c:ext>
              </c:extLst>
            </c:dLbl>
            <c:dLbl>
              <c:idx val="2"/>
              <c:layout>
                <c:manualLayout>
                  <c:x val="-1.1164787037635765E-2"/>
                  <c:y val="-1.43604178824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8-4FC2-9DB0-404969A10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2728.5</c:v>
                </c:pt>
                <c:pt idx="1">
                  <c:v>2916.2</c:v>
                </c:pt>
                <c:pt idx="2" formatCode="0.0">
                  <c:v>2420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378-4FC2-9DB0-404969A10D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021184"/>
        <c:axId val="60781056"/>
        <c:axId val="130574208"/>
      </c:bar3DChart>
      <c:catAx>
        <c:axId val="1170211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60781056"/>
        <c:crosses val="autoZero"/>
        <c:auto val="1"/>
        <c:lblAlgn val="ctr"/>
        <c:lblOffset val="100"/>
        <c:noMultiLvlLbl val="0"/>
      </c:catAx>
      <c:valAx>
        <c:axId val="607810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17021184"/>
        <c:crosses val="autoZero"/>
        <c:crossBetween val="between"/>
      </c:valAx>
      <c:serAx>
        <c:axId val="13057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607810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66E-2"/>
                  <c:y val="0.12015702122974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5-4D7F-B158-CAA64A697851}"/>
                </c:ext>
              </c:extLst>
            </c:dLbl>
            <c:dLbl>
              <c:idx val="1"/>
              <c:layout>
                <c:manualLayout>
                  <c:x val="5.7701294031028303E-3"/>
                  <c:y val="0.2912894617332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5-4D7F-B158-CAA64A697851}"/>
                </c:ext>
              </c:extLst>
            </c:dLbl>
            <c:dLbl>
              <c:idx val="2"/>
              <c:layout>
                <c:manualLayout>
                  <c:x val="8.6551941046542451E-3"/>
                  <c:y val="0.23303151204609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85-4D7F-B158-CAA64A697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1809.1</c:v>
                </c:pt>
                <c:pt idx="1">
                  <c:v>2461.1999999999998</c:v>
                </c:pt>
                <c:pt idx="2" formatCode="0.0">
                  <c:v>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85-4D7F-B158-CAA64A6978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73869245307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85-4D7F-B158-CAA64A697851}"/>
                </c:ext>
              </c:extLst>
            </c:dLbl>
            <c:dLbl>
              <c:idx val="1"/>
              <c:layout>
                <c:manualLayout>
                  <c:x val="2.0195452910859907E-2"/>
                  <c:y val="8.73869245307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85-4D7F-B158-CAA64A697851}"/>
                </c:ext>
              </c:extLst>
            </c:dLbl>
            <c:dLbl>
              <c:idx val="2"/>
              <c:layout>
                <c:manualLayout>
                  <c:x val="2.3080517612411321E-2"/>
                  <c:y val="9.8310290097066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85-4D7F-B158-CAA64A697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2423.1</c:v>
                </c:pt>
                <c:pt idx="1">
                  <c:v>2503</c:v>
                </c:pt>
                <c:pt idx="2" formatCode="General">
                  <c:v>2227.1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85-4D7F-B158-CAA64A6978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4253235077570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85-4D7F-B158-CAA64A697851}"/>
                </c:ext>
              </c:extLst>
            </c:dLbl>
            <c:dLbl>
              <c:idx val="1"/>
              <c:layout>
                <c:manualLayout>
                  <c:x val="2.5965582313962735E-2"/>
                  <c:y val="-1.456448742178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85-4D7F-B158-CAA64A697851}"/>
                </c:ext>
              </c:extLst>
            </c:dLbl>
            <c:dLbl>
              <c:idx val="2"/>
              <c:layout>
                <c:manualLayout>
                  <c:x val="2.8850647015514153E-2"/>
                  <c:y val="-7.282243710893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85-4D7F-B158-CAA64A697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2632.4</c:v>
                </c:pt>
                <c:pt idx="1">
                  <c:v>2952</c:v>
                </c:pt>
                <c:pt idx="2" formatCode="General">
                  <c:v>2444.6999999999998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85-4D7F-B158-CAA64A6978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526464"/>
        <c:axId val="60782784"/>
        <c:axId val="124578944"/>
      </c:bar3DChart>
      <c:catAx>
        <c:axId val="11852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60782784"/>
        <c:crosses val="autoZero"/>
        <c:auto val="1"/>
        <c:lblAlgn val="ctr"/>
        <c:lblOffset val="100"/>
        <c:noMultiLvlLbl val="0"/>
      </c:catAx>
      <c:valAx>
        <c:axId val="6078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526464"/>
        <c:crosses val="autoZero"/>
        <c:crossBetween val="between"/>
      </c:valAx>
      <c:serAx>
        <c:axId val="12457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607827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-2 444 683,2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132-4220-85E4-3738C2FB44D0}"/>
              </c:ext>
            </c:extLst>
          </c:dPt>
          <c:dPt>
            <c:idx val="1"/>
            <c:bubble3D val="0"/>
            <c:explosion val="29"/>
            <c:extLst>
              <c:ext xmlns:c16="http://schemas.microsoft.com/office/drawing/2014/chart" uri="{C3380CC4-5D6E-409C-BE32-E72D297353CC}">
                <c16:uniqueId val="{00000002-6132-4220-85E4-3738C2FB44D0}"/>
              </c:ext>
            </c:extLst>
          </c:dPt>
          <c:dPt>
            <c:idx val="2"/>
            <c:bubble3D val="0"/>
            <c:explosion val="36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6132-4220-85E4-3738C2FB44D0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6132-4220-85E4-3738C2FB44D0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6132-4220-85E4-3738C2FB44D0}"/>
              </c:ext>
            </c:extLst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A-6132-4220-85E4-3738C2FB44D0}"/>
              </c:ext>
            </c:extLst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C-6132-4220-85E4-3738C2FB44D0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E-6132-4220-85E4-3738C2FB44D0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6132-4220-85E4-3738C2FB44D0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2-6132-4220-85E4-3738C2FB44D0}"/>
              </c:ext>
            </c:extLst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6132-4220-85E4-3738C2FB44D0}"/>
              </c:ext>
            </c:extLst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32-4220-85E4-3738C2FB44D0}"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32-4220-85E4-3738C2FB44D0}"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32-4220-85E4-3738C2FB44D0}"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32-4220-85E4-3738C2FB44D0}"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32-4220-85E4-3738C2FB44D0}"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32-4220-85E4-3738C2FB44D0}"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32-4220-85E4-3738C2FB44D0}"/>
                </c:ext>
              </c:extLst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32-4220-85E4-3738C2FB44D0}"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32-4220-85E4-3738C2FB44D0}"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32-4220-85E4-3738C2FB44D0}"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32-4220-85E4-3738C2FB44D0}"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32-4220-85E4-3738C2FB44D0}"/>
                </c:ext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32-4220-85E4-3738C2FB4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5,1%</c:v>
                </c:pt>
                <c:pt idx="1">
                  <c:v>Национальная оборона, 0,14%</c:v>
                </c:pt>
                <c:pt idx="2">
                  <c:v>Национальная безопасность и првоохранительная деятельность, 0,8%</c:v>
                </c:pt>
                <c:pt idx="3">
                  <c:v>Национальная экономика, 4,7%</c:v>
                </c:pt>
                <c:pt idx="4">
                  <c:v>Жилищно-коммунальное хозяйство, 8,8%</c:v>
                </c:pt>
                <c:pt idx="5">
                  <c:v>Охрана окружающей среды, 0,4%</c:v>
                </c:pt>
                <c:pt idx="6">
                  <c:v>Образование,  61,0%</c:v>
                </c:pt>
                <c:pt idx="7">
                  <c:v>Культура и кинематография, 6,5%</c:v>
                </c:pt>
                <c:pt idx="8">
                  <c:v>Социальная политика, 7,0%</c:v>
                </c:pt>
                <c:pt idx="9">
                  <c:v>Физическая культура и спорт, 5,5%</c:v>
                </c:pt>
                <c:pt idx="10">
                  <c:v>Средства массовой информации, 0,06%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132-4220-85E4-3738C2FB44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864626152649705E-2"/>
          <c:y val="0.54808490008163524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FF-4BD3-8269-685C243FD6F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127955.1</c:v>
                </c:pt>
                <c:pt idx="1">
                  <c:v>3363.8</c:v>
                </c:pt>
                <c:pt idx="2">
                  <c:v>20565.400000000001</c:v>
                </c:pt>
                <c:pt idx="3">
                  <c:v>126770.4</c:v>
                </c:pt>
                <c:pt idx="4">
                  <c:v>222223.6</c:v>
                </c:pt>
                <c:pt idx="5">
                  <c:v>10739.6</c:v>
                </c:pt>
                <c:pt idx="6">
                  <c:v>1500187.6</c:v>
                </c:pt>
                <c:pt idx="7">
                  <c:v>158372.70000000001</c:v>
                </c:pt>
                <c:pt idx="8">
                  <c:v>174588.2</c:v>
                </c:pt>
                <c:pt idx="9">
                  <c:v>133393.60000000001</c:v>
                </c:pt>
                <c:pt idx="10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F-4BD3-8269-685C243FD6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FF-4BD3-8269-685C243FD6F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F-4BD3-8269-685C243FD6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519296"/>
        <c:axId val="118793344"/>
      </c:barChart>
      <c:catAx>
        <c:axId val="11851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18793344"/>
        <c:crosses val="autoZero"/>
        <c:auto val="1"/>
        <c:lblAlgn val="ctr"/>
        <c:lblOffset val="100"/>
        <c:noMultiLvlLbl val="0"/>
      </c:catAx>
      <c:valAx>
        <c:axId val="11879334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118519296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5.9861899085491874E-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1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83262060135394"/>
          <c:y val="3.0744551418406086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- 2 277 062,9 тыс. руб.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7-49CE-8619-24CD1584B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118171.5</c:v>
                </c:pt>
                <c:pt idx="1">
                  <c:v>3444.6</c:v>
                </c:pt>
                <c:pt idx="2">
                  <c:v>13647.8</c:v>
                </c:pt>
                <c:pt idx="3">
                  <c:v>73283.7</c:v>
                </c:pt>
                <c:pt idx="4">
                  <c:v>280652.3</c:v>
                </c:pt>
                <c:pt idx="5">
                  <c:v>2456.6</c:v>
                </c:pt>
                <c:pt idx="6">
                  <c:v>1354513</c:v>
                </c:pt>
                <c:pt idx="7">
                  <c:v>158563.5</c:v>
                </c:pt>
                <c:pt idx="8">
                  <c:v>155617.70000000001</c:v>
                </c:pt>
                <c:pt idx="9">
                  <c:v>115212.3</c:v>
                </c:pt>
                <c:pt idx="1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7-49CE-8619-24CD1584B9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- 2 444 683,2 тыс. руб.2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7-49CE-8619-24CD1584B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7-49CE-8619-24CD1584B9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710272"/>
        <c:axId val="118795648"/>
      </c:barChart>
      <c:catAx>
        <c:axId val="118710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8795648"/>
        <c:crosses val="autoZero"/>
        <c:auto val="1"/>
        <c:lblAlgn val="ctr"/>
        <c:lblOffset val="100"/>
        <c:noMultiLvlLbl val="0"/>
      </c:catAx>
      <c:valAx>
        <c:axId val="11879564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118710272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1FB-4772-A0CF-E22F8CB546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FB-4772-A0CF-E22F8CB546F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1FB-4772-A0CF-E22F8CB546FF}"/>
              </c:ext>
            </c:extLst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B-4772-A0CF-E22F8CB546FF}"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FB-4772-A0CF-E22F8CB546FF}"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FB-4772-A0CF-E22F8CB54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1152099.8</c:v>
                </c:pt>
                <c:pt idx="1">
                  <c:v>1272510.3999999999</c:v>
                </c:pt>
                <c:pt idx="2">
                  <c:v>1407675.4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FB-4772-A0CF-E22F8CB546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082560"/>
        <c:axId val="118470272"/>
        <c:axId val="0"/>
      </c:bar3DChart>
      <c:catAx>
        <c:axId val="11808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8470272"/>
        <c:crosses val="autoZero"/>
        <c:auto val="1"/>
        <c:lblAlgn val="ctr"/>
        <c:lblOffset val="100"/>
        <c:noMultiLvlLbl val="0"/>
      </c:catAx>
      <c:valAx>
        <c:axId val="118470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808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56-445E-ADB2-B424F8879453}"/>
              </c:ext>
            </c:extLst>
          </c:dPt>
          <c:dLbls>
            <c:dLbl>
              <c:idx val="0"/>
              <c:layout>
                <c:manualLayout>
                  <c:x val="1.4807460744926041E-2"/>
                  <c:y val="-0.2621850127360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56-445E-ADB2-B424F8879453}"/>
                </c:ext>
              </c:extLst>
            </c:dLbl>
            <c:dLbl>
              <c:idx val="1"/>
              <c:layout>
                <c:manualLayout>
                  <c:x val="3.7018651862315101E-2"/>
                  <c:y val="-0.30924386117586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56-445E-ADB2-B424F8879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539245.4</c:v>
                </c:pt>
                <c:pt idx="1">
                  <c:v>596146.1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6-445E-ADB2-B424F88794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203904"/>
        <c:axId val="115928448"/>
        <c:axId val="0"/>
      </c:bar3DChart>
      <c:catAx>
        <c:axId val="1182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5928448"/>
        <c:crosses val="autoZero"/>
        <c:auto val="1"/>
        <c:lblAlgn val="ctr"/>
        <c:lblOffset val="100"/>
        <c:noMultiLvlLbl val="0"/>
      </c:catAx>
      <c:valAx>
        <c:axId val="1159284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1820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0651536802425"/>
          <c:y val="0.15537964482819594"/>
          <c:w val="0.73443569622868565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0.1484842201441219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 smtClean="0"/>
                      <a:t>391 750,7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DA-45F0-99DF-5630F3CE87C9}"/>
                </c:ext>
              </c:extLst>
            </c:dLbl>
            <c:dLbl>
              <c:idx val="1"/>
              <c:layout>
                <c:manualLayout>
                  <c:x val="5.9786200779951004E-3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 smtClean="0"/>
                      <a:t>434 849,1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DA-45F0-99DF-5630F3CE87C9}"/>
                </c:ext>
              </c:extLst>
            </c:dLbl>
            <c:dLbl>
              <c:idx val="2"/>
              <c:layout>
                <c:manualLayout>
                  <c:x val="-4.2468940232694451E-2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 smtClean="0"/>
                      <a:t>593 985,2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DA-45F0-99DF-5630F3CE8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391750.7</c:v>
                </c:pt>
                <c:pt idx="1">
                  <c:v>434849.1</c:v>
                </c:pt>
                <c:pt idx="2">
                  <c:v>593985.19999999995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A-45F0-99DF-5630F3CE8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5717504"/>
        <c:axId val="160648576"/>
      </c:barChart>
      <c:catAx>
        <c:axId val="16571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0648576"/>
        <c:crosses val="autoZero"/>
        <c:auto val="1"/>
        <c:lblAlgn val="ctr"/>
        <c:lblOffset val="100"/>
        <c:noMultiLvlLbl val="0"/>
      </c:catAx>
      <c:valAx>
        <c:axId val="160648576"/>
        <c:scaling>
          <c:orientation val="minMax"/>
          <c:max val="600000"/>
          <c:min val="3700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65717504"/>
        <c:crosses val="autoZero"/>
        <c:crossBetween val="between"/>
      </c:valAx>
      <c:spPr>
        <a:ln w="0">
          <a:noFill/>
        </a:ln>
      </c:spPr>
    </c:plotArea>
    <c:legend>
      <c:legendPos val="t"/>
      <c:layout>
        <c:manualLayout>
          <c:xMode val="edge"/>
          <c:yMode val="edge"/>
          <c:x val="4.9999952112600506E-2"/>
          <c:y val="1.6033572027350496E-2"/>
          <c:w val="0.89999985633780155"/>
          <c:h val="0.121510909562237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84-4350-8CFE-E9261E53826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84-4350-8CFE-E9261E538266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661552.69999999995</c:v>
                </c:pt>
                <c:pt idx="1">
                  <c:v>725405.1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84-4350-8CFE-E9261E5382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211584"/>
        <c:axId val="115931904"/>
        <c:axId val="0"/>
      </c:bar3DChart>
      <c:catAx>
        <c:axId val="11821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5931904"/>
        <c:crosses val="autoZero"/>
        <c:auto val="1"/>
        <c:lblAlgn val="ctr"/>
        <c:lblOffset val="100"/>
        <c:noMultiLvlLbl val="0"/>
      </c:catAx>
      <c:valAx>
        <c:axId val="1159319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821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2B-4D73-84B1-0C040E414FF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2B-4D73-84B1-0C040E414FFC}"/>
              </c:ext>
            </c:extLst>
          </c:dPt>
          <c:dLbls>
            <c:dLbl>
              <c:idx val="0"/>
              <c:layout>
                <c:manualLayout>
                  <c:x val="3.4844448346534898E-2"/>
                  <c:y val="-0.2646103315028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2B-4D73-84B1-0C040E414FFC}"/>
                </c:ext>
              </c:extLst>
            </c:dLbl>
            <c:dLbl>
              <c:idx val="1"/>
              <c:layout>
                <c:manualLayout>
                  <c:x val="3.9199661432682997E-2"/>
                  <c:y val="-0.4008749890756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2B-4D73-84B1-0C040E414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18745.3</c:v>
                </c:pt>
                <c:pt idx="1">
                  <c:v>21700.1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2B-4D73-84B1-0C040E414F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907264"/>
        <c:axId val="118470848"/>
        <c:axId val="0"/>
      </c:bar3DChart>
      <c:catAx>
        <c:axId val="18490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18470848"/>
        <c:crosses val="autoZero"/>
        <c:auto val="1"/>
        <c:lblAlgn val="ctr"/>
        <c:lblOffset val="100"/>
        <c:noMultiLvlLbl val="0"/>
      </c:catAx>
      <c:valAx>
        <c:axId val="118470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49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C-4FF0-86CA-A709EFEE9329}"/>
              </c:ext>
            </c:extLst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CC-4FF0-86CA-A709EFEE93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0CC-4FF0-86CA-A709EFEE9329}"/>
              </c:ext>
            </c:extLst>
          </c:dPt>
          <c:dLbls>
            <c:dLbl>
              <c:idx val="0"/>
              <c:layout>
                <c:manualLayout>
                  <c:x val="-0.13954831738272466"/>
                  <c:y val="1.56042464045019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CC-4FF0-86CA-A709EFEE9329}"/>
                </c:ext>
              </c:extLst>
            </c:dLbl>
            <c:dLbl>
              <c:idx val="1"/>
              <c:layout>
                <c:manualLayout>
                  <c:x val="9.3505318192158543E-2"/>
                  <c:y val="-9.3627321484521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CC-4FF0-86CA-A709EFEE9329}"/>
                </c:ext>
              </c:extLst>
            </c:dLbl>
            <c:dLbl>
              <c:idx val="2"/>
              <c:layout>
                <c:manualLayout>
                  <c:x val="-5.7190900746477903E-2"/>
                  <c:y val="-0.171650089388289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CC-4FF0-86CA-A709EFEE9329}"/>
                </c:ext>
              </c:extLst>
            </c:dLbl>
            <c:dLbl>
              <c:idx val="3"/>
              <c:layout>
                <c:manualLayout>
                  <c:x val="0.11476304220166021"/>
                  <c:y val="-0.167748950993100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C-4FF0-86CA-A709EFEE9329}"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CC-4FF0-86CA-A709EFEE932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C-4FF0-86CA-A709EFEE9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Выполнение муниципальных заданий по организации предоставления дополнительного образования детей - 10 221,4 тыс. руб.</c:v>
                </c:pt>
                <c:pt idx="1">
                  <c:v> Обеспечение системы персонифицированного финансирования дополнительного образования детей - 11 179,0 тыс. руб.</c:v>
                </c:pt>
                <c:pt idx="2">
                  <c:v>Проведение мероприятий для детей и молодежи -299,7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0.47099999999999997</c:v>
                </c:pt>
                <c:pt idx="1">
                  <c:v>0.51500000000000001</c:v>
                </c:pt>
                <c:pt idx="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CC-4FF0-86CA-A709EFEE9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175876804366193"/>
          <c:y val="0.23406830371130347"/>
          <c:w val="0.48798728051380535"/>
          <c:h val="0.67230437480417515"/>
        </c:manualLayout>
      </c:layout>
      <c:overlay val="0"/>
      <c:txPr>
        <a:bodyPr/>
        <a:lstStyle/>
        <a:p>
          <a:pPr>
            <a:defRPr sz="95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B2-4597-B0AF-C43BD4C625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B2-4597-B0AF-C43BD4C625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7B2-4597-B0AF-C43BD4C6255F}"/>
              </c:ext>
            </c:extLst>
          </c:dPt>
          <c:dLbls>
            <c:dLbl>
              <c:idx val="0"/>
              <c:layout>
                <c:manualLayout>
                  <c:x val="1.2609235257238635E-2"/>
                  <c:y val="-0.36462373319381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B2-4597-B0AF-C43BD4C6255F}"/>
                </c:ext>
              </c:extLst>
            </c:dLbl>
            <c:dLbl>
              <c:idx val="1"/>
              <c:layout>
                <c:manualLayout>
                  <c:x val="2.8328663246200939E-2"/>
                  <c:y val="-0.3195605302013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B2-4597-B0AF-C43BD4C6255F}"/>
                </c:ext>
              </c:extLst>
            </c:dLbl>
            <c:dLbl>
              <c:idx val="2"/>
              <c:layout>
                <c:manualLayout>
                  <c:x val="2.1635937919828038E-2"/>
                  <c:y val="-0.31121725109341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B2-4597-B0AF-C43BD4C62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151684.5</c:v>
                </c:pt>
                <c:pt idx="1">
                  <c:v>217719.5</c:v>
                </c:pt>
                <c:pt idx="2">
                  <c:v>230826.3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B2-4597-B0AF-C43BD4C62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732672"/>
        <c:axId val="118119168"/>
        <c:axId val="0"/>
      </c:bar3DChart>
      <c:catAx>
        <c:axId val="1847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8119168"/>
        <c:crosses val="autoZero"/>
        <c:auto val="1"/>
        <c:lblAlgn val="ctr"/>
        <c:lblOffset val="100"/>
        <c:noMultiLvlLbl val="0"/>
      </c:catAx>
      <c:valAx>
        <c:axId val="118119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47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A5E5-407A-ABC9-B41DB4C37389}"/>
              </c:ext>
            </c:extLst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E5-407A-ABC9-B41DB4C373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E5-407A-ABC9-B41DB4C37389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5E5-407A-ABC9-B41DB4C3738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A5E5-407A-ABC9-B41DB4C37389}"/>
              </c:ext>
            </c:extLst>
          </c:dPt>
          <c:dLbls>
            <c:dLbl>
              <c:idx val="0"/>
              <c:layout>
                <c:manualLayout>
                  <c:x val="5.8381065366253496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E5-407A-ABC9-B41DB4C37389}"/>
                </c:ext>
              </c:extLst>
            </c:dLbl>
            <c:dLbl>
              <c:idx val="1"/>
              <c:layout>
                <c:manualLayout>
                  <c:x val="5.0098478207839303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E5-407A-ABC9-B41DB4C37389}"/>
                </c:ext>
              </c:extLst>
            </c:dLbl>
            <c:dLbl>
              <c:idx val="2"/>
              <c:layout>
                <c:manualLayout>
                  <c:x val="-0.27598292116087558"/>
                  <c:y val="-1.7789347142971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E5-407A-ABC9-B41DB4C37389}"/>
                </c:ext>
              </c:extLst>
            </c:dLbl>
            <c:dLbl>
              <c:idx val="3"/>
              <c:layout>
                <c:manualLayout>
                  <c:x val="-7.2343018069552067E-2"/>
                  <c:y val="-0.123421422248209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E5-407A-ABC9-B41DB4C37389}"/>
                </c:ext>
              </c:extLst>
            </c:dLbl>
            <c:dLbl>
              <c:idx val="4"/>
              <c:layout>
                <c:manualLayout>
                  <c:x val="-5.4581183536664704E-2"/>
                  <c:y val="-5.84204102411030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5E5-407A-ABC9-B41DB4C37389}"/>
                </c:ext>
              </c:extLst>
            </c:dLbl>
            <c:dLbl>
              <c:idx val="5"/>
              <c:layout>
                <c:manualLayout>
                  <c:x val="-3.9298452146398599E-2"/>
                  <c:y val="-5.1929253547647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E5-407A-ABC9-B41DB4C37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1E-3</c:v>
                </c:pt>
                <c:pt idx="1">
                  <c:v>0.48299999999999998</c:v>
                </c:pt>
                <c:pt idx="2">
                  <c:v>0.12</c:v>
                </c:pt>
                <c:pt idx="3">
                  <c:v>0.11600000000000001</c:v>
                </c:pt>
                <c:pt idx="4">
                  <c:v>0.21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5E5-407A-ABC9-B41DB4C37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472-472B-A0DA-3B20E745DC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72-472B-A0DA-3B20E745DC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72-472B-A0DA-3B20E745DC58}"/>
              </c:ext>
            </c:extLst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72-472B-A0DA-3B20E745DC58}"/>
                </c:ext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72-472B-A0DA-3B20E745DC58}"/>
                </c:ext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72-472B-A0DA-3B20E745D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 г.</c:v>
                </c:pt>
                <c:pt idx="2">
                  <c:v>Факт 2023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184221.4</c:v>
                </c:pt>
                <c:pt idx="1">
                  <c:v>229271.6</c:v>
                </c:pt>
                <c:pt idx="2">
                  <c:v>232150.1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72-472B-A0DA-3B20E745D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045760"/>
        <c:axId val="116647040"/>
        <c:axId val="0"/>
      </c:bar3DChart>
      <c:catAx>
        <c:axId val="21304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6647040"/>
        <c:crosses val="autoZero"/>
        <c:auto val="1"/>
        <c:lblAlgn val="ctr"/>
        <c:lblOffset val="100"/>
        <c:noMultiLvlLbl val="0"/>
      </c:catAx>
      <c:valAx>
        <c:axId val="116647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04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99-4A28-B78F-5B8B95530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99-4A28-B78F-5B8B95530659}"/>
              </c:ext>
            </c:extLst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158563.5</c:v>
                </c:pt>
                <c:pt idx="1">
                  <c:v>158202.79999999999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9-4A28-B78F-5B8B95530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3244928"/>
        <c:axId val="116651648"/>
        <c:axId val="0"/>
      </c:bar3DChart>
      <c:catAx>
        <c:axId val="2132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6651648"/>
        <c:crosses val="autoZero"/>
        <c:auto val="1"/>
        <c:lblAlgn val="ctr"/>
        <c:lblOffset val="100"/>
        <c:noMultiLvlLbl val="0"/>
      </c:catAx>
      <c:valAx>
        <c:axId val="1166516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24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E0-4752-A61E-8583A81442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E0-4752-A61E-8583A814422C}"/>
              </c:ext>
            </c:extLst>
          </c:dPt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71492.3</c:v>
                </c:pt>
                <c:pt idx="1">
                  <c:v>74211.899999999994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E0-4752-A61E-8583A8144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549056"/>
        <c:axId val="116652224"/>
        <c:axId val="0"/>
      </c:bar3DChart>
      <c:catAx>
        <c:axId val="2135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16652224"/>
        <c:crosses val="autoZero"/>
        <c:auto val="1"/>
        <c:lblAlgn val="ctr"/>
        <c:lblOffset val="100"/>
        <c:noMultiLvlLbl val="0"/>
      </c:catAx>
      <c:valAx>
        <c:axId val="1166522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54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5928595800628778"/>
          <c:y val="5.818622391514891E-2"/>
          <c:w val="0.42225679345434602"/>
          <c:h val="0.74195020572622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explosion val="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A3-4298-86E7-0222CDA99F4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A3-4298-86E7-0222CDA99F4B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6A3-4298-86E7-0222CDA99F4B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6A3-4298-86E7-0222CDA99F4B}"/>
              </c:ext>
            </c:extLst>
          </c:dPt>
          <c:dLbls>
            <c:dLbl>
              <c:idx val="0"/>
              <c:layout>
                <c:manualLayout>
                  <c:x val="-8.2032215730517069E-3"/>
                  <c:y val="-0.465489791321191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3-4298-86E7-0222CDA99F4B}"/>
                </c:ext>
              </c:extLst>
            </c:dLbl>
            <c:dLbl>
              <c:idx val="1"/>
              <c:layout>
                <c:manualLayout>
                  <c:x val="-2.6660470112418122E-2"/>
                  <c:y val="-4.5255951934004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3-4298-86E7-0222CDA99F4B}"/>
                </c:ext>
              </c:extLst>
            </c:dLbl>
            <c:dLbl>
              <c:idx val="2"/>
              <c:layout>
                <c:manualLayout>
                  <c:x val="6.1524161797887802E-3"/>
                  <c:y val="-0.106674743844439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3-4298-86E7-0222CDA99F4B}"/>
                </c:ext>
              </c:extLst>
            </c:dLbl>
            <c:dLbl>
              <c:idx val="3"/>
              <c:layout>
                <c:manualLayout>
                  <c:x val="3.6914497078732678E-2"/>
                  <c:y val="-0.129302719811442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3-4298-86E7-0222CDA99F4B}"/>
                </c:ext>
              </c:extLst>
            </c:dLbl>
            <c:dLbl>
              <c:idx val="4"/>
              <c:layout>
                <c:manualLayout>
                  <c:x val="0.10254026966314633"/>
                  <c:y val="-0.109907311839725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A3-4298-86E7-0222CDA99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Выполнение муниципальных заданий по организации предоставления доп.образования детей в сфере культуры - 56 137,5 тыс. руб. (75,6%)</c:v>
                </c:pt>
                <c:pt idx="1">
                  <c:v>Реализация проекта "Благоустроенная площадка музыкальной школы - территория для реализации творческих возможностей" в рамках инициативного бюджетирования  - 1 780,0 тыс. руб. (2,4%)</c:v>
                </c:pt>
                <c:pt idx="2">
                  <c:v>  Оснащение муниципальных организаций дополнительного образования (детских школ искусств) музыкальными инструментами, оборудованием и учебными материалами на условиях софинансирования из федерального бюджета - 5 903,3 тыс. руб. (8,0%)</c:v>
                </c:pt>
                <c:pt idx="3">
                  <c:v>укреплению и развитию материально-технической базы муниципальных учреждений дополнительного образования - 3 674,0 тыс. руб. (5,0%)</c:v>
                </c:pt>
                <c:pt idx="4">
                  <c:v> Капитальный и текущий ремонт зданий, сооружений и помещений, укрепление и развитие материально-технической базы муниципальных учреждений дополнительного образования  - 6 717,1 тыс. руб. (9,0%)                                                             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#,##0.0">
                  <c:v>75.599999999999994</c:v>
                </c:pt>
                <c:pt idx="1">
                  <c:v>2.4</c:v>
                </c:pt>
                <c:pt idx="2">
                  <c:v>8</c:v>
                </c:pt>
                <c:pt idx="3" formatCode="#,##0.00">
                  <c:v>5</c:v>
                </c:pt>
                <c:pt idx="4" formatCode="#,##0.0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A3-4298-86E7-0222CDA99F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9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254026966314634E-2"/>
          <c:y val="0"/>
          <c:w val="0.50439074205082812"/>
          <c:h val="1"/>
        </c:manualLayout>
      </c:layout>
      <c:overlay val="0"/>
      <c:txPr>
        <a:bodyPr/>
        <a:lstStyle/>
        <a:p>
          <a:pPr>
            <a:defRPr sz="9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54-4B65-A0F4-9BD94A9E70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154-4B65-A0F4-9BD94A9E70A5}"/>
              </c:ext>
            </c:extLst>
          </c:dPt>
          <c:dLbls>
            <c:dLbl>
              <c:idx val="0"/>
              <c:layout>
                <c:manualLayout>
                  <c:x val="1.8574950343327932E-2"/>
                  <c:y val="-0.3025261860751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54-4B65-A0F4-9BD94A9E70A5}"/>
                </c:ext>
              </c:extLst>
            </c:dLbl>
            <c:dLbl>
              <c:idx val="1"/>
              <c:layout>
                <c:manualLayout>
                  <c:x val="4.3677350468652676E-2"/>
                  <c:y val="-0.3019348653614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54-4B65-A0F4-9BD94A9E70A5}"/>
                </c:ext>
              </c:extLst>
            </c:dLbl>
            <c:dLbl>
              <c:idx val="2"/>
              <c:layout>
                <c:manualLayout>
                  <c:x val="2.6012538756273778E-2"/>
                  <c:y val="-0.3621850403581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54-4B65-A0F4-9BD94A9E70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120953.4</c:v>
                </c:pt>
                <c:pt idx="1">
                  <c:v>113514.5</c:v>
                </c:pt>
                <c:pt idx="2">
                  <c:v>133106.6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54-4B65-A0F4-9BD94A9E7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551616"/>
        <c:axId val="185215808"/>
        <c:axId val="0"/>
      </c:bar3DChart>
      <c:catAx>
        <c:axId val="21355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5215808"/>
        <c:crosses val="autoZero"/>
        <c:auto val="1"/>
        <c:lblAlgn val="ctr"/>
        <c:lblOffset val="100"/>
        <c:noMultiLvlLbl val="0"/>
      </c:catAx>
      <c:valAx>
        <c:axId val="1852158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55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19945915971022377"/>
                  <c:y val="-1.955964204290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1-4084-A5F2-34FB1E691DDC}"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1-4084-A5F2-34FB1E691DDC}"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1-4084-A5F2-34FB1E691D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0.44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1-4084-A5F2-34FB1E69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883136"/>
        <c:axId val="166748160"/>
      </c:barChart>
      <c:catAx>
        <c:axId val="161883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748160"/>
        <c:crosses val="autoZero"/>
        <c:auto val="1"/>
        <c:lblAlgn val="ctr"/>
        <c:lblOffset val="100"/>
        <c:noMultiLvlLbl val="0"/>
      </c:catAx>
      <c:valAx>
        <c:axId val="166748160"/>
        <c:scaling>
          <c:orientation val="minMax"/>
          <c:max val="0.55000000000000004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61883136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2E-4244-A7F9-6E7DA30CC3F7}"/>
              </c:ext>
            </c:extLst>
          </c:dPt>
          <c:dPt>
            <c:idx val="1"/>
            <c:bubble3D val="0"/>
            <c:explosion val="46"/>
            <c:spPr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2E-4244-A7F9-6E7DA30CC3F7}"/>
              </c:ext>
            </c:extLst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2E-4244-A7F9-6E7DA30CC3F7}"/>
              </c:ext>
            </c:extLst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42E-4244-A7F9-6E7DA30CC3F7}"/>
              </c:ext>
            </c:extLst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2E-4244-A7F9-6E7DA30CC3F7}"/>
                </c:ext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2E-4244-A7F9-6E7DA30CC3F7}"/>
                </c:ext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2E-4244-A7F9-6E7DA30CC3F7}"/>
                </c:ext>
              </c:extLst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2E-4244-A7F9-6E7DA30CC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  9 912,2 тыс. руб.</c:v>
                </c:pt>
                <c:pt idx="1">
                  <c:v>Социальное обеспечение населения -                                  145 944,4 тыс. руб.</c:v>
                </c:pt>
                <c:pt idx="2">
                  <c:v>Охрана семьи и детства - 4 635,9 тыс. руб.</c:v>
                </c:pt>
                <c:pt idx="3">
                  <c:v>Другие вопросы в области социальной политики - 10 598,5 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5.8000000000000003E-2</c:v>
                </c:pt>
                <c:pt idx="1">
                  <c:v>0.85299999999999998</c:v>
                </c:pt>
                <c:pt idx="2">
                  <c:v>2.7E-2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2E-4244-A7F9-6E7DA30CC3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85547375627423"/>
          <c:y val="2.8934931866506152E-2"/>
          <c:w val="0.40814452624372582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4259614057704E-2"/>
          <c:y val="0.15722367162421616"/>
          <c:w val="0.98502582103929204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A8B-4037-81A0-A474672720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8B-4037-81A0-A474672720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A8B-4037-81A0-A47467272084}"/>
              </c:ext>
            </c:extLst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8B-4037-81A0-A47467272084}"/>
                </c:ext>
              </c:extLst>
            </c:dLbl>
            <c:dLbl>
              <c:idx val="1"/>
              <c:layout>
                <c:manualLayout>
                  <c:x val="1.9966010850382316E-2"/>
                  <c:y val="-0.32286218542982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8B-4037-81A0-A47467272084}"/>
                </c:ext>
              </c:extLst>
            </c:dLbl>
            <c:dLbl>
              <c:idx val="2"/>
              <c:layout>
                <c:manualLayout>
                  <c:x val="3.8239884959801296E-2"/>
                  <c:y val="-0.32659441462534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8B-4037-81A0-A47467272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6650.5</c:v>
                </c:pt>
                <c:pt idx="1">
                  <c:v>7085.5</c:v>
                </c:pt>
                <c:pt idx="2">
                  <c:v>7092.3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8B-4037-81A0-A474672720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4038016"/>
        <c:axId val="214323136"/>
        <c:axId val="0"/>
      </c:bar3DChart>
      <c:catAx>
        <c:axId val="2140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4323136"/>
        <c:crosses val="autoZero"/>
        <c:auto val="1"/>
        <c:lblAlgn val="ctr"/>
        <c:lblOffset val="100"/>
        <c:noMultiLvlLbl val="0"/>
      </c:catAx>
      <c:valAx>
        <c:axId val="2143231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403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63F-4AFD-91C9-2B2690A580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F-4AFD-91C9-2B2690A580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F-4AFD-91C9-2B2690A58000}"/>
              </c:ext>
            </c:extLst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3F-4AFD-91C9-2B2690A58000}"/>
                </c:ext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3F-4AFD-91C9-2B2690A58000}"/>
                </c:ext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3F-4AFD-91C9-2B2690A58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5905.4</c:v>
                </c:pt>
                <c:pt idx="1">
                  <c:v>6088.3</c:v>
                </c:pt>
                <c:pt idx="2">
                  <c:v>6347.5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3F-4AFD-91C9-2B2690A58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239744"/>
        <c:axId val="214324864"/>
        <c:axId val="0"/>
      </c:bar3DChart>
      <c:catAx>
        <c:axId val="21423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4324864"/>
        <c:crosses val="autoZero"/>
        <c:auto val="1"/>
        <c:lblAlgn val="ctr"/>
        <c:lblOffset val="100"/>
        <c:noMultiLvlLbl val="0"/>
      </c:catAx>
      <c:valAx>
        <c:axId val="2143248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423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201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8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-202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72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20318982281776E-2"/>
          <c:y val="0.14269749348837796"/>
          <c:w val="0.89326063492223517"/>
          <c:h val="0.7078935673814026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CBB-4628-B759-11B3BE3548A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8CBB-4628-B759-11B3BE3548A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8CBB-4628-B759-11B3BE3548A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3-8CBB-4628-B759-11B3BE3548A3}"/>
              </c:ext>
            </c:extLst>
          </c:dPt>
          <c:dLbls>
            <c:dLbl>
              <c:idx val="0"/>
              <c:layout>
                <c:manualLayout>
                  <c:x val="-7.745385578640937E-2"/>
                  <c:y val="7.554214655161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BB-4628-B759-11B3BE3548A3}"/>
                </c:ext>
              </c:extLst>
            </c:dLbl>
            <c:dLbl>
              <c:idx val="1"/>
              <c:layout>
                <c:manualLayout>
                  <c:x val="-4.1835754900064706E-2"/>
                  <c:y val="8.785289288844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BB-4628-B759-11B3BE3548A3}"/>
                </c:ext>
              </c:extLst>
            </c:dLbl>
            <c:dLbl>
              <c:idx val="2"/>
              <c:layout>
                <c:manualLayout>
                  <c:x val="-3.6474385866805875E-2"/>
                  <c:y val="-0.10106245910948167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12 657,2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BB-4628-B759-11B3BE3548A3}"/>
                </c:ext>
              </c:extLst>
            </c:dLbl>
            <c:dLbl>
              <c:idx val="3"/>
              <c:layout>
                <c:manualLayout>
                  <c:x val="-4.1028377033266339E-2"/>
                  <c:y val="3.98223499858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BB-4628-B759-11B3BE3548A3}"/>
                </c:ext>
              </c:extLst>
            </c:dLbl>
            <c:dLbl>
              <c:idx val="4"/>
              <c:layout>
                <c:manualLayout>
                  <c:x val="-5.7062990603149091E-3"/>
                  <c:y val="6.251543038427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BB-4628-B759-11B3BE3548A3}"/>
                </c:ext>
              </c:extLst>
            </c:dLbl>
            <c:dLbl>
              <c:idx val="5"/>
              <c:layout>
                <c:manualLayout>
                  <c:x val="-7.7071512403817473E-3"/>
                  <c:y val="6.674875631102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BB-4628-B759-11B3BE3548A3}"/>
                </c:ext>
              </c:extLst>
            </c:dLbl>
            <c:dLbl>
              <c:idx val="6"/>
              <c:layout>
                <c:manualLayout>
                  <c:x val="-1.4894972266616096E-3"/>
                  <c:y val="6.211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BB-4628-B759-11B3BE3548A3}"/>
                </c:ext>
              </c:extLst>
            </c:dLbl>
            <c:dLbl>
              <c:idx val="7"/>
              <c:layout>
                <c:manualLayout>
                  <c:x val="-2.3832072909833607E-2"/>
                  <c:y val="-8.477228295802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BB-4628-B759-11B3BE35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01.01.2018</c:v>
                </c:pt>
                <c:pt idx="1">
                  <c:v>на 01.01.2019 </c:v>
                </c:pt>
                <c:pt idx="2">
                  <c:v>на 01.01.2020 </c:v>
                </c:pt>
                <c:pt idx="3">
                  <c:v>на 01.01.2021 </c:v>
                </c:pt>
                <c:pt idx="4">
                  <c:v>на 01.01.2022 </c:v>
                </c:pt>
                <c:pt idx="5">
                  <c:v>на 01.01.2023 </c:v>
                </c:pt>
                <c:pt idx="6">
                  <c:v>на 01.01.2024 (прогноз)0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1771.4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CBB-4628-B759-11B3BE3548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4635520"/>
        <c:axId val="134636672"/>
        <c:axId val="147643904"/>
      </c:line3DChart>
      <c:catAx>
        <c:axId val="1346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4636672"/>
        <c:crosses val="autoZero"/>
        <c:auto val="1"/>
        <c:lblAlgn val="ctr"/>
        <c:lblOffset val="100"/>
        <c:noMultiLvlLbl val="0"/>
      </c:catAx>
      <c:valAx>
        <c:axId val="13463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4635520"/>
        <c:crosses val="autoZero"/>
        <c:crossBetween val="between"/>
      </c:valAx>
      <c:serAx>
        <c:axId val="147643904"/>
        <c:scaling>
          <c:orientation val="minMax"/>
        </c:scaling>
        <c:delete val="1"/>
        <c:axPos val="b"/>
        <c:majorTickMark val="out"/>
        <c:minorTickMark val="none"/>
        <c:tickLblPos val="none"/>
        <c:crossAx val="13463667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0.11289973628661154"/>
          <c:w val="0.8241138906669554"/>
          <c:h val="0.75059971406685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568866305077757E-2"/>
                  <c:y val="0.47592665142469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3.2295618823807437E-2"/>
                  <c:y val="0.41730779913342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3.4294455581784601E-2"/>
                  <c:y val="0.36079397610791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29636</c:v>
                </c:pt>
                <c:pt idx="1">
                  <c:v>21376</c:v>
                </c:pt>
                <c:pt idx="2">
                  <c:v>22383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65716992"/>
        <c:axId val="166750464"/>
        <c:axId val="0"/>
      </c:bar3DChart>
      <c:catAx>
        <c:axId val="1657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0464"/>
        <c:crosses val="autoZero"/>
        <c:auto val="1"/>
        <c:lblAlgn val="ctr"/>
        <c:lblOffset val="100"/>
        <c:noMultiLvlLbl val="0"/>
      </c:catAx>
      <c:valAx>
        <c:axId val="1667504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71699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6787566632795656"/>
          <c:y val="2.3391406802752909E-2"/>
          <c:w val="0.49116630587983107"/>
          <c:h val="0.10878286915488922"/>
        </c:manualLayout>
      </c:layout>
      <c:overlay val="0"/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2">
          <a:lumMod val="90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5948981186647837"/>
          <c:y val="0.14518233354188731"/>
          <c:w val="0.80762777770454885"/>
          <c:h val="0.70408404914073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302282505009021E-2"/>
                  <c:y val="0.3581944842385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5-4338-9972-1F72377CE424}"/>
                </c:ext>
              </c:extLst>
            </c:dLbl>
            <c:dLbl>
              <c:idx val="1"/>
              <c:layout>
                <c:manualLayout>
                  <c:x val="4.2960983262396134E-2"/>
                  <c:y val="0.32044210000058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95-4338-9972-1F72377CE424}"/>
                </c:ext>
              </c:extLst>
            </c:dLbl>
            <c:dLbl>
              <c:idx val="2"/>
              <c:layout>
                <c:manualLayout>
                  <c:x val="4.3673068892728394E-2"/>
                  <c:y val="0.41264676731825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5-4338-9972-1F72377CE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6459</c:v>
                </c:pt>
                <c:pt idx="1">
                  <c:v>8054</c:v>
                </c:pt>
                <c:pt idx="2">
                  <c:v>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5-4338-9972-1F72377C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161882112"/>
        <c:axId val="166752192"/>
        <c:axId val="0"/>
      </c:bar3DChart>
      <c:catAx>
        <c:axId val="16188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2192"/>
        <c:crosses val="autoZero"/>
        <c:auto val="1"/>
        <c:lblAlgn val="ctr"/>
        <c:lblOffset val="100"/>
        <c:noMultiLvlLbl val="0"/>
      </c:catAx>
      <c:valAx>
        <c:axId val="1667521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18821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18477137191913"/>
          <c:y val="2.7847782994871915E-2"/>
          <c:w val="0.41011215326357336"/>
          <c:h val="0.1056136306492261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2">
          <a:lumMod val="9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78"/>
          <c:y val="0.15734825760100746"/>
          <c:w val="0.82717174145401473"/>
          <c:h val="0.709735113606906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52082348665591E-2"/>
                  <c:y val="0.36690857878536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9-46FC-B17F-40DE5E2B1D73}"/>
                </c:ext>
              </c:extLst>
            </c:dLbl>
            <c:dLbl>
              <c:idx val="1"/>
              <c:layout>
                <c:manualLayout>
                  <c:x val="3.8905517089438277E-2"/>
                  <c:y val="0.28672549455289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59-46FC-B17F-40DE5E2B1D73}"/>
                </c:ext>
              </c:extLst>
            </c:dLbl>
            <c:dLbl>
              <c:idx val="2"/>
              <c:layout>
                <c:manualLayout>
                  <c:x val="4.4995706691723515E-2"/>
                  <c:y val="0.353010204748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9-46FC-B17F-40DE5E2B1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12115</c:v>
                </c:pt>
                <c:pt idx="1">
                  <c:v>14382</c:v>
                </c:pt>
                <c:pt idx="2">
                  <c:v>14917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59-46FC-B17F-40DE5E2B1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5793792"/>
        <c:axId val="166753920"/>
        <c:axId val="0"/>
      </c:bar3DChart>
      <c:catAx>
        <c:axId val="1657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3920"/>
        <c:crosses val="autoZero"/>
        <c:auto val="1"/>
        <c:lblAlgn val="ctr"/>
        <c:lblOffset val="100"/>
        <c:noMultiLvlLbl val="0"/>
      </c:catAx>
      <c:valAx>
        <c:axId val="166753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793792"/>
        <c:crosses val="autoZero"/>
        <c:crossBetween val="between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bg2">
          <a:lumMod val="90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0157671707994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582895004003389E-2"/>
                  <c:y val="0.14861971886662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17-4C31-BE07-2816A914C177}"/>
                </c:ext>
              </c:extLst>
            </c:dLbl>
            <c:dLbl>
              <c:idx val="1"/>
              <c:layout>
                <c:manualLayout>
                  <c:x val="3.8853920445620985E-2"/>
                  <c:y val="0.25568626578992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7-4C31-BE07-2816A914C177}"/>
                </c:ext>
              </c:extLst>
            </c:dLbl>
            <c:dLbl>
              <c:idx val="2"/>
              <c:layout>
                <c:manualLayout>
                  <c:x val="4.509891621237487E-2"/>
                  <c:y val="0.35343193631365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17-4C31-BE07-2816A914C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66722</c:v>
                </c:pt>
                <c:pt idx="1">
                  <c:v>103775</c:v>
                </c:pt>
                <c:pt idx="2">
                  <c:v>87799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17-4C31-BE07-2816A914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5980672"/>
        <c:axId val="166755072"/>
        <c:axId val="0"/>
      </c:bar3DChart>
      <c:catAx>
        <c:axId val="1659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5072"/>
        <c:crosses val="autoZero"/>
        <c:auto val="1"/>
        <c:lblAlgn val="ctr"/>
        <c:lblOffset val="100"/>
        <c:noMultiLvlLbl val="0"/>
      </c:catAx>
      <c:valAx>
        <c:axId val="1667550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980672"/>
        <c:crosses val="autoZero"/>
        <c:crossBetween val="between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bg2">
          <a:lumMod val="90000"/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575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96192"/>
        <c:axId val="60702720"/>
        <c:axId val="0"/>
      </c:bar3DChart>
      <c:catAx>
        <c:axId val="602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60702720"/>
        <c:crosses val="autoZero"/>
        <c:auto val="1"/>
        <c:lblAlgn val="ctr"/>
        <c:lblOffset val="100"/>
        <c:noMultiLvlLbl val="0"/>
      </c:catAx>
      <c:valAx>
        <c:axId val="6070272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6029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09946352471E-2"/>
          <c:y val="7.3919440128542943E-2"/>
          <c:w val="0.91040451540779632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- 96 068,9 тыс.руб.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7.7160493827160542E-3"/>
                  <c:y val="-8.67389962135355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47363,5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1F-4213-A22F-C36BB0C37349}"/>
                </c:ext>
              </c:extLst>
            </c:dLbl>
            <c:dLbl>
              <c:idx val="1"/>
              <c:layout>
                <c:manualLayout>
                  <c:x val="-7.7160493827160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F-4213-A22F-C36BB0C37349}"/>
                </c:ext>
              </c:extLst>
            </c:dLbl>
            <c:dLbl>
              <c:idx val="2"/>
              <c:layout>
                <c:manualLayout>
                  <c:x val="-3.0864197530864204E-3"/>
                  <c:y val="-1.156519949513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1F-4213-A22F-C36BB0C37349}"/>
                </c:ext>
              </c:extLst>
            </c:dLbl>
            <c:dLbl>
              <c:idx val="3"/>
              <c:layout>
                <c:manualLayout>
                  <c:x val="-7.6189745395521024E-3"/>
                  <c:y val="-4.185894767911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1F-4213-A22F-C36BB0C37349}"/>
                </c:ext>
              </c:extLst>
            </c:dLbl>
            <c:dLbl>
              <c:idx val="4"/>
              <c:layout>
                <c:manualLayout>
                  <c:x val="-4.6296296296296311E-3"/>
                  <c:y val="-8.673899621353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1F-4213-A22F-C36BB0C37349}"/>
                </c:ext>
              </c:extLst>
            </c:dLbl>
            <c:dLbl>
              <c:idx val="5"/>
              <c:layout>
                <c:manualLayout>
                  <c:x val="0"/>
                  <c:y val="-1.7347799242707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2606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ru-RU" dirty="0" smtClean="0">
                        <a:latin typeface="Liberation Serif" panose="02020603050405020304" pitchFamily="18" charset="0"/>
                      </a:rPr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1F-4213-A22F-C36BB0C37349}"/>
                </c:ext>
              </c:extLst>
            </c:dLbl>
            <c:dLbl>
              <c:idx val="6"/>
              <c:layout>
                <c:manualLayout>
                  <c:x val="-2.9407043285209363E-3"/>
                  <c:y val="-6.30050226591738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47363.5</c:v>
                </c:pt>
                <c:pt idx="1">
                  <c:v>6496.1</c:v>
                </c:pt>
                <c:pt idx="2" formatCode="General">
                  <c:v>8586.6</c:v>
                </c:pt>
                <c:pt idx="3" formatCode="General">
                  <c:v>9847.2000000000007</c:v>
                </c:pt>
                <c:pt idx="4">
                  <c:v>13737</c:v>
                </c:pt>
                <c:pt idx="5">
                  <c:v>2606.6</c:v>
                </c:pt>
                <c:pt idx="6" formatCode="General">
                  <c:v>7431.9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1F-4213-A22F-C36BB0C373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- 78 879,2 тыс.руб.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2.5749022236700631E-2"/>
                  <c:y val="-1.4456727030329963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1F-4213-A22F-C36BB0C37349}"/>
                </c:ext>
              </c:extLst>
            </c:dLbl>
            <c:dLbl>
              <c:idx val="1"/>
              <c:layout>
                <c:manualLayout>
                  <c:x val="2.0061728395061731E-2"/>
                  <c:y val="-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1F-4213-A22F-C36BB0C37349}"/>
                </c:ext>
              </c:extLst>
            </c:dLbl>
            <c:dLbl>
              <c:idx val="2"/>
              <c:layout>
                <c:manualLayout>
                  <c:x val="2.1604938271605013E-2"/>
                  <c:y val="-5.782599747569034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1F-4213-A22F-C36BB0C37349}"/>
                </c:ext>
              </c:extLst>
            </c:dLbl>
            <c:dLbl>
              <c:idx val="3"/>
              <c:layout>
                <c:manualLayout>
                  <c:x val="1.8761333486486436E-2"/>
                  <c:y val="-2.105922725004021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1F-4213-A22F-C36BB0C37349}"/>
                </c:ext>
              </c:extLst>
            </c:dLbl>
            <c:dLbl>
              <c:idx val="4"/>
              <c:layout>
                <c:manualLayout>
                  <c:x val="2.3148148148148147E-2"/>
                  <c:y val="-8.673899621353550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1F-4213-A22F-C36BB0C37349}"/>
                </c:ext>
              </c:extLst>
            </c:dLbl>
            <c:dLbl>
              <c:idx val="5"/>
              <c:layout>
                <c:manualLayout>
                  <c:x val="2.3196692834506146E-2"/>
                  <c:y val="2.5867772569217016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1F-4213-A22F-C36BB0C37349}"/>
                </c:ext>
              </c:extLst>
            </c:dLbl>
            <c:dLbl>
              <c:idx val="6"/>
              <c:layout>
                <c:manualLayout>
                  <c:x val="2.160494408342576E-2"/>
                  <c:y val="-1.920350475154502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43888.2</c:v>
                </c:pt>
                <c:pt idx="1">
                  <c:v>5339</c:v>
                </c:pt>
                <c:pt idx="2" formatCode="General">
                  <c:v>8699.1</c:v>
                </c:pt>
                <c:pt idx="3" formatCode="General">
                  <c:v>4913.2</c:v>
                </c:pt>
                <c:pt idx="4">
                  <c:v>7726.6</c:v>
                </c:pt>
                <c:pt idx="5">
                  <c:v>2167</c:v>
                </c:pt>
                <c:pt idx="6" formatCode="General">
                  <c:v>6146.1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1F-4213-A22F-C36BB0C37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796864"/>
        <c:axId val="115886336"/>
        <c:axId val="0"/>
      </c:bar3DChart>
      <c:catAx>
        <c:axId val="16579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15886336"/>
        <c:crosses val="autoZero"/>
        <c:auto val="0"/>
        <c:lblAlgn val="ctr"/>
        <c:lblOffset val="100"/>
        <c:noMultiLvlLbl val="0"/>
      </c:catAx>
      <c:valAx>
        <c:axId val="115886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796864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336975270167722"/>
          <c:y val="0.10397393656094596"/>
          <c:w val="0.43780693388116948"/>
          <c:h val="0.20897553671482608"/>
        </c:manualLayout>
      </c:layout>
      <c:overlay val="0"/>
      <c:txPr>
        <a:bodyPr/>
        <a:lstStyle/>
        <a:p>
          <a:pPr>
            <a:defRPr sz="20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4" y="749979"/>
          <a:ext cx="3416312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2" y="391656"/>
              </a:lnTo>
              <a:lnTo>
                <a:pt x="3416312" y="53818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4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4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60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60" y="0"/>
              </a:moveTo>
              <a:lnTo>
                <a:pt x="1412460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6" cy="506756"/>
        </a:xfrm>
        <a:custGeom>
          <a:avLst/>
          <a:gdLst/>
          <a:ahLst/>
          <a:cxnLst/>
          <a:rect l="0" t="0" r="0" b="0"/>
          <a:pathLst>
            <a:path>
              <a:moveTo>
                <a:pt x="3351366" y="0"/>
              </a:moveTo>
              <a:lnTo>
                <a:pt x="3351366" y="360230"/>
              </a:lnTo>
              <a:lnTo>
                <a:pt x="0" y="360230"/>
              </a:lnTo>
              <a:lnTo>
                <a:pt x="0" y="50675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8" cy="685950"/>
        </a:xfrm>
        <a:prstGeom prst="rect">
          <a:avLst/>
        </a:prstGeom>
        <a:solidFill>
          <a:srgbClr val="DDFAFB">
            <a:alpha val="8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1332579" y="64029"/>
        <a:ext cx="5944008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926812" y="1279426"/>
        <a:ext cx="1164768" cy="1658721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sp:txBody>
      <dsp:txXfrm>
        <a:off x="5366965" y="1271814"/>
        <a:ext cx="1395483" cy="1658721"/>
      </dsp:txXfrm>
    </dsp:sp>
    <dsp:sp modelId="{B106B6AC-D6B8-4BC9-B10C-7BC40B7F3ABC}">
      <dsp:nvSpPr>
        <dsp:cNvPr id="0" name=""/>
        <dsp:cNvSpPr/>
      </dsp:nvSpPr>
      <dsp:spPr>
        <a:xfrm>
          <a:off x="7023154" y="1288162"/>
          <a:ext cx="1395483" cy="1607764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7023154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71 492,3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0.54351</cdr:x>
      <cdr:y>0.07694</cdr:y>
    </cdr:from>
    <cdr:to>
      <cdr:x>0.92646</cdr:x>
      <cdr:y>0.25633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8" y="144016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74 211,9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0.85852</cdr:x>
      <cdr:y>0.21994</cdr:y>
    </cdr:from>
    <cdr:to>
      <cdr:x>0.8934</cdr:x>
      <cdr:y>0.32991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316554" y="864097"/>
          <a:ext cx="216024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0.0678</cdr:x>
      <cdr:y>0</cdr:y>
    </cdr:from>
    <cdr:to>
      <cdr:x>0.96074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-1222032"/>
          <a:ext cx="3793641" cy="28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Налог на имущество физических лиц</a:t>
          </a:r>
          <a:endParaRPr lang="ru-RU" sz="155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0.17241</cdr:x>
      <cdr:y>0</cdr:y>
    </cdr:from>
    <cdr:to>
      <cdr:x>0.9138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0"/>
          <a:ext cx="3096353" cy="2943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Налоги на совокупный доход</a:t>
          </a:r>
          <a:endParaRPr lang="ru-RU" sz="155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0.82203</cdr:x>
      <cdr:y>0.01205</cdr:y>
    </cdr:from>
    <cdr:to>
      <cdr:x>0.99153</cdr:x>
      <cdr:y>0.07229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тыс. руб.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2 444 683,2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0.73794</cdr:x>
      <cdr:y>0.06991</cdr:y>
    </cdr:from>
    <cdr:to>
      <cdr:x>0.86238</cdr:x>
      <cdr:y>0.11645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29625" y="430932"/>
          <a:ext cx="1084265" cy="286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+mj-ea"/>
              <a:cs typeface="+mj-cs"/>
            </a:rPr>
            <a:t>тыс. руб.</a:t>
          </a:r>
          <a:r>
            <a: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ea typeface="+mj-ea"/>
              <a:cs typeface="+mj-cs"/>
            </a:rPr>
            <a:t>                                                                                             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rPr>
            <a:t>   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mbria" pitchFamily="18" charset="0"/>
            <a:ea typeface="+mj-ea"/>
            <a:cs typeface="+mj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smtClean="0">
              <a:solidFill>
                <a:schemeClr val="bg1"/>
              </a:solidFill>
              <a:latin typeface="Liberation Serif" panose="02020603050405020304" pitchFamily="18" charset="0"/>
            </a:rPr>
            <a:t>725 405,1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0.17062</cdr:x>
      <cdr:y>0.77289</cdr:y>
    </cdr:from>
    <cdr:to>
      <cdr:x>0.26965</cdr:x>
      <cdr:y>0.8465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92487" y="1512168"/>
          <a:ext cx="576064" cy="144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0.15824</cdr:x>
      <cdr:y>0.8465</cdr:y>
    </cdr:from>
    <cdr:to>
      <cdr:x>0.17062</cdr:x>
      <cdr:y>0.8833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920479" y="1656184"/>
          <a:ext cx="7200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0.09174</cdr:x>
      <cdr:y>0.21848</cdr:y>
    </cdr:from>
    <cdr:to>
      <cdr:x>0.61163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3" y="343367"/>
          <a:ext cx="1224135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158 563,5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0.48931</cdr:x>
      <cdr:y>0.37259</cdr:y>
    </cdr:from>
    <cdr:to>
      <cdr:x>0.97862</cdr:x>
      <cdr:y>0.50957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7" y="585566"/>
          <a:ext cx="1152131" cy="215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158 202,8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19" y="2525688"/>
            <a:ext cx="8643063" cy="18968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 за 2023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26" y="338998"/>
            <a:ext cx="1727486" cy="2186690"/>
          </a:xfrm>
          <a:prstGeom prst="rect">
            <a:avLst/>
          </a:prstGeom>
          <a:noFill/>
        </p:spPr>
      </p:pic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9" y="4539605"/>
            <a:ext cx="2659662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7" y="4539606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230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765228"/>
              </p:ext>
            </p:extLst>
          </p:nvPr>
        </p:nvGraphicFramePr>
        <p:xfrm>
          <a:off x="179512" y="1772816"/>
          <a:ext cx="878497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Лист" r:id="rId4" imgW="10467922" imgH="5715090" progId="Excel.Sheet.8">
                  <p:embed/>
                </p:oleObj>
              </mc:Choice>
              <mc:Fallback>
                <p:oleObj name="Лист" r:id="rId4" imgW="10467922" imgH="57150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72816"/>
                        <a:ext cx="8784976" cy="48245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30630" cy="12722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налоговых платежей в бюджет за 2023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11967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тыс.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566930"/>
              </p:ext>
            </p:extLst>
          </p:nvPr>
        </p:nvGraphicFramePr>
        <p:xfrm>
          <a:off x="251520" y="1844824"/>
          <a:ext cx="41764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2021 - 2023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8796741"/>
              </p:ext>
            </p:extLst>
          </p:nvPr>
        </p:nvGraphicFramePr>
        <p:xfrm>
          <a:off x="4644008" y="1844824"/>
          <a:ext cx="42484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платежей в бюджет за 2021-2023 годы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51666701"/>
              </p:ext>
            </p:extLst>
          </p:nvPr>
        </p:nvGraphicFramePr>
        <p:xfrm>
          <a:off x="251521" y="3789040"/>
          <a:ext cx="424847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33272163"/>
              </p:ext>
            </p:extLst>
          </p:nvPr>
        </p:nvGraphicFramePr>
        <p:xfrm>
          <a:off x="4644008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34655902"/>
              </p:ext>
            </p:extLst>
          </p:nvPr>
        </p:nvGraphicFramePr>
        <p:xfrm>
          <a:off x="251520" y="1222032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08659885"/>
              </p:ext>
            </p:extLst>
          </p:nvPr>
        </p:nvGraphicFramePr>
        <p:xfrm>
          <a:off x="4716016" y="1216497"/>
          <a:ext cx="4176464" cy="242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00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80544"/>
              </p:ext>
            </p:extLst>
          </p:nvPr>
        </p:nvGraphicFramePr>
        <p:xfrm>
          <a:off x="179513" y="1610032"/>
          <a:ext cx="8784976" cy="49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Лист" r:id="rId3" imgW="10896623" imgH="5248260" progId="Excel.Sheet.8">
                  <p:embed/>
                </p:oleObj>
              </mc:Choice>
              <mc:Fallback>
                <p:oleObj name="Лист" r:id="rId3" imgW="10896623" imgH="52482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610032"/>
                        <a:ext cx="8784976" cy="49873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00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бюджет за 2023 год</a:t>
            </a:r>
            <a:endParaRPr lang="ru-RU" sz="3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120992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тыс. руб.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2578"/>
              </p:ext>
            </p:extLst>
          </p:nvPr>
        </p:nvGraphicFramePr>
        <p:xfrm>
          <a:off x="500002" y="1916832"/>
          <a:ext cx="8643998" cy="449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46416"/>
              </p:ext>
            </p:extLst>
          </p:nvPr>
        </p:nvGraphicFramePr>
        <p:xfrm>
          <a:off x="323528" y="1700808"/>
          <a:ext cx="849788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Лист" r:id="rId4" imgW="7277111" imgH="4067280" progId="Excel.Sheet.8">
                  <p:embed/>
                </p:oleObj>
              </mc:Choice>
              <mc:Fallback>
                <p:oleObj name="Лист" r:id="rId4" imgW="7277111" imgH="40672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8497888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5960" y="332656"/>
            <a:ext cx="8568952" cy="64807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неналоговых доходов бюджета 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2023 году</a:t>
            </a:r>
            <a:endParaRPr lang="ru-RU" sz="28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95910" y="1196752"/>
            <a:ext cx="7704855" cy="43005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неналоговых доходов - 78 879,2 тыс.руб.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83722"/>
              </p:ext>
            </p:extLst>
          </p:nvPr>
        </p:nvGraphicFramePr>
        <p:xfrm>
          <a:off x="179512" y="1668870"/>
          <a:ext cx="8712968" cy="48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800" dirty="0" smtClean="0">
                <a:latin typeface="Liberation Serif" panose="02020603050405020304" pitchFamily="18" charset="0"/>
              </a:rPr>
              <a:t> в </a:t>
            </a:r>
            <a:r>
              <a:rPr lang="ru-RU" sz="28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2022</a:t>
            </a:r>
            <a:r>
              <a:rPr lang="ru-RU" sz="2800" dirty="0" smtClean="0">
                <a:latin typeface="Liberation Serif" panose="02020603050405020304" pitchFamily="18" charset="0"/>
              </a:rPr>
              <a:t> – </a:t>
            </a:r>
            <a:r>
              <a:rPr lang="ru-RU" sz="2800" b="1" dirty="0" smtClean="0">
                <a:latin typeface="Liberation Serif" panose="02020603050405020304" pitchFamily="18" charset="0"/>
              </a:rPr>
              <a:t>2023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годы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2687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тыс. руб.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600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безвозмездных  поступлений в 2023 году</a:t>
            </a:r>
            <a:endParaRPr lang="ru-RU" sz="25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7314524"/>
              </p:ext>
            </p:extLst>
          </p:nvPr>
        </p:nvGraphicFramePr>
        <p:xfrm>
          <a:off x="323528" y="620688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2350" cy="576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  за 2023 год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5539342"/>
              </p:ext>
            </p:extLst>
          </p:nvPr>
        </p:nvGraphicFramePr>
        <p:xfrm>
          <a:off x="179512" y="1124744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6834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69009"/>
              </p:ext>
            </p:extLst>
          </p:nvPr>
        </p:nvGraphicFramePr>
        <p:xfrm>
          <a:off x="179512" y="1165394"/>
          <a:ext cx="8712968" cy="550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Liberation Serif" pitchFamily="18" charset="0"/>
              </a:rPr>
              <a:t>Динамика безвозмездных поступлений в бюджет за 2022-2023 годы</a:t>
            </a:r>
            <a:endParaRPr lang="ru-RU" sz="3200" b="1" dirty="0"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98072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56640"/>
              </p:ext>
            </p:extLst>
          </p:nvPr>
        </p:nvGraphicFramePr>
        <p:xfrm>
          <a:off x="251519" y="2636912"/>
          <a:ext cx="8674819" cy="403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Наименование видов доходов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01.01.2023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01.01.2024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7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11 444,6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25,7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17 449,9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6 005,3</a:t>
                      </a:r>
                    </a:p>
                    <a:p>
                      <a:pPr marL="0" indent="0" algn="r">
                        <a:buFontTx/>
                        <a:buNone/>
                      </a:pP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1 637,3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3 922,0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2 284,7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Земельный налог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3 619,8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5 231,6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1 611,8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имущество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5 130,4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5 839,4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709,0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395,5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497,2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101,7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Прочие налоговые платежи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661,6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1 959,7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1 298,1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33 026,0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74,3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38 262,9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5 236,9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7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44 470,6</a:t>
                      </a:r>
                    </a:p>
                    <a:p>
                      <a:pPr algn="r"/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55 712,8</a:t>
                      </a:r>
                      <a:endParaRPr lang="ru-RU" sz="1300" b="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11 242,2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3988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692696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ыс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87562" y="228601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Liberation Serif" panose="020206030504050203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484784"/>
            <a:ext cx="810441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Бюджет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2021 - 2023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92341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79" y="4797152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0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2021 год             2022 год            2023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2"/>
            <a:ext cx="144016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5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8815505"/>
              </p:ext>
            </p:extLst>
          </p:nvPr>
        </p:nvGraphicFramePr>
        <p:xfrm>
          <a:off x="539552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0698786"/>
              </p:ext>
            </p:extLst>
          </p:nvPr>
        </p:nvGraphicFramePr>
        <p:xfrm>
          <a:off x="4562507" y="2406017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2337173"/>
              </p:ext>
            </p:extLst>
          </p:nvPr>
        </p:nvGraphicFramePr>
        <p:xfrm>
          <a:off x="251520" y="76470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Функциональная структура расходов за 2023 год</a:t>
            </a:r>
            <a:endParaRPr lang="ru-RU" sz="28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8646463"/>
              </p:ext>
            </p:extLst>
          </p:nvPr>
        </p:nvGraphicFramePr>
        <p:xfrm>
          <a:off x="158599" y="693812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2799" y="181836"/>
            <a:ext cx="8496944" cy="51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городского округа Сухой Лог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+mj-ea"/>
                <a:cs typeface="+mj-cs"/>
              </a:rPr>
              <a:t>                                                                                                       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2022 – 2023 годы</a:t>
            </a:r>
            <a:b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77336021"/>
              </p:ext>
            </p:extLst>
          </p:nvPr>
        </p:nvGraphicFramePr>
        <p:xfrm>
          <a:off x="179512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56602"/>
              </p:ext>
            </p:extLst>
          </p:nvPr>
        </p:nvGraphicFramePr>
        <p:xfrm>
          <a:off x="611560" y="1052736"/>
          <a:ext cx="8064897" cy="40999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58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2023 год – план,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2023 год – факт,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2 479 559,9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2 444 683,2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1 500 187,6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1 490 220,5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158 372,7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158 202,8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174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588,2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171 091,1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133 393,6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133 391,8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Итого социально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-значимые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1 966 542,1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1 952 906,2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социально-значимых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расходов в общей сумме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79,3%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79,9%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Прочие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513 017,8</a:t>
                      </a:r>
                      <a:endParaRPr lang="ru-RU" sz="1500" b="1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latin typeface="Liberation Serif" panose="02020603050405020304" pitchFamily="18" charset="0"/>
                        </a:rPr>
                        <a:t>491</a:t>
                      </a:r>
                      <a:r>
                        <a:rPr lang="ru-RU" sz="1500" b="0" i="0" baseline="0" dirty="0" smtClean="0">
                          <a:latin typeface="Liberation Serif" panose="02020603050405020304" pitchFamily="18" charset="0"/>
                        </a:rPr>
                        <a:t> 777,0</a:t>
                      </a:r>
                      <a:endParaRPr lang="ru-RU" sz="1500" b="0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прочих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20,1%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04856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2023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8"/>
            <a:ext cx="8280920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52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261 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61,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24</a:t>
            </a:r>
          </a:p>
          <a:p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3978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Исполнение бюджета го Сухой Лог по расходам  за 2023 год в разрезе главных распорядителей бюджетных средств (ГРБС)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8047"/>
              </p:ext>
            </p:extLst>
          </p:nvPr>
        </p:nvGraphicFramePr>
        <p:xfrm>
          <a:off x="467544" y="1412776"/>
          <a:ext cx="8208912" cy="4896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8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ФАКТ,  </a:t>
                      </a: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исполнения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Администрация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городского 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741 259,4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716 685,2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96,7%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Комитет по управлению муниципальной собственностью Администрации городского округа Сухой 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2 018,9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2 018,9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образования Администрации 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1 412 428,2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1 402 782,0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Управление культуры и молодежной политики Администрации городского 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298 064,9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297 895,0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Дума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6 274,7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6 267,3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Cчетная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палата </a:t>
                      </a:r>
                      <a:endParaRPr lang="ru-RU" sz="1600" u="none" strike="noStrike" dirty="0" smtClean="0">
                        <a:latin typeface="Liberation Serif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4 671,8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4 336,0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92,8%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Финансовое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управление Администрации 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14 842,0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14 699,0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   ИТОГО: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 479 559,9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2 444 683,2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98,6%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7" y="2564904"/>
            <a:ext cx="698781" cy="100811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824229" y="2876783"/>
            <a:ext cx="689255" cy="1143076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632950" y="2793188"/>
            <a:ext cx="638981" cy="113178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1" y="1645325"/>
            <a:ext cx="2654975" cy="1467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95 736,6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3"/>
            <a:ext cx="2592288" cy="130270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1 047 990,6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2169" y="1702329"/>
            <a:ext cx="2670662" cy="14625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1 257 679,3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7784" y="3573016"/>
            <a:ext cx="3757096" cy="216024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2 401 406,5 тыс.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98,2%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08104" y="5736950"/>
            <a:ext cx="3224727" cy="788394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43 276,7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1,8%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2126"/>
              </p:ext>
            </p:extLst>
          </p:nvPr>
        </p:nvGraphicFramePr>
        <p:xfrm>
          <a:off x="251520" y="605580"/>
          <a:ext cx="8640959" cy="59435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</a:t>
                      </a:r>
                      <a:r>
                        <a:rPr lang="ru-RU" sz="10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исп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-я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1 417 978,1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1 407 675,4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133 108,4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133 106,6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232 320,0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232 150,1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245 539,8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230 826,3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14 436,3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14 293,3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7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258 282,9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254 593,7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61 469,3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60 705,5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20 300,0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20 124,6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0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4 585,2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3 807,1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7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7 092,3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7 092,3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"Формирование современной городской среды в городском округе Сухой Лог до 2024 года"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29 283,8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28 529,3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8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2 432 898,3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2 401 406,5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98,7%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88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2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4" y="3602772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4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3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«Управление и распоряжение муниципальной  собственностью городского округа 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8" y="980924"/>
            <a:ext cx="1121050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1 407 675,4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2" y="3721325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230 826,3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2" y="2744772"/>
            <a:ext cx="1114594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232 150,1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2" y="4653137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133 106,6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7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254 593,7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0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2023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0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«Выполнение муниципальных  функций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, переданных государственных полномочий и обеспечение деятельности Администрации городского округа 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2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60 705,5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40,1%</a:t>
            </a:r>
            <a:endParaRPr lang="ru-RU" sz="1200" b="1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(597 202,1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6" y="5026305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48,4%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(721 449,2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и оздоровление детей  0,4%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(5 387,0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4,7%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(70 428,4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14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5599" y="2414002"/>
            <a:ext cx="511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школа»;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874480"/>
            <a:ext cx="8418462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(95 753,8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72417" y="404664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Liberation Serif" panose="020206030504050203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23523026"/>
              </p:ext>
            </p:extLst>
          </p:nvPr>
        </p:nvGraphicFramePr>
        <p:xfrm>
          <a:off x="5357861" y="962412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28433" y="629643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2021-2023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57862" y="952808"/>
            <a:ext cx="3487223" cy="960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680" y="188640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02" y="620688"/>
            <a:ext cx="5232523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596 146,1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725 405,1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21 700,1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31 684,0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- 29 955,1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2 785,0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46367"/>
              </p:ext>
            </p:extLst>
          </p:nvPr>
        </p:nvGraphicFramePr>
        <p:xfrm>
          <a:off x="366094" y="2924944"/>
          <a:ext cx="8383766" cy="37199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6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9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9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64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5 377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5 377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5206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093" y="719268"/>
            <a:ext cx="5357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в 2023 году осуществляли деятельность 14 муниципальных детских дошкольных образовательных учреждений, в том числе: 9 автономных и 5 бюджетных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04823"/>
              </p:ext>
            </p:extLst>
          </p:nvPr>
        </p:nvGraphicFramePr>
        <p:xfrm>
          <a:off x="404564" y="2224831"/>
          <a:ext cx="6143669" cy="1801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2022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2 679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2 630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2 533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202,1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221,9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235,8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40 746,3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45 694,58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45 710,69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52353764"/>
              </p:ext>
            </p:extLst>
          </p:nvPr>
        </p:nvGraphicFramePr>
        <p:xfrm>
          <a:off x="5713297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4564" y="4293096"/>
            <a:ext cx="630967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подпрограммы: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14 дошкольных учреждениях –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571 696,4 тыс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400" dirty="0" smtClean="0">
                <a:latin typeface="Liberation Serif" panose="02020603050405020304" pitchFamily="18" charset="0"/>
              </a:rPr>
              <a:t>проведение ремонтных работ в ДОУ – 12 790,2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400" dirty="0">
                <a:latin typeface="Liberation Serif" pitchFamily="18" charset="0"/>
              </a:rPr>
              <a:t>проведение мероприятий по обеспечению антитеррористической защищенности объектов </a:t>
            </a:r>
            <a:r>
              <a:rPr lang="ru-RU" sz="1400" dirty="0" smtClean="0">
                <a:latin typeface="Liberation Serif" pitchFamily="18" charset="0"/>
              </a:rPr>
              <a:t>в </a:t>
            </a:r>
            <a:r>
              <a:rPr lang="ru-RU" sz="1400" dirty="0">
                <a:latin typeface="Liberation Serif" pitchFamily="18" charset="0"/>
              </a:rPr>
              <a:t>ДОУ № 29,37,38,42,44 (установка ограждения)</a:t>
            </a:r>
            <a:r>
              <a:rPr lang="ru-RU" sz="14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</a:rPr>
              <a:t>–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</a:rPr>
              <a:t>   11 334,8 тыс. руб.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4" y="3590046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7" y="5229200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874" y="692696"/>
            <a:ext cx="6025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Сухой Лог в 2023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1703249"/>
              </p:ext>
            </p:extLst>
          </p:nvPr>
        </p:nvGraphicFramePr>
        <p:xfrm>
          <a:off x="6423668" y="260648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661 552,7</a:t>
            </a:r>
            <a:endParaRPr lang="en-US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28475"/>
              </p:ext>
            </p:extLst>
          </p:nvPr>
        </p:nvGraphicFramePr>
        <p:xfrm>
          <a:off x="2483768" y="2016135"/>
          <a:ext cx="6336704" cy="20473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532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2022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5 978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5 998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6 084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5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47 399,0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48 989,2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49 444,5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9752" y="4053114"/>
            <a:ext cx="6624736" cy="264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подпрограммы: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050" dirty="0"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1050" dirty="0" smtClean="0">
                <a:latin typeface="Liberation Serif" panose="02020603050405020304" pitchFamily="18" charset="0"/>
              </a:rPr>
              <a:t>13 муниципальных общеобразовательных учреждениях – 597 846,41 тыс</a:t>
            </a:r>
            <a:r>
              <a:rPr lang="ru-RU" sz="1050" dirty="0">
                <a:latin typeface="Liberation Serif" panose="02020603050405020304" pitchFamily="18" charset="0"/>
              </a:rPr>
              <a:t>. руб</a:t>
            </a:r>
            <a:r>
              <a:rPr lang="ru-RU" sz="1050" dirty="0" smtClean="0"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субсидии на иные цели – 105 316,1 тыс. руб. (ремонтные работы в СОШ, горячее питание, классное руководство, бесплатный проезд детей –сирот, обеспечение деятельности советников директора по 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воспитанию и др.);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на оборудование </a:t>
            </a:r>
            <a:r>
              <a:rPr lang="ru-RU" sz="1050" dirty="0">
                <a:latin typeface="Liberation Serif" pitchFamily="18" charset="0"/>
              </a:rPr>
              <a:t>спортивной площадки в МАОУ СОШ № 2 </a:t>
            </a:r>
            <a:r>
              <a:rPr lang="ru-RU" sz="1050" dirty="0" smtClean="0">
                <a:latin typeface="Liberation Serif" pitchFamily="18" charset="0"/>
              </a:rPr>
              <a:t> – 7 243,52 </a:t>
            </a:r>
            <a:r>
              <a:rPr lang="ru-RU" sz="1050" dirty="0">
                <a:latin typeface="Liberation Serif" pitchFamily="18" charset="0"/>
              </a:rPr>
              <a:t>тыс</a:t>
            </a:r>
            <a:r>
              <a:rPr lang="ru-RU" sz="1050" dirty="0" smtClean="0">
                <a:latin typeface="Liberation Serif" pitchFamily="18" charset="0"/>
              </a:rPr>
              <a:t>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>
                <a:latin typeface="Liberation Serif" pitchFamily="18" charset="0"/>
              </a:rPr>
              <a:t>на проведение мероприятий по обеспечению антитеррористической защищенности объектов </a:t>
            </a:r>
            <a:r>
              <a:rPr lang="ru-RU" sz="1050" dirty="0" smtClean="0">
                <a:latin typeface="Liberation Serif" pitchFamily="18" charset="0"/>
              </a:rPr>
              <a:t>(установка </a:t>
            </a:r>
            <a:r>
              <a:rPr lang="ru-RU" sz="1050" dirty="0">
                <a:latin typeface="Liberation Serif" pitchFamily="18" charset="0"/>
              </a:rPr>
              <a:t>ограждения </a:t>
            </a:r>
            <a:r>
              <a:rPr lang="ru-RU" sz="1050" dirty="0" smtClean="0">
                <a:latin typeface="Liberation Serif" pitchFamily="18" charset="0"/>
              </a:rPr>
              <a:t>в МАОУ </a:t>
            </a:r>
            <a:r>
              <a:rPr lang="ru-RU" sz="1050" dirty="0">
                <a:latin typeface="Liberation Serif" pitchFamily="18" charset="0"/>
              </a:rPr>
              <a:t>Гимназия № 1, МБОУ ЗСОШ № 8 </a:t>
            </a:r>
            <a:r>
              <a:rPr lang="ru-RU" sz="1050" dirty="0" smtClean="0">
                <a:latin typeface="Liberation Serif" pitchFamily="18" charset="0"/>
              </a:rPr>
              <a:t>с. Светлое - </a:t>
            </a:r>
            <a:r>
              <a:rPr lang="ru-RU" sz="1050" dirty="0">
                <a:latin typeface="Liberation Serif" pitchFamily="18" charset="0"/>
              </a:rPr>
              <a:t>- 2 491,7 тыс. рублей</a:t>
            </a:r>
            <a:r>
              <a:rPr lang="ru-RU" sz="10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>
                <a:latin typeface="Liberation Serif" pitchFamily="18" charset="0"/>
              </a:rPr>
              <a:t>на создание и обеспечение функционирования центров образования естественно-научной и технологической направленностей </a:t>
            </a:r>
            <a:r>
              <a:rPr lang="ru-RU" sz="1050" dirty="0" smtClean="0">
                <a:latin typeface="Liberation Serif" pitchFamily="18" charset="0"/>
              </a:rPr>
              <a:t>в </a:t>
            </a:r>
            <a:r>
              <a:rPr lang="ru-RU" sz="1050" dirty="0">
                <a:latin typeface="Liberation Serif" pitchFamily="18" charset="0"/>
              </a:rPr>
              <a:t>сельской местности </a:t>
            </a:r>
            <a:r>
              <a:rPr lang="ru-RU" sz="1050" dirty="0" smtClean="0">
                <a:latin typeface="Liberation Serif" pitchFamily="18" charset="0"/>
              </a:rPr>
              <a:t>(центр «Точка </a:t>
            </a:r>
            <a:r>
              <a:rPr lang="ru-RU" sz="1050" dirty="0">
                <a:latin typeface="Liberation Serif" pitchFamily="18" charset="0"/>
              </a:rPr>
              <a:t>роста» в МБОУ </a:t>
            </a:r>
            <a:r>
              <a:rPr lang="ru-RU" sz="1050" dirty="0" smtClean="0">
                <a:latin typeface="Liberation Serif" pitchFamily="18" charset="0"/>
              </a:rPr>
              <a:t>ООШ </a:t>
            </a:r>
            <a:r>
              <a:rPr lang="ru-RU" sz="1050" dirty="0">
                <a:latin typeface="Liberation Serif" pitchFamily="18" charset="0"/>
              </a:rPr>
              <a:t>№ 9 </a:t>
            </a:r>
            <a:r>
              <a:rPr lang="ru-RU" sz="1050" dirty="0" err="1">
                <a:latin typeface="Liberation Serif" pitchFamily="18" charset="0"/>
              </a:rPr>
              <a:t>с.Рудянское</a:t>
            </a:r>
            <a:r>
              <a:rPr lang="ru-RU" sz="1050" dirty="0">
                <a:latin typeface="Liberation Serif" pitchFamily="18" charset="0"/>
              </a:rPr>
              <a:t>) </a:t>
            </a:r>
            <a:r>
              <a:rPr lang="ru-RU" sz="1050" dirty="0" smtClean="0">
                <a:latin typeface="Liberation Serif" pitchFamily="18" charset="0"/>
              </a:rPr>
              <a:t>– 3 000,00 </a:t>
            </a:r>
            <a:r>
              <a:rPr lang="ru-RU" sz="1050" dirty="0">
                <a:latin typeface="Liberation Serif" pitchFamily="18" charset="0"/>
              </a:rPr>
              <a:t>тыс</a:t>
            </a:r>
            <a:r>
              <a:rPr lang="ru-RU" sz="1050" dirty="0" smtClean="0">
                <a:latin typeface="Liberation Serif" pitchFamily="18" charset="0"/>
              </a:rPr>
              <a:t>. рублей 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6" y="2046193"/>
            <a:ext cx="2134554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9476"/>
            <a:ext cx="626016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64220577"/>
              </p:ext>
            </p:extLst>
          </p:nvPr>
        </p:nvGraphicFramePr>
        <p:xfrm>
          <a:off x="5953878" y="548680"/>
          <a:ext cx="2915816" cy="17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2818316"/>
            <a:ext cx="5459246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06546"/>
            <a:ext cx="5547793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0144809"/>
              </p:ext>
            </p:extLst>
          </p:nvPr>
        </p:nvGraphicFramePr>
        <p:xfrm>
          <a:off x="323528" y="3327887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993438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2" y="3866202"/>
            <a:ext cx="1993438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30" y="2492897"/>
            <a:ext cx="195409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1" y="260648"/>
            <a:ext cx="2032667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37" y="3684935"/>
            <a:ext cx="2013303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63447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61476"/>
              </p:ext>
            </p:extLst>
          </p:nvPr>
        </p:nvGraphicFramePr>
        <p:xfrm>
          <a:off x="2417322" y="578948"/>
          <a:ext cx="6467124" cy="31065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8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14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41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3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Всего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расходы на летнюю оздоровительную кампанию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22 937,7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31 863,3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31 683,9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9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за счет средств областного бюджета, тыс. руб.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16 326,7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9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за счет средств местного бюджета, тыс. руб.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4 657,6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5 482,2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5 481,8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38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1 953,4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2 360,7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2 184,2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5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Осуществление мероприятий на обеспечение отдыха отдельных категорий детей на побережье Черного моря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4 256,0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4 253,6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79512" y="5216732"/>
            <a:ext cx="8784976" cy="14619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оздоровленных 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-  3 501 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в лагерях дневного пребывания – 2 357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в загородных лагерях – 914 человек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в детских санаториях – 230 человек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- за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счет средств областного бюджета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был оплачен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проезд и путевки для 54 детей в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СОК «Жемчужина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» на Черном море;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- за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счет средств областного бюджета оздоровлены 67 детей в учебное время в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Санатории «Курьи».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Число несовершеннолетних граждан, трудоустроенных в летний период –115 человека,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планируемое количество – 115 человек.</a:t>
            </a:r>
            <a:endParaRPr lang="ru-RU" sz="1100" dirty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1916832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4" y="3737161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42609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71587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332656"/>
            <a:ext cx="47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itchFamily="18" charset="0"/>
              </a:rPr>
              <a:t>Педагогические кадры 21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века</a:t>
            </a:r>
            <a:endParaRPr lang="ru-RU" sz="2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61442" name="Picture 2" descr="https://avatars.mds.yandex.net/i?id=d552b42281e43236b6059b0c410b9ca5382957fd-10498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54531" cy="16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ds3kogalym.ucoz.ru/kartinki/img_16196560259059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00486"/>
            <a:ext cx="2955510" cy="22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Liberation Serif" pitchFamily="18" charset="0"/>
              </a:rPr>
              <a:t>                                          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«Меры, направленные на обеспечение </a:t>
            </a:r>
            <a:r>
              <a:rPr lang="ru-RU" sz="1100" i="1" dirty="0" smtClean="0">
                <a:latin typeface="Liberation Serif" pitchFamily="18" charset="0"/>
              </a:rPr>
              <a:t>квалифицированными педагогическими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 кадрами </a:t>
            </a:r>
            <a:r>
              <a:rPr lang="ru-RU" sz="1100" i="1" dirty="0">
                <a:latin typeface="Liberation Serif" pitchFamily="18" charset="0"/>
              </a:rPr>
              <a:t>муниципальные образовательные учреждения, подведомственные Управлению </a:t>
            </a:r>
            <a:r>
              <a:rPr lang="ru-RU" sz="1100" i="1" dirty="0" smtClean="0">
                <a:latin typeface="Liberation Serif" pitchFamily="18" charset="0"/>
              </a:rPr>
              <a:t>образования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Администрации </a:t>
            </a:r>
            <a:r>
              <a:rPr lang="ru-RU" sz="1100" i="1" dirty="0">
                <a:latin typeface="Liberation Serif" pitchFamily="18" charset="0"/>
              </a:rPr>
              <a:t>городского округа Сухой Лог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  <a:r>
              <a:rPr lang="ru-RU" sz="1100" dirty="0" smtClean="0">
                <a:latin typeface="Liberation Serif" pitchFamily="18" charset="0"/>
              </a:rPr>
              <a:t>: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 выплачена стипендия студентам педагогических колледжей, педагогических университетов из средств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местного </a:t>
            </a:r>
            <a:r>
              <a:rPr lang="ru-RU" sz="1100" dirty="0">
                <a:latin typeface="Liberation Serif" pitchFamily="18" charset="0"/>
              </a:rPr>
              <a:t>бюджета </a:t>
            </a:r>
            <a:r>
              <a:rPr lang="ru-RU" sz="1100" dirty="0" smtClean="0">
                <a:latin typeface="Liberation Serif" pitchFamily="18" charset="0"/>
              </a:rPr>
              <a:t>в размере </a:t>
            </a:r>
            <a:r>
              <a:rPr lang="ru-RU" sz="1100" dirty="0">
                <a:latin typeface="Liberation Serif" pitchFamily="18" charset="0"/>
              </a:rPr>
              <a:t>1785,0 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-  оплата </a:t>
            </a:r>
            <a:r>
              <a:rPr lang="ru-RU" sz="1100" dirty="0">
                <a:latin typeface="Liberation Serif" pitchFamily="18" charset="0"/>
              </a:rPr>
              <a:t>за обучение студента </a:t>
            </a:r>
            <a:r>
              <a:rPr lang="ru-RU" sz="1100" dirty="0" smtClean="0">
                <a:latin typeface="Liberation Serif" pitchFamily="18" charset="0"/>
              </a:rPr>
              <a:t>педагогического колледжа </a:t>
            </a:r>
            <a:r>
              <a:rPr lang="ru-RU" sz="1100" dirty="0">
                <a:latin typeface="Liberation Serif" pitchFamily="18" charset="0"/>
              </a:rPr>
              <a:t>в размере 40,0 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единовременная выплата </a:t>
            </a:r>
            <a:r>
              <a:rPr lang="ru-RU" sz="1100" dirty="0">
                <a:latin typeface="Liberation Serif" pitchFamily="18" charset="0"/>
              </a:rPr>
              <a:t>на обзаведение хозяйством молодому </a:t>
            </a:r>
            <a:r>
              <a:rPr lang="ru-RU" sz="1100" dirty="0" smtClean="0">
                <a:latin typeface="Liberation Serif" pitchFamily="18" charset="0"/>
              </a:rPr>
              <a:t>специалист</a:t>
            </a:r>
            <a:r>
              <a:rPr lang="ru-RU" sz="1100" dirty="0" smtClean="0">
                <a:latin typeface="Liberation Serif" pitchFamily="18" charset="0"/>
              </a:rPr>
              <a:t>ам</a:t>
            </a:r>
            <a:r>
              <a:rPr lang="ru-RU" sz="1100" dirty="0" smtClean="0">
                <a:latin typeface="Liberation Serif" pitchFamily="18" charset="0"/>
              </a:rPr>
              <a:t> </a:t>
            </a:r>
            <a:r>
              <a:rPr lang="ru-RU" sz="1100" dirty="0">
                <a:latin typeface="Liberation Serif" pitchFamily="18" charset="0"/>
              </a:rPr>
              <a:t>в размере 600,0 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за </a:t>
            </a:r>
            <a:r>
              <a:rPr lang="ru-RU" sz="1100" dirty="0" smtClean="0">
                <a:latin typeface="Liberation Serif" pitchFamily="18" charset="0"/>
              </a:rPr>
              <a:t>счет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средств </a:t>
            </a:r>
            <a:r>
              <a:rPr lang="ru-RU" sz="1100" dirty="0">
                <a:latin typeface="Liberation Serif" pitchFamily="18" charset="0"/>
              </a:rPr>
              <a:t>местного </a:t>
            </a:r>
            <a:r>
              <a:rPr lang="ru-RU" sz="1100" dirty="0" smtClean="0">
                <a:latin typeface="Liberation Serif" pitchFamily="18" charset="0"/>
              </a:rPr>
              <a:t>бюджета;</a:t>
            </a:r>
          </a:p>
          <a:p>
            <a:pPr marL="171450" lvl="0" indent="-171450">
              <a:buFontTx/>
              <a:buChar char="-"/>
            </a:pPr>
            <a:endParaRPr lang="ru-RU" sz="1100" dirty="0"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latin typeface="Liberation Serif" pitchFamily="18" charset="0"/>
              </a:rPr>
              <a:t> В </a:t>
            </a:r>
            <a:r>
              <a:rPr lang="ru-RU" sz="1100" b="1" dirty="0">
                <a:latin typeface="Liberation Serif" pitchFamily="18" charset="0"/>
              </a:rPr>
              <a:t>рамках мероприятия</a:t>
            </a: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i="1" dirty="0">
                <a:latin typeface="Liberation Serif" pitchFamily="18" charset="0"/>
              </a:rPr>
              <a:t>«Поддержка талантливой молодежи и педагогов </a:t>
            </a:r>
            <a:r>
              <a:rPr lang="ru-RU" sz="1100" i="1" dirty="0" smtClean="0">
                <a:latin typeface="Liberation Serif" pitchFamily="18" charset="0"/>
              </a:rPr>
              <a:t>(</a:t>
            </a:r>
            <a:r>
              <a:rPr lang="ru-RU" sz="1100" i="1" dirty="0">
                <a:latin typeface="Liberation Serif" pitchFamily="18" charset="0"/>
              </a:rPr>
              <a:t>премии и гранты в сфере образования)» </a:t>
            </a:r>
            <a:endParaRPr lang="ru-RU" sz="1100" i="1" dirty="0" smtClean="0">
              <a:latin typeface="Liberation Serif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выплачена </a:t>
            </a:r>
            <a:r>
              <a:rPr lang="ru-RU" sz="1100" dirty="0">
                <a:latin typeface="Liberation Serif" pitchFamily="18" charset="0"/>
              </a:rPr>
              <a:t>премия 27 педагогам и 35 победителям олимпиад (обучающимся школ) в размере 285,0 тыс</a:t>
            </a:r>
            <a:r>
              <a:rPr lang="ru-RU" sz="1100" dirty="0" smtClean="0">
                <a:latin typeface="Liberation Serif" pitchFamily="18" charset="0"/>
              </a:rPr>
              <a:t>. рублей. </a:t>
            </a:r>
          </a:p>
          <a:p>
            <a:pPr marL="171450" lvl="0" indent="-171450">
              <a:buFontTx/>
              <a:buChar char="-"/>
            </a:pPr>
            <a:endParaRPr lang="ru-RU" sz="1100" dirty="0"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latin typeface="Liberation Serif" pitchFamily="18" charset="0"/>
              </a:rPr>
              <a:t>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«Награждение памятной медалью «За верность профессии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-   </a:t>
            </a:r>
            <a:r>
              <a:rPr lang="ru-RU" sz="1100" dirty="0">
                <a:latin typeface="Liberation Serif" pitchFamily="18" charset="0"/>
              </a:rPr>
              <a:t>изготовлено 10 медалей на сумму 75,0 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из внебюджетных источников</a:t>
            </a:r>
            <a:r>
              <a:rPr lang="ru-RU" sz="1100" dirty="0" smtClean="0">
                <a:latin typeface="Liberation Serif" pitchFamily="18" charset="0"/>
              </a:rPr>
              <a:t>.</a:t>
            </a:r>
          </a:p>
          <a:p>
            <a:pPr lvl="0"/>
            <a:endParaRPr lang="ru-RU" sz="110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54" y="3573016"/>
            <a:ext cx="5458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Достигнуты следующие целевые показатели:</a:t>
            </a:r>
          </a:p>
          <a:p>
            <a:endParaRPr lang="ru-RU" sz="1200" b="1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число </a:t>
            </a:r>
            <a:r>
              <a:rPr lang="ru-RU" sz="1200" dirty="0">
                <a:latin typeface="Liberation Serif" pitchFamily="18" charset="0"/>
              </a:rPr>
              <a:t>обучающихся, педагогических работников, получившие именные премии Главы городского округа Сухой Лог для талантливой молодежи, в общей численности обучающихся по программам общего образования, составило 37 человек</a:t>
            </a:r>
            <a:r>
              <a:rPr lang="ru-RU" sz="1200" dirty="0" smtClean="0">
                <a:latin typeface="Liberation Serif" pitchFamily="18" charset="0"/>
              </a:rPr>
              <a:t>;</a:t>
            </a:r>
          </a:p>
          <a:p>
            <a:endParaRPr lang="ru-RU" sz="120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количество </a:t>
            </a:r>
            <a:r>
              <a:rPr lang="ru-RU" sz="1200" dirty="0">
                <a:latin typeface="Liberation Serif" pitchFamily="18" charset="0"/>
              </a:rPr>
              <a:t>молодых специалистов, получивших единовременное пособие на обзаведение хозяйством педагогическим работникам, поступившим на работу в муниципальные </a:t>
            </a:r>
            <a:r>
              <a:rPr lang="ru-RU" sz="1200" dirty="0" smtClean="0">
                <a:latin typeface="Liberation Serif" pitchFamily="18" charset="0"/>
              </a:rPr>
              <a:t>образовательные </a:t>
            </a:r>
            <a:r>
              <a:rPr lang="ru-RU" sz="1200" dirty="0">
                <a:latin typeface="Liberation Serif" pitchFamily="18" charset="0"/>
              </a:rPr>
              <a:t>учреждения в год после окончания обучения, составило 6 человек</a:t>
            </a:r>
            <a:r>
              <a:rPr lang="ru-RU" sz="120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количество </a:t>
            </a:r>
            <a:r>
              <a:rPr lang="ru-RU" sz="1200" dirty="0">
                <a:latin typeface="Liberation Serif" pitchFamily="18" charset="0"/>
              </a:rPr>
              <a:t>стипендиатов, обучающихся в организациях, </a:t>
            </a:r>
            <a:r>
              <a:rPr lang="ru-RU" sz="1200" dirty="0" smtClean="0">
                <a:latin typeface="Liberation Serif" pitchFamily="18" charset="0"/>
              </a:rPr>
              <a:t>осуществляющих</a:t>
            </a:r>
          </a:p>
          <a:p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образовательную </a:t>
            </a:r>
            <a:r>
              <a:rPr lang="ru-RU" sz="1200" dirty="0">
                <a:latin typeface="Liberation Serif" pitchFamily="18" charset="0"/>
              </a:rPr>
              <a:t>деятельность по программам среднего </a:t>
            </a:r>
            <a:r>
              <a:rPr lang="ru-RU" sz="1200" dirty="0" smtClean="0">
                <a:latin typeface="Liberation Serif" pitchFamily="18" charset="0"/>
              </a:rPr>
              <a:t>  профессионального</a:t>
            </a:r>
            <a:r>
              <a:rPr lang="ru-RU" sz="1200" dirty="0">
                <a:latin typeface="Liberation Serif" pitchFamily="18" charset="0"/>
              </a:rPr>
              <a:t>, </a:t>
            </a:r>
            <a:endParaRPr lang="ru-RU" sz="1200" dirty="0" smtClean="0">
              <a:latin typeface="Liberation Serif" pitchFamily="18" charset="0"/>
            </a:endParaRPr>
          </a:p>
          <a:p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высшего </a:t>
            </a:r>
            <a:r>
              <a:rPr lang="ru-RU" sz="1200" dirty="0">
                <a:latin typeface="Liberation Serif" pitchFamily="18" charset="0"/>
              </a:rPr>
              <a:t>профессионального образования педагогической направленности, </a:t>
            </a:r>
            <a:r>
              <a:rPr lang="ru-RU" sz="1200" dirty="0" smtClean="0">
                <a:latin typeface="Liberation Serif" pitchFamily="18" charset="0"/>
              </a:rPr>
              <a:t>на</a:t>
            </a:r>
          </a:p>
          <a:p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</a:t>
            </a:r>
            <a:r>
              <a:rPr lang="ru-RU" sz="1200" dirty="0">
                <a:latin typeface="Liberation Serif" pitchFamily="18" charset="0"/>
              </a:rPr>
              <a:t>бюджетной основе по очной форме обучения, составило 23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293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192" y="177566"/>
            <a:ext cx="8712968" cy="5693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50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5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5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771381"/>
            <a:ext cx="314799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2021-2023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5630168"/>
              </p:ext>
            </p:extLst>
          </p:nvPr>
        </p:nvGraphicFramePr>
        <p:xfrm>
          <a:off x="6228184" y="1196752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4" y="1272347"/>
            <a:ext cx="2440800" cy="68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902" y="735739"/>
            <a:ext cx="6059672" cy="285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1 663,7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Энергосбережение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территории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25 107,2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Ликвидация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ветхого и аварийного жилищного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фонда </a:t>
            </a: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27 705,6 тыс. руб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111 722,1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округа Сухой 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48 449,4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  в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городском округе Сухой Лог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16 178,3 тыс. руб.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8619"/>
              </p:ext>
            </p:extLst>
          </p:nvPr>
        </p:nvGraphicFramePr>
        <p:xfrm>
          <a:off x="467544" y="3645024"/>
          <a:ext cx="8280919" cy="28349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1,103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3,141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1,47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1,51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itchFamily="18" charset="0"/>
                        </a:rPr>
                        <a:t>Количество километров автомобильных дорог общего пользования местного значения, в отношении которых выполнен капитальный ремонт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0,568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0,568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54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4" y="183835"/>
            <a:ext cx="7458219" cy="1105325"/>
          </a:xfrm>
          <a:prstGeom prst="ellipse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3" y="238834"/>
            <a:ext cx="2102762" cy="2100657"/>
          </a:xfrm>
          <a:prstGeom prst="rect">
            <a:avLst/>
          </a:prstGeom>
          <a:noFill/>
        </p:spPr>
      </p:pic>
      <p:sp>
        <p:nvSpPr>
          <p:cNvPr id="2" name="Блок-схема: извлечение 1"/>
          <p:cNvSpPr/>
          <p:nvPr/>
        </p:nvSpPr>
        <p:spPr>
          <a:xfrm>
            <a:off x="539552" y="2193189"/>
            <a:ext cx="3960440" cy="4286280"/>
          </a:xfrm>
          <a:prstGeom prst="flowChartExtra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kern="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2519772" y="1653884"/>
            <a:ext cx="4176464" cy="4254412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88" y="300859"/>
            <a:ext cx="2046051" cy="2044003"/>
          </a:xfrm>
          <a:prstGeom prst="rect">
            <a:avLst/>
          </a:prstGeom>
          <a:noFill/>
        </p:spPr>
      </p:pic>
      <p:sp>
        <p:nvSpPr>
          <p:cNvPr id="8" name="Блок-схема: извлечение 7"/>
          <p:cNvSpPr/>
          <p:nvPr/>
        </p:nvSpPr>
        <p:spPr>
          <a:xfrm>
            <a:off x="4596889" y="2193189"/>
            <a:ext cx="4249612" cy="4215439"/>
          </a:xfrm>
          <a:prstGeom prst="flowChartExtra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145843" y="3149218"/>
            <a:ext cx="3168352" cy="3259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Предоставлены </a:t>
            </a:r>
          </a:p>
          <a:p>
            <a:pPr algn="ctr">
              <a:lnSpc>
                <a:spcPct val="11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Субсидии: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</a:rPr>
              <a:t>Жилкомсервис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СЛ»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ctr">
              <a:lnSpc>
                <a:spcPct val="110000"/>
              </a:lnSpc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40 000,0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рублей, 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»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-10 000,0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виде финансовой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помощи в целях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восстановления платежеспособности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предупреждения банкротства.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380" y="3533886"/>
            <a:ext cx="2160240" cy="307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5" y="1742671"/>
            <a:ext cx="7179654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95" y="2264030"/>
            <a:ext cx="3456384" cy="343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27 705,6 тыс. руб.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Переселение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граждан из жилых помещений, признанных в установленном порядке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непригодным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проживания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счет Фонда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содействия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реформированию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ЖКХ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- 15 449,8 тыс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 счет средств городского округа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– 14,0 тыс. руб.;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2) Мероприятия по сносу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аварийного жилфонда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(ул.Милицеская-8, Энергетиков)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– 9 737,8 тыс. руб.;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)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выкуп жилых помещений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 собственников в домах,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признанных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аварийными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- 2 504,0 тыс. руб.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56992"/>
            <a:ext cx="321732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Выполнение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мероприятия </a:t>
            </a:r>
            <a:r>
              <a:rPr lang="ru-RU" sz="1200" b="1" kern="0" dirty="0">
                <a:latin typeface="Liberation Serif" panose="02020603050405020304" pitchFamily="18" charset="0"/>
              </a:rPr>
              <a:t>по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энергосбережению </a:t>
            </a: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и </a:t>
            </a:r>
            <a:r>
              <a:rPr lang="ru-RU" sz="1200" b="1" kern="0" dirty="0">
                <a:latin typeface="Liberation Serif" panose="02020603050405020304" pitchFamily="18" charset="0"/>
              </a:rPr>
              <a:t>повышению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энергетической </a:t>
            </a: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эффективности</a:t>
            </a: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10 596,2 тыс</a:t>
            </a:r>
            <a:r>
              <a:rPr lang="ru-RU" sz="1200" b="1" kern="0" dirty="0">
                <a:latin typeface="Liberation Serif" panose="02020603050405020304" pitchFamily="18" charset="0"/>
              </a:rPr>
              <a:t>. руб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 - средства областного бюджета  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9 489,6 тыс. руб., </a:t>
            </a:r>
          </a:p>
          <a:p>
            <a:pPr marL="171450" indent="-171450" algn="ctr">
              <a:buFontTx/>
              <a:buChar char="-"/>
            </a:pPr>
            <a:r>
              <a:rPr lang="ru-RU" sz="1200" kern="0" dirty="0" smtClean="0">
                <a:latin typeface="Liberation Serif" panose="02020603050405020304" pitchFamily="18" charset="0"/>
              </a:rPr>
              <a:t>средства местного бюджета  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 1 106,6 тыс. руб.</a:t>
            </a:r>
          </a:p>
          <a:p>
            <a:pPr algn="ctr"/>
            <a:r>
              <a:rPr lang="ru-RU" sz="1000" kern="0" dirty="0">
                <a:latin typeface="Liberation Serif" panose="02020603050405020304" pitchFamily="18" charset="0"/>
              </a:rPr>
              <a:t>(Модернизация наружного (уличного) освещения, </a:t>
            </a:r>
            <a:endParaRPr lang="ru-RU" sz="1000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000" kern="0" dirty="0" smtClean="0">
                <a:latin typeface="Liberation Serif" panose="02020603050405020304" pitchFamily="18" charset="0"/>
              </a:rPr>
              <a:t>с </a:t>
            </a:r>
            <a:r>
              <a:rPr lang="ru-RU" sz="1000" kern="0" dirty="0">
                <a:latin typeface="Liberation Serif" panose="02020603050405020304" pitchFamily="18" charset="0"/>
              </a:rPr>
              <a:t>применением </a:t>
            </a:r>
            <a:r>
              <a:rPr lang="ru-RU" sz="1000" kern="0" dirty="0" err="1">
                <a:latin typeface="Liberation Serif" panose="02020603050405020304" pitchFamily="18" charset="0"/>
              </a:rPr>
              <a:t>энергоэффективного</a:t>
            </a:r>
            <a:r>
              <a:rPr lang="ru-RU" sz="1000" kern="0" dirty="0">
                <a:latin typeface="Liberation Serif" panose="02020603050405020304" pitchFamily="18" charset="0"/>
              </a:rPr>
              <a:t> и энергосберегающего оборудования в </a:t>
            </a:r>
            <a:r>
              <a:rPr lang="ru-RU" sz="1000" kern="0" dirty="0" err="1" smtClean="0">
                <a:latin typeface="Liberation Serif" panose="02020603050405020304" pitchFamily="18" charset="0"/>
              </a:rPr>
              <a:t>с.Филатовское</a:t>
            </a:r>
            <a:r>
              <a:rPr lang="ru-RU" sz="1000" kern="0" dirty="0" smtClean="0">
                <a:latin typeface="Liberation Serif" panose="02020603050405020304" pitchFamily="18" charset="0"/>
              </a:rPr>
              <a:t> </a:t>
            </a:r>
            <a:r>
              <a:rPr lang="ru-RU" sz="1000" kern="0" dirty="0">
                <a:latin typeface="Liberation Serif" panose="02020603050405020304" pitchFamily="18" charset="0"/>
              </a:rPr>
              <a:t>городского округа Сухой Лог; </a:t>
            </a:r>
            <a:endParaRPr lang="ru-RU" sz="1000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000" kern="0" dirty="0" smtClean="0">
                <a:latin typeface="Liberation Serif" panose="02020603050405020304" pitchFamily="18" charset="0"/>
              </a:rPr>
              <a:t>Техническое </a:t>
            </a:r>
            <a:r>
              <a:rPr lang="ru-RU" sz="1000" kern="0" dirty="0">
                <a:latin typeface="Liberation Serif" panose="02020603050405020304" pitchFamily="18" charset="0"/>
              </a:rPr>
              <a:t>перевооружение ОПО </a:t>
            </a:r>
            <a:r>
              <a:rPr lang="ru-RU" sz="1000" kern="0" dirty="0" smtClean="0">
                <a:latin typeface="Liberation Serif" panose="02020603050405020304" pitchFamily="18" charset="0"/>
              </a:rPr>
              <a:t>«Система </a:t>
            </a:r>
            <a:r>
              <a:rPr lang="ru-RU" sz="1000" kern="0" dirty="0">
                <a:latin typeface="Liberation Serif" panose="02020603050405020304" pitchFamily="18" charset="0"/>
              </a:rPr>
              <a:t>теплоснабжения городского округа Сухой </a:t>
            </a:r>
            <a:r>
              <a:rPr lang="ru-RU" sz="1000" kern="0" dirty="0" smtClean="0">
                <a:latin typeface="Liberation Serif" panose="02020603050405020304" pitchFamily="18" charset="0"/>
              </a:rPr>
              <a:t>Лог»)</a:t>
            </a: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 smtClean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0" y="270892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79143"/>
              </p:ext>
            </p:extLst>
          </p:nvPr>
        </p:nvGraphicFramePr>
        <p:xfrm>
          <a:off x="2966455" y="1556792"/>
          <a:ext cx="5878550" cy="31087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1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2023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2023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121 766,7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111 426,1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27 883,9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27 705,6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29 950,1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26 770,9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48 454,2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48 449,4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71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16 515,9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16 178,3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412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245 539,8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230 826,3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1" y="4797152"/>
            <a:ext cx="2329194" cy="15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90001338"/>
              </p:ext>
            </p:extLst>
          </p:nvPr>
        </p:nvGraphicFramePr>
        <p:xfrm>
          <a:off x="3003449" y="4797152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48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61004" y="1052736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48064" y="1412776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66455081"/>
              </p:ext>
            </p:extLst>
          </p:nvPr>
        </p:nvGraphicFramePr>
        <p:xfrm>
          <a:off x="5036793" y="1255689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68" y="260648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132 388,6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74 211,9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городского 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25 549,6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78016"/>
              </p:ext>
            </p:extLst>
          </p:nvPr>
        </p:nvGraphicFramePr>
        <p:xfrm>
          <a:off x="447872" y="3068960"/>
          <a:ext cx="8226264" cy="33333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7 263,9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7 263,9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274,3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8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Показатели социально-экономического развития городского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округа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2023 год </a:t>
            </a:r>
            <a:endParaRPr lang="ru-RU" sz="22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13881"/>
              </p:ext>
            </p:extLst>
          </p:nvPr>
        </p:nvGraphicFramePr>
        <p:xfrm>
          <a:off x="899592" y="1700808"/>
          <a:ext cx="7746776" cy="4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9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79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Численность населения (среднегодовая), (человек)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46 765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(оценка)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46 965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46 570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Индекс потребительских цен, (%)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111,83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109,0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105,9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7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Уровень безработицы, (%)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0,50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0,44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Среднемесячная заработная плата, (руб.)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51 033,7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56 851,5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1400" baseline="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 018,6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Прожиточный минимум, (руб.)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13 501,0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14 088,0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14 088,0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объемов жилищного строительства, (кв.м)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20 131,0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19 842,0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12 847,0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95536" y="1299345"/>
            <a:ext cx="3285838" cy="52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988840"/>
            <a:ext cx="4999840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50 выставок,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лекции, 78 массовых мероприятий, 261 экскурсия  различной тематики.  Количество посетителей указанных мероприятий составило 17 598 человек.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03550"/>
            <a:ext cx="5008520" cy="623248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Организовано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Число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составляет  114,63 тыс. человек (в том числе удаленно через сеть Интернет). 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0600" y="2924944"/>
            <a:ext cx="4999840" cy="2569934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соответствии с планом общегородских мероприятий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2023 году проведено103 мероприятия в сфере культуры общегородского значения,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 наиболее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мероприятия:</a:t>
            </a:r>
          </a:p>
          <a:p>
            <a:pPr fontAlgn="base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День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защитника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Отечества;</a:t>
            </a:r>
          </a:p>
          <a:p>
            <a:pPr fontAlgn="base"/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Проводы зимы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- День защиты детей;</a:t>
            </a:r>
          </a:p>
          <a:p>
            <a:pPr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- День города;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fontAlgn="base"/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День Победы,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День памяти и скорби, День села, День России, День ВМФ, рыбалка по - </a:t>
            </a:r>
            <a:r>
              <a:rPr lang="ru-RU" sz="11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Рудянски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Курьинский биатлон, поздравление лучших женщин Сухоложья, Международный женский день, мартовские посиделки,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день Семьи, фестивали – конкурсы «Сердца согретые искусством», «Город мастеров», фестиваль поэзии,  «папа, мама, я –спортивная семья»,  конкурс «Время выбрало нас», и т.д. 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8952" y="5659800"/>
            <a:ext cx="5032808" cy="977191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2024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действует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137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осещаемость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населением организаций культуры и искусства составила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342,52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человек. 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05920"/>
              </p:ext>
            </p:extLst>
          </p:nvPr>
        </p:nvGraphicFramePr>
        <p:xfrm>
          <a:off x="539552" y="1628800"/>
          <a:ext cx="8286807" cy="38556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0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158 372,7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158 202,8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99,9%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6 386,0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6 386,0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22 699,2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22 699,2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86 115,0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86 115,0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2 147,6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2 147,6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6 996,1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6 996,1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7 197,0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7 197,0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597,7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597,7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25 984,1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25 814,1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42816"/>
              </p:ext>
            </p:extLst>
          </p:nvPr>
        </p:nvGraphicFramePr>
        <p:xfrm>
          <a:off x="539552" y="5661248"/>
          <a:ext cx="8263755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2022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29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017,8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52 732,0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52 808,9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67073761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925" y="260648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«Культура и кинематография» в 2023 году составили  158 202,8 тыс. рублей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5548953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85303" y="2442373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получают 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891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еловек.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21608117"/>
              </p:ext>
            </p:extLst>
          </p:nvPr>
        </p:nvGraphicFramePr>
        <p:xfrm>
          <a:off x="2699792" y="2780927"/>
          <a:ext cx="6192689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2" y="4509120"/>
            <a:ext cx="2387668" cy="19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14002"/>
            <a:ext cx="2304257" cy="16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232370" y="3645024"/>
            <a:ext cx="108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436096" y="1335171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3483" y="260648"/>
            <a:ext cx="8434981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физической культуры и спорта 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743" y="1073561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3380688"/>
              </p:ext>
            </p:extLst>
          </p:nvPr>
        </p:nvGraphicFramePr>
        <p:xfrm>
          <a:off x="5302924" y="1357593"/>
          <a:ext cx="3466213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483" y="1052736"/>
            <a:ext cx="43319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городском 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120 947,6 тыс. руб.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городском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–12 159,0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18858"/>
              </p:ext>
            </p:extLst>
          </p:nvPr>
        </p:nvGraphicFramePr>
        <p:xfrm>
          <a:off x="583160" y="3140968"/>
          <a:ext cx="8021287" cy="3096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2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4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6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1" y="435632"/>
            <a:ext cx="612067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спорта»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«Спортивная школа «Олимпик»,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«Ледовая арена «Литейщик-Сухой Лог» по  предоставлению услуг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45 188,4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66 558,0 тыс. руб.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-    32 228,9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 и МАУ «Спортивная школа»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34 329,1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поэтапному внедрению и реализации Всероссийского физкультурно-спортивного комплекса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174,9 тыс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.; создание спортивной площадки для занятий уличной гимнастикой  -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461,2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физкультурных и </a:t>
            </a:r>
            <a:r>
              <a:rPr lang="ru-RU" sz="1200" dirty="0">
                <a:latin typeface="Liberation Serif" panose="02020603050405020304" pitchFamily="18" charset="0"/>
              </a:rPr>
              <a:t>спортивных мероприятий городского округа –  </a:t>
            </a:r>
            <a:r>
              <a:rPr lang="ru-RU" sz="1200" b="1" dirty="0" smtClean="0">
                <a:latin typeface="Liberation Serif" panose="02020603050405020304" pitchFamily="18" charset="0"/>
              </a:rPr>
              <a:t>1 659,0 </a:t>
            </a:r>
            <a:r>
              <a:rPr lang="ru-RU" sz="1200" b="1" dirty="0">
                <a:latin typeface="Liberation Serif" panose="02020603050405020304" pitchFamily="18" charset="0"/>
              </a:rPr>
              <a:t>тыс. руб.  </a:t>
            </a:r>
            <a:r>
              <a:rPr lang="ru-RU" sz="1200" dirty="0">
                <a:latin typeface="Liberation Serif" panose="02020603050405020304" pitchFamily="18" charset="0"/>
              </a:rPr>
              <a:t>За </a:t>
            </a:r>
            <a:r>
              <a:rPr lang="ru-RU" sz="1200" dirty="0" smtClean="0">
                <a:latin typeface="Liberation Serif" panose="02020603050405020304" pitchFamily="18" charset="0"/>
              </a:rPr>
              <a:t>2023 </a:t>
            </a:r>
            <a:r>
              <a:rPr lang="ru-RU" sz="1200" dirty="0">
                <a:latin typeface="Liberation Serif" panose="02020603050405020304" pitchFamily="18" charset="0"/>
              </a:rPr>
              <a:t>год было проведено </a:t>
            </a:r>
            <a:r>
              <a:rPr lang="ru-RU" sz="1200" b="1" dirty="0" smtClean="0">
                <a:latin typeface="Liberation Serif" panose="02020603050405020304" pitchFamily="18" charset="0"/>
              </a:rPr>
              <a:t>259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(«Лыжня России – </a:t>
            </a:r>
            <a:r>
              <a:rPr lang="ru-RU" sz="1200" dirty="0" smtClean="0">
                <a:latin typeface="Liberation Serif" panose="02020603050405020304" pitchFamily="18" charset="0"/>
              </a:rPr>
              <a:t>2023», первенство городского округа Сухой Лог по баскетболу, по хоккею с шайбой, по шахматам, по мини-футболу,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соревнования по джиу-джитсу, по волейболу, по восточным единоборствам,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настольному теннису, Спартакиады МОУ, ДОУ, «День здоровья», «День физкультурника», «Кросс наций», новогодние турниры по различным видам спорта, областные соревнования по фитнес-аэробике, зимний фестиваль ВФСК  ГТО и т.д.).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3"/>
            </a:pPr>
            <a:r>
              <a:rPr lang="ru-RU" sz="1200" dirty="0">
                <a:latin typeface="Liberation Serif" panose="02020603050405020304" pitchFamily="18" charset="0"/>
              </a:rPr>
              <a:t>Развитие инфраструктуры спортивных учреждений в городском округе Сухой </a:t>
            </a:r>
            <a:r>
              <a:rPr lang="ru-RU" sz="1200" dirty="0" smtClean="0">
                <a:latin typeface="Liberation Serif" panose="02020603050405020304" pitchFamily="18" charset="0"/>
              </a:rPr>
              <a:t>Лог (благоустройство </a:t>
            </a:r>
            <a:r>
              <a:rPr lang="ru-RU" sz="1200" dirty="0">
                <a:latin typeface="Liberation Serif" panose="02020603050405020304" pitchFamily="18" charset="0"/>
              </a:rPr>
              <a:t>стадиона спортивной школы </a:t>
            </a:r>
            <a:r>
              <a:rPr lang="ru-RU" sz="1200" dirty="0" smtClean="0">
                <a:latin typeface="Liberation Serif" panose="02020603050405020304" pitchFamily="18" charset="0"/>
              </a:rPr>
              <a:t>«</a:t>
            </a:r>
            <a:r>
              <a:rPr lang="ru-RU" sz="1200" dirty="0" err="1" smtClean="0"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latin typeface="Liberation Serif" panose="02020603050405020304" pitchFamily="18" charset="0"/>
              </a:rPr>
              <a:t>» - </a:t>
            </a:r>
            <a:r>
              <a:rPr lang="ru-RU" sz="1200" b="1" dirty="0" smtClean="0">
                <a:latin typeface="Liberation Serif" panose="02020603050405020304" pitchFamily="18" charset="0"/>
              </a:rPr>
              <a:t>9 375,7 </a:t>
            </a:r>
            <a:r>
              <a:rPr lang="ru-RU" sz="1200" dirty="0" smtClean="0">
                <a:latin typeface="Liberation Serif" panose="02020603050405020304" pitchFamily="18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по обеспечению антитеррористической защищенности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объектов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2 783,3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рублей) и другие расходы.</a:t>
            </a:r>
            <a:endParaRPr lang="ru-RU" sz="125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9" y="5105259"/>
            <a:ext cx="2098138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285" y="191269"/>
            <a:ext cx="8416056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«Формирование современной городской среды в городском округе Сухой Лог до 2027 года»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261" y="977929"/>
            <a:ext cx="876268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года»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2023 году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28 529,3 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Средства </a:t>
            </a:r>
            <a:r>
              <a:rPr lang="ru-RU" sz="1600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направлены на:</a:t>
            </a:r>
          </a:p>
          <a:p>
            <a:pPr algn="just"/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2052110"/>
            <a:ext cx="3930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Liberation Serif" panose="02020603050405020304" pitchFamily="18" charset="0"/>
              </a:rPr>
              <a:t> Комплексное благоустройство парка в селе </a:t>
            </a:r>
            <a:r>
              <a:rPr lang="ru-RU" sz="1400" dirty="0" err="1">
                <a:latin typeface="Liberation Serif" panose="02020603050405020304" pitchFamily="18" charset="0"/>
              </a:rPr>
              <a:t>Новопышминское</a:t>
            </a:r>
            <a:r>
              <a:rPr lang="ru-RU" sz="1400" dirty="0">
                <a:latin typeface="Liberation Serif" panose="02020603050405020304" pitchFamily="18" charset="0"/>
              </a:rPr>
              <a:t> (возле дома культуры</a:t>
            </a:r>
            <a:r>
              <a:rPr lang="ru-RU" sz="1400" dirty="0" smtClean="0">
                <a:latin typeface="Liberation Serif" panose="02020603050405020304" pitchFamily="18" charset="0"/>
              </a:rPr>
              <a:t>):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областной бюджет – 23 364,0 </a:t>
            </a:r>
            <a:r>
              <a:rPr lang="ru-RU" sz="1400" dirty="0">
                <a:latin typeface="Liberation Serif" panose="02020603050405020304" pitchFamily="18" charset="0"/>
              </a:rPr>
              <a:t>тыс. руб</a:t>
            </a:r>
            <a:r>
              <a:rPr lang="ru-RU" sz="14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местный бюджет </a:t>
            </a:r>
            <a:r>
              <a:rPr lang="ru-RU" sz="1400" dirty="0">
                <a:latin typeface="Liberation Serif" panose="02020603050405020304" pitchFamily="18" charset="0"/>
              </a:rPr>
              <a:t>– </a:t>
            </a:r>
            <a:r>
              <a:rPr lang="ru-RU" sz="1400" dirty="0" smtClean="0">
                <a:latin typeface="Liberation Serif" panose="02020603050405020304" pitchFamily="18" charset="0"/>
              </a:rPr>
              <a:t>1 597,5 тыс</a:t>
            </a:r>
            <a:r>
              <a:rPr lang="ru-RU" sz="1400" dirty="0">
                <a:latin typeface="Liberation Serif" panose="02020603050405020304" pitchFamily="18" charset="0"/>
              </a:rPr>
              <a:t>. руб</a:t>
            </a:r>
            <a:r>
              <a:rPr lang="ru-RU" sz="1400" dirty="0" smtClean="0">
                <a:latin typeface="Liberation Serif" panose="02020603050405020304" pitchFamily="18" charset="0"/>
              </a:rPr>
              <a:t>.</a:t>
            </a:r>
            <a:endParaRPr lang="ru-RU" sz="1400" dirty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7402" y="4939633"/>
            <a:ext cx="40479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</a:rPr>
              <a:t>Выполнение проектно-сметных работ и проведение экспертизы проектов по благоустройству общественных и дворовых </a:t>
            </a:r>
            <a:r>
              <a:rPr lang="ru-RU" sz="1400" dirty="0" smtClean="0">
                <a:latin typeface="Liberation Serif" panose="02020603050405020304" pitchFamily="18" charset="0"/>
              </a:rPr>
              <a:t>территорий – 805,0 тыс</a:t>
            </a:r>
            <a:r>
              <a:rPr lang="ru-RU" sz="1400" dirty="0">
                <a:latin typeface="Liberation Serif" panose="02020603050405020304" pitchFamily="18" charset="0"/>
              </a:rPr>
              <a:t>. руб</a:t>
            </a:r>
            <a:r>
              <a:rPr lang="ru-RU" sz="14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dirty="0">
                <a:latin typeface="Liberation Serif" panose="02020603050405020304" pitchFamily="18" charset="0"/>
              </a:rPr>
              <a:t>Комплексное благоустройство общественной </a:t>
            </a:r>
            <a:r>
              <a:rPr lang="ru-RU" sz="1400" dirty="0" smtClean="0">
                <a:latin typeface="Liberation Serif" panose="02020603050405020304" pitchFamily="18" charset="0"/>
              </a:rPr>
              <a:t>территории – 2 762,8 </a:t>
            </a:r>
            <a:r>
              <a:rPr lang="ru-RU" sz="1400" dirty="0">
                <a:latin typeface="Liberation Serif" panose="02020603050405020304" pitchFamily="18" charset="0"/>
              </a:rPr>
              <a:t>тыс. руб.;</a:t>
            </a:r>
            <a:endParaRPr lang="ru-RU" sz="1400" dirty="0"/>
          </a:p>
        </p:txBody>
      </p:sp>
      <p:pic>
        <p:nvPicPr>
          <p:cNvPr id="61442" name="Picture 2" descr="https://xn--b1agiiiedebeg1a1gwb.xn--p1ai/uploadedFiles/images/par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5" y="3637659"/>
            <a:ext cx="4126552" cy="27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uralnew.ru/assets/images/2023/11/17/novopyishminskij-park/z-09ThzIS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10" y="2023578"/>
            <a:ext cx="4053246" cy="27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764" y="285728"/>
            <a:ext cx="6840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Расходы на социальную политику, произведенные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    в 2023 году составили  171 091,1 тыс. рублей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3080670"/>
              </p:ext>
            </p:extLst>
          </p:nvPr>
        </p:nvGraphicFramePr>
        <p:xfrm>
          <a:off x="498882" y="1108622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799" y="4437112"/>
            <a:ext cx="801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2023 год были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4,1%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0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5" y="1556792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6" y="1220023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1713554"/>
              </p:ext>
            </p:extLst>
          </p:nvPr>
        </p:nvGraphicFramePr>
        <p:xfrm>
          <a:off x="5077541" y="1392555"/>
          <a:ext cx="3824750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6337" y="1058441"/>
            <a:ext cx="4331900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жильем молодых семей на территории </a:t>
            </a:r>
          </a:p>
          <a:p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городского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3 971,5 тыс. руб.</a:t>
            </a:r>
          </a:p>
          <a:p>
            <a:pPr marL="228600" indent="-228600">
              <a:buAutoNum type="arabicPeriod" startAt="2"/>
            </a:pPr>
            <a:endParaRPr lang="ru-RU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развитие сельских территорий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3 120,8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42269"/>
              </p:ext>
            </p:extLst>
          </p:nvPr>
        </p:nvGraphicFramePr>
        <p:xfrm>
          <a:off x="273869" y="2852936"/>
          <a:ext cx="8585954" cy="37307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90654" y="908720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9486303"/>
              </p:ext>
            </p:extLst>
          </p:nvPr>
        </p:nvGraphicFramePr>
        <p:xfrm>
          <a:off x="5362560" y="1231885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764704"/>
            <a:ext cx="4449050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потенциала молодежи городского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- 5 301,5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воспитание молодежи на территории городского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46,0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    отдыха и оздоровления детей в городском округе Сухой Лог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- 1 000,0 тыс. руб.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72118"/>
              </p:ext>
            </p:extLst>
          </p:nvPr>
        </p:nvGraphicFramePr>
        <p:xfrm>
          <a:off x="232990" y="2769978"/>
          <a:ext cx="8585954" cy="3886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4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от 14 до 35 лет – участников программ и мероприятий по приоритетным направлениям молодежной политики,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5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5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0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503" y="1305315"/>
            <a:ext cx="5662385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</a:t>
            </a:r>
            <a:r>
              <a:rPr lang="ru-RU" sz="1400" dirty="0" smtClean="0">
                <a:latin typeface="Liberation Serif" panose="02020603050405020304" pitchFamily="18" charset="0"/>
              </a:rPr>
              <a:t>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latin typeface="Liberation Serif" panose="02020603050405020304" pitchFamily="18" charset="0"/>
              </a:rPr>
              <a:t>В 2023 году состоялось 98 мероприятий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Муниципальный конкурс </a:t>
            </a:r>
            <a:r>
              <a:rPr lang="ru-RU" sz="1200" dirty="0">
                <a:latin typeface="Liberation Serif" panose="02020603050405020304" pitchFamily="18" charset="0"/>
              </a:rPr>
              <a:t>плакатов по профилактике вредных зависимостей «</a:t>
            </a:r>
            <a:r>
              <a:rPr lang="ru-RU" sz="1200" dirty="0" smtClean="0">
                <a:latin typeface="Liberation Serif" panose="02020603050405020304" pitchFamily="18" charset="0"/>
              </a:rPr>
              <a:t>Здоровое поколение»;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Муниципальный конкурс «</a:t>
            </a:r>
            <a:r>
              <a:rPr lang="en-US" sz="1200" dirty="0" smtClean="0">
                <a:latin typeface="Liberation Serif" panose="02020603050405020304" pitchFamily="18" charset="0"/>
              </a:rPr>
              <a:t>The Best Team – </a:t>
            </a:r>
            <a:r>
              <a:rPr lang="ru-RU" sz="1200" dirty="0" smtClean="0">
                <a:latin typeface="Liberation Serif" panose="02020603050405020304" pitchFamily="18" charset="0"/>
              </a:rPr>
              <a:t>2023»;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Музыкально-танцевальный </a:t>
            </a:r>
            <a:r>
              <a:rPr lang="ru-RU" sz="1200" dirty="0" err="1" smtClean="0">
                <a:latin typeface="Liberation Serif" panose="02020603050405020304" pitchFamily="18" charset="0"/>
              </a:rPr>
              <a:t>баттл</a:t>
            </a:r>
            <a:r>
              <a:rPr lang="ru-RU" sz="1200" dirty="0" smtClean="0">
                <a:latin typeface="Liberation Serif" panose="02020603050405020304" pitchFamily="18" charset="0"/>
              </a:rPr>
              <a:t> «Студенческий </a:t>
            </a:r>
            <a:r>
              <a:rPr lang="ru-RU" sz="1200" dirty="0" err="1" smtClean="0">
                <a:latin typeface="Liberation Serif" panose="02020603050405020304" pitchFamily="18" charset="0"/>
              </a:rPr>
              <a:t>движ</a:t>
            </a:r>
            <a:r>
              <a:rPr lang="ru-RU" sz="1200" dirty="0" smtClean="0">
                <a:latin typeface="Liberation Serif" panose="02020603050405020304" pitchFamily="18" charset="0"/>
              </a:rPr>
              <a:t>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Конкурс патриотической песни;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Муниципальные соревнования по пулевой стрельбе, посвященные снятию блокады Ленинграда;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Военно-спортивная игра «Зарница»;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latin typeface="Liberation Serif" panose="02020603050405020304" pitchFamily="18" charset="0"/>
              </a:rPr>
              <a:t>Акция «</a:t>
            </a:r>
            <a:r>
              <a:rPr lang="ru-RU" sz="1200" dirty="0" smtClean="0"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Историческая игра «Колесо истории»;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Акция «Георгиевская ленточка»;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Праздничная программа в рамках Дня молодежи;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Мероприятия в рамках проведения Дня города;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Муниципальный конкурс «Да здравствуют защитники Отечества!» и </a:t>
            </a:r>
            <a:r>
              <a:rPr lang="ru-RU" sz="1200" dirty="0">
                <a:latin typeface="Liberation Serif" panose="02020603050405020304" pitchFamily="18" charset="0"/>
              </a:rPr>
              <a:t>др</a:t>
            </a:r>
            <a:r>
              <a:rPr lang="ru-RU" sz="1200" dirty="0" smtClean="0">
                <a:latin typeface="Liberation Serif" panose="02020603050405020304" pitchFamily="18" charset="0"/>
              </a:rPr>
              <a:t>.      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9720" y="4750874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7" y="5724986"/>
            <a:ext cx="8731334" cy="8829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</a:t>
            </a:r>
            <a:r>
              <a:rPr lang="ru-RU" sz="135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–99 человек. Были разработаны и выпущены специализированные буклеты, статьи и плакаты по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3250" name="Picture 2" descr="http://i.ytimg.com/vi/NO2OuVH72h0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1916832"/>
            <a:ext cx="2841455" cy="1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4558"/>
              </p:ext>
            </p:extLst>
          </p:nvPr>
        </p:nvGraphicFramePr>
        <p:xfrm>
          <a:off x="251520" y="1268760"/>
          <a:ext cx="8640960" cy="4586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6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2 362 938,7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2 420 004,3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720 707,2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789 927,1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77 577,7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78 879,2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1 564 653,8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1 551 198,0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2 479 559,9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2 444 683,2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98,6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- 116 621,2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- 24 678,9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116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171,2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24 228,9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450,0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450,0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характеристики бюджета городского округа Сухой Лог за 2023 год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2543564" y="1144672"/>
            <a:ext cx="4032448" cy="3024335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114 479,3 тыс. рублей,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85,2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1 033,1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Транспорт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296,0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111 426,1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Другие вопросы в области национальной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1 638,9 тыс. руб.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530">
            <a:off x="4488109" y="4504040"/>
            <a:ext cx="3773408" cy="19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1523">
            <a:off x="628168" y="4346207"/>
            <a:ext cx="3323888" cy="22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07521"/>
            <a:ext cx="6773287" cy="1000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11870"/>
              </p:ext>
            </p:extLst>
          </p:nvPr>
        </p:nvGraphicFramePr>
        <p:xfrm>
          <a:off x="632474" y="1628800"/>
          <a:ext cx="7992887" cy="44492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2 517,4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2 724,5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2 702,3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1 561,2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2 699,3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2 458,2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5 978,8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4 731,7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4 645,4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228,7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28 855,7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31 942,7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31 999,6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3 378,0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3 372,1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3 717,4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3 673,8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2 454,4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2 840,3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2 864,3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3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48 509,0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53 243,7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52 494,8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298309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498"/>
            <a:ext cx="1495300" cy="1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91" y="2645787"/>
            <a:ext cx="676091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Liberation Serif" panose="020206030504050203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Liberation Serif" panose="02020603050405020304" pitchFamily="18" charset="0"/>
              </a:rPr>
              <a:t>городского округа Сухой Лог</a:t>
            </a:r>
            <a:endParaRPr lang="ru-RU" altLang="ru-RU" b="1" dirty="0">
              <a:latin typeface="Liberation Serif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(1 816 059,5 тыс. руб.)</a:t>
            </a:r>
            <a:endParaRPr lang="ru-RU" altLang="ru-RU" sz="14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 программы (329 592,5 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(23 931,7 тыс. руб.)</a:t>
            </a:r>
            <a:endParaRPr lang="ru-RU" altLang="ru-RU" sz="13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1" y="4671793"/>
            <a:ext cx="1502139" cy="1727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(43 276,7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275890" y="3782897"/>
            <a:ext cx="1136526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75683" y="260648"/>
            <a:ext cx="6760911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Liberation Serif" panose="020206030504050203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Liberation Serif" panose="020206030504050203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Liberation Serif" panose="02020603050405020304" pitchFamily="18" charset="0"/>
              </a:rPr>
              <a:t> </a:t>
            </a:r>
            <a:r>
              <a:rPr lang="ru-RU" altLang="ru-RU" sz="1700" b="1" dirty="0">
                <a:latin typeface="Liberation Serif" panose="020206030504050203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375683" y="989391"/>
            <a:ext cx="3869849" cy="536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Liberation Serif" panose="02020603050405020304" pitchFamily="18" charset="0"/>
              </a:rPr>
              <a:t>Бюджет </a:t>
            </a:r>
            <a:r>
              <a:rPr lang="ru-RU" altLang="ru-RU" sz="2000" b="1" dirty="0" smtClean="0">
                <a:latin typeface="Liberation Serif" panose="02020603050405020304" pitchFamily="18" charset="0"/>
              </a:rPr>
              <a:t>ГО</a:t>
            </a:r>
            <a:endParaRPr lang="ru-RU" alt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2079234" y="1530828"/>
            <a:ext cx="274394" cy="390656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390490" y="1870771"/>
            <a:ext cx="7853917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Liberation Serif" panose="02020603050405020304" pitchFamily="18" charset="0"/>
              </a:rPr>
              <a:t>Программные </a:t>
            </a:r>
            <a:r>
              <a:rPr lang="ru-RU" altLang="ru-RU" sz="2000" b="1" dirty="0">
                <a:latin typeface="Liberation Serif" panose="020206030504050203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176427" y="3754132"/>
            <a:ext cx="107897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 программы (231 822,8 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8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0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4" y="980728"/>
            <a:ext cx="77867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622252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01.01.202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31.12.202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861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Муниципальный долг городского округа Сухой Лог в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</a:t>
            </a:r>
            <a:r>
              <a:rPr lang="en-US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году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38819739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4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fonoteka.top/uploads/posts/2024-01/1705913965_fonoteka-top-p-sukhoi-log-gorod-krasivo-foni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6" y="174593"/>
            <a:ext cx="6423670" cy="6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008" y="2602387"/>
            <a:ext cx="2196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</a:t>
            </a:r>
            <a:endParaRPr lang="ru-RU" sz="29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информация</a:t>
            </a:r>
            <a:endParaRPr lang="ru-RU" sz="2900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78854" y="185973"/>
            <a:ext cx="61796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Благодарим </a:t>
            </a:r>
            <a:r>
              <a:rPr lang="ru-RU" sz="3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4593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за 2023  год</a:t>
            </a:r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Liberation Serif" panose="02020603050405020304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106" y="2162820"/>
            <a:ext cx="7986133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b="1" dirty="0" smtClean="0">
                <a:solidFill>
                  <a:schemeClr val="dk1"/>
                </a:solidFill>
                <a:latin typeface="Liberation Serif" panose="02020603050405020304" pitchFamily="18" charset="0"/>
              </a:rPr>
              <a:t>2 420 004,3 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6" y="4286248"/>
            <a:ext cx="8059862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2 444 683,2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789 927,1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000496" y="331658"/>
            <a:ext cx="1071570" cy="242889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78 879,2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8" y="74223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1 551 198,0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1 490 220,5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171 091,1  тыс. руб</a:t>
            </a:r>
            <a:r>
              <a:rPr lang="ru-RU" sz="1200" b="1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158 202,8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125 844,5  тыс</a:t>
            </a:r>
            <a:r>
              <a:rPr lang="ru-RU" sz="1200" b="1" dirty="0">
                <a:latin typeface="Liberation Serif" panose="02020603050405020304" pitchFamily="18" charset="0"/>
              </a:rPr>
              <a:t>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114 479,3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133 391,8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35 115,3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51 964,9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52 494,8  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216 338,0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58468"/>
              </p:ext>
            </p:extLst>
          </p:nvPr>
        </p:nvGraphicFramePr>
        <p:xfrm>
          <a:off x="179388" y="2549525"/>
          <a:ext cx="8785225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Лист" r:id="rId3" imgW="7505644" imgH="3286170" progId="Excel.Sheet.8">
                  <p:embed/>
                </p:oleObj>
              </mc:Choice>
              <mc:Fallback>
                <p:oleObj name="Лист" r:id="rId3" imgW="7505644" imgH="32861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49525"/>
                        <a:ext cx="8785225" cy="3846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447586" cy="98189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Структура доходов бюджета за 2023 год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2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5766" y="188640"/>
            <a:ext cx="7428074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1349479"/>
            <a:ext cx="1512169" cy="151291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Общая ставка налога 13%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5" y="5116103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Liberation Serif" panose="02020603050405020304" pitchFamily="18" charset="0"/>
              </a:rPr>
              <a:t>В отдельных случаях ставка   9%, 15%, 30%,  35%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15185" y="1112259"/>
            <a:ext cx="1157150" cy="1067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9105" y="2438535"/>
            <a:ext cx="1101056" cy="10207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31848" y="4323244"/>
            <a:ext cx="1172064" cy="109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176846"/>
            <a:ext cx="2344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593 985,2 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869" y="2450025"/>
            <a:ext cx="1934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14 916,9 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128" y="4269384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22 383,2 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568" y="4523299"/>
            <a:ext cx="966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3" y="620688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8003" y="1499793"/>
            <a:ext cx="2845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3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6278" y="2616176"/>
            <a:ext cx="2447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отношении жилых домов, гаражей, прочих объектов 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632" y="3951938"/>
            <a:ext cx="24472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9633" y="5785440"/>
            <a:ext cx="30442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15185" y="5469156"/>
            <a:ext cx="1250378" cy="1187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56930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бюджета в 2023 году 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31580</TotalTime>
  <Words>6616</Words>
  <Application>Microsoft Office PowerPoint</Application>
  <PresentationFormat>Экран (4:3)</PresentationFormat>
  <Paragraphs>1343</Paragraphs>
  <Slides>55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70" baseType="lpstr">
      <vt:lpstr>Aharoni</vt:lpstr>
      <vt:lpstr>Arial</vt:lpstr>
      <vt:lpstr>Book Antiqua</vt:lpstr>
      <vt:lpstr>Calibri</vt:lpstr>
      <vt:lpstr>Cambria</vt:lpstr>
      <vt:lpstr>Candara</vt:lpstr>
      <vt:lpstr>Constantia</vt:lpstr>
      <vt:lpstr>Liberation Serif</vt:lpstr>
      <vt:lpstr>Symbol</vt:lpstr>
      <vt:lpstr>Tahoma</vt:lpstr>
      <vt:lpstr>Times New Roman</vt:lpstr>
      <vt:lpstr>Wingdings</vt:lpstr>
      <vt:lpstr>Wingdings 2</vt:lpstr>
      <vt:lpstr>Волна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2023 год</vt:lpstr>
      <vt:lpstr> Основные параметры исполнения бюджета  городского округа Сухой Лог за 2023  год </vt:lpstr>
      <vt:lpstr>Структура доходов бюджета за 2023 год</vt:lpstr>
      <vt:lpstr>Мы все - налогоплательщики</vt:lpstr>
      <vt:lpstr>Структура налоговых доходов  бюджета в 2023 году </vt:lpstr>
      <vt:lpstr>Поступление налоговых платежей в бюджет за 2023 год</vt:lpstr>
      <vt:lpstr>Динамика поступлений налога на доходы физических лиц в бюджет  за 2021 - 2023 годы</vt:lpstr>
      <vt:lpstr>Динамика поступлений налоговых  платежей в бюджет за 2021-2023 годы</vt:lpstr>
      <vt:lpstr>Поступление неналоговых платежей  в бюджет за 2023 год</vt:lpstr>
      <vt:lpstr>Структура неналоговых доходов бюджета  в 2023 году</vt:lpstr>
      <vt:lpstr>Динамика поступлений неналоговых платежей в бюджет 2022 – 2023 годы</vt:lpstr>
      <vt:lpstr>Структура безвозмездных  поступлений в 2023 году</vt:lpstr>
      <vt:lpstr>Безвозмездные поступления в бюджет  за 2023 год</vt:lpstr>
      <vt:lpstr>Динамика безвозмездных поступлений в бюджет за 2022-2023 годы</vt:lpstr>
      <vt:lpstr>Недоимка по налоговым и неналоговым доходам</vt:lpstr>
      <vt:lpstr>Сведения об исполнении бюджета городского округа Сухой Лог за 2021 - 2023  годы в сравнении с бюджетами других городских округов</vt:lpstr>
      <vt:lpstr>Функциональная структура расходов за 2023 год</vt:lpstr>
      <vt:lpstr>Презентация PowerPoint</vt:lpstr>
      <vt:lpstr>Презентация PowerPoint</vt:lpstr>
      <vt:lpstr>    Социально - значимые расходы в 2023 году </vt:lpstr>
      <vt:lpstr>Исполнение бюджета го Сухой Лог по расходам  за 2023 год в разрезе главных распорядителей бюджетных средств (ГРБС)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2023 году</vt:lpstr>
      <vt:lpstr>Презентация PowerPoint</vt:lpstr>
    </vt:vector>
  </TitlesOfParts>
  <Company>ФУ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SAMORYDOVA</cp:lastModifiedBy>
  <cp:revision>3007</cp:revision>
  <cp:lastPrinted>2021-03-10T07:55:14Z</cp:lastPrinted>
  <dcterms:created xsi:type="dcterms:W3CDTF">2014-05-05T02:55:32Z</dcterms:created>
  <dcterms:modified xsi:type="dcterms:W3CDTF">2024-08-14T11:08:14Z</dcterms:modified>
</cp:coreProperties>
</file>