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7.xml" ContentType="application/vnd.openxmlformats-officedocument.drawingml.chart+xml"/>
  <Override PartName="/ppt/notesSlides/notesSlide11.xml" ContentType="application/vnd.openxmlformats-officedocument.presentationml.notesSlide+xml"/>
  <Override PartName="/ppt/charts/chart3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8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6.xml" ContentType="application/vnd.openxmlformats-officedocument.drawingml.chart+xml"/>
  <Override PartName="/ppt/notesSlides/notesSlide19.xml" ContentType="application/vnd.openxmlformats-officedocument.presentationml.notesSlide+xml"/>
  <Override PartName="/ppt/charts/chart47.xml" ContentType="application/vnd.openxmlformats-officedocument.drawingml.chart+xml"/>
  <Override PartName="/ppt/drawings/drawing10.xml" ContentType="application/vnd.openxmlformats-officedocument.drawingml.chartshapes+xml"/>
  <Override PartName="/ppt/charts/chart48.xml" ContentType="application/vnd.openxmlformats-officedocument.drawingml.chart+xml"/>
  <Override PartName="/ppt/drawings/drawing11.xml" ContentType="application/vnd.openxmlformats-officedocument.drawingml.chartshapes+xml"/>
  <Override PartName="/ppt/charts/chart49.xml" ContentType="application/vnd.openxmlformats-officedocument.drawingml.chart+xml"/>
  <Override PartName="/ppt/notesSlides/notesSlide20.xml" ContentType="application/vnd.openxmlformats-officedocument.presentationml.notesSlide+xml"/>
  <Override PartName="/ppt/charts/chart50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1.xml" ContentType="application/vnd.openxmlformats-officedocument.drawingml.chart+xml"/>
  <Override PartName="/ppt/notesSlides/notesSlide23.xml" ContentType="application/vnd.openxmlformats-officedocument.presentationml.notesSlide+xml"/>
  <Override PartName="/ppt/charts/chart52.xml" ContentType="application/vnd.openxmlformats-officedocument.drawingml.chart+xml"/>
  <Override PartName="/ppt/notesSlides/notesSlide24.xml" ContentType="application/vnd.openxmlformats-officedocument.presentationml.notesSlide+xml"/>
  <Override PartName="/ppt/charts/chart5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57"/>
  </p:notesMasterIdLst>
  <p:sldIdLst>
    <p:sldId id="449" r:id="rId2"/>
    <p:sldId id="450" r:id="rId3"/>
    <p:sldId id="451" r:id="rId4"/>
    <p:sldId id="568" r:id="rId5"/>
    <p:sldId id="538" r:id="rId6"/>
    <p:sldId id="539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2" r:id="rId21"/>
    <p:sldId id="471" r:id="rId22"/>
    <p:sldId id="472" r:id="rId23"/>
    <p:sldId id="473" r:id="rId24"/>
    <p:sldId id="474" r:id="rId25"/>
    <p:sldId id="475" r:id="rId26"/>
    <p:sldId id="478" r:id="rId27"/>
    <p:sldId id="534" r:id="rId28"/>
    <p:sldId id="479" r:id="rId29"/>
    <p:sldId id="480" r:id="rId30"/>
    <p:sldId id="515" r:id="rId31"/>
    <p:sldId id="483" r:id="rId32"/>
    <p:sldId id="484" r:id="rId33"/>
    <p:sldId id="485" r:id="rId34"/>
    <p:sldId id="486" r:id="rId35"/>
    <p:sldId id="553" r:id="rId36"/>
    <p:sldId id="488" r:id="rId37"/>
    <p:sldId id="567" r:id="rId38"/>
    <p:sldId id="492" r:id="rId39"/>
    <p:sldId id="493" r:id="rId40"/>
    <p:sldId id="495" r:id="rId41"/>
    <p:sldId id="496" r:id="rId42"/>
    <p:sldId id="497" r:id="rId43"/>
    <p:sldId id="498" r:id="rId44"/>
    <p:sldId id="500" r:id="rId45"/>
    <p:sldId id="501" r:id="rId46"/>
    <p:sldId id="502" r:id="rId47"/>
    <p:sldId id="503" r:id="rId48"/>
    <p:sldId id="505" r:id="rId49"/>
    <p:sldId id="507" r:id="rId50"/>
    <p:sldId id="584" r:id="rId51"/>
    <p:sldId id="508" r:id="rId52"/>
    <p:sldId id="509" r:id="rId53"/>
    <p:sldId id="511" r:id="rId54"/>
    <p:sldId id="585" r:id="rId55"/>
    <p:sldId id="514" r:id="rId5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B1"/>
    <a:srgbClr val="FFCCFF"/>
    <a:srgbClr val="CC99FF"/>
    <a:srgbClr val="FFFF99"/>
    <a:srgbClr val="CBBDB9"/>
    <a:srgbClr val="A68E86"/>
    <a:srgbClr val="99CCFF"/>
    <a:srgbClr val="4AEBFC"/>
    <a:srgbClr val="CAE6EE"/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2" autoAdjust="0"/>
    <p:restoredTop sz="99086" autoAdjust="0"/>
  </p:normalViewPr>
  <p:slideViewPr>
    <p:cSldViewPr>
      <p:cViewPr varScale="1">
        <p:scale>
          <a:sx n="116" d="100"/>
          <a:sy n="116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1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2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3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6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5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35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40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4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6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47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4115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5641832146155"/>
          <c:y val="4.1485845573530404E-2"/>
          <c:w val="0.66321592682780239"/>
          <c:h val="0.86351077773196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бюджета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_-* #,##0\ _₽_-;\-* #,##0\ _₽_-;_-* "-"??\ _₽_-;_-@_-</c:formatCode>
                <c:ptCount val="3"/>
                <c:pt idx="0">
                  <c:v>737479.18</c:v>
                </c:pt>
                <c:pt idx="1">
                  <c:v>868806.26</c:v>
                </c:pt>
                <c:pt idx="2">
                  <c:v>1096791.43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95-4AD8-B2EC-240A2D614A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_-* #,##0\ _₽_-;\-* #,##0\ _₽_-;_-* "-"??\ _₽_-;_-@_-</c:formatCode>
                <c:ptCount val="3"/>
                <c:pt idx="0">
                  <c:v>1625189.4</c:v>
                </c:pt>
                <c:pt idx="1">
                  <c:v>1551198.05</c:v>
                </c:pt>
                <c:pt idx="2">
                  <c:v>2422871.56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95-4AD8-B2EC-240A2D614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301860352"/>
        <c:axId val="428299904"/>
      </c:barChart>
      <c:catAx>
        <c:axId val="3018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Liberation Serif" pitchFamily="18" charset="0"/>
              </a:defRPr>
            </a:pPr>
            <a:endParaRPr lang="ru-RU"/>
          </a:p>
        </c:txPr>
        <c:crossAx val="428299904"/>
        <c:crosses val="autoZero"/>
        <c:auto val="1"/>
        <c:lblAlgn val="ctr"/>
        <c:lblOffset val="100"/>
        <c:noMultiLvlLbl val="0"/>
      </c:catAx>
      <c:valAx>
        <c:axId val="428299904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Liberation Serif" pitchFamily="18" charset="0"/>
              </a:defRPr>
            </a:pPr>
            <a:endParaRPr lang="ru-RU"/>
          </a:p>
        </c:txPr>
        <c:crossAx val="30186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66937189128341"/>
          <c:y val="0.25453930810837422"/>
          <c:w val="0.17731977867668619"/>
          <c:h val="0.69361920116176756"/>
        </c:manualLayout>
      </c:layout>
      <c:overlay val="0"/>
      <c:txPr>
        <a:bodyPr/>
        <a:lstStyle/>
        <a:p>
          <a:pPr>
            <a:defRPr sz="16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0651536802425"/>
          <c:y val="0.15537964482819594"/>
          <c:w val="0.7343942148190431"/>
          <c:h val="0.772140793880045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4686825984852258E-2"/>
                  <c:y val="1.33613100227920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 smtClean="0"/>
                      <a:t>434 849,1</a:t>
                    </a:r>
                    <a:endParaRPr lang="en-US" sz="14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DA-45F0-99DF-5630F3CE87C9}"/>
                </c:ext>
              </c:extLst>
            </c:dLbl>
            <c:dLbl>
              <c:idx val="1"/>
              <c:layout>
                <c:manualLayout>
                  <c:x val="5.9786200779951004E-3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 smtClean="0"/>
                      <a:t>593 985,2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DA-45F0-99DF-5630F3CE87C9}"/>
                </c:ext>
              </c:extLst>
            </c:dLbl>
            <c:dLbl>
              <c:idx val="2"/>
              <c:layout>
                <c:manualLayout>
                  <c:x val="-4.2468940232694451E-2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 smtClean="0"/>
                      <a:t>774 826,1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DA-45F0-99DF-5630F3CE8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434849.1</c:v>
                </c:pt>
                <c:pt idx="1">
                  <c:v>593985.19999999995</c:v>
                </c:pt>
                <c:pt idx="2">
                  <c:v>774826.1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DA-45F0-99DF-5630F3CE8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02308352"/>
        <c:axId val="432965312"/>
      </c:barChart>
      <c:catAx>
        <c:axId val="302308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2965312"/>
        <c:crosses val="autoZero"/>
        <c:auto val="1"/>
        <c:lblAlgn val="ctr"/>
        <c:lblOffset val="100"/>
        <c:noMultiLvlLbl val="0"/>
      </c:catAx>
      <c:valAx>
        <c:axId val="432965312"/>
        <c:scaling>
          <c:orientation val="minMax"/>
          <c:max val="800000"/>
          <c:min val="200000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302308352"/>
        <c:crosses val="autoZero"/>
        <c:crossBetween val="between"/>
      </c:valAx>
      <c:spPr>
        <a:ln w="0">
          <a:noFill/>
        </a:ln>
      </c:spPr>
    </c:plotArea>
    <c:legend>
      <c:legendPos val="t"/>
      <c:layout>
        <c:manualLayout>
          <c:xMode val="edge"/>
          <c:yMode val="edge"/>
          <c:x val="4.9999952112600506E-2"/>
          <c:y val="1.6033572027350496E-2"/>
          <c:w val="0.89999985633780155"/>
          <c:h val="0.1215109095622371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effectLst/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1231652226968"/>
          <c:y val="0.15319111648001552"/>
          <c:w val="0.71946596329221379"/>
          <c:h val="0.76613455312477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0.19945915971022377"/>
                  <c:y val="-1.95596420429029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D1-4084-A5F2-34FB1E691DDC}"/>
                </c:ext>
              </c:extLst>
            </c:dLbl>
            <c:dLbl>
              <c:idx val="1"/>
              <c:layout>
                <c:manualLayout>
                  <c:x val="-0.14049757183288494"/>
                  <c:y val="-7.1001500615737592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1-4084-A5F2-34FB1E691DDC}"/>
                </c:ext>
              </c:extLst>
            </c:dLbl>
            <c:dLbl>
              <c:idx val="2"/>
              <c:layout>
                <c:manualLayout>
                  <c:x val="-0.16740136218386295"/>
                  <c:y val="2.55507604006440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D1-4084-A5F2-34FB1E691D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</c:v>
                </c:pt>
                <c:pt idx="1">
                  <c:v>0.48</c:v>
                </c:pt>
                <c:pt idx="2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D1-4084-A5F2-34FB1E69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04301568"/>
        <c:axId val="432967040"/>
      </c:barChart>
      <c:catAx>
        <c:axId val="304301568"/>
        <c:scaling>
          <c:orientation val="minMax"/>
        </c:scaling>
        <c:delete val="0"/>
        <c:axPos val="l"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2967040"/>
        <c:crosses val="autoZero"/>
        <c:auto val="1"/>
        <c:lblAlgn val="ctr"/>
        <c:lblOffset val="100"/>
        <c:noMultiLvlLbl val="0"/>
      </c:catAx>
      <c:valAx>
        <c:axId val="432967040"/>
        <c:scaling>
          <c:orientation val="minMax"/>
          <c:max val="0.60000000000000009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304301568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5.0000094151497407E-2"/>
          <c:y val="1.5117367911501879E-2"/>
          <c:w val="0.89701050165800789"/>
          <c:h val="0.11096184930938806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  <c:spPr>
        <a:ln w="6350"/>
      </c:spPr>
    </c:sideWall>
    <c:backWall>
      <c:thickness val="0"/>
      <c:spPr>
        <a:ln w="6350"/>
      </c:spPr>
    </c:backWall>
    <c:plotArea>
      <c:layout>
        <c:manualLayout>
          <c:layoutTarget val="inner"/>
          <c:xMode val="edge"/>
          <c:yMode val="edge"/>
          <c:x val="0.16935391164199648"/>
          <c:y val="5.7204170296867599E-2"/>
          <c:w val="0.8241138906669554"/>
          <c:h val="0.8062952800566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AC-4B14-B2CF-CF37BA3B4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AC-4B14-B2CF-CF37BA3B448A}"/>
              </c:ext>
            </c:extLst>
          </c:dPt>
          <c:dLbls>
            <c:dLbl>
              <c:idx val="0"/>
              <c:layout>
                <c:manualLayout>
                  <c:x val="2.8568866305077757E-2"/>
                  <c:y val="0.1800055841748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AC-4B14-B2CF-CF37BA3B448A}"/>
                </c:ext>
              </c:extLst>
            </c:dLbl>
            <c:dLbl>
              <c:idx val="1"/>
              <c:layout>
                <c:manualLayout>
                  <c:x val="4.7242172536896214E-2"/>
                  <c:y val="0.19452553517445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C-4B14-B2CF-CF37BA3B448A}"/>
                </c:ext>
              </c:extLst>
            </c:dLbl>
            <c:dLbl>
              <c:idx val="2"/>
              <c:layout>
                <c:manualLayout>
                  <c:x val="4.7861152130230587E-2"/>
                  <c:y val="0.24131816894896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C-4B14-B2CF-CF37BA3B4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22383</c:v>
                </c:pt>
                <c:pt idx="1">
                  <c:v>25378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AC-4B14-B2CF-CF37BA3B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14"/>
        <c:shape val="cylinder"/>
        <c:axId val="302307840"/>
        <c:axId val="432969344"/>
        <c:axId val="0"/>
      </c:bar3DChart>
      <c:catAx>
        <c:axId val="3023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32969344"/>
        <c:crosses val="autoZero"/>
        <c:auto val="1"/>
        <c:lblAlgn val="ctr"/>
        <c:lblOffset val="100"/>
        <c:noMultiLvlLbl val="0"/>
      </c:catAx>
      <c:valAx>
        <c:axId val="432969344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23078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3175"/>
      </c:spPr>
    </c:sideWall>
    <c:backWall>
      <c:thickness val="0"/>
      <c:spPr>
        <a:noFill/>
        <a:ln w="3175"/>
      </c:spPr>
    </c:backWall>
    <c:plotArea>
      <c:layout>
        <c:manualLayout>
          <c:layoutTarget val="inner"/>
          <c:xMode val="edge"/>
          <c:yMode val="edge"/>
          <c:x val="0.19232856240905483"/>
          <c:y val="4.4834098893226426E-2"/>
          <c:w val="0.80762777770454885"/>
          <c:h val="0.787627398125354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D95-4338-9972-1F72377CE4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95-4338-9972-1F72377CE424}"/>
              </c:ext>
            </c:extLst>
          </c:dPt>
          <c:dLbls>
            <c:dLbl>
              <c:idx val="0"/>
              <c:layout>
                <c:manualLayout>
                  <c:x val="3.6270216680255866E-2"/>
                  <c:y val="0.15397704348639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95-4338-9972-1F72377CE424}"/>
                </c:ext>
              </c:extLst>
            </c:dLbl>
            <c:dLbl>
              <c:idx val="1"/>
              <c:layout>
                <c:manualLayout>
                  <c:x val="4.4856804528494124E-2"/>
                  <c:y val="0.20231354222290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95-4338-9972-1F72377CE424}"/>
                </c:ext>
              </c:extLst>
            </c:dLbl>
            <c:dLbl>
              <c:idx val="2"/>
              <c:layout>
                <c:manualLayout>
                  <c:x val="2.8726563338536772E-2"/>
                  <c:y val="0.175940246405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5-4338-9972-1F72377CE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7529</c:v>
                </c:pt>
                <c:pt idx="1">
                  <c:v>13941.7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95-4338-9972-1F72377CE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96"/>
        <c:shape val="cylinder"/>
        <c:axId val="302308864"/>
        <c:axId val="432971072"/>
        <c:axId val="0"/>
      </c:bar3DChart>
      <c:catAx>
        <c:axId val="30230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32971072"/>
        <c:crosses val="autoZero"/>
        <c:auto val="1"/>
        <c:lblAlgn val="ctr"/>
        <c:lblOffset val="100"/>
        <c:noMultiLvlLbl val="0"/>
      </c:catAx>
      <c:valAx>
        <c:axId val="432971072"/>
        <c:scaling>
          <c:orientation val="minMax"/>
          <c:max val="1500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2308864"/>
        <c:crosses val="autoZero"/>
        <c:crossBetween val="between"/>
        <c:majorUnit val="3000"/>
      </c:valAx>
      <c:spPr>
        <a:ln w="3175"/>
      </c:spPr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281197683016078"/>
          <c:y val="0.16292509821797338"/>
          <c:w val="0.82717174145401473"/>
          <c:h val="0.710686354320952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82-4378-AA67-7CA84B8E76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82-4378-AA67-7CA84B8E7627}"/>
              </c:ext>
            </c:extLst>
          </c:dPt>
          <c:dLbls>
            <c:dLbl>
              <c:idx val="0"/>
              <c:layout>
                <c:manualLayout>
                  <c:x val="4.3623744871259515E-2"/>
                  <c:y val="0.19045577833806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82-4378-AA67-7CA84B8E7627}"/>
                </c:ext>
              </c:extLst>
            </c:dLbl>
            <c:dLbl>
              <c:idx val="1"/>
              <c:layout>
                <c:manualLayout>
                  <c:x val="3.885381782976495E-2"/>
                  <c:y val="0.20562852275364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82-4378-AA67-7CA84B8E7627}"/>
                </c:ext>
              </c:extLst>
            </c:dLbl>
            <c:dLbl>
              <c:idx val="2"/>
              <c:layout>
                <c:manualLayout>
                  <c:x val="4.2058066345118744E-2"/>
                  <c:y val="0.18085819099396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82-4378-AA67-7CA84B8E7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87799</c:v>
                </c:pt>
                <c:pt idx="1">
                  <c:v>119556.7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17-4C31-BE07-2816A914C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8"/>
        <c:shape val="cylinder"/>
        <c:axId val="303869952"/>
        <c:axId val="435111040"/>
        <c:axId val="0"/>
      </c:bar3DChart>
      <c:catAx>
        <c:axId val="30386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35111040"/>
        <c:crosses val="autoZero"/>
        <c:auto val="1"/>
        <c:lblAlgn val="ctr"/>
        <c:lblOffset val="100"/>
        <c:noMultiLvlLbl val="0"/>
      </c:catAx>
      <c:valAx>
        <c:axId val="43511104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3869952"/>
        <c:crosses val="autoZero"/>
        <c:crossBetween val="between"/>
        <c:majorUnit val="20000"/>
      </c:valAx>
      <c:spPr>
        <a:solidFill>
          <a:schemeClr val="bg1"/>
        </a:solidFill>
        <a:ln w="6350"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accent1">
          <a:alpha val="67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Налог на имущество физических лиц</a:t>
            </a:r>
          </a:p>
        </c:rich>
      </c:tx>
      <c:layout>
        <c:manualLayout>
          <c:xMode val="edge"/>
          <c:yMode val="edge"/>
          <c:x val="0.1401665597761865"/>
          <c:y val="3.3069242306410396E-2"/>
        </c:manualLayout>
      </c:layout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5913688161632836"/>
          <c:y val="0.32313944885046486"/>
          <c:w val="0.71566750519783517"/>
          <c:h val="0.50281061765791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38-419F-94D4-D2B928605F5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38-419F-94D4-D2B928605F5E}"/>
              </c:ext>
            </c:extLst>
          </c:dPt>
          <c:dLbls>
            <c:dLbl>
              <c:idx val="0"/>
              <c:layout>
                <c:manualLayout>
                  <c:x val="3.192415942388168E-2"/>
                  <c:y val="0.1841565864543460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38-419F-94D4-D2B928605F5E}"/>
                </c:ext>
              </c:extLst>
            </c:dLbl>
            <c:dLbl>
              <c:idx val="1"/>
              <c:layout>
                <c:manualLayout>
                  <c:x val="1.7413457174550027E-2"/>
                  <c:y val="0.1948057190373545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Liberation Serif" pitchFamily="18" charset="0"/>
                      </a:rPr>
                      <a:t> 14 917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38-419F-94D4-D2B928605F5E}"/>
                </c:ext>
              </c:extLst>
            </c:dLbl>
            <c:dLbl>
              <c:idx val="2"/>
              <c:layout>
                <c:manualLayout>
                  <c:x val="2.6120185761825041E-2"/>
                  <c:y val="0.199932185327811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 </a:t>
                    </a:r>
                    <a:r>
                      <a:rPr lang="en-US" sz="1200" b="1" dirty="0">
                        <a:latin typeface="Liberation Serif" pitchFamily="18" charset="0"/>
                      </a:rPr>
                      <a:t>17 296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8-419F-94D4-D2B928605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14916.9</c:v>
                </c:pt>
                <c:pt idx="1">
                  <c:v>17296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038-419F-94D4-D2B92860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30"/>
        <c:shape val="cylinder"/>
        <c:axId val="303872000"/>
        <c:axId val="435112768"/>
        <c:axId val="0"/>
      </c:bar3DChart>
      <c:catAx>
        <c:axId val="3038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35112768"/>
        <c:crosses val="autoZero"/>
        <c:auto val="1"/>
        <c:lblAlgn val="ctr"/>
        <c:lblOffset val="100"/>
        <c:noMultiLvlLbl val="0"/>
      </c:catAx>
      <c:valAx>
        <c:axId val="4351127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Liberation Serif" pitchFamily="18" charset="0"/>
              </a:defRPr>
            </a:pPr>
            <a:endParaRPr lang="ru-RU"/>
          </a:p>
        </c:txPr>
        <c:crossAx val="3038720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  <a:effectLst>
      <a:glow>
        <a:schemeClr val="accent1">
          <a:alpha val="3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Налог на </a:t>
            </a:r>
            <a:r>
              <a:rPr lang="ru-RU" sz="1550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доходы физических лиц</a:t>
            </a:r>
            <a:endParaRPr lang="ru-RU" sz="1550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</a:endParaRPr>
          </a:p>
        </c:rich>
      </c:tx>
      <c:layout>
        <c:manualLayout>
          <c:xMode val="edge"/>
          <c:yMode val="edge"/>
          <c:x val="0.24997632838775491"/>
          <c:y val="0"/>
        </c:manualLayout>
      </c:layout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7140829049297555"/>
          <c:y val="0.21486903501950075"/>
          <c:w val="0.72859170950702445"/>
          <c:h val="0.64439879487074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A9-4206-A202-94157788DF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A9-4206-A202-94157788DFC7}"/>
              </c:ext>
            </c:extLst>
          </c:dPt>
          <c:dLbls>
            <c:dLbl>
              <c:idx val="0"/>
              <c:layout>
                <c:manualLayout>
                  <c:x val="3.1924798759733766E-2"/>
                  <c:y val="0.1891313546860807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A9-4206-A202-94157788DFC7}"/>
                </c:ext>
              </c:extLst>
            </c:dLbl>
            <c:dLbl>
              <c:idx val="1"/>
              <c:layout>
                <c:manualLayout>
                  <c:x val="1.7413457174550027E-2"/>
                  <c:y val="0.1948057190373545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Liberation Serif" pitchFamily="18" charset="0"/>
                      </a:rPr>
                      <a:t> </a:t>
                    </a:r>
                    <a:r>
                      <a:rPr lang="en-US" sz="1200" b="1" dirty="0" smtClean="0">
                        <a:latin typeface="Liberation Serif" pitchFamily="18" charset="0"/>
                      </a:rPr>
                      <a:t>593 985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A9-4206-A202-94157788DFC7}"/>
                </c:ext>
              </c:extLst>
            </c:dLbl>
            <c:dLbl>
              <c:idx val="2"/>
              <c:layout>
                <c:manualLayout>
                  <c:x val="2.6120185761825041E-2"/>
                  <c:y val="0.199932185327811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 </a:t>
                    </a:r>
                    <a:r>
                      <a:rPr lang="en-US" sz="1200" b="1" dirty="0" smtClean="0">
                        <a:latin typeface="Liberation Serif" pitchFamily="18" charset="0"/>
                      </a:rPr>
                      <a:t>7</a:t>
                    </a:r>
                    <a:r>
                      <a:rPr lang="ru-RU" sz="1200" b="1" dirty="0" smtClean="0">
                        <a:latin typeface="Liberation Serif" pitchFamily="18" charset="0"/>
                      </a:rPr>
                      <a:t>74 826</a:t>
                    </a:r>
                    <a:r>
                      <a:rPr lang="en-US" sz="1200" b="1" dirty="0" smtClean="0">
                        <a:latin typeface="Liberation Serif" pitchFamily="18" charset="0"/>
                      </a:rPr>
                      <a:t>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A9-4206-A202-94157788D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593985.19999999995</c:v>
                </c:pt>
                <c:pt idx="1">
                  <c:v>774826.1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A9-4206-A202-94157788D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30"/>
        <c:shape val="cylinder"/>
        <c:axId val="305205248"/>
        <c:axId val="435114496"/>
        <c:axId val="0"/>
      </c:bar3DChart>
      <c:catAx>
        <c:axId val="3052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35114496"/>
        <c:crosses val="autoZero"/>
        <c:auto val="1"/>
        <c:lblAlgn val="ctr"/>
        <c:lblOffset val="100"/>
        <c:noMultiLvlLbl val="0"/>
      </c:catAx>
      <c:valAx>
        <c:axId val="4351144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Liberation Serif" pitchFamily="18" charset="0"/>
              </a:defRPr>
            </a:pPr>
            <a:endParaRPr lang="ru-RU"/>
          </a:p>
        </c:txPr>
        <c:crossAx val="3052052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accent1"/>
      </a:solidFill>
    </a:ln>
    <a:effectLst>
      <a:glow>
        <a:schemeClr val="accent1">
          <a:alpha val="3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  <c:spPr>
        <a:ln w="6350"/>
      </c:spPr>
    </c:sideWall>
    <c:backWall>
      <c:thickness val="0"/>
      <c:spPr>
        <a:ln w="6350"/>
      </c:spPr>
    </c:backWall>
    <c:plotArea>
      <c:layout>
        <c:manualLayout>
          <c:layoutTarget val="inner"/>
          <c:xMode val="edge"/>
          <c:yMode val="edge"/>
          <c:x val="0.16935391164199648"/>
          <c:y val="5.7204170296867599E-2"/>
          <c:w val="0.8241138906669554"/>
          <c:h val="0.8062952800566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AC-4B14-B2CF-CF37BA3B4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AC-4B14-B2CF-CF37BA3B448A}"/>
              </c:ext>
            </c:extLst>
          </c:dPt>
          <c:dLbls>
            <c:dLbl>
              <c:idx val="0"/>
              <c:layout>
                <c:manualLayout>
                  <c:x val="2.8568866305077757E-2"/>
                  <c:y val="0.1800055841748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AC-4B14-B2CF-CF37BA3B448A}"/>
                </c:ext>
              </c:extLst>
            </c:dLbl>
            <c:dLbl>
              <c:idx val="1"/>
              <c:layout>
                <c:manualLayout>
                  <c:x val="4.7242172536896214E-2"/>
                  <c:y val="0.19452553517445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C-4B14-B2CF-CF37BA3B448A}"/>
                </c:ext>
              </c:extLst>
            </c:dLbl>
            <c:dLbl>
              <c:idx val="2"/>
              <c:layout>
                <c:manualLayout>
                  <c:x val="3.4294481266129578E-2"/>
                  <c:y val="0.22993905695066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C-4B14-B2CF-CF37BA3B4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63313.3</c:v>
                </c:pt>
                <c:pt idx="1">
                  <c:v>70038.100000000006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AC-4B14-B2CF-CF37BA3B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14"/>
        <c:shape val="cylinder"/>
        <c:axId val="303873024"/>
        <c:axId val="435116800"/>
        <c:axId val="0"/>
      </c:bar3DChart>
      <c:catAx>
        <c:axId val="30387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35116800"/>
        <c:crosses val="autoZero"/>
        <c:auto val="1"/>
        <c:lblAlgn val="ctr"/>
        <c:lblOffset val="100"/>
        <c:noMultiLvlLbl val="0"/>
      </c:catAx>
      <c:valAx>
        <c:axId val="435116800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03873024"/>
        <c:crosses val="autoZero"/>
        <c:crossBetween val="between"/>
        <c:majorUnit val="15000"/>
      </c:valAx>
    </c:plotArea>
    <c:plotVisOnly val="1"/>
    <c:dispBlanksAs val="gap"/>
    <c:showDLblsOverMax val="0"/>
  </c:chart>
  <c:spPr>
    <a:solidFill>
      <a:schemeClr val="bg1"/>
    </a:solidFill>
    <a:ln w="3175">
      <a:solidFill>
        <a:schemeClr val="accent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1484258159349817"/>
          <c:y val="0.22055361904232862"/>
          <c:w val="0.78449723534991833"/>
          <c:h val="0.688787617348072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02-43AE-A5FF-CD5398467647}"/>
              </c:ext>
            </c:extLst>
          </c:dPt>
          <c:dLbls>
            <c:dLbl>
              <c:idx val="0"/>
              <c:layout>
                <c:manualLayout>
                  <c:x val="1.251148862247629E-2"/>
                  <c:y val="0.31911433725110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02-43AE-A5FF-CD5398467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39521.300000000003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02-43AE-A5FF-CD53984676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079102321964223E-2"/>
                  <c:y val="0.2230242646650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02-43AE-A5FF-CD5398467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35719.9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02-43AE-A5FF-CD5398467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305700352"/>
        <c:axId val="436454528"/>
        <c:axId val="0"/>
      </c:bar3DChart>
      <c:dateAx>
        <c:axId val="30570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 i="0" baseline="0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36454528"/>
        <c:crosses val="autoZero"/>
        <c:auto val="0"/>
        <c:lblOffset val="100"/>
        <c:baseTimeUnit val="days"/>
      </c:dateAx>
      <c:valAx>
        <c:axId val="436454528"/>
        <c:scaling>
          <c:orientation val="minMax"/>
          <c:max val="40000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305700352"/>
        <c:crosses val="autoZero"/>
        <c:crossBetween val="between"/>
        <c:majorUnit val="1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818522300940921"/>
          <c:y val="0.93151817523146829"/>
          <c:w val="0.42109957867929204"/>
          <c:h val="6.848182476853166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85500714974322"/>
          <c:y val="9.048563603878787E-2"/>
          <c:w val="0.72448548659339351"/>
          <c:h val="0.70511250657083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9.9324838405829424E-3"/>
                  <c:y val="0.1719063600468706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E8-4A51-9947-DD919EFB7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8200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E8-4A51-9947-DD919EFB72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135531115070741E-2"/>
                  <c:y val="0.15744510610760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E8-4A51-9947-DD919EFB7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4808.6000000000004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E8-4A51-9947-DD919EFB7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307397120"/>
        <c:axId val="436455680"/>
        <c:axId val="0"/>
      </c:bar3DChart>
      <c:catAx>
        <c:axId val="30739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36455680"/>
        <c:crosses val="autoZero"/>
        <c:auto val="1"/>
        <c:lblAlgn val="l"/>
        <c:lblOffset val="100"/>
        <c:noMultiLvlLbl val="0"/>
      </c:catAx>
      <c:valAx>
        <c:axId val="436455680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itchFamily="18" charset="0"/>
              </a:defRPr>
            </a:pPr>
            <a:endParaRPr lang="ru-RU"/>
          </a:p>
        </c:txPr>
        <c:crossAx val="307397120"/>
        <c:crosses val="autoZero"/>
        <c:crossBetween val="between"/>
        <c:majorUnit val="4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0263707276474755"/>
          <c:y val="0.82254752319108981"/>
          <c:w val="0.39953558990825316"/>
          <c:h val="0.10606108378254467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2301078568683628E-2"/>
          <c:y val="0.13920211554910128"/>
        </c:manualLayout>
      </c:layout>
      <c:overlay val="0"/>
      <c:txPr>
        <a:bodyPr/>
        <a:lstStyle/>
        <a:p>
          <a:pPr>
            <a:defRPr sz="1800">
              <a:latin typeface="Liberation Serif" pitchFamily="18" charset="0"/>
            </a:defRPr>
          </a:pPr>
          <a:endParaRPr lang="ru-RU"/>
        </a:p>
      </c:txPr>
    </c:title>
    <c:autoTitleDeleted val="0"/>
    <c:view3D>
      <c:rotX val="20"/>
      <c:rotY val="163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91112098655708E-3"/>
          <c:y val="0.1953885044704666"/>
          <c:w val="0.7697419785642442"/>
          <c:h val="0.78244703435459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в доход бюджета 3 519 663,0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0.10697809533002708"/>
                  <c:y val="5.899696789755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73-475A-A8ED-EC3DACCB38D2}"/>
                </c:ext>
              </c:extLst>
            </c:dLbl>
            <c:dLbl>
              <c:idx val="1"/>
              <c:layout>
                <c:manualLayout>
                  <c:x val="-0.20296390109659948"/>
                  <c:y val="-0.15375074610334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73-475A-A8ED-EC3DACCB3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2422871.6</c:v>
                </c:pt>
                <c:pt idx="1">
                  <c:v>1021036.6</c:v>
                </c:pt>
                <c:pt idx="2">
                  <c:v>75754.8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73-475A-A8ED-EC3DACCB3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092811181271285"/>
          <c:y val="0.12737041646411629"/>
          <c:w val="0.18021358282595196"/>
          <c:h val="0.83162562841899934"/>
        </c:manualLayout>
      </c:layout>
      <c:overlay val="0"/>
      <c:txPr>
        <a:bodyPr/>
        <a:lstStyle/>
        <a:p>
          <a:pPr>
            <a:defRPr sz="16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155700">
        <a:schemeClr val="accent5">
          <a:satMod val="175000"/>
          <a:alpha val="4000"/>
        </a:schemeClr>
      </a:glow>
      <a:outerShdw blurRad="50800" dist="38100" dir="2700000" sx="104000" sy="104000" algn="tl" rotWithShape="0">
        <a:schemeClr val="bg1">
          <a:alpha val="32000"/>
        </a:schemeClr>
      </a:outerShdw>
      <a:softEdge rad="355600"/>
    </a:effectLst>
    <a:scene3d>
      <a:camera prst="orthographicFront"/>
      <a:lightRig rig="threePt" dir="t"/>
    </a:scene3d>
    <a:sp3d>
      <a:bevelB h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91975494786296"/>
          <c:y val="0.22914389440599789"/>
          <c:w val="0.61980414874537748"/>
          <c:h val="0.49043943034107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1764871930329735E-2"/>
                  <c:y val="0.17138194322494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9B-4EC7-AAD7-B959849D1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Аренда имущества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9B-4EC7-AAD7-B959849D11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9B-4EC7-AAD7-B959849D1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Аренда имущества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7599.9669999999996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9B-4EC7-AAD7-B959849D1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306933248"/>
        <c:axId val="436457408"/>
        <c:axId val="0"/>
      </c:bar3DChart>
      <c:catAx>
        <c:axId val="30693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36457408"/>
        <c:crosses val="autoZero"/>
        <c:auto val="1"/>
        <c:lblAlgn val="l"/>
        <c:lblOffset val="100"/>
        <c:noMultiLvlLbl val="0"/>
      </c:catAx>
      <c:valAx>
        <c:axId val="436457408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306933248"/>
        <c:crosses val="autoZero"/>
        <c:crossBetween val="between"/>
        <c:majorUnit val="25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4619027591038637"/>
          <c:y val="0.74526889485397685"/>
          <c:w val="0.33516088915290593"/>
          <c:h val="9.761236206729719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23113386261925"/>
          <c:y val="0.30418752755070227"/>
          <c:w val="0.80685301348283234"/>
          <c:h val="0.57706677372547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5720521793874754E-2"/>
                  <c:y val="0.1698968244678182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F6-4BA0-B259-EBD7B0ABF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6178.7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F6-4BA0-B259-EBD7B0ABFA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6424092975176674E-2"/>
                  <c:y val="0.1426911352946855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F6-4BA0-B259-EBD7B0ABF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4966.8999999999996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F6-4BA0-B259-EBD7B0AB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306931200"/>
        <c:axId val="436459136"/>
        <c:axId val="0"/>
      </c:bar3DChart>
      <c:catAx>
        <c:axId val="30693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36459136"/>
        <c:crosses val="autoZero"/>
        <c:auto val="1"/>
        <c:lblAlgn val="l"/>
        <c:lblOffset val="100"/>
        <c:noMultiLvlLbl val="0"/>
      </c:catAx>
      <c:valAx>
        <c:axId val="436459136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306931200"/>
        <c:crosses val="autoZero"/>
        <c:crossBetween val="between"/>
        <c:majorUnit val="2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0691212372414461"/>
          <c:y val="0.90026156097598353"/>
          <c:w val="0.39102103734505689"/>
          <c:h val="7.714420619931118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35381011059893"/>
          <c:y val="0.19556412923816546"/>
          <c:w val="0.76332802259277543"/>
          <c:h val="0.626764994861682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0924722245670538E-2"/>
                  <c:y val="0.126581811201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57-4419-9EA3-55BD7DE6F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продажи земли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57-4419-9EA3-55BD7DE6FF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57-4419-9EA3-55BD7DE6F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продажи земли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11836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57-4419-9EA3-55BD7DE6F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307870208"/>
        <c:axId val="436460864"/>
        <c:axId val="0"/>
      </c:bar3DChart>
      <c:catAx>
        <c:axId val="30787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36460864"/>
        <c:crosses val="autoZero"/>
        <c:auto val="1"/>
        <c:lblAlgn val="l"/>
        <c:lblOffset val="100"/>
        <c:noMultiLvlLbl val="0"/>
      </c:catAx>
      <c:valAx>
        <c:axId val="436460864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307870208"/>
        <c:crosses val="autoZero"/>
        <c:crossBetween val="between"/>
        <c:majorUnit val="4000"/>
      </c:valAx>
      <c:spPr>
        <a:solidFill>
          <a:srgbClr val="DDFAFB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31775262074529947"/>
          <c:y val="0.82044671804142977"/>
          <c:w val="0.40887827201779098"/>
          <c:h val="0.1023855093541795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29918140408641"/>
          <c:y val="0.16622875618419622"/>
          <c:w val="0.68850777943864827"/>
          <c:h val="0.60868009842202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4.3112493673542446E-2"/>
                  <c:y val="0.19193536808572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8B-490E-B8B0-C2DC5505C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2932.9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8B-490E-B8B0-C2DC5505CD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14920059387344E-2"/>
                  <c:y val="0.1470010164774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8B-490E-B8B0-C2DC5505C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2707.5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8B-490E-B8B0-C2DC5505C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307869184"/>
        <c:axId val="441001088"/>
        <c:axId val="0"/>
      </c:bar3DChart>
      <c:catAx>
        <c:axId val="30786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rgbClr val="024442"/>
                </a:solidFill>
                <a:latin typeface="Liberation Serif" pitchFamily="18" charset="0"/>
              </a:defRPr>
            </a:pPr>
            <a:endParaRPr lang="ru-RU"/>
          </a:p>
        </c:txPr>
        <c:crossAx val="441001088"/>
        <c:crosses val="autoZero"/>
        <c:auto val="1"/>
        <c:lblAlgn val="l"/>
        <c:lblOffset val="100"/>
        <c:noMultiLvlLbl val="0"/>
      </c:catAx>
      <c:valAx>
        <c:axId val="441001088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307869184"/>
        <c:crosses val="autoZero"/>
        <c:crossBetween val="between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1436563866641082"/>
          <c:y val="0.77374468787391182"/>
          <c:w val="0.43540301077658039"/>
          <c:h val="0.1358938437475385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/>
            </a:pPr>
            <a:r>
              <a:rPr lang="ru-RU" sz="1800" dirty="0">
                <a:latin typeface="Liberation Serif" pitchFamily="18" charset="0"/>
              </a:rPr>
              <a:t>Всего поступило неналоговых доходов - </a:t>
            </a:r>
            <a:r>
              <a:rPr lang="ru-RU" sz="1800" dirty="0" smtClean="0">
                <a:latin typeface="Liberation Serif" pitchFamily="18" charset="0"/>
              </a:rPr>
              <a:t>75 754,8 </a:t>
            </a:r>
            <a:endParaRPr lang="ru-RU" sz="1800" dirty="0"/>
          </a:p>
        </c:rich>
      </c:tx>
      <c:layout>
        <c:manualLayout>
          <c:xMode val="edge"/>
          <c:yMode val="edge"/>
          <c:x val="6.7102266414842793E-2"/>
          <c:y val="1.10757307889269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812557863941043E-2"/>
          <c:y val="0.11331257491380116"/>
          <c:w val="0.56208060215531608"/>
          <c:h val="0.847147938274516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неналоговых доходов - 78 879,2 тыс.руб.Всего поступило неналоговых доходов - 78 879,2 тыс.руб.</c:v>
                </c:pt>
              </c:strCache>
            </c:strRef>
          </c:tx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dLbls>
            <c:dLbl>
              <c:idx val="0"/>
              <c:layout>
                <c:manualLayout>
                  <c:x val="-0.13226862640983189"/>
                  <c:y val="4.4815419898244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AB-4075-AE17-B20B29B27E29}"/>
                </c:ext>
              </c:extLst>
            </c:dLbl>
            <c:dLbl>
              <c:idx val="4"/>
              <c:layout>
                <c:manualLayout>
                  <c:x val="3.085494101523284E-2"/>
                  <c:y val="3.411338082694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AB-4075-AE17-B20B29B27E29}"/>
                </c:ext>
              </c:extLst>
            </c:dLbl>
            <c:dLbl>
              <c:idx val="5"/>
              <c:layout>
                <c:manualLayout>
                  <c:x val="1.7998715592219158E-2"/>
                  <c:y val="2.878559265881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AB-4075-AE17-B20B29B27E29}"/>
                </c:ext>
              </c:extLst>
            </c:dLbl>
            <c:dLbl>
              <c:idx val="6"/>
              <c:layout>
                <c:manualLayout>
                  <c:x val="6.6345006831008593E-2"/>
                  <c:y val="0.10399939469891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AB-4075-AE17-B20B29B27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 - 47 %</c:v>
                </c:pt>
                <c:pt idx="1">
                  <c:v>Аренда имущества - 10 %</c:v>
                </c:pt>
                <c:pt idx="2">
                  <c:v>Плата за негативное воздействие на окружающую среду 6 %</c:v>
                </c:pt>
                <c:pt idx="3">
                  <c:v>Реализация имущества - 7 %</c:v>
                </c:pt>
                <c:pt idx="4">
                  <c:v>Продажа земельных участков - 15 %</c:v>
                </c:pt>
                <c:pt idx="5">
                  <c:v>Штрафы - 4 %</c:v>
                </c:pt>
                <c:pt idx="6">
                  <c:v>Прочие неналоговые поступления - 11 %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35720</c:v>
                </c:pt>
                <c:pt idx="1">
                  <c:v>7600</c:v>
                </c:pt>
                <c:pt idx="2">
                  <c:v>4809</c:v>
                </c:pt>
                <c:pt idx="3">
                  <c:v>4967</c:v>
                </c:pt>
                <c:pt idx="4">
                  <c:v>11836</c:v>
                </c:pt>
                <c:pt idx="5">
                  <c:v>2708</c:v>
                </c:pt>
                <c:pt idx="6">
                  <c:v>8115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AB-4075-AE17-B20B29B27E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Арендная плата за земельные участки - 47 %</c:v>
                </c:pt>
                <c:pt idx="1">
                  <c:v>Аренда имущества - 10 %</c:v>
                </c:pt>
                <c:pt idx="2">
                  <c:v>Плата за негативное воздействие на окружающую среду 6 %</c:v>
                </c:pt>
                <c:pt idx="3">
                  <c:v>Реализация имущества - 7 %</c:v>
                </c:pt>
                <c:pt idx="4">
                  <c:v>Продажа земельных участков - 15 %</c:v>
                </c:pt>
                <c:pt idx="5">
                  <c:v>Штрафы - 4 %</c:v>
                </c:pt>
                <c:pt idx="6">
                  <c:v>Прочие неналоговые поступления - 11 %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0.47152003168107715</c:v>
                </c:pt>
                <c:pt idx="1">
                  <c:v>0.10032341099597386</c:v>
                </c:pt>
                <c:pt idx="2">
                  <c:v>6.3480958352583994E-2</c:v>
                </c:pt>
                <c:pt idx="3">
                  <c:v>6.5566629265395027E-2</c:v>
                </c:pt>
                <c:pt idx="4">
                  <c:v>0.15624051217741403</c:v>
                </c:pt>
                <c:pt idx="5">
                  <c:v>3.5746815391723322E-2</c:v>
                </c:pt>
                <c:pt idx="6">
                  <c:v>0.10712164213583261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AB-4075-AE17-B20B29B27E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Арендная плата за земельные участки - 47 %</c:v>
                </c:pt>
                <c:pt idx="1">
                  <c:v>Аренда имущества - 10 %</c:v>
                </c:pt>
                <c:pt idx="2">
                  <c:v>Плата за негативное воздействие на окружающую среду 6 %</c:v>
                </c:pt>
                <c:pt idx="3">
                  <c:v>Реализация имущества - 7 %</c:v>
                </c:pt>
                <c:pt idx="4">
                  <c:v>Продажа земельных участков - 15 %</c:v>
                </c:pt>
                <c:pt idx="5">
                  <c:v>Штрафы - 4 %</c:v>
                </c:pt>
                <c:pt idx="6">
                  <c:v>Прочие неналоговые поступления - 11 %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47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15</c:v>
                </c:pt>
                <c:pt idx="5">
                  <c:v>4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AB-4075-AE17-B20B29B27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79072232714884"/>
          <c:y val="3.834208693977733E-2"/>
          <c:w val="0.34892430933599972"/>
          <c:h val="0.93613228931353309"/>
        </c:manualLayout>
      </c:layout>
      <c:overlay val="0"/>
      <c:txPr>
        <a:bodyPr/>
        <a:lstStyle/>
        <a:p>
          <a:pPr>
            <a:defRPr sz="14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68128426501743E-2"/>
          <c:y val="7.9149605248581584E-2"/>
          <c:w val="0.92789563785841978"/>
          <c:h val="0.69903717165754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- 78 879,2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2690279592441978E-2"/>
                  <c:y val="-2.17493185385116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43 920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1F-4213-A22F-C36BB0C37349}"/>
                </c:ext>
              </c:extLst>
            </c:dLbl>
            <c:dLbl>
              <c:idx val="1"/>
              <c:layout>
                <c:manualLayout>
                  <c:x val="6.859889764314525E-3"/>
                  <c:y val="-1.56903959539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1F-4213-A22F-C36BB0C37349}"/>
                </c:ext>
              </c:extLst>
            </c:dLbl>
            <c:dLbl>
              <c:idx val="2"/>
              <c:layout>
                <c:manualLayout>
                  <c:x val="1.0031943190885127E-2"/>
                  <c:y val="-1.418024682104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1F-4213-A22F-C36BB0C37349}"/>
                </c:ext>
              </c:extLst>
            </c:dLbl>
            <c:dLbl>
              <c:idx val="3"/>
              <c:layout>
                <c:manualLayout>
                  <c:x val="5.4993889567825794E-3"/>
                  <c:y val="-1.7261288745703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1F-4213-A22F-C36BB0C37349}"/>
                </c:ext>
              </c:extLst>
            </c:dLbl>
            <c:dLbl>
              <c:idx val="4"/>
              <c:layout>
                <c:manualLayout>
                  <c:x val="1.2007389445249884E-3"/>
                  <c:y val="-1.1289054569220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1F-4213-A22F-C36BB0C37349}"/>
                </c:ext>
              </c:extLst>
            </c:dLbl>
            <c:dLbl>
              <c:idx val="5"/>
              <c:layout>
                <c:manualLayout>
                  <c:x val="1.1660779656254906E-2"/>
                  <c:y val="-1.734777124308706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anose="02020603050405020304" pitchFamily="18" charset="0"/>
                      </a:rPr>
                      <a:t>2 167</a:t>
                    </a:r>
                    <a:endParaRPr lang="ru-RU" dirty="0" smtClean="0">
                      <a:latin typeface="Liberation Serif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1F-4213-A22F-C36BB0C37349}"/>
                </c:ext>
              </c:extLst>
            </c:dLbl>
            <c:dLbl>
              <c:idx val="6"/>
              <c:layout>
                <c:manualLayout>
                  <c:x val="7.2625080225245863E-3"/>
                  <c:y val="-8.9155218374483217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6 857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D1F-4213-A22F-C36BB0C3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_-* #,##0\ _₽_-;\-* #,##0\ _₽_-;_-* "-"??\ _₽_-;_-@_-</c:formatCode>
                <c:ptCount val="7"/>
                <c:pt idx="0">
                  <c:v>43920</c:v>
                </c:pt>
                <c:pt idx="1">
                  <c:v>5339</c:v>
                </c:pt>
                <c:pt idx="2">
                  <c:v>8699.1</c:v>
                </c:pt>
                <c:pt idx="3">
                  <c:v>4170</c:v>
                </c:pt>
                <c:pt idx="4">
                  <c:v>7726.6</c:v>
                </c:pt>
                <c:pt idx="5">
                  <c:v>2167</c:v>
                </c:pt>
                <c:pt idx="6">
                  <c:v>6857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1F-4213-A22F-C36BB0C373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- 75 754,8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0"/>
              <c:layout>
                <c:manualLayout>
                  <c:x val="1.9918585721880305E-2"/>
                  <c:y val="-1.968712279732167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D1F-4213-A22F-C36BB0C37349}"/>
                </c:ext>
              </c:extLst>
            </c:dLbl>
            <c:dLbl>
              <c:idx val="1"/>
              <c:layout>
                <c:manualLayout>
                  <c:x val="1.1316120981966191E-2"/>
                  <c:y val="-8.1215301471808561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D1F-4213-A22F-C36BB0C37349}"/>
                </c:ext>
              </c:extLst>
            </c:dLbl>
            <c:dLbl>
              <c:idx val="2"/>
              <c:layout>
                <c:manualLayout>
                  <c:x val="7.0289481150395596E-3"/>
                  <c:y val="-2.408805236062213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D1F-4213-A22F-C36BB0C37349}"/>
                </c:ext>
              </c:extLst>
            </c:dLbl>
            <c:dLbl>
              <c:idx val="3"/>
              <c:layout>
                <c:manualLayout>
                  <c:x val="4.1853705878410205E-3"/>
                  <c:y val="-7.9839817941988363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D1F-4213-A22F-C36BB0C37349}"/>
                </c:ext>
              </c:extLst>
            </c:dLbl>
            <c:dLbl>
              <c:idx val="4"/>
              <c:layout>
                <c:manualLayout>
                  <c:x val="1.1487359990304107E-2"/>
                  <c:y val="-1.39041205615432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D1F-4213-A22F-C36BB0C37349}"/>
                </c:ext>
              </c:extLst>
            </c:dLbl>
            <c:dLbl>
              <c:idx val="5"/>
              <c:layout>
                <c:manualLayout>
                  <c:x val="1.1535793543600757E-2"/>
                  <c:y val="-2.32769700815859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D1F-4213-A22F-C36BB0C37349}"/>
                </c:ext>
              </c:extLst>
            </c:dLbl>
            <c:dLbl>
              <c:idx val="6"/>
              <c:layout>
                <c:manualLayout>
                  <c:x val="1.5774532857230846E-2"/>
                  <c:y val="-3.489383449803293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D1F-4213-A22F-C36BB0C3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_-* #,##0\ _₽_-;\-* #,##0\ _₽_-;_-* "-"??\ _₽_-;_-@_-</c:formatCode>
                <c:ptCount val="7"/>
                <c:pt idx="0">
                  <c:v>35720</c:v>
                </c:pt>
                <c:pt idx="1">
                  <c:v>7600</c:v>
                </c:pt>
                <c:pt idx="2">
                  <c:v>4808.6000000000004</c:v>
                </c:pt>
                <c:pt idx="3">
                  <c:v>4816.6000000000004</c:v>
                </c:pt>
                <c:pt idx="4">
                  <c:v>11836</c:v>
                </c:pt>
                <c:pt idx="5">
                  <c:v>2707.5</c:v>
                </c:pt>
                <c:pt idx="6">
                  <c:v>8265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D1F-4213-A22F-C36BB0C37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gapDepth val="116"/>
        <c:shape val="cylinder"/>
        <c:axId val="306932736"/>
        <c:axId val="441005120"/>
        <c:axId val="0"/>
      </c:bar3DChart>
      <c:catAx>
        <c:axId val="30693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441005120"/>
        <c:crosses val="autoZero"/>
        <c:auto val="0"/>
        <c:lblAlgn val="ctr"/>
        <c:lblOffset val="100"/>
        <c:noMultiLvlLbl val="0"/>
      </c:catAx>
      <c:valAx>
        <c:axId val="4410051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6932736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65467806148260843"/>
          <c:y val="0.18242597407089997"/>
          <c:w val="0.33957716819343303"/>
          <c:h val="0.16133351069108987"/>
        </c:manualLayout>
      </c:layout>
      <c:overlay val="0"/>
      <c:txPr>
        <a:bodyPr/>
        <a:lstStyle/>
        <a:p>
          <a:pPr>
            <a:defRPr sz="200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Всего поступило - </a:t>
            </a: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2 422 871,6  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1800" i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(</a:t>
            </a:r>
            <a:r>
              <a:rPr lang="ru-RU" sz="1800" i="1" dirty="0">
                <a:solidFill>
                  <a:schemeClr val="bg1"/>
                </a:solidFill>
                <a:latin typeface="Liberation Serif" panose="02020603050405020304" pitchFamily="18" charset="0"/>
              </a:rPr>
              <a:t>с учетом возврата остатков)</a:t>
            </a:r>
          </a:p>
        </c:rich>
      </c:tx>
      <c:layout>
        <c:manualLayout>
          <c:xMode val="edge"/>
          <c:yMode val="edge"/>
          <c:x val="3.3574188555320593E-2"/>
          <c:y val="1.2783552831479233E-2"/>
        </c:manualLayout>
      </c:layout>
      <c:overlay val="0"/>
    </c:title>
    <c:autoTitleDeleted val="0"/>
    <c:view3D>
      <c:rotX val="30"/>
      <c:rotY val="1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54580950175549"/>
          <c:w val="0.77727121656915721"/>
          <c:h val="0.78483063461489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- 2 422 872 (с учетом возврата остатков)</c:v>
                </c:pt>
              </c:strCache>
            </c:strRef>
          </c:tx>
          <c:spPr>
            <a:solidFill>
              <a:srgbClr val="002060"/>
            </a:solidFill>
          </c:spPr>
          <c:explosion val="11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B2-4F29-94F6-4C01B9F978D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B2-4F29-94F6-4C01B9F978D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B2-4F29-94F6-4C01B9F978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0"/>
                    </a:schemeClr>
                  </a:gs>
                  <a:gs pos="44000">
                    <a:schemeClr val="accent4">
                      <a:tint val="60000"/>
                      <a:satMod val="120000"/>
                    </a:schemeClr>
                  </a:gs>
                  <a:gs pos="100000">
                    <a:schemeClr val="accent4">
                      <a:tint val="90000"/>
                      <a:alpha val="100000"/>
                      <a:lumMod val="90000"/>
                    </a:schemeClr>
                  </a:gs>
                </a:gsLst>
                <a:lin ang="6000000" scaled="0"/>
              </a:gradFill>
              <a:ln w="9525" cap="flat" cmpd="sng" algn="ctr">
                <a:solidFill>
                  <a:srgbClr val="FFFF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B2-4F29-94F6-4C01B9F978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B2-4F29-94F6-4C01B9F978D6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41000">
                    <a:schemeClr val="accent1">
                      <a:shade val="89000"/>
                      <a:lumMod val="89000"/>
                      <a:lumOff val="11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B2-4F29-94F6-4C01B9F978D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1B2-4F29-94F6-4C01B9F978D6}"/>
              </c:ext>
            </c:extLst>
          </c:dPt>
          <c:dLbls>
            <c:dLbl>
              <c:idx val="0"/>
              <c:layout>
                <c:manualLayout>
                  <c:x val="8.9679301169926506E-3"/>
                  <c:y val="5.737297596117164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4 596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B2-4F29-94F6-4C01B9F978D6}"/>
                </c:ext>
              </c:extLst>
            </c:dLbl>
            <c:dLbl>
              <c:idx val="1"/>
              <c:layout>
                <c:manualLayout>
                  <c:x val="-4.9323733332831195E-2"/>
                  <c:y val="1.48745186277829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-16 850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B2-4F29-94F6-4C01B9F978D6}"/>
                </c:ext>
              </c:extLst>
            </c:dLbl>
            <c:dLbl>
              <c:idx val="2"/>
              <c:layout>
                <c:manualLayout>
                  <c:x val="5.9786200779951004E-2"/>
                  <c:y val="-0.1742443610683150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153 503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B2-4F29-94F6-4C01B9F978D6}"/>
                </c:ext>
              </c:extLst>
            </c:dLbl>
            <c:dLbl>
              <c:idx val="3"/>
              <c:layout>
                <c:manualLayout>
                  <c:x val="0.11807762885103162"/>
                  <c:y val="-0.1402456286650880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279 984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B2-4F29-94F6-4C01B9F978D6}"/>
                </c:ext>
              </c:extLst>
            </c:dLbl>
            <c:dLbl>
              <c:idx val="4"/>
              <c:layout>
                <c:manualLayout>
                  <c:x val="0.14498153689138119"/>
                  <c:y val="5.099834958097025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711 617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B2-4F29-94F6-4C01B9F978D6}"/>
                </c:ext>
              </c:extLst>
            </c:dLbl>
            <c:dLbl>
              <c:idx val="5"/>
              <c:layout>
                <c:manualLayout>
                  <c:x val="-0.23615561077017808"/>
                  <c:y val="-1.912438109286384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1 289 102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B2-4F29-94F6-4C01B9F978D6}"/>
                </c:ext>
              </c:extLst>
            </c:dLbl>
            <c:dLbl>
              <c:idx val="6"/>
              <c:layout>
                <c:manualLayout>
                  <c:x val="8.8184646150427731E-2"/>
                  <c:y val="2.549917479048512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917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1B2-4F29-94F6-4C01B9F97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0,2%</c:v>
                </c:pt>
                <c:pt idx="1">
                  <c:v>Возврат остатков МБТ прошлых лет из бюджета - 0,7 %</c:v>
                </c:pt>
                <c:pt idx="2">
                  <c:v>Иные межбюджетные трансферты 6,3%</c:v>
                </c:pt>
                <c:pt idx="3">
                  <c:v>Субсидии 11,6 %</c:v>
                </c:pt>
                <c:pt idx="4">
                  <c:v>Дотации 29,4%</c:v>
                </c:pt>
                <c:pt idx="5">
                  <c:v>Субвенции 53,2%</c:v>
                </c:pt>
                <c:pt idx="6">
                  <c:v>Прочие безвозмездные поступления 0,04 %</c:v>
                </c:pt>
              </c:strCache>
            </c:strRef>
          </c:cat>
          <c:val>
            <c:numRef>
              <c:f>Лист1!$B$2:$B$8</c:f>
              <c:numCache>
                <c:formatCode>#,##0_ ;\-#,##0\ </c:formatCode>
                <c:ptCount val="7"/>
                <c:pt idx="0" formatCode="#,##0">
                  <c:v>4596</c:v>
                </c:pt>
                <c:pt idx="1">
                  <c:v>-16849.5</c:v>
                </c:pt>
                <c:pt idx="2">
                  <c:v>153503.9</c:v>
                </c:pt>
                <c:pt idx="3">
                  <c:v>279984.3</c:v>
                </c:pt>
                <c:pt idx="4">
                  <c:v>711617.3</c:v>
                </c:pt>
                <c:pt idx="5">
                  <c:v>1289102.5</c:v>
                </c:pt>
                <c:pt idx="6">
                  <c:v>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1B2-4F29-94F6-4C01B9F978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0,2%</c:v>
                </c:pt>
                <c:pt idx="1">
                  <c:v>Возврат остатков МБТ прошлых лет из бюджета - 0,7 %</c:v>
                </c:pt>
                <c:pt idx="2">
                  <c:v>Иные межбюджетные трансферты 6,3%</c:v>
                </c:pt>
                <c:pt idx="3">
                  <c:v>Субсидии 11,6 %</c:v>
                </c:pt>
                <c:pt idx="4">
                  <c:v>Дотации 29,4%</c:v>
                </c:pt>
                <c:pt idx="5">
                  <c:v>Субвенции 53,2%</c:v>
                </c:pt>
                <c:pt idx="6">
                  <c:v>Прочие безвозмездные поступления 0,04 %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0.18969227216548629</c:v>
                </c:pt>
                <c:pt idx="1">
                  <c:v>-0.69543514792261985</c:v>
                </c:pt>
                <c:pt idx="2">
                  <c:v>6.3356187069764118</c:v>
                </c:pt>
                <c:pt idx="3">
                  <c:v>11.555887301493289</c:v>
                </c:pt>
                <c:pt idx="4">
                  <c:v>29.370823008979226</c:v>
                </c:pt>
                <c:pt idx="5">
                  <c:v>53.205566205223839</c:v>
                </c:pt>
                <c:pt idx="6" formatCode="0.00">
                  <c:v>3.7847653084367043E-2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1B2-4F29-94F6-4C01B9F978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7063941856505558"/>
          <c:y val="8.3922234878855501E-2"/>
          <c:w val="0.22487666230400777"/>
          <c:h val="0.91607776512114447"/>
        </c:manualLayout>
      </c:layout>
      <c:overlay val="0"/>
      <c:spPr>
        <a:noFill/>
        <a:effectLst>
          <a:glow>
            <a:schemeClr val="bg1"/>
          </a:glow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 sz="13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3359381914250658E-2"/>
          <c:y val="1.9350442543421102E-2"/>
          <c:w val="0.92596501623276462"/>
          <c:h val="0.93418990482538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 239834,5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8955316440249809E-2"/>
                  <c:y val="-1.384146487239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43-4844-9E48-7D2BD9018DAD}"/>
                </c:ext>
              </c:extLst>
            </c:dLbl>
            <c:dLbl>
              <c:idx val="1"/>
              <c:layout>
                <c:manualLayout>
                  <c:x val="1.8708303813237508E-2"/>
                  <c:y val="-2.082838193787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43-4844-9E48-7D2BD9018DAD}"/>
                </c:ext>
              </c:extLst>
            </c:dLbl>
            <c:dLbl>
              <c:idx val="2"/>
              <c:layout>
                <c:manualLayout>
                  <c:x val="8.4737852442624776E-3"/>
                  <c:y val="-1.121271335533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43-4844-9E48-7D2BD9018DAD}"/>
                </c:ext>
              </c:extLst>
            </c:dLbl>
            <c:dLbl>
              <c:idx val="3"/>
              <c:layout>
                <c:manualLayout>
                  <c:x val="5.9444670082194877E-3"/>
                  <c:y val="-1.088556967650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43-4844-9E48-7D2BD9018DAD}"/>
                </c:ext>
              </c:extLst>
            </c:dLbl>
            <c:dLbl>
              <c:idx val="4"/>
              <c:layout>
                <c:manualLayout>
                  <c:x val="1.1859224202775284E-2"/>
                  <c:y val="-7.6957538628463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3-4844-9E48-7D2BD9018DAD}"/>
                </c:ext>
              </c:extLst>
            </c:dLbl>
            <c:dLbl>
              <c:idx val="5"/>
              <c:layout>
                <c:manualLayout>
                  <c:x val="1.7503747306765551E-3"/>
                  <c:y val="-7.626677843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3-4844-9E48-7D2BD9018DAD}"/>
                </c:ext>
              </c:extLst>
            </c:dLbl>
            <c:dLbl>
              <c:idx val="6"/>
              <c:layout>
                <c:manualLayout>
                  <c:x val="9.3599572725070624E-3"/>
                  <c:y val="-3.35280206961131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</c:strCache>
            </c:strRef>
          </c:cat>
          <c:val>
            <c:numRef>
              <c:f>Лист1!$B$2:$B$5</c:f>
              <c:numCache>
                <c:formatCode>_-* #,##0\ _₽_-;\-* #,##0\ _₽_-;_-* "-"??\ _₽_-;_-@_-</c:formatCode>
                <c:ptCount val="4"/>
                <c:pt idx="0">
                  <c:v>711617.3</c:v>
                </c:pt>
                <c:pt idx="1">
                  <c:v>280947.40000000002</c:v>
                </c:pt>
                <c:pt idx="2">
                  <c:v>1123095.8999999999</c:v>
                </c:pt>
                <c:pt idx="3">
                  <c:v>135652.20000000001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43-4844-9E48-7D2BD9018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2 422 871,6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6969794795113841E-2"/>
                  <c:y val="-1.4868425308580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443-4844-9E48-7D2BD9018DAD}"/>
                </c:ext>
              </c:extLst>
            </c:dLbl>
            <c:dLbl>
              <c:idx val="1"/>
              <c:layout>
                <c:manualLayout>
                  <c:x val="1.7729245930780058E-2"/>
                  <c:y val="-6.8306404773590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443-4844-9E48-7D2BD9018DAD}"/>
                </c:ext>
              </c:extLst>
            </c:dLbl>
            <c:dLbl>
              <c:idx val="2"/>
              <c:layout>
                <c:manualLayout>
                  <c:x val="2.1308249177586672E-2"/>
                  <c:y val="-7.2423434433211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443-4844-9E48-7D2BD9018DAD}"/>
                </c:ext>
              </c:extLst>
            </c:dLbl>
            <c:dLbl>
              <c:idx val="3"/>
              <c:layout>
                <c:manualLayout>
                  <c:x val="1.2199915640258427E-2"/>
                  <c:y val="-1.0054808724956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443-4844-9E48-7D2BD9018DAD}"/>
                </c:ext>
              </c:extLst>
            </c:dLbl>
            <c:dLbl>
              <c:idx val="4"/>
              <c:layout>
                <c:manualLayout>
                  <c:x val="1.7935860233985315E-2"/>
                  <c:y val="-6.9932970410695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3-4844-9E48-7D2BD9018DAD}"/>
                </c:ext>
              </c:extLst>
            </c:dLbl>
            <c:dLbl>
              <c:idx val="5"/>
              <c:layout>
                <c:manualLayout>
                  <c:x val="2.3796991591098257E-2"/>
                  <c:y val="-7.260737262959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3-4844-9E48-7D2BD9018DAD}"/>
                </c:ext>
              </c:extLst>
            </c:dLbl>
            <c:dLbl>
              <c:idx val="6"/>
              <c:layout>
                <c:manualLayout>
                  <c:x val="3.1338617202824458E-2"/>
                  <c:y val="-1.8919254281991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</c:strCache>
            </c:strRef>
          </c:cat>
          <c:val>
            <c:numRef>
              <c:f>Лист1!$C$2:$C$5</c:f>
              <c:numCache>
                <c:formatCode>_-* #,##0\ _₽_-;\-* #,##0\ _₽_-;_-* "-"??\ _₽_-;_-@_-</c:formatCode>
                <c:ptCount val="4"/>
                <c:pt idx="0">
                  <c:v>711617.3</c:v>
                </c:pt>
                <c:pt idx="1">
                  <c:v>279984.3</c:v>
                </c:pt>
                <c:pt idx="2">
                  <c:v>1289102.5</c:v>
                </c:pt>
                <c:pt idx="3">
                  <c:v>153503.9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443-4844-9E48-7D2BD901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30"/>
        <c:shape val="cylinder"/>
        <c:axId val="426980864"/>
        <c:axId val="140516672"/>
        <c:axId val="0"/>
      </c:bar3DChart>
      <c:catAx>
        <c:axId val="42698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140516672"/>
        <c:crosses val="autoZero"/>
        <c:auto val="1"/>
        <c:lblAlgn val="ctr"/>
        <c:lblOffset val="100"/>
        <c:noMultiLvlLbl val="0"/>
      </c:catAx>
      <c:valAx>
        <c:axId val="140516672"/>
        <c:scaling>
          <c:orientation val="minMax"/>
          <c:min val="0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426980864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05245523721408"/>
          <c:y val="2.3240912753716536E-2"/>
          <c:w val="0.22768906824560478"/>
          <c:h val="0.12356391493786259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1484258159349817"/>
          <c:y val="0.22055361904232862"/>
          <c:w val="0.78449723534991833"/>
          <c:h val="0.688787617348072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920689367848019E-2"/>
                  <c:y val="0.108137785850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A8-4141-9462-64D01B5B3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407189.3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A8-4141-9462-64D01B5B3E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079102321964223E-2"/>
                  <c:y val="0.2230242646650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A8-4141-9462-64D01B5B3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711617.3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A8-4141-9462-64D01B5B3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427355136"/>
        <c:axId val="441006272"/>
        <c:axId val="0"/>
      </c:bar3DChart>
      <c:dateAx>
        <c:axId val="42735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 i="0" baseline="0">
                <a:latin typeface="Liberation Serif" pitchFamily="18" charset="0"/>
              </a:defRPr>
            </a:pPr>
            <a:endParaRPr lang="ru-RU"/>
          </a:p>
        </c:txPr>
        <c:crossAx val="441006272"/>
        <c:crosses val="autoZero"/>
        <c:auto val="0"/>
        <c:lblOffset val="100"/>
        <c:baseTimeUnit val="days"/>
      </c:dateAx>
      <c:valAx>
        <c:axId val="441006272"/>
        <c:scaling>
          <c:orientation val="minMax"/>
          <c:max val="800000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27355136"/>
        <c:crosses val="autoZero"/>
        <c:crossBetween val="between"/>
        <c:majorUnit val="20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7303389901122094"/>
          <c:y val="0.93151817523146829"/>
          <c:w val="0.42109957867929204"/>
          <c:h val="6.848182476853166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13358136358833"/>
          <c:y val="9.048563603878787E-2"/>
          <c:w val="0.74186641863641167"/>
          <c:h val="0.70511250657083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705250244062716E-2"/>
                  <c:y val="0.23964961747545291"/>
                </c:manualLayout>
              </c:layout>
              <c:spPr/>
              <c:txPr>
                <a:bodyPr/>
                <a:lstStyle/>
                <a:p>
                  <a:pPr>
                    <a:defRPr sz="115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FE-4311-A0EF-D3FC7626F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932937.7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FE-4311-A0EF-D3FC7626FF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43678615655171E-2"/>
                  <c:y val="0.32811870860764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FE-4311-A0EF-D3FC7626F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1289102.5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FE-4311-A0EF-D3FC7626F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427408896"/>
        <c:axId val="441006848"/>
        <c:axId val="0"/>
      </c:bar3DChart>
      <c:catAx>
        <c:axId val="42740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441006848"/>
        <c:crosses val="autoZero"/>
        <c:auto val="1"/>
        <c:lblAlgn val="l"/>
        <c:lblOffset val="100"/>
        <c:noMultiLvlLbl val="0"/>
      </c:catAx>
      <c:valAx>
        <c:axId val="441006848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itchFamily="18" charset="0"/>
              </a:defRPr>
            </a:pPr>
            <a:endParaRPr lang="ru-RU"/>
          </a:p>
        </c:txPr>
        <c:crossAx val="427408896"/>
        <c:crosses val="autoZero"/>
        <c:crossBetween val="between"/>
        <c:majorUnit val="25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0263707276474755"/>
          <c:y val="0.82254752319108981"/>
          <c:w val="0.39953558990825316"/>
          <c:h val="0.10606108378254467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402329034147722E-4"/>
          <c:w val="0.99691358024691235"/>
          <c:h val="0.964793348951372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D48-449F-8DC1-8458F113A974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D48-449F-8DC1-8458F113A974}"/>
              </c:ext>
            </c:extLst>
          </c:dPt>
          <c:dLbls>
            <c:dLbl>
              <c:idx val="0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доходы физических лиц 75,9%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48-449F-8DC1-8458F113A974}"/>
                </c:ext>
              </c:extLst>
            </c:dLbl>
            <c:dLbl>
              <c:idx val="1"/>
              <c:layout>
                <c:manualLayout>
                  <c:x val="-4.5567705202745751E-2"/>
                  <c:y val="0.1645794767392367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Земельный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</a:t>
                    </a:r>
                  </a:p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2,5 %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48-449F-8DC1-8458F113A974}"/>
                </c:ext>
              </c:extLst>
            </c:dLbl>
            <c:dLbl>
              <c:idx val="2"/>
              <c:layout>
                <c:manualLayout>
                  <c:x val="-6.1308596290820486E-2"/>
                  <c:y val="-0.1652226231717399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Акцизы 6,9 %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48-449F-8DC1-8458F113A974}"/>
                </c:ext>
              </c:extLst>
            </c:dLbl>
            <c:dLbl>
              <c:idx val="3"/>
              <c:layout>
                <c:manualLayout>
                  <c:x val="-3.7642541142152298E-2"/>
                  <c:y val="-4.193184884219213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Налоги на совокупный доход </a:t>
                    </a:r>
                  </a:p>
                  <a:p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11,7 %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48-449F-8DC1-8458F113A974}"/>
                </c:ext>
              </c:extLst>
            </c:dLbl>
            <c:dLbl>
              <c:idx val="4"/>
              <c:layout>
                <c:manualLayout>
                  <c:x val="-3.6295121798061082E-2"/>
                  <c:y val="-2.3515905640114063E-3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имущество ФЛ  1,7 %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48-449F-8DC1-8458F113A974}"/>
                </c:ext>
              </c:extLst>
            </c:dLbl>
            <c:dLbl>
              <c:idx val="5"/>
              <c:layout>
                <c:manualLayout>
                  <c:x val="-2.977031516915974E-2"/>
                  <c:y val="2.2905102896214995E-3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Госпошлина 1,4</a:t>
                    </a:r>
                    <a:r>
                      <a:rPr lang="ru-RU" sz="14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48-449F-8DC1-8458F113A97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8-449F-8DC1-8458F113A974}"/>
                </c:ext>
              </c:extLst>
            </c:dLbl>
            <c:dLbl>
              <c:idx val="7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Другие  24,1 %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48-449F-8DC1-8458F113A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4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Налог на имущество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75.900000000000006</c:v>
                </c:pt>
                <c:pt idx="1">
                  <c:v>6.9</c:v>
                </c:pt>
                <c:pt idx="2">
                  <c:v>2.5</c:v>
                </c:pt>
                <c:pt idx="3">
                  <c:v>11.7</c:v>
                </c:pt>
                <c:pt idx="4">
                  <c:v>1.7</c:v>
                </c:pt>
                <c:pt idx="5">
                  <c:v>1.4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48-449F-8DC1-8458F113A97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87979365929039"/>
          <c:y val="0.17793990631865278"/>
          <c:w val="0.62381263192978553"/>
          <c:h val="0.609915206554110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744894506670979E-2"/>
                  <c:y val="0.13724595116671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F5-4D8E-850E-41A2E9593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147597.79999999999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F5-4D8E-850E-41A2E95936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F5-4D8E-850E-41A2E9593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279984.3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F5-4D8E-850E-41A2E9593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429118464"/>
        <c:axId val="140723904"/>
        <c:axId val="0"/>
      </c:bar3DChart>
      <c:catAx>
        <c:axId val="42911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40723904"/>
        <c:crosses val="autoZero"/>
        <c:auto val="1"/>
        <c:lblAlgn val="l"/>
        <c:lblOffset val="100"/>
        <c:noMultiLvlLbl val="0"/>
      </c:catAx>
      <c:valAx>
        <c:axId val="140723904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29118464"/>
        <c:crosses val="autoZero"/>
        <c:crossBetween val="between"/>
        <c:majorUnit val="10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381735993980467"/>
          <c:y val="0.7907835509316169"/>
          <c:w val="0.33516088915290593"/>
          <c:h val="9.761236206729719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23113386261925"/>
          <c:y val="0.22350252328865816"/>
          <c:w val="0.80685301348283234"/>
          <c:h val="0.688875664141892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764986430079199E-2"/>
                  <c:y val="0.15851822915733377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Liberation Serif" pitchFamily="18" charset="0"/>
                      </a:defRPr>
                    </a:pPr>
                    <a:r>
                      <a:rPr lang="en-US" sz="1200" dirty="0"/>
                      <a:t> </a:t>
                    </a:r>
                    <a:r>
                      <a:rPr lang="en-US" sz="1100" dirty="0"/>
                      <a:t>77 487  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99-468C-AD9D-0770C4BB8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77487.3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99-468C-AD9D-0770C4BB83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623462472423696E-2"/>
                  <c:y val="0.2052737867835473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99-468C-AD9D-0770C4BB8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153503.89000000001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99-468C-AD9D-0770C4BB8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427933696"/>
        <c:axId val="140725632"/>
        <c:axId val="0"/>
      </c:bar3DChart>
      <c:catAx>
        <c:axId val="42793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40725632"/>
        <c:crosses val="autoZero"/>
        <c:auto val="1"/>
        <c:lblAlgn val="l"/>
        <c:lblOffset val="100"/>
        <c:noMultiLvlLbl val="0"/>
      </c:catAx>
      <c:valAx>
        <c:axId val="140725632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427933696"/>
        <c:crosses val="autoZero"/>
        <c:crossBetween val="between"/>
        <c:majorUnit val="5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5605369244687096"/>
          <c:y val="0.94209916218459389"/>
          <c:w val="0.39102103734505689"/>
          <c:h val="4.6020213440336695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92617086251447"/>
          <c:y val="0.19556412923816546"/>
          <c:w val="0.76332802259277543"/>
          <c:h val="0.642798527436345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924722245670538E-2"/>
                  <c:y val="0.126581811201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8B-4AE7-9D55-E0BCB9AD9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Возврат остатков субсидий, субвенций и иных МБТ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-24457.7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8B-4AE7-9D55-E0BCB9AD96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8B-4AE7-9D55-E0BCB9AD9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Возврат остатков субсидий, субвенций и иных МБТ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-16849.5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8B-4AE7-9D55-E0BCB9AD9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427355648"/>
        <c:axId val="140727360"/>
        <c:axId val="0"/>
      </c:bar3DChart>
      <c:catAx>
        <c:axId val="4273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40727360"/>
        <c:crosses val="autoZero"/>
        <c:auto val="1"/>
        <c:lblAlgn val="l"/>
        <c:lblOffset val="100"/>
        <c:noMultiLvlLbl val="0"/>
      </c:catAx>
      <c:valAx>
        <c:axId val="140727360"/>
        <c:scaling>
          <c:orientation val="minMax"/>
          <c:max val="0"/>
          <c:min val="-3000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0000"/>
                </a:solidFill>
                <a:latin typeface="Liberation Serif" pitchFamily="18" charset="0"/>
              </a:defRPr>
            </a:pPr>
            <a:endParaRPr lang="ru-RU"/>
          </a:p>
        </c:txPr>
        <c:crossAx val="427355648"/>
        <c:crosses val="autoZero"/>
        <c:crossBetween val="between"/>
        <c:majorUnit val="5000"/>
      </c:valAx>
      <c:spPr>
        <a:solidFill>
          <a:srgbClr val="DDFAFB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33460774828363743"/>
          <c:y val="0.93502615870963834"/>
          <c:w val="0.40887827201779098"/>
          <c:h val="6.4973841290361684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42535551605377"/>
          <c:y val="0.33068042944723314"/>
          <c:w val="0.81196637873569599"/>
          <c:h val="0.57768202522951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4736973669592265E-2"/>
                  <c:y val="1.498697114462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40-492E-98AE-8F52774C5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возврата остстков субсидий, субвенций и иных МБТ прошлых лет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40-492E-98AE-8F52774C5C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14920059387344E-2"/>
                  <c:y val="0.1470010164774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40-492E-98AE-8F52774C5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возврата остстков субсидий, субвенций и иных МБТ прошлых лет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40-492E-98AE-8F52774C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427935744"/>
        <c:axId val="140729088"/>
        <c:axId val="0"/>
      </c:bar3DChart>
      <c:catAx>
        <c:axId val="42793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0" anchor="t" anchorCtr="0"/>
          <a:lstStyle/>
          <a:p>
            <a:pPr>
              <a:defRPr sz="1100" b="1">
                <a:latin typeface="Liberation Serif" pitchFamily="18" charset="0"/>
              </a:defRPr>
            </a:pPr>
            <a:endParaRPr lang="ru-RU"/>
          </a:p>
        </c:txPr>
        <c:crossAx val="140729088"/>
        <c:crosses val="autoZero"/>
        <c:auto val="1"/>
        <c:lblAlgn val="l"/>
        <c:lblOffset val="10"/>
        <c:noMultiLvlLbl val="0"/>
      </c:catAx>
      <c:valAx>
        <c:axId val="140729088"/>
        <c:scaling>
          <c:orientation val="minMax"/>
          <c:min val="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427935744"/>
        <c:crosses val="autoZero"/>
        <c:crossBetween val="between"/>
        <c:majorUnit val="250"/>
        <c:minorUnit val="4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7428167703588491"/>
          <c:y val="0.92960504388401288"/>
          <c:w val="0.43540301077658039"/>
          <c:h val="7.0394813339484705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23255429658631E-2"/>
          <c:y val="4.259541128202126E-2"/>
          <c:w val="0.80259890190113037"/>
          <c:h val="0.904315217020114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1689682524524079E-2"/>
                  <c:y val="0.143862780771915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2 486,5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33-4A34-A793-657101CFD7CC}"/>
                </c:ext>
              </c:extLst>
            </c:dLbl>
            <c:dLbl>
              <c:idx val="1"/>
              <c:layout>
                <c:manualLayout>
                  <c:x val="-8.6245242080887179E-3"/>
                  <c:y val="0.259444777808675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2 521,5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33-4A34-A793-657101CFD7CC}"/>
                </c:ext>
              </c:extLst>
            </c:dLbl>
            <c:dLbl>
              <c:idx val="2"/>
              <c:layout>
                <c:manualLayout>
                  <c:x val="-1.1499146153132793E-2"/>
                  <c:y val="0.121433924913894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2 362,7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33-4A34-A793-657101CFD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2486.5</c:v>
                </c:pt>
                <c:pt idx="1">
                  <c:v>2521.5</c:v>
                </c:pt>
                <c:pt idx="2">
                  <c:v>2362.6999999999998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33-4A34-A793-657101CFD7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4421164080580317E-2"/>
                  <c:y val="6.21963429565296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2 728,5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233-4A34-A793-657101CFD7CC}"/>
                </c:ext>
              </c:extLst>
            </c:dLbl>
            <c:dLbl>
              <c:idx val="1"/>
              <c:layout>
                <c:manualLayout>
                  <c:x val="-5.6532693671131383E-3"/>
                  <c:y val="6.72651127664686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2 850,9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33-4A34-A793-657101CFD7CC}"/>
                </c:ext>
              </c:extLst>
            </c:dLbl>
            <c:dLbl>
              <c:idx val="2"/>
              <c:layout>
                <c:manualLayout>
                  <c:x val="-5.7494564399276724E-3"/>
                  <c:y val="5.4212341631663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233-4A34-A793-657101CFD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2728.5</c:v>
                </c:pt>
                <c:pt idx="1">
                  <c:v>2850.9</c:v>
                </c:pt>
                <c:pt idx="2" formatCode="0.0">
                  <c:v>2420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33-4A34-A793-657101CFD7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4.3408235451408969E-2"/>
                  <c:y val="-1.50106415845662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3 200,3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233-4A34-A793-657101CFD7CC}"/>
                </c:ext>
              </c:extLst>
            </c:dLbl>
            <c:dLbl>
              <c:idx val="1"/>
              <c:layout>
                <c:manualLayout>
                  <c:x val="-2.88911128359613E-2"/>
                  <c:y val="-3.02607188218736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3 506,8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233-4A34-A793-657101CFD7CC}"/>
                </c:ext>
              </c:extLst>
            </c:dLbl>
            <c:dLbl>
              <c:idx val="2"/>
              <c:layout>
                <c:manualLayout>
                  <c:x val="-1.1164787037635765E-2"/>
                  <c:y val="-1.436041788243909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3 519,7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233-4A34-A793-657101CFD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3200.3</c:v>
                </c:pt>
                <c:pt idx="1">
                  <c:v>3506.8</c:v>
                </c:pt>
                <c:pt idx="2" formatCode="0.0">
                  <c:v>3519.7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233-4A34-A793-657101CFD7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0706176"/>
        <c:axId val="140954432"/>
        <c:axId val="469920256"/>
      </c:bar3DChart>
      <c:catAx>
        <c:axId val="43070617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140954432"/>
        <c:crosses val="autoZero"/>
        <c:auto val="1"/>
        <c:lblAlgn val="ctr"/>
        <c:lblOffset val="100"/>
        <c:noMultiLvlLbl val="0"/>
      </c:catAx>
      <c:valAx>
        <c:axId val="1409544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30706176"/>
        <c:crosses val="autoZero"/>
        <c:crossBetween val="between"/>
      </c:valAx>
      <c:serAx>
        <c:axId val="469920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409544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745005230485E-2"/>
          <c:y val="1.9834119356943718E-2"/>
          <c:w val="0.83352107340453829"/>
          <c:h val="0.934053996220306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7310388209308466E-2"/>
                  <c:y val="0.12015702122974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2 423,1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AB-48E5-974E-8D333260FD95}"/>
                </c:ext>
              </c:extLst>
            </c:dLbl>
            <c:dLbl>
              <c:idx val="1"/>
              <c:layout>
                <c:manualLayout>
                  <c:x val="5.7701294031028303E-3"/>
                  <c:y val="0.291289461733242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2 382,1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AB-48E5-974E-8D333260FD95}"/>
                </c:ext>
              </c:extLst>
            </c:dLbl>
            <c:dLbl>
              <c:idx val="2"/>
              <c:layout>
                <c:manualLayout>
                  <c:x val="8.6551941046542451E-3"/>
                  <c:y val="0.233031512046092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2 227,1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AB-48E5-974E-8D333260F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2423.1</c:v>
                </c:pt>
                <c:pt idx="1">
                  <c:v>2382.1</c:v>
                </c:pt>
                <c:pt idx="2" formatCode="General">
                  <c:v>2227.1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AB-48E5-974E-8D333260FD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8.738692453072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2 632,4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AB-48E5-974E-8D333260FD95}"/>
                </c:ext>
              </c:extLst>
            </c:dLbl>
            <c:dLbl>
              <c:idx val="1"/>
              <c:layout>
                <c:manualLayout>
                  <c:x val="2.0195452910859907E-2"/>
                  <c:y val="8.738692453072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2 872,4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AB-48E5-974E-8D333260FD95}"/>
                </c:ext>
              </c:extLst>
            </c:dLbl>
            <c:dLbl>
              <c:idx val="2"/>
              <c:layout>
                <c:manualLayout>
                  <c:x val="2.3080517612411321E-2"/>
                  <c:y val="9.8310290097066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2 444,7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5AB-48E5-974E-8D333260F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2632.4</c:v>
                </c:pt>
                <c:pt idx="1">
                  <c:v>2872.4</c:v>
                </c:pt>
                <c:pt idx="2" formatCode="General">
                  <c:v>2444.6999999999998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AB-48E5-974E-8D333260FD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44253235077570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3 159,2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5AB-48E5-974E-8D333260FD95}"/>
                </c:ext>
              </c:extLst>
            </c:dLbl>
            <c:dLbl>
              <c:idx val="1"/>
              <c:layout>
                <c:manualLayout>
                  <c:x val="2.5965582313962735E-2"/>
                  <c:y val="-1.4564487421787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3 413,2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5AB-48E5-974E-8D333260FD95}"/>
                </c:ext>
              </c:extLst>
            </c:dLbl>
            <c:dLbl>
              <c:idx val="2"/>
              <c:layout>
                <c:manualLayout>
                  <c:x val="2.8850647015514153E-2"/>
                  <c:y val="-7.28224371089377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3 508,0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5AB-48E5-974E-8D333260F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3159.2</c:v>
                </c:pt>
                <c:pt idx="1">
                  <c:v>3413.2</c:v>
                </c:pt>
                <c:pt idx="2">
                  <c:v>3508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5AB-48E5-974E-8D333260FD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1550976"/>
        <c:axId val="140956160"/>
        <c:axId val="130968064"/>
      </c:bar3DChart>
      <c:catAx>
        <c:axId val="43155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140956160"/>
        <c:crosses val="autoZero"/>
        <c:auto val="1"/>
        <c:lblAlgn val="ctr"/>
        <c:lblOffset val="100"/>
        <c:noMultiLvlLbl val="0"/>
      </c:catAx>
      <c:valAx>
        <c:axId val="140956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550976"/>
        <c:crosses val="autoZero"/>
        <c:crossBetween val="between"/>
      </c:valAx>
      <c:serAx>
        <c:axId val="13096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4095616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9131948302054"/>
          <c:y val="0"/>
          <c:w val="0.80746352257156628"/>
          <c:h val="0.80877085225993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-3 508 032,7 тыс. рублей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5B-4091-80F0-CD6086D415BB}"/>
              </c:ext>
            </c:extLst>
          </c:dPt>
          <c:dPt>
            <c:idx val="1"/>
            <c:bubble3D val="0"/>
            <c:explosion val="29"/>
            <c:extLst xmlns:c16r2="http://schemas.microsoft.com/office/drawing/2015/06/chart">
              <c:ext xmlns:c16="http://schemas.microsoft.com/office/drawing/2014/chart" uri="{C3380CC4-5D6E-409C-BE32-E72D297353CC}">
                <c16:uniqueId val="{00000002-FD5B-4091-80F0-CD6086D415BB}"/>
              </c:ext>
            </c:extLst>
          </c:dPt>
          <c:dPt>
            <c:idx val="2"/>
            <c:bubble3D val="0"/>
            <c:explosion val="36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D5B-4091-80F0-CD6086D415BB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D5B-4091-80F0-CD6086D415BB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D5B-4091-80F0-CD6086D415BB}"/>
              </c:ext>
            </c:extLst>
          </c:dPt>
          <c:dPt>
            <c:idx val="5"/>
            <c:bubble3D val="0"/>
            <c:explosion val="2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D5B-4091-80F0-CD6086D415BB}"/>
              </c:ext>
            </c:extLst>
          </c:dPt>
          <c:dPt>
            <c:idx val="6"/>
            <c:bubble3D val="0"/>
            <c:explosion val="34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D5B-4091-80F0-CD6086D415BB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D5B-4091-80F0-CD6086D415BB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D5B-4091-80F0-CD6086D415BB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D5B-4091-80F0-CD6086D415BB}"/>
              </c:ext>
            </c:extLst>
          </c:dPt>
          <c:dPt>
            <c:idx val="1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D5B-4091-80F0-CD6086D415BB}"/>
              </c:ext>
            </c:extLst>
          </c:dPt>
          <c:dLbls>
            <c:dLbl>
              <c:idx val="0"/>
              <c:layout>
                <c:manualLayout>
                  <c:x val="-5.438053179276383E-2"/>
                  <c:y val="-0.1409853932902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5B-4091-80F0-CD6086D415BB}"/>
                </c:ext>
              </c:extLst>
            </c:dLbl>
            <c:dLbl>
              <c:idx val="1"/>
              <c:layout>
                <c:manualLayout>
                  <c:x val="1.8040009443395195E-2"/>
                  <c:y val="-0.11573427807409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5B-4091-80F0-CD6086D415BB}"/>
                </c:ext>
              </c:extLst>
            </c:dLbl>
            <c:dLbl>
              <c:idx val="2"/>
              <c:layout>
                <c:manualLayout>
                  <c:x val="5.1228451468355356E-2"/>
                  <c:y val="-5.4710749635027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5B-4091-80F0-CD6086D415BB}"/>
                </c:ext>
              </c:extLst>
            </c:dLbl>
            <c:dLbl>
              <c:idx val="3"/>
              <c:layout>
                <c:manualLayout>
                  <c:x val="9.2593878457949239E-2"/>
                  <c:y val="-8.41703840538877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5B-4091-80F0-CD6086D415BB}"/>
                </c:ext>
              </c:extLst>
            </c:dLbl>
            <c:dLbl>
              <c:idx val="4"/>
              <c:layout>
                <c:manualLayout>
                  <c:x val="3.4591758323149389E-2"/>
                  <c:y val="4.4189451628291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D5B-4091-80F0-CD6086D415BB}"/>
                </c:ext>
              </c:extLst>
            </c:dLbl>
            <c:dLbl>
              <c:idx val="5"/>
              <c:layout>
                <c:manualLayout>
                  <c:x val="3.1268863644780209E-2"/>
                  <c:y val="0.11363001847274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D5B-4091-80F0-CD6086D415BB}"/>
                </c:ext>
              </c:extLst>
            </c:dLbl>
            <c:dLbl>
              <c:idx val="6"/>
              <c:layout>
                <c:manualLayout>
                  <c:x val="-0.22781045161648719"/>
                  <c:y val="-0.143089818581341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D5B-4091-80F0-CD6086D415BB}"/>
                </c:ext>
              </c:extLst>
            </c:dLbl>
            <c:dLbl>
              <c:idx val="7"/>
              <c:layout>
                <c:manualLayout>
                  <c:x val="-0.12345850461059871"/>
                  <c:y val="8.41654133619159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D5B-4091-80F0-CD6086D415BB}"/>
                </c:ext>
              </c:extLst>
            </c:dLbl>
            <c:dLbl>
              <c:idx val="8"/>
              <c:layout>
                <c:manualLayout>
                  <c:x val="-0.1270335703440357"/>
                  <c:y val="-6.73363072431101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D5B-4091-80F0-CD6086D415BB}"/>
                </c:ext>
              </c:extLst>
            </c:dLbl>
            <c:dLbl>
              <c:idx val="9"/>
              <c:layout>
                <c:manualLayout>
                  <c:x val="-0.20576429007888028"/>
                  <c:y val="-9.46916820606236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D5B-4091-80F0-CD6086D415BB}"/>
                </c:ext>
              </c:extLst>
            </c:dLbl>
            <c:dLbl>
              <c:idx val="10"/>
              <c:layout>
                <c:manualLayout>
                  <c:x val="-0.11904927230307746"/>
                  <c:y val="-0.118386970689652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D5B-4091-80F0-CD6086D415BB}"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D5B-4091-80F0-CD6086D415BB}"/>
                </c:ext>
              </c:extLst>
            </c:dLbl>
            <c:dLbl>
              <c:idx val="12"/>
              <c:layout>
                <c:manualLayout>
                  <c:x val="-3.8213346665185416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D5B-4091-80F0-CD6086D41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4,8%</c:v>
                </c:pt>
                <c:pt idx="1">
                  <c:v>Национальная оборона, 0,1%</c:v>
                </c:pt>
                <c:pt idx="2">
                  <c:v>Национальная безопасность и првоохранительная деятельность, 0,9%</c:v>
                </c:pt>
                <c:pt idx="3">
                  <c:v>Национальная экономика, 6,0%</c:v>
                </c:pt>
                <c:pt idx="4">
                  <c:v>Жилищно-коммунальное хозяйство, 14,3%</c:v>
                </c:pt>
                <c:pt idx="5">
                  <c:v>Охрана окружающей среды, 0,2%</c:v>
                </c:pt>
                <c:pt idx="6">
                  <c:v>Образование,  57,0%</c:v>
                </c:pt>
                <c:pt idx="7">
                  <c:v>Культура и кинематография, 7,3%</c:v>
                </c:pt>
                <c:pt idx="8">
                  <c:v>Социальная политика 5,0%</c:v>
                </c:pt>
                <c:pt idx="9">
                  <c:v>Физическая культура и спорт, 4,3%</c:v>
                </c:pt>
                <c:pt idx="10">
                  <c:v>Средства массовой информации, 0,1%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D5B-4091-80F0-CD6086D415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864626152649705E-2"/>
          <c:y val="0.54808490008163524"/>
          <c:w val="0.58222732196422422"/>
          <c:h val="0.40772564829007368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253"/>
          <c:y val="6.0605636419629062E-3"/>
          <c:w val="0.6450441476628167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2024 г.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5026265515229301E-2"/>
                  <c:y val="4.6464321255049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49-4E96-BCD0-69C0B21871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180476.79999999999</c:v>
                </c:pt>
                <c:pt idx="1">
                  <c:v>4439</c:v>
                </c:pt>
                <c:pt idx="2">
                  <c:v>30803.9</c:v>
                </c:pt>
                <c:pt idx="3">
                  <c:v>214180.3</c:v>
                </c:pt>
                <c:pt idx="4">
                  <c:v>539676.1</c:v>
                </c:pt>
                <c:pt idx="5">
                  <c:v>7682.2</c:v>
                </c:pt>
                <c:pt idx="6">
                  <c:v>2014177.7</c:v>
                </c:pt>
                <c:pt idx="7">
                  <c:v>257110.9</c:v>
                </c:pt>
                <c:pt idx="8">
                  <c:v>185632.7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49-4E96-BCD0-69C0B21871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2024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49-4E96-BCD0-69C0B218711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49-4E96-BCD0-69C0B2187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0770176"/>
        <c:axId val="140959040"/>
      </c:barChart>
      <c:catAx>
        <c:axId val="430770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140959040"/>
        <c:crosses val="autoZero"/>
        <c:auto val="1"/>
        <c:lblAlgn val="ctr"/>
        <c:lblOffset val="100"/>
        <c:noMultiLvlLbl val="0"/>
      </c:catAx>
      <c:valAx>
        <c:axId val="140959040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30770176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0.61453559797304436"/>
          <c:y val="2.1580782416110604E-2"/>
          <c:w val="0.34887352246755882"/>
          <c:h val="6.810307857544623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aseline="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83262060135394"/>
          <c:y val="3.0744551418406086E-2"/>
          <c:w val="0.69174281181872321"/>
          <c:h val="0.93858067260819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- 2 444 683,2 тыс. руб.2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7825997475690324E-2"/>
                  <c:y val="4.0866055533125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03-47A9-B6F8-6AE45C1F6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125844.5</c:v>
                </c:pt>
                <c:pt idx="1">
                  <c:v>3363.8</c:v>
                </c:pt>
                <c:pt idx="2">
                  <c:v>20390</c:v>
                </c:pt>
                <c:pt idx="3">
                  <c:v>114479.3</c:v>
                </c:pt>
                <c:pt idx="4">
                  <c:v>216338</c:v>
                </c:pt>
                <c:pt idx="5">
                  <c:v>9961.5</c:v>
                </c:pt>
                <c:pt idx="6">
                  <c:v>1490220.5</c:v>
                </c:pt>
                <c:pt idx="7">
                  <c:v>158202.79999999999</c:v>
                </c:pt>
                <c:pt idx="8">
                  <c:v>171091.1</c:v>
                </c:pt>
                <c:pt idx="9">
                  <c:v>133391.79999999999</c:v>
                </c:pt>
                <c:pt idx="10">
                  <c:v>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03-47A9-B6F8-6AE45C1F62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- 3 508 032,7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903-47A9-B6F8-6AE45C1F6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03-47A9-B6F8-6AE45C1F6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527424"/>
        <c:axId val="140764864"/>
      </c:barChart>
      <c:catAx>
        <c:axId val="431527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40764864"/>
        <c:crosses val="autoZero"/>
        <c:auto val="1"/>
        <c:lblAlgn val="ctr"/>
        <c:lblOffset val="100"/>
        <c:noMultiLvlLbl val="0"/>
      </c:catAx>
      <c:valAx>
        <c:axId val="140764864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Liberation Serif" panose="02020603050405020304" pitchFamily="18" charset="0"/>
              </a:defRPr>
            </a:pPr>
            <a:endParaRPr lang="ru-RU"/>
          </a:p>
        </c:txPr>
        <c:crossAx val="431527424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595"/>
          <c:y val="0.76990395376123522"/>
          <c:w val="0.33179088935473572"/>
          <c:h val="0.13476927863703841"/>
        </c:manualLayout>
      </c:layout>
      <c:overlay val="0"/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0567417111E-2"/>
          <c:y val="0.10020535924559265"/>
          <c:w val="0.92169262337854818"/>
          <c:h val="0.71334707795608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DA-42FE-B30B-EA619D5BA5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DA-42FE-B30B-EA619D5BA5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DA-42FE-B30B-EA619D5BA571}"/>
              </c:ext>
            </c:extLst>
          </c:dPt>
          <c:dLbls>
            <c:dLbl>
              <c:idx val="0"/>
              <c:layout>
                <c:manualLayout>
                  <c:x val="3.1022894007945504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DA-42FE-B30B-EA619D5BA571}"/>
                </c:ext>
              </c:extLst>
            </c:dLbl>
            <c:dLbl>
              <c:idx val="1"/>
              <c:layout>
                <c:manualLayout>
                  <c:x val="2.1900344406177146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DA-42FE-B30B-EA619D5BA571}"/>
                </c:ext>
              </c:extLst>
            </c:dLbl>
            <c:dLbl>
              <c:idx val="2"/>
              <c:layout>
                <c:manualLayout>
                  <c:x val="3.7104593742457732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DA-42FE-B30B-EA619D5BA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1272510.3999999999</c:v>
                </c:pt>
                <c:pt idx="1">
                  <c:v>1407675.4</c:v>
                </c:pt>
                <c:pt idx="2">
                  <c:v>1890152.8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1DA-42FE-B30B-EA619D5BA5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5592704"/>
        <c:axId val="157046400"/>
        <c:axId val="0"/>
      </c:bar3DChart>
      <c:catAx>
        <c:axId val="43559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9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57046400"/>
        <c:crosses val="autoZero"/>
        <c:auto val="1"/>
        <c:lblAlgn val="ctr"/>
        <c:lblOffset val="100"/>
        <c:noMultiLvlLbl val="0"/>
      </c:catAx>
      <c:valAx>
        <c:axId val="157046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3559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3745402932437706"/>
          <c:y val="0.24259978057993556"/>
          <c:w val="0.74831895372058932"/>
          <c:h val="0.66674145581046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1148862247629E-2"/>
                  <c:y val="0.31911433725110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68-4CAF-AB6C-3295CC86E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737928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68-4CAF-AB6C-3295CC86E8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512175414852896E-2"/>
                  <c:y val="0.3387668147422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68-4CAF-AB6C-3295CC86E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774826.1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68-4CAF-AB6C-3295CC86E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301861376"/>
        <c:axId val="441014464"/>
        <c:axId val="0"/>
      </c:bar3DChart>
      <c:dateAx>
        <c:axId val="30186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 i="0" baseline="0">
                <a:latin typeface="Liberation Serif" pitchFamily="18" charset="0"/>
              </a:defRPr>
            </a:pPr>
            <a:endParaRPr lang="ru-RU"/>
          </a:p>
        </c:txPr>
        <c:crossAx val="441014464"/>
        <c:crosses val="autoZero"/>
        <c:auto val="0"/>
        <c:lblOffset val="100"/>
        <c:baseTimeUnit val="days"/>
      </c:dateAx>
      <c:valAx>
        <c:axId val="441014464"/>
        <c:scaling>
          <c:orientation val="minMax"/>
          <c:max val="800000"/>
          <c:min val="400000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301861376"/>
        <c:crosses val="autoZero"/>
        <c:crossBetween val="between"/>
        <c:majorUnit val="100000"/>
      </c:valAx>
      <c:spPr>
        <a:gradFill>
          <a:gsLst>
            <a:gs pos="8000">
              <a:schemeClr val="bg2">
                <a:lumMod val="9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28637451964026789"/>
          <c:y val="0.89441494347850237"/>
          <c:w val="0.42109957867929204"/>
          <c:h val="0.10558505652149761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436"/>
          <c:w val="0.85943250839725838"/>
          <c:h val="0.58740559116288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97E-4967-8331-8CD8550E7F04}"/>
              </c:ext>
            </c:extLst>
          </c:dPt>
          <c:dLbls>
            <c:dLbl>
              <c:idx val="0"/>
              <c:layout>
                <c:manualLayout>
                  <c:x val="1.4807460744926041E-2"/>
                  <c:y val="-0.26218501273606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7E-4967-8331-8CD8550E7F04}"/>
                </c:ext>
              </c:extLst>
            </c:dLbl>
            <c:dLbl>
              <c:idx val="1"/>
              <c:layout>
                <c:manualLayout>
                  <c:x val="3.7018651862315101E-2"/>
                  <c:y val="-0.30924386117586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7E-4967-8331-8CD8550E7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596146.1</c:v>
                </c:pt>
                <c:pt idx="1">
                  <c:v>679829.2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7E-4967-8331-8CD8550E7F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6619776"/>
        <c:axId val="157040640"/>
        <c:axId val="0"/>
      </c:bar3DChart>
      <c:catAx>
        <c:axId val="43661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57040640"/>
        <c:crosses val="autoZero"/>
        <c:auto val="1"/>
        <c:lblAlgn val="ctr"/>
        <c:lblOffset val="100"/>
        <c:noMultiLvlLbl val="0"/>
      </c:catAx>
      <c:valAx>
        <c:axId val="15704064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43661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71"/>
          <c:w val="0.9697652641769966"/>
          <c:h val="0.65385385420138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A8D-4C6F-AFC7-988A8792AE1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A8D-4C6F-AFC7-988A8792AE1C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725405.1</c:v>
                </c:pt>
                <c:pt idx="1">
                  <c:v>1106560.8999999999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8D-4C6F-AFC7-988A8792A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7053440"/>
        <c:axId val="157046976"/>
        <c:axId val="0"/>
      </c:bar3DChart>
      <c:catAx>
        <c:axId val="43705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57046976"/>
        <c:crosses val="autoZero"/>
        <c:auto val="1"/>
        <c:lblAlgn val="ctr"/>
        <c:lblOffset val="100"/>
        <c:noMultiLvlLbl val="0"/>
      </c:catAx>
      <c:valAx>
        <c:axId val="1570469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43705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59534346474536E-2"/>
          <c:y val="3.2500645097870602E-2"/>
          <c:w val="0.9687727209124305"/>
          <c:h val="0.767241208905396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12-46E1-9079-A705B90A63F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12-46E1-9079-A705B90A63F6}"/>
              </c:ext>
            </c:extLst>
          </c:dPt>
          <c:dLbls>
            <c:dLbl>
              <c:idx val="0"/>
              <c:layout>
                <c:manualLayout>
                  <c:x val="3.4844448346534898E-2"/>
                  <c:y val="-0.2646103315028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12-46E1-9079-A705B90A63F6}"/>
                </c:ext>
              </c:extLst>
            </c:dLbl>
            <c:dLbl>
              <c:idx val="1"/>
              <c:layout>
                <c:manualLayout>
                  <c:x val="3.9199661432682997E-2"/>
                  <c:y val="-0.40087498907565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12-46E1-9079-A705B90A6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21700.1</c:v>
                </c:pt>
                <c:pt idx="1">
                  <c:v>27251.3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12-46E1-9079-A705B90A63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8543872"/>
        <c:axId val="140783552"/>
        <c:axId val="0"/>
      </c:bar3DChart>
      <c:catAx>
        <c:axId val="43854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40783552"/>
        <c:crosses val="autoZero"/>
        <c:auto val="1"/>
        <c:lblAlgn val="ctr"/>
        <c:lblOffset val="100"/>
        <c:noMultiLvlLbl val="0"/>
      </c:catAx>
      <c:valAx>
        <c:axId val="1407835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3854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5972603027693E-2"/>
          <c:y val="0.40000829375879321"/>
          <c:w val="0.50246947156970512"/>
          <c:h val="0.51026552315187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21-41E9-BFBE-7DDC34582C48}"/>
              </c:ext>
            </c:extLst>
          </c:dPt>
          <c:dPt>
            <c:idx val="1"/>
            <c:bubble3D val="0"/>
            <c:explosion val="5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21-41E9-BFBE-7DDC34582C4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21-41E9-BFBE-7DDC34582C48}"/>
              </c:ext>
            </c:extLst>
          </c:dPt>
          <c:dLbls>
            <c:dLbl>
              <c:idx val="0"/>
              <c:layout>
                <c:manualLayout>
                  <c:x val="-0.12109121613929462"/>
                  <c:y val="2.73076615900671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21-41E9-BFBE-7DDC34582C48}"/>
                </c:ext>
              </c:extLst>
            </c:dLbl>
            <c:dLbl>
              <c:idx val="1"/>
              <c:layout>
                <c:manualLayout>
                  <c:x val="0.16118189083349443"/>
                  <c:y val="-0.13263870543640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21-41E9-BFBE-7DDC34582C48}"/>
                </c:ext>
              </c:extLst>
            </c:dLbl>
            <c:dLbl>
              <c:idx val="2"/>
              <c:layout>
                <c:manualLayout>
                  <c:x val="-5.5140038564842696E-2"/>
                  <c:y val="-0.19505691975941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21-41E9-BFBE-7DDC34582C48}"/>
                </c:ext>
              </c:extLst>
            </c:dLbl>
            <c:dLbl>
              <c:idx val="3"/>
              <c:layout>
                <c:manualLayout>
                  <c:x val="0.12911874926021613"/>
                  <c:y val="-0.171650089388289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A21-41E9-BFBE-7DDC34582C48}"/>
                </c:ext>
              </c:extLst>
            </c:dLbl>
            <c:dLbl>
              <c:idx val="4"/>
              <c:layout>
                <c:manualLayout>
                  <c:x val="0.10955355502181244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21-41E9-BFBE-7DDC34582C4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21-41E9-BFBE-7DDC34582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дополнительного образования детей - 10 564,2 тыс. руб.</c:v>
                </c:pt>
                <c:pt idx="1">
                  <c:v> Обеспечение системы персонифицированного финансирования дополнительного образования детей - 14 416,1 тыс. руб.</c:v>
                </c:pt>
                <c:pt idx="2">
                  <c:v>Проведение мероприятий для детей и молодежи -549,8 тыс. руб.</c:v>
                </c:pt>
                <c:pt idx="3">
                  <c:v> Создание в образовательных организациях условий для получения детьми-инвалидами качественного образования - 1 721,2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0.38800000000000001</c:v>
                </c:pt>
                <c:pt idx="1">
                  <c:v>0.52900000000000003</c:v>
                </c:pt>
                <c:pt idx="2">
                  <c:v>0.02</c:v>
                </c:pt>
                <c:pt idx="3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A21-41E9-BFBE-7DDC34582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175876804366193"/>
          <c:y val="0.23406830371130347"/>
          <c:w val="0.48798728051380535"/>
          <c:h val="0.67230437480417515"/>
        </c:manualLayout>
      </c:layout>
      <c:overlay val="0"/>
      <c:txPr>
        <a:bodyPr/>
        <a:lstStyle/>
        <a:p>
          <a:pPr>
            <a:defRPr sz="95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87645420350106E-2"/>
          <c:y val="0.12260612551688052"/>
          <c:w val="0.95956996841620779"/>
          <c:h val="0.659909228985181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A8-4523-B52E-518AE784C4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A8-4523-B52E-518AE784C4F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A8-4523-B52E-518AE784C4FC}"/>
              </c:ext>
            </c:extLst>
          </c:dPt>
          <c:dLbls>
            <c:dLbl>
              <c:idx val="0"/>
              <c:layout>
                <c:manualLayout>
                  <c:x val="3.5177768963610259E-2"/>
                  <c:y val="-0.18727552185060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A8-4523-B52E-518AE784C4FC}"/>
                </c:ext>
              </c:extLst>
            </c:dLbl>
            <c:dLbl>
              <c:idx val="1"/>
              <c:layout>
                <c:manualLayout>
                  <c:x val="2.8328663246200939E-2"/>
                  <c:y val="-0.26044445975359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A8-4523-B52E-518AE784C4FC}"/>
                </c:ext>
              </c:extLst>
            </c:dLbl>
            <c:dLbl>
              <c:idx val="2"/>
              <c:layout>
                <c:manualLayout>
                  <c:x val="2.1635582509848327E-2"/>
                  <c:y val="-0.26983600177999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A8-4523-B52E-518AE784C4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217719.5</c:v>
                </c:pt>
                <c:pt idx="1">
                  <c:v>230826.3</c:v>
                </c:pt>
                <c:pt idx="2">
                  <c:v>506086.40000000002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3A8-4523-B52E-518AE784C4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0542720"/>
        <c:axId val="157298624"/>
        <c:axId val="0"/>
      </c:bar3DChart>
      <c:catAx>
        <c:axId val="44054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57298624"/>
        <c:crosses val="autoZero"/>
        <c:auto val="1"/>
        <c:lblAlgn val="ctr"/>
        <c:lblOffset val="100"/>
        <c:noMultiLvlLbl val="0"/>
      </c:catAx>
      <c:valAx>
        <c:axId val="1572986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4054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29893658663546E-3"/>
          <c:y val="0.22189226928793546"/>
          <c:w val="0.67665711481629043"/>
          <c:h val="0.63108967609639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31-4835-97D9-75B66E84B329}"/>
              </c:ext>
            </c:extLst>
          </c:dPt>
          <c:dPt>
            <c:idx val="1"/>
            <c:bubble3D val="0"/>
            <c:explosion val="21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31-4835-97D9-75B66E84B32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0"/>
                    </a:schemeClr>
                  </a:gs>
                  <a:gs pos="44000">
                    <a:schemeClr val="accent1">
                      <a:tint val="60000"/>
                      <a:satMod val="120000"/>
                    </a:schemeClr>
                  </a:gs>
                  <a:gs pos="100000">
                    <a:schemeClr val="accent1">
                      <a:tint val="90000"/>
                      <a:alpha val="100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31-4835-97D9-75B66E84B329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31-4835-97D9-75B66E84B32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31-4835-97D9-75B66E84B329}"/>
              </c:ext>
            </c:extLst>
          </c:dPt>
          <c:dLbls>
            <c:dLbl>
              <c:idx val="0"/>
              <c:layout>
                <c:manualLayout>
                  <c:x val="9.3313022829718997E-2"/>
                  <c:y val="-9.0132010704786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31-4835-97D9-75B66E84B329}"/>
                </c:ext>
              </c:extLst>
            </c:dLbl>
            <c:dLbl>
              <c:idx val="1"/>
              <c:layout>
                <c:manualLayout>
                  <c:x val="5.8831467573705734E-2"/>
                  <c:y val="-0.125914639756136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31-4835-97D9-75B66E84B329}"/>
                </c:ext>
              </c:extLst>
            </c:dLbl>
            <c:dLbl>
              <c:idx val="2"/>
              <c:layout>
                <c:manualLayout>
                  <c:x val="-0.38514546014344453"/>
                  <c:y val="4.06310630981319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31-4835-97D9-75B66E84B329}"/>
                </c:ext>
              </c:extLst>
            </c:dLbl>
            <c:dLbl>
              <c:idx val="3"/>
              <c:layout>
                <c:manualLayout>
                  <c:x val="-8.3259254776885019E-2"/>
                  <c:y val="-0.17535067579585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31-4835-97D9-75B66E84B329}"/>
                </c:ext>
              </c:extLst>
            </c:dLbl>
            <c:dLbl>
              <c:idx val="4"/>
              <c:layout>
                <c:manualLayout>
                  <c:x val="-6.9864086836170319E-2"/>
                  <c:y val="-6.491156693455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131-4835-97D9-75B66E84B329}"/>
                </c:ext>
              </c:extLst>
            </c:dLbl>
            <c:dLbl>
              <c:idx val="5"/>
              <c:layout>
                <c:manualLayout>
                  <c:x val="-3.9298452146398599E-2"/>
                  <c:y val="-8.4385037014926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131-4835-97D9-75B66E84B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Жилищное хозяйство</c:v>
                </c:pt>
                <c:pt idx="3">
                  <c:v>Коммунальное хозяйство</c:v>
                </c:pt>
                <c:pt idx="4">
                  <c:v>Благоустройство</c:v>
                </c:pt>
                <c:pt idx="5">
                  <c:v>Другие вопросы в области ЖКХ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1.2999999999999999E-2</c:v>
                </c:pt>
                <c:pt idx="1">
                  <c:v>0.39800000000000002</c:v>
                </c:pt>
                <c:pt idx="2">
                  <c:v>8.0000000000000002E-3</c:v>
                </c:pt>
                <c:pt idx="3">
                  <c:v>0.36599999999999999</c:v>
                </c:pt>
                <c:pt idx="4">
                  <c:v>0.161</c:v>
                </c:pt>
                <c:pt idx="5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131-4835-97D9-75B66E84B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10952457984121"/>
          <c:y val="7.2476575613286534E-2"/>
          <c:w val="0.3088904754201594"/>
          <c:h val="0.88660767040053023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076467694065738E-2"/>
          <c:w val="1"/>
          <c:h val="0.710448177715703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26-45B1-992B-856922BFFD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26-45B1-992B-856922BFFD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26-45B1-992B-856922BFFDBF}"/>
              </c:ext>
            </c:extLst>
          </c:dPt>
          <c:dLbls>
            <c:dLbl>
              <c:idx val="0"/>
              <c:layout>
                <c:manualLayout>
                  <c:x val="1.5252093201765429E-2"/>
                  <c:y val="-0.32135818242417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26-45B1-992B-856922BFFDBF}"/>
                </c:ext>
              </c:extLst>
            </c:dLbl>
            <c:dLbl>
              <c:idx val="1"/>
              <c:layout>
                <c:manualLayout>
                  <c:x val="1.4198197955558248E-2"/>
                  <c:y val="-0.3165181646483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26-45B1-992B-856922BFFDBF}"/>
                </c:ext>
              </c:extLst>
            </c:dLbl>
            <c:dLbl>
              <c:idx val="2"/>
              <c:layout>
                <c:manualLayout>
                  <c:x val="1.9270024991611481E-2"/>
                  <c:y val="-0.30203977335851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26-45B1-992B-856922BFF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 г.</c:v>
                </c:pt>
                <c:pt idx="1">
                  <c:v>Факт 2023  г.</c:v>
                </c:pt>
                <c:pt idx="2">
                  <c:v>Факт 2024 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229271.6</c:v>
                </c:pt>
                <c:pt idx="1">
                  <c:v>232150.1</c:v>
                </c:pt>
                <c:pt idx="2">
                  <c:v>344578.4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626-45B1-992B-856922BFF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8537856"/>
        <c:axId val="140787712"/>
        <c:axId val="0"/>
      </c:bar3DChart>
      <c:catAx>
        <c:axId val="46853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0787712"/>
        <c:crosses val="autoZero"/>
        <c:auto val="1"/>
        <c:lblAlgn val="ctr"/>
        <c:lblOffset val="100"/>
        <c:noMultiLvlLbl val="0"/>
      </c:catAx>
      <c:valAx>
        <c:axId val="1407877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6853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93393029146439E-2"/>
          <c:y val="0.16969837338986976"/>
          <c:w val="0.92302824593859589"/>
          <c:h val="0.54554050236317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5F8-4960-944E-5B922A4A6FB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F8-4960-944E-5B922A4A6FB5}"/>
              </c:ext>
            </c:extLst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158202.79999999999</c:v>
                </c:pt>
                <c:pt idx="1">
                  <c:v>257105.5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F8-4960-944E-5B922A4A6F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69942272"/>
        <c:axId val="140788864"/>
        <c:axId val="0"/>
      </c:bar3DChart>
      <c:catAx>
        <c:axId val="4699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40788864"/>
        <c:crosses val="autoZero"/>
        <c:auto val="1"/>
        <c:lblAlgn val="ctr"/>
        <c:lblOffset val="100"/>
        <c:noMultiLvlLbl val="0"/>
      </c:catAx>
      <c:valAx>
        <c:axId val="1407888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6994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371E-2"/>
          <c:w val="0.89908382421936051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lt1"/>
            </a:solidFill>
            <a:ln w="15875" cap="flat" cmpd="sng" algn="ctr">
              <a:solidFill>
                <a:schemeClr val="dk1"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36F-4056-86D7-760C39FF78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36F-4056-86D7-760C39FF78AA}"/>
              </c:ext>
            </c:extLst>
          </c:dPt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74211.899999999994</c:v>
                </c:pt>
                <c:pt idx="1">
                  <c:v>91430.2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6F-4056-86D7-760C39FF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263616"/>
        <c:axId val="140793472"/>
        <c:axId val="0"/>
      </c:bar3DChart>
      <c:catAx>
        <c:axId val="20926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40793472"/>
        <c:crosses val="autoZero"/>
        <c:auto val="1"/>
        <c:lblAlgn val="ctr"/>
        <c:lblOffset val="100"/>
        <c:noMultiLvlLbl val="0"/>
      </c:catAx>
      <c:valAx>
        <c:axId val="1407934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926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2436461221755257"/>
          <c:y val="0.24567516764173983"/>
          <c:w val="0.37167055553231465"/>
          <c:h val="0.65143830185821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explosion val="6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0F-48C1-9932-B313B06072A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0F-48C1-9932-B313B06072A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0F-48C1-9932-B313B06072A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0F-48C1-9932-B313B06072A3}"/>
              </c:ext>
            </c:extLst>
          </c:dPt>
          <c:dLbls>
            <c:dLbl>
              <c:idx val="0"/>
              <c:layout>
                <c:manualLayout>
                  <c:x val="9.5155974003188093E-2"/>
                  <c:y val="-0.1357678558020141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3,8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0F-48C1-9932-B313B06072A3}"/>
                </c:ext>
              </c:extLst>
            </c:dLbl>
            <c:dLbl>
              <c:idx val="1"/>
              <c:layout>
                <c:manualLayout>
                  <c:x val="-9.9120806253321078E-2"/>
                  <c:y val="-0.132535287806728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0F-48C1-9932-B313B06072A3}"/>
                </c:ext>
              </c:extLst>
            </c:dLbl>
            <c:dLbl>
              <c:idx val="2"/>
              <c:layout>
                <c:manualLayout>
                  <c:x val="4.1630270339121159E-2"/>
                  <c:y val="-0.171326612815986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0F-48C1-9932-B313B06072A3}"/>
                </c:ext>
              </c:extLst>
            </c:dLbl>
            <c:dLbl>
              <c:idx val="3"/>
              <c:layout>
                <c:manualLayout>
                  <c:x val="-9.5155974003188093E-2"/>
                  <c:y val="-0.187489198259503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0F-48C1-9932-B313B06072A3}"/>
                </c:ext>
              </c:extLst>
            </c:dLbl>
            <c:dLbl>
              <c:idx val="4"/>
              <c:layout>
                <c:manualLayout>
                  <c:x val="1.9824161250664189E-3"/>
                  <c:y val="-0.24567567670756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80F-48C1-9932-B313B0607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Обеспечение меры соц. поддержки по бесплатному получению худож. образования в муницип. организациях доп. образования, в том числе в домах детского творчества, детских школах искусств, детям, нуждающихся в социальной поддержке - 3 468,9 тыс. руб. (3,8%)</c:v>
                </c:pt>
                <c:pt idx="1">
                  <c:v>Выполнение муниципальных заданий по организации предоставления доп.образования детей в сфере культуры - 61 656,5 тыс. руб. (67,4%)</c:v>
                </c:pt>
                <c:pt idx="2">
                  <c:v> Капитальный и текущий ремонт зданий, сооружений и помещений, укрепление и развитие материально-технической базы муниципальных учреждений дополнительного образования  - 25 302,8 тыс. руб. (27,7%)                                                            </c:v>
                </c:pt>
                <c:pt idx="3">
                  <c:v> Реализация проекта "Музыкальный уголок" в рамках инициативного бюджетирования  -  952,0 тыс. руб. (1,04%)</c:v>
                </c:pt>
                <c:pt idx="4">
                  <c:v> Проведение мероприятий по обеспечению антитеррористической защищенности объектов (территорий) муниципальных учреждений дополнительного образования-50,0 тыс. руб. (0,05%)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 formatCode="#,##0.00">
                  <c:v>3.8</c:v>
                </c:pt>
                <c:pt idx="1">
                  <c:v>67.400000000000006</c:v>
                </c:pt>
                <c:pt idx="2" formatCode="#,##0.00">
                  <c:v>27.7</c:v>
                </c:pt>
                <c:pt idx="3" formatCode="0.00">
                  <c:v>1.04</c:v>
                </c:pt>
                <c:pt idx="4" formatCode="0.0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0F-48C1-9932-B313B06072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900" baseline="0">
                <a:latin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8095831556443289E-2"/>
          <c:y val="3.5558247948146555E-2"/>
          <c:w val="0.53945960273005233"/>
          <c:h val="0.89655782415084639"/>
        </c:manualLayout>
      </c:layout>
      <c:overlay val="0"/>
      <c:txPr>
        <a:bodyPr/>
        <a:lstStyle/>
        <a:p>
          <a:pPr>
            <a:defRPr sz="800" baseline="0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85500714974322"/>
          <c:y val="9.048563603878787E-2"/>
          <c:w val="0.74665382424076543"/>
          <c:h val="0.68166433888298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324838405829424E-3"/>
                  <c:y val="0.1719063600468706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87-4641-BCF3-3E34DCAA3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Акцизы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66785.8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87-4641-BCF3-3E34DCAA34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135992058230091E-2"/>
                  <c:y val="0.19026673298535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87-4641-BCF3-3E34DCAA3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Акцизы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70038.100000000006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87-4641-BCF3-3E34DCAA3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303872512"/>
        <c:axId val="441015040"/>
        <c:axId val="0"/>
      </c:bar3DChart>
      <c:catAx>
        <c:axId val="30387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600" b="1">
                <a:latin typeface="Liberation Serif" pitchFamily="18" charset="0"/>
              </a:defRPr>
            </a:pPr>
            <a:endParaRPr lang="ru-RU"/>
          </a:p>
        </c:txPr>
        <c:crossAx val="441015040"/>
        <c:crosses val="autoZero"/>
        <c:auto val="1"/>
        <c:lblAlgn val="l"/>
        <c:lblOffset val="100"/>
        <c:noMultiLvlLbl val="0"/>
      </c:catAx>
      <c:valAx>
        <c:axId val="441015040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Liberation Serif" pitchFamily="18" charset="0"/>
              </a:defRPr>
            </a:pPr>
            <a:endParaRPr lang="ru-RU"/>
          </a:p>
        </c:txPr>
        <c:crossAx val="303872512"/>
        <c:crosses val="autoZero"/>
        <c:crossBetween val="between"/>
        <c:majorUnit val="2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0263719794424382"/>
          <c:y val="0.77659693790261686"/>
          <c:w val="0.39953558990825316"/>
          <c:h val="0.1191898224363941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562506515835757E-3"/>
          <c:w val="0.96339505254133329"/>
          <c:h val="0.734293314019749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B-4DED-A3E3-8E1CB03DD5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B-4DED-A3E3-8E1CB03DD5CD}"/>
              </c:ext>
            </c:extLst>
          </c:dPt>
          <c:dLbls>
            <c:dLbl>
              <c:idx val="0"/>
              <c:layout>
                <c:manualLayout>
                  <c:x val="1.8574950343327932E-2"/>
                  <c:y val="-0.30252618607516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5B-4DED-A3E3-8E1CB03DD5CD}"/>
                </c:ext>
              </c:extLst>
            </c:dLbl>
            <c:dLbl>
              <c:idx val="1"/>
              <c:layout>
                <c:manualLayout>
                  <c:x val="4.3677350468652676E-2"/>
                  <c:y val="-0.30193486536145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5B-4DED-A3E3-8E1CB03DD5CD}"/>
                </c:ext>
              </c:extLst>
            </c:dLbl>
            <c:dLbl>
              <c:idx val="2"/>
              <c:layout>
                <c:manualLayout>
                  <c:x val="2.6012538756273778E-2"/>
                  <c:y val="-0.36218504035819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5B-4DED-A3E3-8E1CB03DD5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113514.5</c:v>
                </c:pt>
                <c:pt idx="1">
                  <c:v>133106.6</c:v>
                </c:pt>
                <c:pt idx="2">
                  <c:v>151308.4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5B-4DED-A3E3-8E1CB03DD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264640"/>
        <c:axId val="68643072"/>
        <c:axId val="0"/>
      </c:bar3DChart>
      <c:catAx>
        <c:axId val="20926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8643072"/>
        <c:crosses val="autoZero"/>
        <c:auto val="1"/>
        <c:lblAlgn val="ctr"/>
        <c:lblOffset val="100"/>
        <c:noMultiLvlLbl val="0"/>
      </c:catAx>
      <c:valAx>
        <c:axId val="686430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926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354E-3"/>
          <c:y val="1.4970060890416482E-2"/>
          <c:w val="0.63735490175633436"/>
          <c:h val="0.97268921178070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15"/>
          <c:dPt>
            <c:idx val="0"/>
            <c:bubble3D val="0"/>
            <c:explosion val="18"/>
            <c:spPr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93-4271-B368-4A8C87B73E43}"/>
              </c:ext>
            </c:extLst>
          </c:dPt>
          <c:dPt>
            <c:idx val="1"/>
            <c:bubble3D val="0"/>
            <c:explosion val="46"/>
            <c:spPr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93-4271-B368-4A8C87B73E43}"/>
              </c:ext>
            </c:extLst>
          </c:dPt>
          <c:dPt>
            <c:idx val="2"/>
            <c:bubble3D val="0"/>
            <c:explosion val="21"/>
            <c:spPr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93-4271-B368-4A8C87B73E43}"/>
              </c:ext>
            </c:extLst>
          </c:dPt>
          <c:dPt>
            <c:idx val="3"/>
            <c:bubble3D val="0"/>
            <c:explosion val="33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93-4271-B368-4A8C87B73E43}"/>
              </c:ext>
            </c:extLst>
          </c:dPt>
          <c:dLbls>
            <c:dLbl>
              <c:idx val="0"/>
              <c:layout>
                <c:manualLayout>
                  <c:x val="-0.21784222709551659"/>
                  <c:y val="-8.465234643138176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93-4271-B368-4A8C87B73E43}"/>
                </c:ext>
              </c:extLst>
            </c:dLbl>
            <c:dLbl>
              <c:idx val="1"/>
              <c:layout>
                <c:manualLayout>
                  <c:x val="0.12531262183235869"/>
                  <c:y val="-0.297634258695365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93-4271-B368-4A8C87B73E43}"/>
                </c:ext>
              </c:extLst>
            </c:dLbl>
            <c:dLbl>
              <c:idx val="2"/>
              <c:layout>
                <c:manualLayout>
                  <c:x val="9.351608187134508E-2"/>
                  <c:y val="1.676055030372031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93-4271-B368-4A8C87B73E43}"/>
                </c:ext>
              </c:extLst>
            </c:dLbl>
            <c:dLbl>
              <c:idx val="3"/>
              <c:layout>
                <c:manualLayout>
                  <c:x val="8.7992324561403545E-2"/>
                  <c:y val="0.146614756689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93-4271-B368-4A8C87B73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 -                                                        11 634,5 тыс. руб.</c:v>
                </c:pt>
                <c:pt idx="1">
                  <c:v>Социальное обеспечение населения -                                  149 542,2 тыс. руб.</c:v>
                </c:pt>
                <c:pt idx="2">
                  <c:v>Охрана семьи и детства - 3 461,8 тыс. руб.</c:v>
                </c:pt>
                <c:pt idx="3">
                  <c:v>Другие вопросы в области социальной политики - 10 995,0 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0.85099999999999998</c:v>
                </c:pt>
                <c:pt idx="2">
                  <c:v>0.02</c:v>
                </c:pt>
                <c:pt idx="3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93-4271-B368-4A8C87B73E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85547375627423"/>
          <c:y val="2.8934931866506152E-2"/>
          <c:w val="0.40814452624372582"/>
          <c:h val="0.96333315226248062"/>
        </c:manualLayout>
      </c:layout>
      <c:overlay val="0"/>
      <c:txPr>
        <a:bodyPr/>
        <a:lstStyle/>
        <a:p>
          <a:pPr>
            <a:defRPr sz="12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74259614057704E-2"/>
          <c:y val="0.15722367162421616"/>
          <c:w val="0.98502582103929204"/>
          <c:h val="0.60450624533781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65-44BE-836F-2EBC6D06D1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65-44BE-836F-2EBC6D06D1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65-44BE-836F-2EBC6D06D1C4}"/>
              </c:ext>
            </c:extLst>
          </c:dPt>
          <c:dLbls>
            <c:dLbl>
              <c:idx val="0"/>
              <c:layout>
                <c:manualLayout>
                  <c:x val="2.6621779969940456E-2"/>
                  <c:y val="-0.32514740425666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65-44BE-836F-2EBC6D06D1C4}"/>
                </c:ext>
              </c:extLst>
            </c:dLbl>
            <c:dLbl>
              <c:idx val="1"/>
              <c:layout>
                <c:manualLayout>
                  <c:x val="1.9966010850382316E-2"/>
                  <c:y val="-0.32286218542982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65-44BE-836F-2EBC6D06D1C4}"/>
                </c:ext>
              </c:extLst>
            </c:dLbl>
            <c:dLbl>
              <c:idx val="2"/>
              <c:layout>
                <c:manualLayout>
                  <c:x val="3.8239884959801296E-2"/>
                  <c:y val="-0.32659441462534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65-44BE-836F-2EBC6D06D1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7085.5</c:v>
                </c:pt>
                <c:pt idx="1">
                  <c:v>7092.3</c:v>
                </c:pt>
                <c:pt idx="2">
                  <c:v>10437.1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65-44BE-836F-2EBC6D06D1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2439552"/>
        <c:axId val="209244672"/>
        <c:axId val="0"/>
      </c:bar3DChart>
      <c:catAx>
        <c:axId val="29243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09244672"/>
        <c:crosses val="autoZero"/>
        <c:auto val="1"/>
        <c:lblAlgn val="ctr"/>
        <c:lblOffset val="100"/>
        <c:noMultiLvlLbl val="0"/>
      </c:catAx>
      <c:valAx>
        <c:axId val="2092446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9243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378096036467328E-2"/>
          <c:y val="5.0187545299199568E-2"/>
          <c:w val="0.96080682393314365"/>
          <c:h val="0.6848114987134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AD-4710-BC85-138FCB1F3E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AD-4710-BC85-138FCB1F3E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AD-4710-BC85-138FCB1F3ED7}"/>
              </c:ext>
            </c:extLst>
          </c:dPt>
          <c:dLbls>
            <c:dLbl>
              <c:idx val="0"/>
              <c:layout>
                <c:manualLayout>
                  <c:x val="6.4483175696290812E-3"/>
                  <c:y val="-0.33898753611671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AD-4710-BC85-138FCB1F3ED7}"/>
                </c:ext>
              </c:extLst>
            </c:dLbl>
            <c:dLbl>
              <c:idx val="1"/>
              <c:layout>
                <c:manualLayout>
                  <c:x val="1.4301747809789479E-2"/>
                  <c:y val="-0.37429762873752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AD-4710-BC85-138FCB1F3ED7}"/>
                </c:ext>
              </c:extLst>
            </c:dLbl>
            <c:dLbl>
              <c:idx val="2"/>
              <c:layout>
                <c:manualLayout>
                  <c:x val="2.6602885411672404E-2"/>
                  <c:y val="-0.3724444410154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AD-4710-BC85-138FCB1F3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Факт 2023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6088.3</c:v>
                </c:pt>
                <c:pt idx="1">
                  <c:v>6347.5</c:v>
                </c:pt>
                <c:pt idx="2">
                  <c:v>10330.1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AD-4710-BC85-138FCB1F3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2304896"/>
        <c:axId val="209246400"/>
        <c:axId val="0"/>
      </c:bar3DChart>
      <c:catAx>
        <c:axId val="29230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09246400"/>
        <c:crosses val="autoZero"/>
        <c:auto val="1"/>
        <c:lblAlgn val="ctr"/>
        <c:lblOffset val="100"/>
        <c:noMultiLvlLbl val="0"/>
      </c:catAx>
      <c:valAx>
        <c:axId val="2092464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9230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Объем муниципального долга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2020-2024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24346336487744472"/>
          <c:y val="3.509470426488218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209816208943389E-2"/>
          <c:y val="0.14269749348837785"/>
          <c:w val="0.89326063492223517"/>
          <c:h val="0.6246080682393314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0"/>
                  </a:schemeClr>
                </a:gs>
                <a:gs pos="44000">
                  <a:schemeClr val="accent1">
                    <a:tint val="60000"/>
                    <a:satMod val="120000"/>
                  </a:schemeClr>
                </a:gs>
                <a:gs pos="100000">
                  <a:schemeClr val="accent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c:spP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4.6174414026513289E-2"/>
                  <c:y val="9.513873458504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835754900064706E-2"/>
                  <c:y val="8.785289288844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110921920203637E-2"/>
                  <c:y val="0.12919745028330176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0,0</a:t>
                    </a:r>
                  </a:p>
                  <a:p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699408200468034E-3"/>
                  <c:y val="9.371296707773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67667659625724E-2"/>
                  <c:y val="6.741457739263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071512403817473E-3"/>
                  <c:y val="6.674875631102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894972266616096E-3"/>
                  <c:y val="6.211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832072909833607E-2"/>
                  <c:y val="-8.477228295802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01.01.2020 </c:v>
                </c:pt>
                <c:pt idx="1">
                  <c:v>на 01.01.2021 </c:v>
                </c:pt>
                <c:pt idx="2">
                  <c:v>на 01.01.2022 </c:v>
                </c:pt>
                <c:pt idx="3">
                  <c:v>на 01.01.2023 </c:v>
                </c:pt>
                <c:pt idx="4">
                  <c:v>на 01.01.2024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08155648"/>
        <c:axId val="293715264"/>
        <c:axId val="217956352"/>
      </c:line3DChart>
      <c:catAx>
        <c:axId val="2081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93715264"/>
        <c:crosses val="autoZero"/>
        <c:auto val="1"/>
        <c:lblAlgn val="ctr"/>
        <c:lblOffset val="100"/>
        <c:noMultiLvlLbl val="0"/>
      </c:catAx>
      <c:valAx>
        <c:axId val="29371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08155648"/>
        <c:crosses val="autoZero"/>
        <c:crossBetween val="between"/>
      </c:valAx>
      <c:serAx>
        <c:axId val="217956352"/>
        <c:scaling>
          <c:orientation val="minMax"/>
        </c:scaling>
        <c:delete val="1"/>
        <c:axPos val="b"/>
        <c:majorTickMark val="out"/>
        <c:minorTickMark val="none"/>
        <c:tickLblPos val="none"/>
        <c:crossAx val="2937152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71474144596182"/>
          <c:y val="0.28603721450304803"/>
          <c:w val="0.62700289536990217"/>
          <c:h val="0.49043943034107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66768102075619E-2"/>
                  <c:y val="0.13155641249461344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40-4C5B-B394-AE9B32035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115805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40-4C5B-B394-AE9B32035A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40-4C5B-B394-AE9B32035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119556.6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40-4C5B-B394-AE9B32035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303871488"/>
        <c:axId val="442057856"/>
        <c:axId val="0"/>
      </c:bar3DChart>
      <c:catAx>
        <c:axId val="30387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42057856"/>
        <c:crosses val="autoZero"/>
        <c:auto val="1"/>
        <c:lblAlgn val="l"/>
        <c:lblOffset val="100"/>
        <c:noMultiLvlLbl val="0"/>
      </c:catAx>
      <c:valAx>
        <c:axId val="442057856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303871488"/>
        <c:crosses val="autoZero"/>
        <c:crossBetween val="between"/>
        <c:majorUnit val="2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2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4619027591038637"/>
          <c:y val="0.7907835509316169"/>
          <c:w val="0.33516088915290593"/>
          <c:h val="0.10330169407700221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645904016362853"/>
          <c:y val="0.37435330881100776"/>
          <c:w val="0.73283726576676667"/>
          <c:h val="0.5027885630598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720521793874754E-2"/>
                  <c:y val="0.1698968244678182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6F-4627-AF61-C47F7B194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18880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6F-4627-AF61-C47F7B1949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424092975176674E-2"/>
                  <c:y val="0.1426911352946855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6F-4627-AF61-C47F7B194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17296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6F-4627-AF61-C47F7B194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302203392"/>
        <c:axId val="442060736"/>
        <c:axId val="0"/>
      </c:bar3DChart>
      <c:catAx>
        <c:axId val="30220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42060736"/>
        <c:crosses val="autoZero"/>
        <c:auto val="1"/>
        <c:lblAlgn val="l"/>
        <c:lblOffset val="100"/>
        <c:noMultiLvlLbl val="0"/>
      </c:catAx>
      <c:valAx>
        <c:axId val="442060736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Liberation Serif" pitchFamily="18" charset="0"/>
              </a:defRPr>
            </a:pPr>
            <a:endParaRPr lang="ru-RU"/>
          </a:p>
        </c:txPr>
        <c:crossAx val="302203392"/>
        <c:crosses val="autoZero"/>
        <c:crossBetween val="between"/>
        <c:majorUnit val="1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2952357145502353"/>
          <c:y val="0.86358716930028367"/>
          <c:w val="0.39102103734505689"/>
          <c:h val="0.1252450964661181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43735608100539"/>
          <c:y val="0.16884150919258128"/>
          <c:w val="0.71941760261553978"/>
          <c:h val="0.65348757545457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24722245670538E-2"/>
                  <c:y val="0.12658181120151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20-4571-8627-535247AC8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25140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20-4571-8627-535247AC83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20-4571-8627-535247AC8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25378.1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20-4571-8627-535247AC8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302306816"/>
        <c:axId val="442062464"/>
        <c:axId val="0"/>
      </c:bar3DChart>
      <c:catAx>
        <c:axId val="30230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42062464"/>
        <c:crosses val="autoZero"/>
        <c:auto val="1"/>
        <c:lblAlgn val="l"/>
        <c:lblOffset val="100"/>
        <c:noMultiLvlLbl val="0"/>
      </c:catAx>
      <c:valAx>
        <c:axId val="442062464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302306816"/>
        <c:crosses val="autoZero"/>
        <c:crossBetween val="between"/>
        <c:majorUnit val="2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</c:spPr>
    </c:plotArea>
    <c:legend>
      <c:legendPos val="b"/>
      <c:layout>
        <c:manualLayout>
          <c:xMode val="edge"/>
          <c:yMode val="edge"/>
          <c:x val="0.31775262074529947"/>
          <c:y val="0.82044671804142977"/>
          <c:w val="0.40887827201779098"/>
          <c:h val="0.1023855093541795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3663254587874"/>
          <c:y val="0.13858179312715005"/>
          <c:w val="0.70053295845916108"/>
          <c:h val="0.628247155589188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112493673542446E-2"/>
                  <c:y val="0.19193536808572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5C-475F-BFCB-B96349F7C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9241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5C-475F-BFCB-B96349F7CD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031811280228125E-2"/>
                  <c:y val="0.21249987180919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5C-475F-BFCB-B96349F7C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13941.7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5C-475F-BFCB-B96349F7C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304300544"/>
        <c:axId val="442064192"/>
        <c:axId val="0"/>
      </c:bar3DChart>
      <c:catAx>
        <c:axId val="30430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442064192"/>
        <c:crosses val="autoZero"/>
        <c:auto val="1"/>
        <c:lblAlgn val="l"/>
        <c:lblOffset val="100"/>
        <c:noMultiLvlLbl val="0"/>
      </c:catAx>
      <c:valAx>
        <c:axId val="442064192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iberation Serif" pitchFamily="18" charset="0"/>
              </a:defRPr>
            </a:pPr>
            <a:endParaRPr lang="ru-RU"/>
          </a:p>
        </c:txPr>
        <c:crossAx val="304300544"/>
        <c:crosses val="autoZero"/>
        <c:crossBetween val="between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1436563866641082"/>
          <c:y val="0.80167855762017892"/>
          <c:w val="0.43540301077658039"/>
          <c:h val="7.8187838512149277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DAD4-4946-46B8-AFCA-40845E25493A}">
      <dsp:nvSpPr>
        <dsp:cNvPr id="0" name=""/>
        <dsp:cNvSpPr/>
      </dsp:nvSpPr>
      <dsp:spPr>
        <a:xfrm>
          <a:off x="4304584" y="749979"/>
          <a:ext cx="3416312" cy="5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56"/>
              </a:lnTo>
              <a:lnTo>
                <a:pt x="3416312" y="391656"/>
              </a:lnTo>
              <a:lnTo>
                <a:pt x="3416312" y="53818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41AAF-40C2-4E92-A51B-2DF1470D6DE3}">
      <dsp:nvSpPr>
        <dsp:cNvPr id="0" name=""/>
        <dsp:cNvSpPr/>
      </dsp:nvSpPr>
      <dsp:spPr>
        <a:xfrm>
          <a:off x="4304584" y="749979"/>
          <a:ext cx="1760123" cy="52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8"/>
              </a:lnTo>
              <a:lnTo>
                <a:pt x="1760123" y="375308"/>
              </a:lnTo>
              <a:lnTo>
                <a:pt x="1760123" y="521834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5F9FE-4B30-4865-94C1-89AB7FA9194E}">
      <dsp:nvSpPr>
        <dsp:cNvPr id="0" name=""/>
        <dsp:cNvSpPr/>
      </dsp:nvSpPr>
      <dsp:spPr>
        <a:xfrm>
          <a:off x="4304584" y="749979"/>
          <a:ext cx="204612" cy="52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20"/>
              </a:lnTo>
              <a:lnTo>
                <a:pt x="204612" y="382920"/>
              </a:lnTo>
              <a:lnTo>
                <a:pt x="204612" y="52944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E044-533F-417A-AA2B-450822FF7438}">
      <dsp:nvSpPr>
        <dsp:cNvPr id="0" name=""/>
        <dsp:cNvSpPr/>
      </dsp:nvSpPr>
      <dsp:spPr>
        <a:xfrm>
          <a:off x="2892123" y="749979"/>
          <a:ext cx="1412460" cy="514368"/>
        </a:xfrm>
        <a:custGeom>
          <a:avLst/>
          <a:gdLst/>
          <a:ahLst/>
          <a:cxnLst/>
          <a:rect l="0" t="0" r="0" b="0"/>
          <a:pathLst>
            <a:path>
              <a:moveTo>
                <a:pt x="1412460" y="0"/>
              </a:moveTo>
              <a:lnTo>
                <a:pt x="1412460" y="367842"/>
              </a:lnTo>
              <a:lnTo>
                <a:pt x="0" y="367842"/>
              </a:lnTo>
              <a:lnTo>
                <a:pt x="0" y="514368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FC9DD-1BFA-43FA-A7F0-B0184FDBA362}">
      <dsp:nvSpPr>
        <dsp:cNvPr id="0" name=""/>
        <dsp:cNvSpPr/>
      </dsp:nvSpPr>
      <dsp:spPr>
        <a:xfrm>
          <a:off x="953217" y="749979"/>
          <a:ext cx="3351366" cy="506756"/>
        </a:xfrm>
        <a:custGeom>
          <a:avLst/>
          <a:gdLst/>
          <a:ahLst/>
          <a:cxnLst/>
          <a:rect l="0" t="0" r="0" b="0"/>
          <a:pathLst>
            <a:path>
              <a:moveTo>
                <a:pt x="3351366" y="0"/>
              </a:moveTo>
              <a:lnTo>
                <a:pt x="3351366" y="360230"/>
              </a:lnTo>
              <a:lnTo>
                <a:pt x="0" y="360230"/>
              </a:lnTo>
              <a:lnTo>
                <a:pt x="0" y="50675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F6611-C0F3-420E-8CCC-A56BA3DCEC38}">
      <dsp:nvSpPr>
        <dsp:cNvPr id="0" name=""/>
        <dsp:cNvSpPr/>
      </dsp:nvSpPr>
      <dsp:spPr>
        <a:xfrm>
          <a:off x="1332579" y="64029"/>
          <a:ext cx="5944008" cy="685950"/>
        </a:xfrm>
        <a:prstGeom prst="rect">
          <a:avLst/>
        </a:prstGeom>
        <a:solidFill>
          <a:srgbClr val="DDFAFB">
            <a:alpha val="8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1332579" y="64029"/>
        <a:ext cx="5944008" cy="685950"/>
      </dsp:txXfrm>
    </dsp:sp>
    <dsp:sp modelId="{DCCD4B16-F589-49A8-854E-9A61035B9377}">
      <dsp:nvSpPr>
        <dsp:cNvPr id="0" name=""/>
        <dsp:cNvSpPr/>
      </dsp:nvSpPr>
      <dsp:spPr>
        <a:xfrm>
          <a:off x="38380" y="1256735"/>
          <a:ext cx="1829674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8380" y="1256735"/>
        <a:ext cx="1829674" cy="1673799"/>
      </dsp:txXfrm>
    </dsp:sp>
    <dsp:sp modelId="{9C424BDC-F7FD-4A59-B529-C97AFCA5A410}">
      <dsp:nvSpPr>
        <dsp:cNvPr id="0" name=""/>
        <dsp:cNvSpPr/>
      </dsp:nvSpPr>
      <dsp:spPr>
        <a:xfrm>
          <a:off x="2126610" y="1264348"/>
          <a:ext cx="1531027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2126610" y="1264348"/>
        <a:ext cx="1531027" cy="1673799"/>
      </dsp:txXfrm>
    </dsp:sp>
    <dsp:sp modelId="{4B2D497D-CF1A-49BF-A821-1D59CA24A351}">
      <dsp:nvSpPr>
        <dsp:cNvPr id="0" name=""/>
        <dsp:cNvSpPr/>
      </dsp:nvSpPr>
      <dsp:spPr>
        <a:xfrm>
          <a:off x="3926812" y="1279426"/>
          <a:ext cx="1164768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926812" y="1279426"/>
        <a:ext cx="1164768" cy="1658721"/>
      </dsp:txXfrm>
    </dsp:sp>
    <dsp:sp modelId="{B32C14C6-CBDD-423A-9CF2-54BC9D0FB1D8}">
      <dsp:nvSpPr>
        <dsp:cNvPr id="0" name=""/>
        <dsp:cNvSpPr/>
      </dsp:nvSpPr>
      <dsp:spPr>
        <a:xfrm>
          <a:off x="5366965" y="1271814"/>
          <a:ext cx="1395483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kern="12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sp:txBody>
      <dsp:txXfrm>
        <a:off x="5366965" y="1271814"/>
        <a:ext cx="1395483" cy="1658721"/>
      </dsp:txXfrm>
    </dsp:sp>
    <dsp:sp modelId="{B106B6AC-D6B8-4BC9-B10C-7BC40B7F3ABC}">
      <dsp:nvSpPr>
        <dsp:cNvPr id="0" name=""/>
        <dsp:cNvSpPr/>
      </dsp:nvSpPr>
      <dsp:spPr>
        <a:xfrm>
          <a:off x="7023154" y="1288162"/>
          <a:ext cx="1395483" cy="1607764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7023154" y="1288162"/>
        <a:ext cx="1395483" cy="160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0.23729</cdr:x>
      <cdr:y>0.50704</cdr:y>
    </cdr:from>
    <cdr:to>
      <cdr:x>0.37288</cdr:x>
      <cdr:y>0.56338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59228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0.03058</cdr:x>
      <cdr:y>0.21848</cdr:y>
    </cdr:from>
    <cdr:to>
      <cdr:x>0.48931</cdr:x>
      <cdr:y>0.40286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7" y="343367"/>
          <a:ext cx="1080132" cy="289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158 202,8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0.48931</cdr:x>
      <cdr:y>0.21848</cdr:y>
    </cdr:from>
    <cdr:to>
      <cdr:x>0.94803</cdr:x>
      <cdr:y>0.40175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127" y="343367"/>
          <a:ext cx="108012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257 105,5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0.09899</cdr:x>
      <cdr:y>0.11541</cdr:y>
    </cdr:from>
    <cdr:to>
      <cdr:x>0.54352</cdr:x>
      <cdr:y>0.24378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8634" y="216024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74 211,9 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0.51948</cdr:x>
      <cdr:y>0.03847</cdr:y>
    </cdr:from>
    <cdr:to>
      <cdr:x>0.90243</cdr:x>
      <cdr:y>0.21786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14716" y="72008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91 430,2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0.26667</cdr:x>
      <cdr:y>0.07895</cdr:y>
    </cdr:from>
    <cdr:to>
      <cdr:x>0.63333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7" y="21602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</cdr:y>
    </cdr:from>
    <cdr:to>
      <cdr:x>0.83333</cdr:x>
      <cdr:y>0.13158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0"/>
          <a:ext cx="2016224" cy="29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Земельный налог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Liberation Serif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0.22034</cdr:x>
      <cdr:y>0</cdr:y>
    </cdr:from>
    <cdr:to>
      <cdr:x>0.725</cdr:x>
      <cdr:y>0.13158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4650" y="0"/>
          <a:ext cx="1453582" cy="27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Госпошлина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Liberation Serif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0.14286</cdr:x>
      <cdr:y>0</cdr:y>
    </cdr:from>
    <cdr:to>
      <cdr:x>0.9138</cdr:x>
      <cdr:y>0.27603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0"/>
          <a:ext cx="2331590" cy="6302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50" b="1" dirty="0" smtClean="0">
              <a:solidFill>
                <a:srgbClr val="0070C0"/>
              </a:solidFill>
              <a:latin typeface="Liberation Serif" panose="02020603050405020304" pitchFamily="18" charset="0"/>
            </a:rPr>
            <a:t>Налоги на совокупный </a:t>
          </a:r>
          <a:r>
            <a:rPr lang="ru-RU" sz="1550" b="1" dirty="0" smtClean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</a:rPr>
            <a:t>доход</a:t>
          </a:r>
          <a:endParaRPr lang="ru-RU" sz="1550" b="1" dirty="0">
            <a:solidFill>
              <a:schemeClr val="accent2">
                <a:lumMod val="75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0.26667</cdr:x>
      <cdr:y>0.07895</cdr:y>
    </cdr:from>
    <cdr:to>
      <cdr:x>0.63333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7" y="21602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</cdr:y>
    </cdr:from>
    <cdr:to>
      <cdr:x>0.83333</cdr:x>
      <cdr:y>0.13158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0"/>
          <a:ext cx="2016224" cy="29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     Акцизы</a:t>
          </a:r>
        </a:p>
        <a:p xmlns:a="http://schemas.openxmlformats.org/drawingml/2006/main">
          <a:endParaRPr lang="ru-RU" sz="1600" b="1" dirty="0">
            <a:latin typeface="Liberation Serif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0.82203</cdr:x>
      <cdr:y>0.01205</cdr:y>
    </cdr:from>
    <cdr:to>
      <cdr:x>0.99153</cdr:x>
      <cdr:y>0.07229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72008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Liberation Serif" pitchFamily="18" charset="0"/>
            </a:rPr>
            <a:t>тыс. руб.</a:t>
          </a:r>
          <a:endParaRPr lang="ru-RU" sz="2000" b="1" dirty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0.70393</cdr:y>
    </cdr:from>
    <cdr:to>
      <cdr:x>0.95834</cdr:x>
      <cdr:y>0.94256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72608" y="4248472"/>
          <a:ext cx="2808398" cy="1440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3 508 032,7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chemeClr val="bg2">
                <a:lumMod val="2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0.44167</cdr:x>
      <cdr:y>0.09545</cdr:y>
    </cdr:from>
    <cdr:to>
      <cdr:x>0.56667</cdr:x>
      <cdr:y>0.1909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816424" y="576064"/>
          <a:ext cx="1080120" cy="5760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0.51429</cdr:x>
      <cdr:y>0.15157</cdr:y>
    </cdr:from>
    <cdr:to>
      <cdr:x>0.88572</cdr:x>
      <cdr:y>0.27657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61935"/>
          <a:ext cx="93610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1 106 560,9</a:t>
          </a:r>
          <a:endParaRPr lang="en-US" sz="1200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0.17062</cdr:x>
      <cdr:y>0.77289</cdr:y>
    </cdr:from>
    <cdr:to>
      <cdr:x>0.26965</cdr:x>
      <cdr:y>0.8465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992487" y="1512168"/>
          <a:ext cx="576064" cy="144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0.15824</cdr:x>
      <cdr:y>0.8465</cdr:y>
    </cdr:from>
    <cdr:to>
      <cdr:x>0.17062</cdr:x>
      <cdr:y>0.8833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920479" y="1656184"/>
          <a:ext cx="72008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7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0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14.08.2025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chart" Target="../charts/chart4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2" y="2525690"/>
            <a:ext cx="8643063" cy="189683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Бюджет для граждан</a:t>
            </a:r>
            <a:b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городского округа Сухой Лог за 2024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627" y="338998"/>
            <a:ext cx="1727487" cy="2186690"/>
          </a:xfrm>
          <a:prstGeom prst="rect">
            <a:avLst/>
          </a:prstGeom>
          <a:noFill/>
        </p:spPr>
      </p:pic>
      <p:pic>
        <p:nvPicPr>
          <p:cNvPr id="52280" name="Picture 56" descr="https://nashural.ru/wp-content/cache/image/1024x768--center-68be2961abb991d74e42ff7ca7088e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51" y="4539604"/>
            <a:ext cx="2840832" cy="2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2" name="Picture 58" descr="https://avatars.mds.yandex.net/i?id=45dc523ae4c3762e198d2b0166b3b3dcccee928a-849721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1" y="4539607"/>
            <a:ext cx="265966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4" name="Picture 60" descr="http://photos.wikimapia.org/p/00/05/64/58/72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9" y="4539607"/>
            <a:ext cx="284408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2319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230376"/>
              </p:ext>
            </p:extLst>
          </p:nvPr>
        </p:nvGraphicFramePr>
        <p:xfrm>
          <a:off x="539552" y="1124744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48883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налоговых доходов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бюджета в 2024 году </a:t>
            </a:r>
            <a:endParaRPr lang="ru-RU" sz="2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297631"/>
            <a:ext cx="8280920" cy="82711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налоговых платежей в бюджет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2024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9966" y="84421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90145"/>
              </p:ext>
            </p:extLst>
          </p:nvPr>
        </p:nvGraphicFramePr>
        <p:xfrm>
          <a:off x="179512" y="1981522"/>
          <a:ext cx="28803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2753110"/>
              </p:ext>
            </p:extLst>
          </p:nvPr>
        </p:nvGraphicFramePr>
        <p:xfrm>
          <a:off x="6100024" y="2564904"/>
          <a:ext cx="2864464" cy="19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98836551"/>
              </p:ext>
            </p:extLst>
          </p:nvPr>
        </p:nvGraphicFramePr>
        <p:xfrm>
          <a:off x="2843808" y="2316361"/>
          <a:ext cx="35283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08203294"/>
              </p:ext>
            </p:extLst>
          </p:nvPr>
        </p:nvGraphicFramePr>
        <p:xfrm>
          <a:off x="179512" y="4293096"/>
          <a:ext cx="2880320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7329160"/>
              </p:ext>
            </p:extLst>
          </p:nvPr>
        </p:nvGraphicFramePr>
        <p:xfrm>
          <a:off x="6072237" y="4365104"/>
          <a:ext cx="28922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03309165"/>
              </p:ext>
            </p:extLst>
          </p:nvPr>
        </p:nvGraphicFramePr>
        <p:xfrm>
          <a:off x="3059832" y="4437112"/>
          <a:ext cx="3168352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1590" y="1371004"/>
            <a:ext cx="2196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Liberation Serif" pitchFamily="18" charset="0"/>
              </a:rPr>
              <a:t>План  -    973 779,8</a:t>
            </a:r>
          </a:p>
          <a:p>
            <a:r>
              <a:rPr lang="ru-RU" sz="1700" b="1" dirty="0" smtClean="0">
                <a:latin typeface="Liberation Serif" pitchFamily="18" charset="0"/>
              </a:rPr>
              <a:t>Факт  - 1 021 036,7</a:t>
            </a:r>
            <a:endParaRPr lang="ru-RU" sz="1700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53598"/>
              </p:ext>
            </p:extLst>
          </p:nvPr>
        </p:nvGraphicFramePr>
        <p:xfrm>
          <a:off x="251520" y="1844824"/>
          <a:ext cx="4320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налога на доходы физических лиц в бюджет  за 2022 - 2024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10355588"/>
              </p:ext>
            </p:extLst>
          </p:nvPr>
        </p:nvGraphicFramePr>
        <p:xfrm>
          <a:off x="4644008" y="1844824"/>
          <a:ext cx="42484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0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20427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платежей в бюджет за 2023-2024 годы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96794424"/>
              </p:ext>
            </p:extLst>
          </p:nvPr>
        </p:nvGraphicFramePr>
        <p:xfrm>
          <a:off x="107505" y="4437112"/>
          <a:ext cx="280831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11993694"/>
              </p:ext>
            </p:extLst>
          </p:nvPr>
        </p:nvGraphicFramePr>
        <p:xfrm>
          <a:off x="6084168" y="4437112"/>
          <a:ext cx="29523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6296" y="836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2139559"/>
              </p:ext>
            </p:extLst>
          </p:nvPr>
        </p:nvGraphicFramePr>
        <p:xfrm>
          <a:off x="6012160" y="1217638"/>
          <a:ext cx="3024336" cy="228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09045894"/>
              </p:ext>
            </p:extLst>
          </p:nvPr>
        </p:nvGraphicFramePr>
        <p:xfrm>
          <a:off x="107504" y="1216497"/>
          <a:ext cx="2808312" cy="221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37261343"/>
              </p:ext>
            </p:extLst>
          </p:nvPr>
        </p:nvGraphicFramePr>
        <p:xfrm>
          <a:off x="2843808" y="1916832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63491" y="120604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Liberation Serif" pitchFamily="18" charset="0"/>
              </a:rPr>
              <a:t>2023 год -    789 927,1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Liberation Serif" pitchFamily="18" charset="0"/>
              </a:rPr>
              <a:t>2024 год - 1 021 036,7</a:t>
            </a:r>
            <a:endParaRPr lang="ru-RU" sz="1600" b="1" dirty="0">
              <a:solidFill>
                <a:schemeClr val="tx2"/>
              </a:solidFill>
              <a:latin typeface="Liberation Serif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56940743"/>
              </p:ext>
            </p:extLst>
          </p:nvPr>
        </p:nvGraphicFramePr>
        <p:xfrm>
          <a:off x="2987824" y="4437112"/>
          <a:ext cx="302433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485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297631"/>
            <a:ext cx="8280920" cy="924619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неналоговых платежей </a:t>
            </a:r>
            <a:br>
              <a:rPr lang="ru-RU" sz="26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в бюджет за 2024 год</a:t>
            </a:r>
            <a:endParaRPr lang="ru-RU" sz="2600" b="1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9966" y="102219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01620"/>
              </p:ext>
            </p:extLst>
          </p:nvPr>
        </p:nvGraphicFramePr>
        <p:xfrm>
          <a:off x="251520" y="1916832"/>
          <a:ext cx="2808312" cy="239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4022666"/>
              </p:ext>
            </p:extLst>
          </p:nvPr>
        </p:nvGraphicFramePr>
        <p:xfrm>
          <a:off x="6084168" y="2564904"/>
          <a:ext cx="2864464" cy="19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27352040"/>
              </p:ext>
            </p:extLst>
          </p:nvPr>
        </p:nvGraphicFramePr>
        <p:xfrm>
          <a:off x="2843808" y="2492896"/>
          <a:ext cx="35283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47675930"/>
              </p:ext>
            </p:extLst>
          </p:nvPr>
        </p:nvGraphicFramePr>
        <p:xfrm>
          <a:off x="251520" y="4437112"/>
          <a:ext cx="280831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48967060"/>
              </p:ext>
            </p:extLst>
          </p:nvPr>
        </p:nvGraphicFramePr>
        <p:xfrm>
          <a:off x="6012160" y="4437112"/>
          <a:ext cx="30139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5739227"/>
              </p:ext>
            </p:extLst>
          </p:nvPr>
        </p:nvGraphicFramePr>
        <p:xfrm>
          <a:off x="3059832" y="4725144"/>
          <a:ext cx="3168352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92280" y="1628800"/>
            <a:ext cx="1728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Liberation Serif" pitchFamily="18" charset="0"/>
              </a:rPr>
              <a:t>План  - 76 692,7 </a:t>
            </a:r>
          </a:p>
          <a:p>
            <a:r>
              <a:rPr lang="ru-RU" sz="1700" b="1" dirty="0" smtClean="0">
                <a:latin typeface="Liberation Serif" pitchFamily="18" charset="0"/>
              </a:rPr>
              <a:t>Факт  - 75 754,8</a:t>
            </a:r>
            <a:endParaRPr lang="ru-RU" sz="1700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83756"/>
              </p:ext>
            </p:extLst>
          </p:nvPr>
        </p:nvGraphicFramePr>
        <p:xfrm>
          <a:off x="251520" y="1124744"/>
          <a:ext cx="864096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8424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Liberation Serif" pitchFamily="18" charset="0"/>
              </a:rPr>
              <a:t>Структура неналоговых доходов бюджета </a:t>
            </a:r>
            <a:br>
              <a:rPr lang="ru-RU" sz="2600" b="1" dirty="0">
                <a:latin typeface="Liberation Serif" pitchFamily="18" charset="0"/>
              </a:rPr>
            </a:br>
            <a:r>
              <a:rPr lang="ru-RU" sz="2600" b="1" dirty="0">
                <a:latin typeface="Liberation Serif" pitchFamily="18" charset="0"/>
              </a:rPr>
              <a:t>в 2024 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0312" y="85819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тыс</a:t>
            </a:r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7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095404"/>
              </p:ext>
            </p:extLst>
          </p:nvPr>
        </p:nvGraphicFramePr>
        <p:xfrm>
          <a:off x="179512" y="1668870"/>
          <a:ext cx="8712968" cy="485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latin typeface="Liberation Serif" panose="02020603050405020304" pitchFamily="18" charset="0"/>
              </a:rPr>
              <a:t>Динамика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поступлений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неналоговых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платежей</a:t>
            </a:r>
            <a:r>
              <a:rPr lang="ru-RU" sz="2600" dirty="0" smtClean="0">
                <a:latin typeface="Liberation Serif" panose="02020603050405020304" pitchFamily="18" charset="0"/>
              </a:rPr>
              <a:t> в </a:t>
            </a:r>
            <a:r>
              <a:rPr lang="ru-RU" sz="2600" b="1" dirty="0" smtClean="0">
                <a:latin typeface="Liberation Serif" panose="02020603050405020304" pitchFamily="18" charset="0"/>
              </a:rPr>
              <a:t>бюджет</a:t>
            </a:r>
            <a:r>
              <a:rPr lang="ru-RU" sz="2600" dirty="0" smtClean="0">
                <a:latin typeface="Liberation Serif" panose="02020603050405020304" pitchFamily="18" charset="0"/>
              </a:rPr>
              <a:t> за </a:t>
            </a:r>
            <a:r>
              <a:rPr lang="ru-RU" sz="2600" b="1" dirty="0" smtClean="0">
                <a:latin typeface="Liberation Serif" panose="02020603050405020304" pitchFamily="18" charset="0"/>
              </a:rPr>
              <a:t>2023</a:t>
            </a:r>
            <a:r>
              <a:rPr lang="ru-RU" sz="2600" dirty="0" smtClean="0">
                <a:latin typeface="Liberation Serif" panose="02020603050405020304" pitchFamily="18" charset="0"/>
              </a:rPr>
              <a:t> – </a:t>
            </a:r>
            <a:r>
              <a:rPr lang="ru-RU" sz="2600" b="1" dirty="0" smtClean="0">
                <a:latin typeface="Liberation Serif" panose="02020603050405020304" pitchFamily="18" charset="0"/>
              </a:rPr>
              <a:t>2024</a:t>
            </a:r>
            <a:r>
              <a:rPr lang="ru-RU" sz="2600" dirty="0" smtClean="0">
                <a:latin typeface="Liberation Serif" panose="02020603050405020304" pitchFamily="18" charset="0"/>
              </a:rPr>
              <a:t> </a:t>
            </a:r>
            <a:r>
              <a:rPr lang="ru-RU" sz="2600" b="1" dirty="0" smtClean="0">
                <a:latin typeface="Liberation Serif" panose="02020603050405020304" pitchFamily="18" charset="0"/>
              </a:rPr>
              <a:t>годы</a:t>
            </a:r>
            <a:endParaRPr lang="ru-RU" sz="2600" b="1" dirty="0">
              <a:latin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26876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 руб. 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600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безвозмездных  поступлений в 2024 году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05102137"/>
              </p:ext>
            </p:extLst>
          </p:nvPr>
        </p:nvGraphicFramePr>
        <p:xfrm>
          <a:off x="179512" y="692696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42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42350" cy="49449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Безвозмездные поступления в бюджет  за 2024 год</a:t>
            </a:r>
            <a:endParaRPr lang="ru-RU" sz="2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71682782"/>
              </p:ext>
            </p:extLst>
          </p:nvPr>
        </p:nvGraphicFramePr>
        <p:xfrm>
          <a:off x="179512" y="98072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24327" y="620688"/>
            <a:ext cx="143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тыс. руб</a:t>
            </a:r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297631"/>
            <a:ext cx="8280920" cy="97113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2023-2024 годы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9966" y="102219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Liberation Serif" pitchFamily="18" charset="0"/>
              </a:rPr>
              <a:t>тыс. руб.</a:t>
            </a:r>
            <a:endParaRPr lang="ru-RU" sz="2000" b="1" dirty="0">
              <a:solidFill>
                <a:prstClr val="white"/>
              </a:solidFill>
              <a:latin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27365"/>
              </p:ext>
            </p:extLst>
          </p:nvPr>
        </p:nvGraphicFramePr>
        <p:xfrm>
          <a:off x="107504" y="1936601"/>
          <a:ext cx="2880320" cy="225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6441737"/>
              </p:ext>
            </p:extLst>
          </p:nvPr>
        </p:nvGraphicFramePr>
        <p:xfrm>
          <a:off x="5652120" y="2348880"/>
          <a:ext cx="33843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745471"/>
              </p:ext>
            </p:extLst>
          </p:nvPr>
        </p:nvGraphicFramePr>
        <p:xfrm>
          <a:off x="2843808" y="2231033"/>
          <a:ext cx="31683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76601810"/>
              </p:ext>
            </p:extLst>
          </p:nvPr>
        </p:nvGraphicFramePr>
        <p:xfrm>
          <a:off x="107504" y="4293096"/>
          <a:ext cx="302433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09715505"/>
              </p:ext>
            </p:extLst>
          </p:nvPr>
        </p:nvGraphicFramePr>
        <p:xfrm>
          <a:off x="6130068" y="4365104"/>
          <a:ext cx="30139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41900846"/>
              </p:ext>
            </p:extLst>
          </p:nvPr>
        </p:nvGraphicFramePr>
        <p:xfrm>
          <a:off x="3203848" y="4293096"/>
          <a:ext cx="28803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2240" y="1628825"/>
            <a:ext cx="20887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prstClr val="black"/>
                </a:solidFill>
                <a:latin typeface="Liberation Serif" pitchFamily="18" charset="0"/>
              </a:rPr>
              <a:t>2023  - 1 551 198,0 </a:t>
            </a:r>
          </a:p>
          <a:p>
            <a:r>
              <a:rPr lang="ru-RU" sz="1700" b="1" dirty="0" smtClean="0">
                <a:solidFill>
                  <a:prstClr val="black"/>
                </a:solidFill>
                <a:latin typeface="Liberation Serif" pitchFamily="18" charset="0"/>
              </a:rPr>
              <a:t>2024  - 2 422 871,6</a:t>
            </a:r>
            <a:endParaRPr lang="ru-RU" sz="1700" b="1" dirty="0">
              <a:solidFill>
                <a:prstClr val="black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87564" y="228601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u="sng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Liberation Serif" panose="02020603050405020304" pitchFamily="18" charset="0"/>
                <a:cs typeface="Arial" pitchFamily="34" charset="0"/>
              </a:rPr>
              <a:t>ОСНОВНЫЕ ПОНЯТИЯ</a:t>
            </a:r>
            <a:endParaRPr lang="ru-RU" sz="3600" b="1" u="sng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Liberation Serif" panose="02020603050405020304" pitchFamily="18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11563" y="800391"/>
            <a:ext cx="810441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Бюджет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Доходы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Расходы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Дефицит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500" u="sng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1500" u="none" strike="noStrike" cap="none" normalizeH="0" baseline="0" dirty="0" smtClean="0">
                <a:ln>
                  <a:noFill/>
                </a:ln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500" u="none" strike="noStrike" cap="none" normalizeH="0" baseline="0" dirty="0" smtClean="0">
              <a:ln>
                <a:noFill/>
              </a:ln>
              <a:effectLst/>
              <a:latin typeface="Liberation Serif" panose="02020603050405020304" pitchFamily="18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b="1" dirty="0">
                <a:latin typeface="Liberation Serif" pitchFamily="18" charset="0"/>
              </a:rPr>
              <a:t>Исполнение бюджета </a:t>
            </a:r>
            <a:r>
              <a:rPr lang="ru-RU" sz="1500" dirty="0">
                <a:latin typeface="Liberation Serif" pitchFamily="18" charset="0"/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b="1" dirty="0">
                <a:latin typeface="Liberation Serif" pitchFamily="18" charset="0"/>
              </a:rPr>
              <a:t>Исполнение бюджета </a:t>
            </a:r>
            <a:r>
              <a:rPr lang="ru-RU" sz="1500" dirty="0">
                <a:latin typeface="Liberation Serif" pitchFamily="18" charset="0"/>
              </a:rPr>
              <a:t>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  <a:endParaRPr lang="ru-RU" sz="1500" dirty="0" smtClean="0">
              <a:latin typeface="Liberation Serif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dirty="0" smtClean="0">
                <a:latin typeface="Liberation Serif" pitchFamily="18" charset="0"/>
              </a:rPr>
              <a:t>        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</a:t>
            </a:r>
            <a:r>
              <a:rPr lang="ru-RU" sz="1500" dirty="0">
                <a:latin typeface="Liberation Serif" pitchFamily="18" charset="0"/>
              </a:rPr>
              <a:t>. </a:t>
            </a:r>
            <a:endParaRPr lang="ru-RU" sz="1500" dirty="0" smtClean="0">
              <a:latin typeface="Liberation Serif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500" dirty="0">
                <a:latin typeface="Liberation Serif" pitchFamily="18" charset="0"/>
              </a:rPr>
              <a:t> </a:t>
            </a:r>
            <a:r>
              <a:rPr lang="ru-RU" sz="1500" dirty="0" smtClean="0">
                <a:latin typeface="Liberation Serif" pitchFamily="18" charset="0"/>
              </a:rPr>
              <a:t>        Годовой отчет об исполнении бюджета предоставляется в Думу  городского округа Сухой Лог. По результатам рассмотрения отчета об исполнении бюджета </a:t>
            </a:r>
            <a:r>
              <a:rPr lang="ru-RU" sz="1500" dirty="0">
                <a:latin typeface="Liberation Serif" pitchFamily="18" charset="0"/>
              </a:rPr>
              <a:t>Дума </a:t>
            </a:r>
            <a:r>
              <a:rPr lang="ru-RU" sz="1500" dirty="0" smtClean="0">
                <a:latin typeface="Liberation Serif" pitchFamily="18" charset="0"/>
              </a:rPr>
              <a:t>городского </a:t>
            </a:r>
            <a:r>
              <a:rPr lang="ru-RU" sz="1500" dirty="0">
                <a:latin typeface="Liberation Serif" pitchFamily="18" charset="0"/>
              </a:rPr>
              <a:t>округа </a:t>
            </a:r>
            <a:r>
              <a:rPr lang="ru-RU" sz="1500" dirty="0" smtClean="0">
                <a:latin typeface="Liberation Serif" pitchFamily="18" charset="0"/>
              </a:rPr>
              <a:t>принимает решение об его утверждении или </a:t>
            </a:r>
            <a:r>
              <a:rPr lang="ru-RU" sz="1500" dirty="0">
                <a:latin typeface="Liberation Serif" pitchFamily="18" charset="0"/>
              </a:rPr>
              <a:t>об отклонении.</a:t>
            </a:r>
            <a:endParaRPr lang="ru-RU" sz="1500" u="sng" dirty="0">
              <a:latin typeface="Liberation Serif" panose="02020603050405020304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972621"/>
              </p:ext>
            </p:extLst>
          </p:nvPr>
        </p:nvGraphicFramePr>
        <p:xfrm>
          <a:off x="179512" y="1124744"/>
          <a:ext cx="8674819" cy="47169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0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2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6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6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22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Наименование видов доходов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01.01.2024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01.01.2025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(гр.4-гр.2)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37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17 449,9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31,3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17 932,7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31,3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482,8</a:t>
                      </a:r>
                    </a:p>
                    <a:p>
                      <a:pPr marL="0" indent="0" algn="r">
                        <a:buFontTx/>
                        <a:buNone/>
                      </a:pP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1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3 922,0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2 614,7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-1 307,3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Земельный налог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5 231,6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6 966,3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1 734,7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504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имущество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5 839,4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5 251,9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-587,5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497,2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291,5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- 205,7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512">
                <a:tc>
                  <a:txBody>
                    <a:bodyPr/>
                    <a:lstStyle/>
                    <a:p>
                      <a:r>
                        <a:rPr lang="ru-RU" sz="1300" i="0" baseline="0" dirty="0" smtClean="0">
                          <a:latin typeface="Liberation Serif" panose="02020603050405020304" pitchFamily="18" charset="0"/>
                        </a:rPr>
                        <a:t>Налог взимаемый в связи с применением упрощенной системы налогообложения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1 567,2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2 432,3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865,1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851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Прочие налоговые платежи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392,5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376,0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-16,5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4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latin typeface="Liberation Serif" panose="02020603050405020304" pitchFamily="18" charset="0"/>
                        </a:rPr>
                        <a:t>38 262,9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68,7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22 527,4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68,7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-15 735,5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97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latin typeface="Liberation Serif" panose="02020603050405020304" pitchFamily="18" charset="0"/>
                        </a:rPr>
                        <a:t>55 712,8</a:t>
                      </a:r>
                    </a:p>
                    <a:p>
                      <a:pPr algn="r"/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40 460,1</a:t>
                      </a:r>
                      <a:endParaRPr lang="ru-RU" sz="1300" b="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-15 252,7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17921" y="188640"/>
            <a:ext cx="8642350" cy="432048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Недоимка по налоговым и неналоговым доходам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692696"/>
            <a:ext cx="118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ыс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 руб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332658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Сведения об исполнении бюджета городского округа Сухой Лог за 2022 - 2024  годы в сравнении с бюджетами других городских округов</a:t>
            </a:r>
            <a:endParaRPr lang="ru-RU" sz="20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1" y="1192342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880" y="4797154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5968182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2022 год             2023 год            2024 год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9193" y="6107874"/>
            <a:ext cx="144016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62139" y="6119511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5297" y="6093297"/>
            <a:ext cx="14401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40074808"/>
              </p:ext>
            </p:extLst>
          </p:nvPr>
        </p:nvGraphicFramePr>
        <p:xfrm>
          <a:off x="539553" y="1157416"/>
          <a:ext cx="4345627" cy="349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0830621"/>
              </p:ext>
            </p:extLst>
          </p:nvPr>
        </p:nvGraphicFramePr>
        <p:xfrm>
          <a:off x="4562508" y="2406018"/>
          <a:ext cx="4401981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9567124"/>
              </p:ext>
            </p:extLst>
          </p:nvPr>
        </p:nvGraphicFramePr>
        <p:xfrm>
          <a:off x="251520" y="764706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Функциональная структура расходов за 2024 год</a:t>
            </a:r>
            <a:endParaRPr lang="ru-RU" sz="28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6853766"/>
              </p:ext>
            </p:extLst>
          </p:nvPr>
        </p:nvGraphicFramePr>
        <p:xfrm>
          <a:off x="215516" y="764706"/>
          <a:ext cx="8712968" cy="61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7"/>
            <a:ext cx="849694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Исполнение расходов бюджета городского округа Сухой Лог за 2024 год</a:t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</a:t>
            </a:r>
            <a: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Динамика расходов бюджета городского округа Сухой Лог за 2023 – 2024 годы</a:t>
            </a:r>
            <a:b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  </a:t>
            </a:r>
            <a:endParaRPr kumimoji="0" lang="ru-RU" sz="6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81903056"/>
              </p:ext>
            </p:extLst>
          </p:nvPr>
        </p:nvGraphicFramePr>
        <p:xfrm>
          <a:off x="179512" y="548680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497253"/>
              </p:ext>
            </p:extLst>
          </p:nvPr>
        </p:nvGraphicFramePr>
        <p:xfrm>
          <a:off x="611562" y="1052736"/>
          <a:ext cx="8064897" cy="49704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1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1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2024 год - план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2024 год - факт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Всего расходов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3 588 748,2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3 508 032,7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2 014 177,7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1 998 824,1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257 110,9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257 105,5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185 632,7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175 633,5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152 361,6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152 361,6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Итого социально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-значимые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2 609 282,9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2 583 924,7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социально-значимых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расходов в общей сумме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72,7%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73,7%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Прочие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979 465,3</a:t>
                      </a:r>
                      <a:endParaRPr lang="ru-RU" sz="1500" b="1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>
                          <a:latin typeface="Liberation Serif" panose="02020603050405020304" pitchFamily="18" charset="0"/>
                        </a:rPr>
                        <a:t>924 108,0</a:t>
                      </a:r>
                      <a:endParaRPr lang="ru-RU" sz="1500" b="0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прочих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27,3%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26,3%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3608" y="404666"/>
            <a:ext cx="7704856" cy="380307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Социально - значимые расходы в 2024 году</a:t>
            </a:r>
            <a:b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301209"/>
            <a:ext cx="8280920" cy="12326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Liberation Serif" panose="02020603050405020304" pitchFamily="18" charset="0"/>
              </a:rPr>
              <a:t>Количество </a:t>
            </a:r>
            <a:r>
              <a:rPr lang="ru-RU" sz="1552" dirty="0">
                <a:latin typeface="Liberation Serif" panose="02020603050405020304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sz="1552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2 </a:t>
            </a:r>
            <a:r>
              <a:rPr lang="ru-RU" sz="155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133 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человека.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63,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45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24</a:t>
            </a:r>
          </a:p>
          <a:p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552" dirty="0"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latin typeface="Liberation Serif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4215208" y="2564904"/>
            <a:ext cx="698781" cy="1008112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48789">
            <a:off x="5824231" y="2876784"/>
            <a:ext cx="689255" cy="1143076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096096">
            <a:off x="2632952" y="2793188"/>
            <a:ext cx="638981" cy="113178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404664"/>
            <a:ext cx="8305800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– это документ, определяющий цели и задачи</a:t>
            </a:r>
            <a:b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муниципальной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политики в определенной сфере, способы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их достижения,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примерные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объемы используемых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финансовых ресурсов</a:t>
            </a:r>
            <a:endParaRPr lang="ru-RU" sz="1800" b="1" dirty="0">
              <a:solidFill>
                <a:schemeClr val="bg1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123" y="1645327"/>
            <a:ext cx="2654975" cy="1467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Федеральный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121 022,4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8453" y="1410745"/>
            <a:ext cx="2592288" cy="130270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Областной бюджет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1 527 748,9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2171" y="1702331"/>
            <a:ext cx="2670663" cy="14625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Местный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1 652 241,3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27784" y="3573016"/>
            <a:ext cx="3757096" cy="216024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ПРОГРАММЫ ВСЕГО: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3 301 012,6 тыс.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руб.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или 94,1%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508107" y="5736950"/>
            <a:ext cx="3224727" cy="788394"/>
          </a:xfrm>
          <a:prstGeom prst="wedgeRoundRectCallout">
            <a:avLst>
              <a:gd name="adj1" fmla="val -34746"/>
              <a:gd name="adj2" fmla="val -919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207 020,1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 руб. 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5,9%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непрограммные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251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30508"/>
              </p:ext>
            </p:extLst>
          </p:nvPr>
        </p:nvGraphicFramePr>
        <p:xfrm>
          <a:off x="251520" y="1052736"/>
          <a:ext cx="8640959" cy="56016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8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8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3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Процент исп.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9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системы образования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1 906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027,0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1 890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152,8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99,2%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1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программа"Развитие физической культуры и спорта в городском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округе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3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культуры  и искусства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583,9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521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933,4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506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086,4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96,9%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"Молодежь Свердловской области на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территории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330,1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330,1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75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«Управление муниципальными финансами 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742,3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644,9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99,4%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7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субъектов малого и среднего предпринимательства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"Поддержка социально ориентированных некоммерческих организаций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364,0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364,0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"Выполнение муниципальных функций, переданных государственных полномочий 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обеспечение деятельности Администрации городского округа  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284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575,4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270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176,0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94,9%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«Управление и распоряжение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муниципальной  собственностью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округа 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578,5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376,7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457,1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205,9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99,2%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7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559,2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559,2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«Экология и природопользование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на территории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682,2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704,2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74,3%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доступным жильем малоимущих граждан, молодых семей, а также граждан, проживающих на сельских территориях, на территории городского округа 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437,2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437,1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Муниципальная программа "Формирование современной городской среды в городском округе Сухой Лог до 2030 года"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572,2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44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088,4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98,9%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3 350 150,8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3 301 012,6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98,5%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1390"/>
            <a:ext cx="8352928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Информация по исполнению муниципальных программ за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739" y="1003374"/>
            <a:ext cx="4183880" cy="630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007" y="3602773"/>
            <a:ext cx="4174087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/>
              <a:t>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«Выполнение муниципальных  функций, переданных государственных полномочий и обеспечение деятельности Администрации городского округа  Сухой Лог»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739" y="2773306"/>
            <a:ext cx="4183880" cy="640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739" y="4771165"/>
            <a:ext cx="4174088" cy="649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9" y="188640"/>
            <a:ext cx="8095679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661248"/>
            <a:ext cx="4183880" cy="735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«Формирование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современной городской среды в городском округе Сухой Лог до 2030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года»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3077" y="980924"/>
            <a:ext cx="1121051" cy="7135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1 890 152,8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9614" y="3721327"/>
            <a:ext cx="1114593" cy="715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270 176,0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9613" y="2744772"/>
            <a:ext cx="1114595" cy="697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344 578,4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4803" y="4653139"/>
            <a:ext cx="1109404" cy="767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151 308,4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95548" y="1812935"/>
            <a:ext cx="1128581" cy="741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506 086,4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32031" y="2598302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2024 год представлена далее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739" y="1725371"/>
            <a:ext cx="4174088" cy="916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94804" y="5661249"/>
            <a:ext cx="1128581" cy="735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44 088,4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1" y="3685944"/>
            <a:ext cx="1928827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6" y="3699399"/>
            <a:ext cx="1928827" cy="1433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5" y="3699399"/>
            <a:ext cx="2000264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80" y="5013178"/>
            <a:ext cx="1395309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34,2%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(683 434,7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6477" y="5026306"/>
            <a:ext cx="1509627" cy="164305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55,2%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(1 104 232,4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1341" y="5033790"/>
            <a:ext cx="1558099" cy="1655719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Молодежная политика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0,5%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(10 185,1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8"/>
            <a:ext cx="1570957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4,0%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(81 681,0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23681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из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32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 </a:t>
            </a:r>
            <a:endParaRPr lang="ru-RU" u="sng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14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00" y="1256600"/>
            <a:ext cx="27902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общее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13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5" y="2506991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7" y="1260945"/>
            <a:ext cx="2613716" cy="1281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прочие учреждения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(- МКУ «Управление образования» 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МБУ «ГМЦ») </a:t>
            </a:r>
            <a:endParaRPr lang="ru-RU" sz="11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6732" y="2601733"/>
            <a:ext cx="5112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МАУ ДО «Центр дополнительного образования»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музыкальная школа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школа искусств №1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60" y="2780930"/>
            <a:ext cx="432107" cy="3754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1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7" y="887345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100" y="874480"/>
            <a:ext cx="8418463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4" y="5028326"/>
            <a:ext cx="1535485" cy="165161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6,0%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(119 290,9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72417" y="404666"/>
            <a:ext cx="8136904" cy="61555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Уважаемые жители </a:t>
            </a: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городского округа!</a:t>
            </a:r>
            <a:endParaRPr lang="ru-RU" altLang="ru-RU" sz="2800" b="1" dirty="0">
              <a:solidFill>
                <a:srgbClr val="002060"/>
              </a:solidFill>
              <a:latin typeface="Liberation Serif" panose="020206030504050203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     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вам в краткой и доступной форме основные параметры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исполнения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бюджета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городского округа Сухой Лог за 2024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бюджета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о расходах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бюджетных средств на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детские сады,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Мы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23708835"/>
              </p:ext>
            </p:extLst>
          </p:nvPr>
        </p:nvGraphicFramePr>
        <p:xfrm>
          <a:off x="5357863" y="962412"/>
          <a:ext cx="3487223" cy="167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128435" y="629645"/>
            <a:ext cx="3832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2022-2024 гг. (тыс. руб.)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357865" y="952808"/>
            <a:ext cx="3487223" cy="960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4682" y="188641"/>
            <a:ext cx="815518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20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905" y="620690"/>
            <a:ext cx="5195653" cy="263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Дошкольное образование 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679 829,2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общего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1 160 560,9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дополнительного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27 251,3 тыс. руб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отдыха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и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оздоровления детей 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Сухой Лог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28 235,8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«Развитие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системы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- 45 052,4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6.   Педагогические кадры 21 века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3 223,1 тыс. руб.</a:t>
            </a:r>
            <a:endParaRPr lang="ru-RU" sz="115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38444"/>
              </p:ext>
            </p:extLst>
          </p:nvPr>
        </p:nvGraphicFramePr>
        <p:xfrm>
          <a:off x="366095" y="2924944"/>
          <a:ext cx="8383767" cy="33913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2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бщеобразовательных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охваченных образовательными программами дополнительного образования детей, в общей численности детей и молодежи в возрасте от 5-18 лет,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81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и оздоровлением детей, чел.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5 206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5 239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22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несовершеннолетних, трудоустроенных в летний период, чел.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55" y="196048"/>
            <a:ext cx="58579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093" y="719268"/>
            <a:ext cx="535785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в 2024 году осуществляли деятельность 14 муниципальных детских дошкольных образовательных учреждений, в том числе: 9 автономных и 5 бюджетных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83961"/>
              </p:ext>
            </p:extLst>
          </p:nvPr>
        </p:nvGraphicFramePr>
        <p:xfrm>
          <a:off x="477071" y="2174822"/>
          <a:ext cx="6039145" cy="19742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42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900">
                <a:tc>
                  <a:txBody>
                    <a:bodyPr/>
                    <a:lstStyle/>
                    <a:p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2024 год 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2024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3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воспитанников ДОУ от 1,5 до 7 лет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2 533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2 435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2 349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79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муниципальных ДОУ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235,8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283,8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291,0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891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45 710,69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55 934,3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56 122,67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81" y="1988840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3656430"/>
              </p:ext>
            </p:extLst>
          </p:nvPr>
        </p:nvGraphicFramePr>
        <p:xfrm>
          <a:off x="5713299" y="21053"/>
          <a:ext cx="3430703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17861" y="4221088"/>
            <a:ext cx="63096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 включают в том числе: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</a:rPr>
              <a:t>-    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задания в 14 дошкольных учреждениях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660 049,2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 smtClean="0">
                <a:latin typeface="Liberation Serif" panose="02020603050405020304" pitchFamily="18" charset="0"/>
              </a:rPr>
              <a:t>проведение ремонтных работ в ДОУ (устройство </a:t>
            </a:r>
            <a:r>
              <a:rPr lang="ru-RU" sz="1200" dirty="0">
                <a:latin typeface="Liberation Serif" pitchFamily="18" charset="0"/>
              </a:rPr>
              <a:t>уличного освещения на игровых </a:t>
            </a:r>
            <a:r>
              <a:rPr lang="ru-RU" sz="1200" dirty="0" smtClean="0">
                <a:latin typeface="Liberation Serif" pitchFamily="18" charset="0"/>
              </a:rPr>
              <a:t>площадках, замена </a:t>
            </a:r>
            <a:r>
              <a:rPr lang="ru-RU" sz="1200" dirty="0">
                <a:latin typeface="Liberation Serif" pitchFamily="18" charset="0"/>
              </a:rPr>
              <a:t>окон в </a:t>
            </a:r>
            <a:r>
              <a:rPr lang="ru-RU" sz="1200" dirty="0" smtClean="0">
                <a:latin typeface="Liberation Serif" pitchFamily="18" charset="0"/>
              </a:rPr>
              <a:t>группе</a:t>
            </a:r>
            <a:r>
              <a:rPr lang="ru-RU" sz="1200" dirty="0" smtClean="0"/>
              <a:t>) </a:t>
            </a:r>
            <a:r>
              <a:rPr lang="ru-RU" sz="1200" dirty="0" smtClean="0">
                <a:latin typeface="Liberation Serif" panose="02020603050405020304" pitchFamily="18" charset="0"/>
              </a:rPr>
              <a:t>– 13 641,9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>
                <a:latin typeface="Liberation Serif" pitchFamily="18" charset="0"/>
              </a:rPr>
              <a:t>проведение мероприятий по обеспечению антитеррористической защищенности объектов </a:t>
            </a:r>
            <a:r>
              <a:rPr lang="ru-RU" sz="1200" dirty="0" smtClean="0">
                <a:latin typeface="Liberation Serif" pitchFamily="18" charset="0"/>
              </a:rPr>
              <a:t>(</a:t>
            </a:r>
            <a:r>
              <a:rPr lang="ru-RU" sz="1200" dirty="0">
                <a:latin typeface="Liberation Serif" pitchFamily="18" charset="0"/>
              </a:rPr>
              <a:t>устройство ограждения территории МАДОУ № </a:t>
            </a:r>
            <a:r>
              <a:rPr lang="ru-RU" sz="1200" dirty="0" smtClean="0">
                <a:latin typeface="Liberation Serif" pitchFamily="18" charset="0"/>
              </a:rPr>
              <a:t>2) – 2 890,0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 smtClean="0">
                <a:latin typeface="Liberation Serif" pitchFamily="18" charset="0"/>
              </a:rPr>
              <a:t>реализация проектов в </a:t>
            </a:r>
            <a:r>
              <a:rPr lang="ru-RU" sz="1200" dirty="0">
                <a:latin typeface="Liberation Serif" panose="02020603050405020304" pitchFamily="18" charset="0"/>
              </a:rPr>
              <a:t>рамках инициативного </a:t>
            </a:r>
            <a:r>
              <a:rPr lang="ru-RU" sz="1200" dirty="0" smtClean="0">
                <a:latin typeface="Liberation Serif" panose="02020603050405020304" pitchFamily="18" charset="0"/>
              </a:rPr>
              <a:t>бюджетирования  (</a:t>
            </a:r>
            <a:r>
              <a:rPr lang="ru-RU" sz="1200" dirty="0">
                <a:latin typeface="Liberation Serif" pitchFamily="18" charset="0"/>
              </a:rPr>
              <a:t>п</a:t>
            </a:r>
            <a:r>
              <a:rPr lang="ru-RU" sz="1200" dirty="0" smtClean="0">
                <a:latin typeface="Liberation Serif" pitchFamily="18" charset="0"/>
              </a:rPr>
              <a:t>риобретено </a:t>
            </a:r>
            <a:r>
              <a:rPr lang="ru-RU" sz="1200" dirty="0">
                <a:latin typeface="Liberation Serif" pitchFamily="18" charset="0"/>
              </a:rPr>
              <a:t>оборудование в ДОУ № 23 </a:t>
            </a:r>
            <a:r>
              <a:rPr lang="ru-RU" sz="1200" dirty="0" smtClean="0">
                <a:latin typeface="Liberation Serif" pitchFamily="18" charset="0"/>
              </a:rPr>
              <a:t> - конструкторы</a:t>
            </a:r>
            <a:r>
              <a:rPr lang="ru-RU" sz="1200" dirty="0">
                <a:latin typeface="Liberation Serif" pitchFamily="18" charset="0"/>
              </a:rPr>
              <a:t>, </a:t>
            </a:r>
            <a:r>
              <a:rPr lang="ru-RU" sz="1200" dirty="0" err="1">
                <a:latin typeface="Liberation Serif" pitchFamily="18" charset="0"/>
              </a:rPr>
              <a:t>квадрокоптер</a:t>
            </a:r>
            <a:r>
              <a:rPr lang="ru-RU" sz="1200" dirty="0">
                <a:latin typeface="Liberation Serif" pitchFamily="18" charset="0"/>
              </a:rPr>
              <a:t>, </a:t>
            </a:r>
            <a:r>
              <a:rPr lang="ru-RU" sz="1200" dirty="0" smtClean="0">
                <a:latin typeface="Liberation Serif" pitchFamily="18" charset="0"/>
              </a:rPr>
              <a:t>ноутбук, </a:t>
            </a:r>
            <a:r>
              <a:rPr lang="ru-RU" sz="1200" dirty="0">
                <a:latin typeface="Liberation Serif" pitchFamily="18" charset="0"/>
              </a:rPr>
              <a:t>в ДОУ № 43 </a:t>
            </a:r>
            <a:r>
              <a:rPr lang="ru-RU" sz="1200" dirty="0" smtClean="0">
                <a:latin typeface="Liberation Serif" pitchFamily="18" charset="0"/>
              </a:rPr>
              <a:t>-интерактивный </a:t>
            </a:r>
            <a:r>
              <a:rPr lang="ru-RU" sz="1200" dirty="0">
                <a:latin typeface="Liberation Serif" pitchFamily="18" charset="0"/>
              </a:rPr>
              <a:t>дисплей, ноутбуки, УМК, дидактический </a:t>
            </a:r>
            <a:r>
              <a:rPr lang="ru-RU" sz="1200" dirty="0" smtClean="0">
                <a:latin typeface="Liberation Serif" pitchFamily="18" charset="0"/>
              </a:rPr>
              <a:t>комплекс) – 1 000,0 тыс. руб.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2f6fb63ae37009b98a98559f0a92c4bddb197b38-52348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07" y="3590047"/>
            <a:ext cx="2071703" cy="1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ttps://hr.government-nnov.ru/render/storage/7f/3e/c52545c89cd2bf5f3de796447c7833b8cfc88d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9" y="5229202"/>
            <a:ext cx="2071703" cy="1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875" y="692698"/>
            <a:ext cx="6025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Сухой Лог в 2024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38721201"/>
              </p:ext>
            </p:extLst>
          </p:nvPr>
        </p:nvGraphicFramePr>
        <p:xfrm>
          <a:off x="6423668" y="260648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8335" y="761741"/>
            <a:ext cx="9361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725 405,1</a:t>
            </a:r>
            <a:endParaRPr lang="en-US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1"/>
            <a:ext cx="55446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Общее образование</a:t>
            </a:r>
            <a:endParaRPr lang="ru-RU" sz="30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50781"/>
              </p:ext>
            </p:extLst>
          </p:nvPr>
        </p:nvGraphicFramePr>
        <p:xfrm>
          <a:off x="2483768" y="2068775"/>
          <a:ext cx="6336704" cy="20631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4274">
                <a:tc>
                  <a:txBody>
                    <a:bodyPr/>
                    <a:lstStyle/>
                    <a:p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2024 год 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2024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27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6 084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6 048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 5 951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2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183,8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186,3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49 444,50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60 065,81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60 487,63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39752" y="4221088"/>
            <a:ext cx="6624736" cy="2232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 включают в том числе: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950" dirty="0">
                <a:latin typeface="Liberation Serif" panose="02020603050405020304" pitchFamily="18" charset="0"/>
              </a:rPr>
              <a:t>муниципального задания в </a:t>
            </a:r>
            <a:r>
              <a:rPr lang="ru-RU" sz="950" dirty="0" smtClean="0">
                <a:latin typeface="Liberation Serif" panose="02020603050405020304" pitchFamily="18" charset="0"/>
              </a:rPr>
              <a:t>13 муниципальных общеобразовательных учреждениях – 889 690,5 тыс</a:t>
            </a:r>
            <a:r>
              <a:rPr lang="ru-RU" sz="950" dirty="0">
                <a:latin typeface="Liberation Serif" panose="02020603050405020304" pitchFamily="18" charset="0"/>
              </a:rPr>
              <a:t>. руб</a:t>
            </a:r>
            <a:r>
              <a:rPr lang="ru-RU" sz="950" dirty="0" smtClean="0">
                <a:latin typeface="Liberation Serif" panose="02020603050405020304" pitchFamily="18" charset="0"/>
              </a:rPr>
              <a:t>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субсидии на иные цели – 146 625,8 тыс. руб. (ремонтные работы в СОШ, горячее питание, классное руководство, бесплатный проезд детей –сирот, </a:t>
            </a:r>
            <a:r>
              <a:rPr lang="ru-RU" sz="950" dirty="0">
                <a:latin typeface="Liberation Serif" pitchFamily="18" charset="0"/>
              </a:rPr>
              <a:t>проведение мероприятий по обеспечению деятельности советников директора по </a:t>
            </a:r>
            <a:r>
              <a:rPr lang="ru-RU" sz="950" dirty="0" smtClean="0">
                <a:latin typeface="Liberation Serif" pitchFamily="18" charset="0"/>
              </a:rPr>
              <a:t>воспитанию и обеспечение деятельности советников и др.);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itchFamily="18" charset="0"/>
              </a:rPr>
              <a:t>На </a:t>
            </a:r>
            <a:r>
              <a:rPr lang="ru-RU" sz="950" dirty="0">
                <a:latin typeface="Liberation Serif" panose="02020603050405020304" pitchFamily="18" charset="0"/>
              </a:rPr>
              <a:t>о</a:t>
            </a:r>
            <a:r>
              <a:rPr lang="ru-RU" sz="950" dirty="0" smtClean="0">
                <a:latin typeface="Liberation Serif" panose="02020603050405020304" pitchFamily="18" charset="0"/>
              </a:rPr>
              <a:t>беспечение </a:t>
            </a:r>
            <a:r>
              <a:rPr lang="ru-RU" sz="950" dirty="0">
                <a:latin typeface="Liberation Serif" panose="02020603050405020304" pitchFamily="18" charset="0"/>
              </a:rPr>
              <a:t>мероприятий по оборудованию спортивных площадок в общеобразовательных организациях за счет средств областного </a:t>
            </a:r>
            <a:r>
              <a:rPr lang="ru-RU" sz="950" dirty="0" smtClean="0">
                <a:latin typeface="Liberation Serif" panose="02020603050405020304" pitchFamily="18" charset="0"/>
              </a:rPr>
              <a:t>бюджета – 30 560,5 тыс.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>
                <a:latin typeface="Liberation Serif" pitchFamily="18" charset="0"/>
              </a:rPr>
              <a:t>на капитальный ремонт здания спортивного зала МАОУ СОШ № 10 </a:t>
            </a:r>
            <a:r>
              <a:rPr lang="ru-RU" sz="950" dirty="0" smtClean="0">
                <a:latin typeface="Liberation Serif" pitchFamily="18" charset="0"/>
              </a:rPr>
              <a:t>в </a:t>
            </a:r>
            <a:r>
              <a:rPr lang="ru-RU" sz="950" dirty="0">
                <a:latin typeface="Liberation Serif" pitchFamily="18" charset="0"/>
              </a:rPr>
              <a:t>с. </a:t>
            </a:r>
            <a:r>
              <a:rPr lang="ru-RU" sz="950" dirty="0" smtClean="0">
                <a:latin typeface="Liberation Serif" pitchFamily="18" charset="0"/>
              </a:rPr>
              <a:t>Курьи - 25 </a:t>
            </a:r>
            <a:r>
              <a:rPr lang="ru-RU" sz="950" dirty="0">
                <a:latin typeface="Liberation Serif" pitchFamily="18" charset="0"/>
              </a:rPr>
              <a:t>216,96 </a:t>
            </a:r>
            <a:r>
              <a:rPr lang="ru-RU" sz="950" dirty="0" smtClean="0">
                <a:latin typeface="Liberation Serif" pitchFamily="18" charset="0"/>
              </a:rPr>
              <a:t>тыс.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itchFamily="18" charset="0"/>
              </a:rPr>
              <a:t>на обустройство </a:t>
            </a:r>
            <a:r>
              <a:rPr lang="ru-RU" sz="950" dirty="0">
                <a:latin typeface="Liberation Serif" panose="02020603050405020304" pitchFamily="18" charset="0"/>
              </a:rPr>
              <a:t>территории спортивной площадки МБОУ ЗСОШ </a:t>
            </a:r>
            <a:r>
              <a:rPr lang="ru-RU" sz="950" dirty="0" smtClean="0">
                <a:latin typeface="Liberation Serif" panose="02020603050405020304" pitchFamily="18" charset="0"/>
              </a:rPr>
              <a:t>№8 в с. Знаменское  - 8 100,1 тыс.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на </a:t>
            </a:r>
            <a:r>
              <a:rPr lang="ru-RU" sz="950" dirty="0">
                <a:latin typeface="Liberation Serif" pitchFamily="18" charset="0"/>
              </a:rPr>
              <a:t>создание и обеспечение функционирования центров образования естественно-научной и технологической направленностей </a:t>
            </a:r>
            <a:r>
              <a:rPr lang="ru-RU" sz="950" dirty="0" smtClean="0">
                <a:latin typeface="Liberation Serif" pitchFamily="18" charset="0"/>
              </a:rPr>
              <a:t>в </a:t>
            </a:r>
            <a:r>
              <a:rPr lang="ru-RU" sz="950" dirty="0">
                <a:latin typeface="Liberation Serif" pitchFamily="18" charset="0"/>
              </a:rPr>
              <a:t>сельской местности </a:t>
            </a:r>
            <a:r>
              <a:rPr lang="ru-RU" sz="950" dirty="0" smtClean="0">
                <a:latin typeface="Liberation Serif" pitchFamily="18" charset="0"/>
              </a:rPr>
              <a:t>(центр «Точка </a:t>
            </a:r>
            <a:r>
              <a:rPr lang="ru-RU" sz="950" dirty="0">
                <a:latin typeface="Liberation Serif" pitchFamily="18" charset="0"/>
              </a:rPr>
              <a:t>роста» в МБОУ СОШ № 6</a:t>
            </a:r>
            <a:r>
              <a:rPr lang="ru-RU" sz="950" dirty="0" smtClean="0">
                <a:latin typeface="Liberation Serif" pitchFamily="18" charset="0"/>
              </a:rPr>
              <a:t>) – 5 750,0 тыс. рублей.</a:t>
            </a:r>
          </a:p>
        </p:txBody>
      </p:sp>
      <p:pic>
        <p:nvPicPr>
          <p:cNvPr id="59396" name="Picture 4" descr="https://avatars.mds.yandex.net/i?id=c83d5fd482254a154a7523db0f41f252-5597167-images-thumbs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143125" cy="142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https://avatars.mds.yandex.net/i?id=145e3a1246d84ad8a5846a0c000911ba72be2ca9-82820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2" y="5246757"/>
            <a:ext cx="2174081" cy="1449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https://avatars.mds.yandex.net/i?id=043bdb1ab6401f91ab423861d02e53975dfeca55-754394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5" y="2046195"/>
            <a:ext cx="2134555" cy="1423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8" y="169477"/>
            <a:ext cx="626016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Liberation Serif" panose="02020603050405020304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1088968"/>
              </p:ext>
            </p:extLst>
          </p:nvPr>
        </p:nvGraphicFramePr>
        <p:xfrm>
          <a:off x="5953879" y="548681"/>
          <a:ext cx="2915816" cy="172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2" y="2818316"/>
            <a:ext cx="5459247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  Средства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8" y="806548"/>
            <a:ext cx="5547793" cy="20072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«Развитие системы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МАУ ДО «Центр дополнительного образования»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ru-RU" sz="1400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042476037"/>
              </p:ext>
            </p:extLst>
          </p:nvPr>
        </p:nvGraphicFramePr>
        <p:xfrm>
          <a:off x="323531" y="3327888"/>
          <a:ext cx="619268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0418" name="Picture 2" descr="https://avatars.mds.yandex.net/i?id=9d9dbd5de7b1c0b673dfad78873e28092ea4aacb-819321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8" y="5373218"/>
            <a:ext cx="1993439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s://avatars.mds.yandex.net/i?id=61c147b47815b6469a4634c2f87fc2faea0fa9a6-369448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3" y="3866204"/>
            <a:ext cx="1993439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avatars.mds.yandex.net/i?id=8626b181dbf2328cca1039f5d268fcfa657c88ab-8201030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29" y="2492898"/>
            <a:ext cx="195409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52" y="260648"/>
            <a:ext cx="2032667" cy="140205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39" y="3684937"/>
            <a:ext cx="2013303" cy="15001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301" y="163448"/>
            <a:ext cx="63579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55639"/>
              </p:ext>
            </p:extLst>
          </p:nvPr>
        </p:nvGraphicFramePr>
        <p:xfrm>
          <a:off x="2408417" y="530257"/>
          <a:ext cx="6417679" cy="3154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8725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391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35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Всего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itchFamily="18" charset="0"/>
                        </a:rPr>
                        <a:t>расходы на летнюю оздоровительную кампанию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,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31 683,9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33 190,7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28 235,8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7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 за счет средств областного бюджета,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19 764,4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19 996,0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15 842,3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7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 за счет средств местного бюджета,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5 481,8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6 050,0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5 388,8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96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2 184,2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2 393,3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2 253,4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8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latin typeface="Liberation Serif" pitchFamily="18" charset="0"/>
                        </a:rPr>
                        <a:t>Осуществление мероприятий на обеспечение отдыха отдельных категорий детей на побережье Черного моря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4 253,6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4 751,4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4 751,2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179512" y="5216734"/>
            <a:ext cx="8784976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b="1" u="sng" dirty="0">
                <a:solidFill>
                  <a:schemeClr val="tx1"/>
                </a:solidFill>
                <a:latin typeface="Liberation Serif" pitchFamily="18" charset="0"/>
              </a:rPr>
              <a:t>Общее количество детей,  оздоровленных  за летний  период  -  3 339 человек:</a:t>
            </a: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в лагерях дневного пребывания – 2 228 человек;</a:t>
            </a: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в загородных лагерях – 911 человек</a:t>
            </a: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в детских санаториях – 200 человек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- за счет средств областного бюджета 52 ребенка, из них 40 детей, чьи родители участники СВО, отдохнули на побережье Черного моря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в г.   Анапа, были оплачены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проезд и путевки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на отдых в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СОК «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Жемчужина»;</a:t>
            </a:r>
            <a:endParaRPr lang="ru-RU" sz="1080" dirty="0">
              <a:solidFill>
                <a:schemeClr val="tx1"/>
              </a:solidFill>
              <a:latin typeface="Liberation Serif" pitchFamily="18" charset="0"/>
            </a:endParaRP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- за счет средств областного бюджета оздоровлены 65 детей в учебное время в Санатории «Курьи».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Число несовершеннолетних граждан, трудоустроенных в летний период – 94  человека, 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планируемое количество – 94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человека.</a:t>
            </a:r>
            <a:endParaRPr lang="ru-RU" sz="108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58372" name="Picture 4" descr="https://www.tyr74.ru/images/ural/big363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1" y="1916832"/>
            <a:ext cx="2003509" cy="15026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i.incamp.ru/u/1/46/zarya-66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17" y="3737163"/>
            <a:ext cx="2144137" cy="14259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pp.userapi.com/c604629/v604629075/e9c8/6V0TYuMeh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3742611"/>
            <a:ext cx="2163788" cy="14425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https://avatars.mds.yandex.net/get-altay/1899727/2a0000016e253f2a9d3ad299db286e0a20c4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20" y="3771588"/>
            <a:ext cx="1871725" cy="14037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332658"/>
            <a:ext cx="47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itchFamily="18" charset="0"/>
              </a:rPr>
              <a:t>Педагогические кадры 21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века</a:t>
            </a:r>
            <a:endParaRPr lang="ru-RU" sz="24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pic>
        <p:nvPicPr>
          <p:cNvPr id="61442" name="Picture 2" descr="https://avatars.mds.yandex.net/i?id=d552b42281e43236b6059b0c410b9ca5382957fd-104987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1954531" cy="16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ds3kogalym.ucoz.ru/kartinki/img_16196560259059-1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2" y="4221088"/>
            <a:ext cx="2955511" cy="22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0769" y="822527"/>
            <a:ext cx="791769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Liberation Serif" pitchFamily="18" charset="0"/>
              </a:rPr>
              <a:t>                                           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«Меры, направленные на обеспечение </a:t>
            </a:r>
            <a:r>
              <a:rPr lang="ru-RU" sz="1100" i="1" dirty="0" smtClean="0">
                <a:latin typeface="Liberation Serif" pitchFamily="18" charset="0"/>
              </a:rPr>
              <a:t>квалифицированными педагогическими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 кадрами </a:t>
            </a:r>
            <a:r>
              <a:rPr lang="ru-RU" sz="1100" i="1" dirty="0">
                <a:latin typeface="Liberation Serif" pitchFamily="18" charset="0"/>
              </a:rPr>
              <a:t>муниципальные образовательные учреждения, подведомственные Управлению </a:t>
            </a:r>
            <a:r>
              <a:rPr lang="ru-RU" sz="1100" i="1" dirty="0" smtClean="0">
                <a:latin typeface="Liberation Serif" pitchFamily="18" charset="0"/>
              </a:rPr>
              <a:t>образования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Администрации </a:t>
            </a:r>
            <a:r>
              <a:rPr lang="ru-RU" sz="1100" i="1" dirty="0">
                <a:latin typeface="Liberation Serif" pitchFamily="18" charset="0"/>
              </a:rPr>
              <a:t>городского округа Сухой Лог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  <a:r>
              <a:rPr lang="ru-RU" sz="1100" dirty="0" smtClean="0">
                <a:latin typeface="Liberation Serif" pitchFamily="18" charset="0"/>
              </a:rPr>
              <a:t>: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  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 выплачена стипендия 27 студентам педагогических колледжей, педагогических университетов из средств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   местного </a:t>
            </a:r>
            <a:r>
              <a:rPr lang="ru-RU" sz="1100" dirty="0">
                <a:latin typeface="Liberation Serif" pitchFamily="18" charset="0"/>
              </a:rPr>
              <a:t>бюджета </a:t>
            </a:r>
            <a:r>
              <a:rPr lang="ru-RU" sz="1100" dirty="0" smtClean="0">
                <a:latin typeface="Liberation Serif" pitchFamily="18" charset="0"/>
              </a:rPr>
              <a:t>в размере 1 946,0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latin typeface="Liberation Serif" pitchFamily="18" charset="0"/>
              </a:rPr>
              <a:t>                            </a:t>
            </a:r>
            <a:r>
              <a:rPr lang="ru-RU" sz="1100" dirty="0" smtClean="0">
                <a:latin typeface="Liberation Serif" pitchFamily="18" charset="0"/>
              </a:rPr>
              <a:t>-  оплата </a:t>
            </a:r>
            <a:r>
              <a:rPr lang="ru-RU" sz="1100" dirty="0">
                <a:latin typeface="Liberation Serif" pitchFamily="18" charset="0"/>
              </a:rPr>
              <a:t>за обучение студента </a:t>
            </a:r>
            <a:r>
              <a:rPr lang="ru-RU" sz="1100" dirty="0" smtClean="0">
                <a:latin typeface="Liberation Serif" pitchFamily="18" charset="0"/>
              </a:rPr>
              <a:t>педагогического колледжа </a:t>
            </a:r>
            <a:r>
              <a:rPr lang="ru-RU" sz="1100" dirty="0">
                <a:latin typeface="Liberation Serif" pitchFamily="18" charset="0"/>
              </a:rPr>
              <a:t>в размере </a:t>
            </a:r>
            <a:r>
              <a:rPr lang="ru-RU" sz="1100" dirty="0" smtClean="0">
                <a:latin typeface="Liberation Serif" pitchFamily="18" charset="0"/>
              </a:rPr>
              <a:t>77,1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единовременная выплата </a:t>
            </a:r>
            <a:r>
              <a:rPr lang="ru-RU" sz="1100" dirty="0">
                <a:latin typeface="Liberation Serif" pitchFamily="18" charset="0"/>
              </a:rPr>
              <a:t>на обзаведение хозяйством </a:t>
            </a:r>
            <a:r>
              <a:rPr lang="ru-RU" sz="1100" dirty="0" smtClean="0">
                <a:latin typeface="Liberation Serif" pitchFamily="18" charset="0"/>
              </a:rPr>
              <a:t>8 педагогам в размере 800,0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за </a:t>
            </a:r>
            <a:r>
              <a:rPr lang="ru-RU" sz="1100" dirty="0" smtClean="0">
                <a:latin typeface="Liberation Serif" pitchFamily="18" charset="0"/>
              </a:rPr>
              <a:t>счет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средств </a:t>
            </a:r>
            <a:r>
              <a:rPr lang="ru-RU" sz="1100" dirty="0">
                <a:latin typeface="Liberation Serif" pitchFamily="18" charset="0"/>
              </a:rPr>
              <a:t>местного </a:t>
            </a:r>
            <a:r>
              <a:rPr lang="ru-RU" sz="1100" dirty="0" smtClean="0">
                <a:latin typeface="Liberation Serif" pitchFamily="18" charset="0"/>
              </a:rPr>
              <a:t>бюджета;</a:t>
            </a:r>
          </a:p>
          <a:p>
            <a:pPr marL="171450" lvl="0" indent="-171450">
              <a:buFontTx/>
              <a:buChar char="-"/>
            </a:pPr>
            <a:endParaRPr lang="ru-RU" sz="1100" dirty="0">
              <a:solidFill>
                <a:srgbClr val="FF0000"/>
              </a:solidFill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b="1" dirty="0" smtClean="0">
                <a:latin typeface="Liberation Serif" pitchFamily="18" charset="0"/>
              </a:rPr>
              <a:t>В </a:t>
            </a:r>
            <a:r>
              <a:rPr lang="ru-RU" sz="1100" b="1" dirty="0">
                <a:latin typeface="Liberation Serif" pitchFamily="18" charset="0"/>
              </a:rPr>
              <a:t>рамках мероприятия</a:t>
            </a:r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i="1" dirty="0">
                <a:latin typeface="Liberation Serif" pitchFamily="18" charset="0"/>
              </a:rPr>
              <a:t>«Поддержка талантливой молодежи и педагогов </a:t>
            </a:r>
            <a:r>
              <a:rPr lang="ru-RU" sz="1100" i="1" dirty="0" smtClean="0">
                <a:latin typeface="Liberation Serif" pitchFamily="18" charset="0"/>
              </a:rPr>
              <a:t>(</a:t>
            </a:r>
            <a:r>
              <a:rPr lang="ru-RU" sz="1100" i="1" dirty="0">
                <a:latin typeface="Liberation Serif" pitchFamily="18" charset="0"/>
              </a:rPr>
              <a:t>премии и гранты в сфере образования)» </a:t>
            </a:r>
            <a:endParaRPr lang="ru-RU" sz="1100" i="1" dirty="0" smtClean="0">
              <a:latin typeface="Liberation Serif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ru-RU" sz="1100" dirty="0" smtClean="0">
                <a:latin typeface="Liberation Serif" pitchFamily="18" charset="0"/>
              </a:rPr>
              <a:t>выплачена </a:t>
            </a:r>
            <a:r>
              <a:rPr lang="ru-RU" sz="1100" dirty="0">
                <a:latin typeface="Liberation Serif" pitchFamily="18" charset="0"/>
              </a:rPr>
              <a:t>премия </a:t>
            </a:r>
            <a:r>
              <a:rPr lang="ru-RU" sz="1100" dirty="0" smtClean="0">
                <a:latin typeface="Liberation Serif" pitchFamily="18" charset="0"/>
              </a:rPr>
              <a:t>26 </a:t>
            </a:r>
            <a:r>
              <a:rPr lang="ru-RU" sz="1100" dirty="0">
                <a:latin typeface="Liberation Serif" pitchFamily="18" charset="0"/>
              </a:rPr>
              <a:t>педагогам и </a:t>
            </a:r>
            <a:r>
              <a:rPr lang="ru-RU" sz="1100" dirty="0" smtClean="0">
                <a:latin typeface="Liberation Serif" pitchFamily="18" charset="0"/>
              </a:rPr>
              <a:t>30 </a:t>
            </a:r>
            <a:r>
              <a:rPr lang="ru-RU" sz="1100" dirty="0">
                <a:latin typeface="Liberation Serif" pitchFamily="18" charset="0"/>
              </a:rPr>
              <a:t>обучающимся </a:t>
            </a:r>
            <a:r>
              <a:rPr lang="ru-RU" sz="1100" dirty="0" smtClean="0">
                <a:latin typeface="Liberation Serif" pitchFamily="18" charset="0"/>
              </a:rPr>
              <a:t>общеобразовательных школ </a:t>
            </a:r>
            <a:r>
              <a:rPr lang="ru-RU" sz="1100" dirty="0">
                <a:latin typeface="Liberation Serif" pitchFamily="18" charset="0"/>
              </a:rPr>
              <a:t>за победу в олимпиадах </a:t>
            </a:r>
            <a:r>
              <a:rPr lang="ru-RU" sz="1100" dirty="0" smtClean="0">
                <a:latin typeface="Liberation Serif" pitchFamily="18" charset="0"/>
              </a:rPr>
              <a:t>в </a:t>
            </a:r>
            <a:r>
              <a:rPr lang="ru-RU" sz="1100" dirty="0">
                <a:latin typeface="Liberation Serif" pitchFamily="18" charset="0"/>
              </a:rPr>
              <a:t>размере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300,0 тыс. рублей. </a:t>
            </a:r>
          </a:p>
          <a:p>
            <a:pPr lvl="0"/>
            <a:endParaRPr lang="ru-RU" sz="1100" dirty="0">
              <a:solidFill>
                <a:srgbClr val="FF0000"/>
              </a:solidFill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b="1" dirty="0" smtClean="0">
                <a:latin typeface="Liberation Serif" pitchFamily="18" charset="0"/>
              </a:rPr>
              <a:t>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«Награждение памятной медалью «За верность профессии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-   </a:t>
            </a:r>
            <a:r>
              <a:rPr lang="ru-RU" sz="1100" dirty="0">
                <a:latin typeface="Liberation Serif" pitchFamily="18" charset="0"/>
              </a:rPr>
              <a:t>изготовлено 10 медалей на сумму </a:t>
            </a:r>
            <a:r>
              <a:rPr lang="ru-RU" sz="1100" dirty="0" smtClean="0">
                <a:latin typeface="Liberation Serif" pitchFamily="18" charset="0"/>
              </a:rPr>
              <a:t>100,0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из внебюджетных источников</a:t>
            </a:r>
            <a:r>
              <a:rPr lang="ru-RU" sz="1100" dirty="0" smtClean="0">
                <a:latin typeface="Liberation Serif" pitchFamily="18" charset="0"/>
              </a:rPr>
              <a:t>.</a:t>
            </a:r>
          </a:p>
          <a:p>
            <a:pPr lvl="0"/>
            <a:endParaRPr lang="ru-RU" sz="1100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453" y="3595524"/>
            <a:ext cx="545873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Liberation Serif" pitchFamily="18" charset="0"/>
              </a:rPr>
              <a:t>Достигнуты следующие целевые показатели:</a:t>
            </a:r>
          </a:p>
          <a:p>
            <a:endParaRPr lang="ru-RU" sz="1200" b="1" dirty="0" smtClean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число </a:t>
            </a:r>
            <a:r>
              <a:rPr lang="ru-RU" sz="1150" dirty="0">
                <a:latin typeface="Liberation Serif" pitchFamily="18" charset="0"/>
              </a:rPr>
              <a:t>обучающихся, педагогических работников, получившие именные премии Главы городского округа Сухой Лог для талантливой молодежи, в общей численности обучающихся по программам общего образования, составило </a:t>
            </a:r>
            <a:r>
              <a:rPr lang="ru-RU" sz="1150" dirty="0" smtClean="0">
                <a:latin typeface="Liberation Serif" pitchFamily="18" charset="0"/>
              </a:rPr>
              <a:t>56 </a:t>
            </a:r>
            <a:r>
              <a:rPr lang="ru-RU" sz="1150" dirty="0">
                <a:latin typeface="Liberation Serif" pitchFamily="18" charset="0"/>
              </a:rPr>
              <a:t>человек</a:t>
            </a:r>
            <a:r>
              <a:rPr lang="ru-RU" sz="1150" dirty="0" smtClean="0">
                <a:latin typeface="Liberation Serif" pitchFamily="18" charset="0"/>
              </a:rPr>
              <a:t>;</a:t>
            </a:r>
          </a:p>
          <a:p>
            <a:endParaRPr lang="ru-RU" sz="115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количество </a:t>
            </a:r>
            <a:r>
              <a:rPr lang="ru-RU" sz="1150" dirty="0">
                <a:latin typeface="Liberation Serif" pitchFamily="18" charset="0"/>
              </a:rPr>
              <a:t>молодых специалистов, получивших единовременное пособие на обзаведение хозяйством педагогическим работникам, поступившим на работу в муниципальные </a:t>
            </a:r>
            <a:r>
              <a:rPr lang="ru-RU" sz="1150" dirty="0" smtClean="0">
                <a:latin typeface="Liberation Serif" pitchFamily="18" charset="0"/>
              </a:rPr>
              <a:t>образовательные </a:t>
            </a:r>
            <a:r>
              <a:rPr lang="ru-RU" sz="1150" dirty="0">
                <a:latin typeface="Liberation Serif" pitchFamily="18" charset="0"/>
              </a:rPr>
              <a:t>учреждения в год после окончания обучения, составило </a:t>
            </a:r>
            <a:r>
              <a:rPr lang="ru-RU" sz="1150" dirty="0" smtClean="0">
                <a:latin typeface="Liberation Serif" pitchFamily="18" charset="0"/>
              </a:rPr>
              <a:t>8 </a:t>
            </a:r>
            <a:r>
              <a:rPr lang="ru-RU" sz="1150" dirty="0">
                <a:latin typeface="Liberation Serif" pitchFamily="18" charset="0"/>
              </a:rPr>
              <a:t>человек</a:t>
            </a:r>
            <a:r>
              <a:rPr lang="ru-RU" sz="1150" dirty="0" smtClean="0">
                <a:latin typeface="Liberation Serif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15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количество </a:t>
            </a:r>
            <a:r>
              <a:rPr lang="ru-RU" sz="1150" dirty="0">
                <a:latin typeface="Liberation Serif" pitchFamily="18" charset="0"/>
              </a:rPr>
              <a:t>стипендиатов, обучающихся в организациях, </a:t>
            </a:r>
            <a:r>
              <a:rPr lang="ru-RU" sz="1150" dirty="0" smtClean="0">
                <a:latin typeface="Liberation Serif" pitchFamily="18" charset="0"/>
              </a:rPr>
              <a:t>осуществляющих</a:t>
            </a:r>
          </a:p>
          <a:p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образовательную </a:t>
            </a:r>
            <a:r>
              <a:rPr lang="ru-RU" sz="1150" dirty="0">
                <a:latin typeface="Liberation Serif" pitchFamily="18" charset="0"/>
              </a:rPr>
              <a:t>деятельность по программам среднего </a:t>
            </a:r>
            <a:r>
              <a:rPr lang="ru-RU" sz="1150" dirty="0" smtClean="0">
                <a:latin typeface="Liberation Serif" pitchFamily="18" charset="0"/>
              </a:rPr>
              <a:t>профессионального</a:t>
            </a:r>
            <a:r>
              <a:rPr lang="ru-RU" sz="1150" dirty="0">
                <a:latin typeface="Liberation Serif" pitchFamily="18" charset="0"/>
              </a:rPr>
              <a:t>, </a:t>
            </a:r>
            <a:endParaRPr lang="ru-RU" sz="1150" dirty="0" smtClean="0">
              <a:latin typeface="Liberation Serif" pitchFamily="18" charset="0"/>
            </a:endParaRPr>
          </a:p>
          <a:p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высшего </a:t>
            </a:r>
            <a:r>
              <a:rPr lang="ru-RU" sz="1150" dirty="0">
                <a:latin typeface="Liberation Serif" pitchFamily="18" charset="0"/>
              </a:rPr>
              <a:t>профессионального образования педагогической направленности, </a:t>
            </a:r>
            <a:r>
              <a:rPr lang="ru-RU" sz="1150" dirty="0" smtClean="0">
                <a:latin typeface="Liberation Serif" pitchFamily="18" charset="0"/>
              </a:rPr>
              <a:t>на</a:t>
            </a:r>
          </a:p>
          <a:p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</a:t>
            </a:r>
            <a:r>
              <a:rPr lang="ru-RU" sz="1150" dirty="0">
                <a:latin typeface="Liberation Serif" pitchFamily="18" charset="0"/>
              </a:rPr>
              <a:t>бюджетной основе по очной форме обучения, составило </a:t>
            </a:r>
            <a:r>
              <a:rPr lang="ru-RU" sz="1150" dirty="0" smtClean="0">
                <a:latin typeface="Liberation Serif" pitchFamily="18" charset="0"/>
              </a:rPr>
              <a:t>27 человек.</a:t>
            </a:r>
            <a:endParaRPr lang="ru-RU" sz="115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192" y="177568"/>
            <a:ext cx="8712968" cy="5693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50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5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5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8" y="771383"/>
            <a:ext cx="3147991" cy="5193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за 2022-2024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88309086"/>
              </p:ext>
            </p:extLst>
          </p:nvPr>
        </p:nvGraphicFramePr>
        <p:xfrm>
          <a:off x="6228186" y="1196754"/>
          <a:ext cx="2813652" cy="214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350575" y="1279212"/>
            <a:ext cx="2440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0903" y="735739"/>
            <a:ext cx="5809604" cy="2911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и модернизация жилищно-коммунальной 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инфраструктуры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116 120,8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Энергосбережение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 территории городского 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69 145,5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Ликвидация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ветхого и аварийного жилищного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фонда 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городского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3 770,2 тыс. руб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4.   Развитие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транспортного обслуживания </a:t>
            </a: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городского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207 915,4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благоустройства территории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городского 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округа Сухой 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81 719,1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6.  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жилищно-коммунального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хозяйства,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организации благоустройства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повышения энергетической 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эффективности   в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городском округе Сухой Лог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27 415,3 тыс. руб.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248688"/>
              </p:ext>
            </p:extLst>
          </p:nvPr>
        </p:nvGraphicFramePr>
        <p:xfrm>
          <a:off x="467546" y="3614138"/>
          <a:ext cx="8280919" cy="27671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1,723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1,173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и канализационных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1,94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1,94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1,35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3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itchFamily="18" charset="0"/>
                        </a:rPr>
                        <a:t>Протяженность  автомобильных дорог общего пользования местного значения, в отношении которых выполнен капитальный ремонт</a:t>
                      </a: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1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4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3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Лог,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87625" y="183837"/>
            <a:ext cx="7458219" cy="1105325"/>
          </a:xfrm>
          <a:prstGeom prst="ellipse">
            <a:avLst/>
          </a:prstGeom>
          <a:noFill/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Основные значимые направления расходов по МП «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214537" y="4293096"/>
            <a:ext cx="5543395" cy="122413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Предоставлены Субсидии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в виде финансовой помощи в целях  восстановления платежеспособности и предупреждения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банкротства</a:t>
            </a:r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 err="1" smtClean="0">
                <a:solidFill>
                  <a:schemeClr val="tx1"/>
                </a:solidFill>
                <a:latin typeface="Liberation Serif" pitchFamily="18" charset="0"/>
              </a:rPr>
              <a:t>Жилкомсервис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СЛ»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- 44 000,0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  </a:t>
            </a: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Горкомсети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»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- 39 000,0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</a:t>
            </a: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Предоставление муниципальной гарантии предприятиям в сфере коммунального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хозяйства – 25 577,2 тыс. рублей</a:t>
            </a:r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7" y="1742672"/>
            <a:ext cx="7179655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9" y="2426670"/>
            <a:ext cx="5914123" cy="16504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и модернизация жилищно-коммунальной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инфраструктуры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116 120,8 тыс. руб.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1)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Реконструкция, модернизация объектов и сетей коммунального хозяйства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42 612,8 тыс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.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 </a:t>
            </a:r>
          </a:p>
          <a:p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2)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Техническое перевооружение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объекта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водоподготовки централизованной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системы  водоснабжения в </a:t>
            </a:r>
            <a:r>
              <a:rPr lang="ru-RU" sz="10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с.Курьи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с. </a:t>
            </a:r>
            <a:r>
              <a:rPr lang="ru-RU" sz="10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Филатовское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пос. Алтынай  – 69 179,6 тыс. рублей, </a:t>
            </a:r>
          </a:p>
          <a:p>
            <a:endParaRPr lang="ru-RU" sz="105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) Приобретение оборудования,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- 4 328,5 тыс. рублей</a:t>
            </a: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1" y="1270800"/>
            <a:ext cx="634617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kern="0" dirty="0">
                <a:latin typeface="Liberation Serif" panose="02020603050405020304" pitchFamily="18" charset="0"/>
              </a:rPr>
              <a:t>Выполнение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 мероприятий  </a:t>
            </a:r>
            <a:r>
              <a:rPr lang="ru-RU" sz="1200" b="1" kern="0" dirty="0">
                <a:latin typeface="Liberation Serif" panose="02020603050405020304" pitchFamily="18" charset="0"/>
              </a:rPr>
              <a:t>по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энергосбережению и </a:t>
            </a:r>
            <a:r>
              <a:rPr lang="ru-RU" sz="1200" b="1" kern="0" dirty="0">
                <a:latin typeface="Liberation Serif" panose="02020603050405020304" pitchFamily="18" charset="0"/>
              </a:rPr>
              <a:t>повышению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энергетической эффективности - 69 145,5 тыс</a:t>
            </a:r>
            <a:r>
              <a:rPr lang="ru-RU" sz="1200" b="1" kern="0" dirty="0">
                <a:latin typeface="Liberation Serif" panose="02020603050405020304" pitchFamily="18" charset="0"/>
              </a:rPr>
              <a:t>. руб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., в том числе:</a:t>
            </a:r>
          </a:p>
          <a:p>
            <a:r>
              <a:rPr lang="ru-RU" sz="1200" kern="0" dirty="0" smtClean="0">
                <a:latin typeface="Liberation Serif" panose="02020603050405020304" pitchFamily="18" charset="0"/>
              </a:rPr>
              <a:t> </a:t>
            </a:r>
            <a:r>
              <a:rPr lang="ru-RU" sz="1000" kern="0" dirty="0" smtClean="0">
                <a:latin typeface="Liberation Serif" panose="02020603050405020304" pitchFamily="18" charset="0"/>
              </a:rPr>
              <a:t>(</a:t>
            </a:r>
            <a:r>
              <a:rPr lang="ru-RU" sz="1000" kern="0" dirty="0">
                <a:latin typeface="Liberation Serif" panose="02020603050405020304" pitchFamily="18" charset="0"/>
              </a:rPr>
              <a:t>Модернизация объектов жилищно-коммунального хозяйства с применением энергосберегающих технологий; Мероприятия по повышению энергетической эффективности при эксплуатации коммунальных </a:t>
            </a:r>
            <a:r>
              <a:rPr lang="ru-RU" sz="1000" kern="0" dirty="0" smtClean="0">
                <a:latin typeface="Liberation Serif" panose="02020603050405020304" pitchFamily="18" charset="0"/>
              </a:rPr>
              <a:t>сетей; техническое </a:t>
            </a:r>
            <a:r>
              <a:rPr lang="ru-RU" sz="1000" kern="0" dirty="0">
                <a:latin typeface="Liberation Serif" panose="02020603050405020304" pitchFamily="18" charset="0"/>
              </a:rPr>
              <a:t>перевооружение ОПО </a:t>
            </a:r>
            <a:r>
              <a:rPr lang="ru-RU" sz="1000" kern="0" dirty="0" smtClean="0">
                <a:latin typeface="Liberation Serif" panose="02020603050405020304" pitchFamily="18" charset="0"/>
              </a:rPr>
              <a:t>«Система </a:t>
            </a:r>
            <a:r>
              <a:rPr lang="ru-RU" sz="1000" kern="0" dirty="0">
                <a:latin typeface="Liberation Serif" panose="02020603050405020304" pitchFamily="18" charset="0"/>
              </a:rPr>
              <a:t>теплоснабжения городского округа Сухой </a:t>
            </a:r>
            <a:r>
              <a:rPr lang="ru-RU" sz="1000" kern="0" dirty="0" smtClean="0">
                <a:latin typeface="Liberation Serif" panose="02020603050405020304" pitchFamily="18" charset="0"/>
              </a:rPr>
              <a:t>Лог»)</a:t>
            </a:r>
            <a:endParaRPr lang="ru-RU" sz="1000" kern="0" dirty="0"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3635895" y="5578726"/>
            <a:ext cx="5122036" cy="10132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Развитие дорожного хозяйства городского округа Сухой Лог: </a:t>
            </a: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Капитальный ремонт автомобильной дороги от дома №1 до дома №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35 по </a:t>
            </a:r>
          </a:p>
          <a:p>
            <a:pPr>
              <a:lnSpc>
                <a:spcPct val="110000"/>
              </a:lnSpc>
            </a:pP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ул. Юбилейная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( </a:t>
            </a:r>
            <a:r>
              <a:rPr lang="en-US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II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этап) –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49 652,4 тыс. рублей:</a:t>
            </a:r>
          </a:p>
        </p:txBody>
      </p:sp>
      <p:pic>
        <p:nvPicPr>
          <p:cNvPr id="65538" name="Picture 2" descr="https://avatars.mds.yandex.net/i?id=f4d6f3e3490a6347d4ac4e83a2136b85dbb27ede-75523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9" y="5294929"/>
            <a:ext cx="2258467" cy="12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s://avatars.mds.yandex.net/i?id=38b76f287b873bd4de7b866df0b09064e634466d-985396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5" y="3440909"/>
            <a:ext cx="2016223" cy="15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https://avatars.mds.yandex.net/i?id=4846e3b60f89f03b59616b8de92438b47d534b6e-1261632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5" y="1785957"/>
            <a:ext cx="2072399" cy="1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https://avatars.mds.yandex.net/i?id=e61bbceeb3885f52884019bb021bda4e420a68b3-12925699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3737"/>
            <a:ext cx="1122099" cy="11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11760" y="1289160"/>
            <a:ext cx="0" cy="127430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43808" y="2672362"/>
            <a:ext cx="0" cy="148505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29651" y="4293096"/>
            <a:ext cx="0" cy="1224136"/>
          </a:xfrm>
          <a:prstGeom prst="line">
            <a:avLst/>
          </a:pr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35895" y="5578727"/>
            <a:ext cx="0" cy="98658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97195"/>
              </p:ext>
            </p:extLst>
          </p:nvPr>
        </p:nvGraphicFramePr>
        <p:xfrm>
          <a:off x="2957546" y="1446518"/>
          <a:ext cx="5878550" cy="30880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10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5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 2024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 2024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Транспорт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425,8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Жилищное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673,9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Коммунальное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192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185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266,3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Благоустройство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50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27 849,1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27 415,3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46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521 933,4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506 086,4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2658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47760636"/>
              </p:ext>
            </p:extLst>
          </p:nvPr>
        </p:nvGraphicFramePr>
        <p:xfrm>
          <a:off x="3017904" y="4653136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260651"/>
            <a:ext cx="54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Liberation Serif" panose="02020603050405020304" pitchFamily="18" charset="0"/>
              </a:rPr>
              <a:t>В рамках муниципальной программы </a:t>
            </a:r>
            <a:r>
              <a:rPr lang="ru-RU" sz="1400" b="1" dirty="0">
                <a:latin typeface="Liberation Serif" panose="02020603050405020304" pitchFamily="18" charset="0"/>
              </a:rPr>
              <a:t>«</a:t>
            </a:r>
            <a:r>
              <a:rPr lang="ru-RU" sz="1400" dirty="0">
                <a:latin typeface="Liberation Serif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</a:t>
            </a:r>
            <a:r>
              <a:rPr lang="ru-RU" sz="1400" dirty="0" smtClean="0">
                <a:latin typeface="Liberation Serif" panose="02020603050405020304" pitchFamily="18" charset="0"/>
              </a:rPr>
              <a:t> Сухой Лог»  расходы распределяются  по следующим направлениям: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  <p:pic>
        <p:nvPicPr>
          <p:cNvPr id="6656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0" y="2636913"/>
            <a:ext cx="2419189" cy="161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2" y="4858817"/>
            <a:ext cx="2434237" cy="16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61004" y="1052738"/>
            <a:ext cx="4277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148067" y="1412776"/>
            <a:ext cx="35576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49336842"/>
              </p:ext>
            </p:extLst>
          </p:nvPr>
        </p:nvGraphicFramePr>
        <p:xfrm>
          <a:off x="5036795" y="1255689"/>
          <a:ext cx="38347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83570" y="277549"/>
            <a:ext cx="815518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культуры и искусства </a:t>
            </a:r>
          </a:p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7" y="894802"/>
            <a:ext cx="4990183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деятельности развития культуры 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132 388,6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сфере культуры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74 211,9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«Развитие культуры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искусства на территории городского округа Сухой Лог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 </a:t>
            </a:r>
          </a:p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– 25 549,6 тыс. руб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66571"/>
              </p:ext>
            </p:extLst>
          </p:nvPr>
        </p:nvGraphicFramePr>
        <p:xfrm>
          <a:off x="447872" y="3068960"/>
          <a:ext cx="8226264" cy="3279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7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на 1000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7 776,1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7 776,1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7 360,7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304,0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304,0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274,5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328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24,7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24,7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71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1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2"/>
          <a:srcRect l="2336" t="6748" b="3349"/>
          <a:stretch/>
        </p:blipFill>
        <p:spPr bwMode="auto">
          <a:xfrm>
            <a:off x="2051720" y="3212976"/>
            <a:ext cx="4968552" cy="33997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1277131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46 498  человек </a:t>
            </a:r>
            <a:r>
              <a:rPr lang="ru-RU" dirty="0">
                <a:latin typeface="Liberation Serif" pitchFamily="18" charset="0"/>
              </a:rPr>
              <a:t>– численность населения на </a:t>
            </a:r>
            <a:r>
              <a:rPr lang="ru-RU" dirty="0" smtClean="0">
                <a:latin typeface="Liberation Serif" pitchFamily="18" charset="0"/>
              </a:rPr>
              <a:t>01.01.2025 </a:t>
            </a:r>
            <a:r>
              <a:rPr lang="ru-RU" dirty="0">
                <a:latin typeface="Liberation Serif" pitchFamily="18" charset="0"/>
              </a:rPr>
              <a:t>года </a:t>
            </a:r>
            <a:r>
              <a:rPr lang="ru-RU" dirty="0" smtClean="0">
                <a:latin typeface="Liberation Serif" pitchFamily="18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105,8 </a:t>
            </a:r>
            <a:r>
              <a:rPr lang="ru-RU" dirty="0">
                <a:latin typeface="Liberation Serif" pitchFamily="18" charset="0"/>
              </a:rPr>
              <a:t>- индекс потребительских цен </a:t>
            </a:r>
            <a:endParaRPr lang="ru-RU" dirty="0" smtClean="0">
              <a:latin typeface="Liberation Serif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15 298,00 </a:t>
            </a:r>
            <a:r>
              <a:rPr lang="ru-RU" dirty="0">
                <a:latin typeface="Liberation Serif" pitchFamily="18" charset="0"/>
              </a:rPr>
              <a:t>руб. – прожиточный минимум (общий) </a:t>
            </a:r>
            <a:r>
              <a:rPr lang="ru-RU" dirty="0" smtClean="0">
                <a:latin typeface="Liberation Serif" pitchFamily="18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70 821,95 руб. </a:t>
            </a:r>
            <a:r>
              <a:rPr lang="ru-RU" dirty="0">
                <a:latin typeface="Liberation Serif" pitchFamily="18" charset="0"/>
              </a:rPr>
              <a:t>– среднемесячная заработная </a:t>
            </a:r>
            <a:r>
              <a:rPr lang="ru-RU" dirty="0" smtClean="0">
                <a:latin typeface="Liberation Serif" pitchFamily="18" charset="0"/>
              </a:rPr>
              <a:t>плата</a:t>
            </a:r>
            <a:endParaRPr lang="ru-RU" dirty="0">
              <a:latin typeface="Liberation Serif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0,3 – уровень безработицы</a:t>
            </a:r>
            <a:endParaRPr lang="ru-RU" dirty="0">
              <a:latin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Liberation Serif" panose="02020603050405020304" pitchFamily="18" charset="0"/>
              </a:rPr>
              <a:t>Показатели социально-экономического развития городского </a:t>
            </a:r>
            <a:r>
              <a:rPr lang="ru-RU" sz="2200" b="1" dirty="0" smtClean="0">
                <a:latin typeface="Liberation Serif" panose="02020603050405020304" pitchFamily="18" charset="0"/>
              </a:rPr>
              <a:t>                   округа </a:t>
            </a:r>
            <a:r>
              <a:rPr lang="ru-RU" sz="2200" b="1" dirty="0">
                <a:latin typeface="Liberation Serif" panose="02020603050405020304" pitchFamily="18" charset="0"/>
              </a:rPr>
              <a:t>Сухой Лог </a:t>
            </a:r>
            <a:r>
              <a:rPr lang="ru-RU" sz="2200" b="1" dirty="0" smtClean="0">
                <a:latin typeface="Liberation Serif" panose="02020603050405020304" pitchFamily="18" charset="0"/>
              </a:rPr>
              <a:t>за 2024 год </a:t>
            </a:r>
            <a:endParaRPr lang="ru-RU" sz="22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23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423175" y="1196752"/>
            <a:ext cx="3285839" cy="53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Дома культуры – 4 учреждения с 7 структурными подразделениями:</a:t>
            </a:r>
          </a:p>
          <a:p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(-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МАУК «Дворец культуры «Кристалл»;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«Культурно-социальное объединение «Гармония»;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МБУК «Курьинский центр досуга и народного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творчества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4556" y="1772816"/>
            <a:ext cx="5071848" cy="8002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latin typeface="Liberation Serif" pitchFamily="18" charset="0"/>
              </a:rPr>
              <a:t>В </a:t>
            </a:r>
            <a:r>
              <a:rPr lang="ru-RU" sz="1150" dirty="0">
                <a:latin typeface="Liberation Serif" pitchFamily="18" charset="0"/>
              </a:rPr>
              <a:t>МБУ «</a:t>
            </a:r>
            <a:r>
              <a:rPr lang="ru-RU" sz="1150" dirty="0" err="1">
                <a:latin typeface="Liberation Serif" pitchFamily="18" charset="0"/>
              </a:rPr>
              <a:t>Сухоложский</a:t>
            </a:r>
            <a:r>
              <a:rPr lang="ru-RU" sz="1150" dirty="0">
                <a:latin typeface="Liberation Serif" pitchFamily="18" charset="0"/>
              </a:rPr>
              <a:t> историко-краеведческий музей» было организовано и проведено 50 выставок (в том числе 5 передвижные), 2 лекции, 55 массовых мероприятий, 243 экскурсий различной тематики и 25 мастер-классов. Количество посетителей указанных мероприятий составило 18122 человек.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196752"/>
            <a:ext cx="5071848" cy="446276"/>
          </a:xfrm>
          <a:prstGeom prst="rect">
            <a:avLst/>
          </a:prstGeom>
          <a:solidFill>
            <a:srgbClr val="CAE6EE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latin typeface="Liberation Serif" pitchFamily="18" charset="0"/>
              </a:rPr>
              <a:t>Число посещений библиотеки (в том числе, удаленно через сеть Интернет) за отчетный период составляет 122,4 тыс. человек (план – 118,07 тыс. человек).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708920"/>
            <a:ext cx="5149250" cy="2923877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2024 году проведено 48 мероприятий в сфере культуры общегородского значения,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 наиболее значимые мероприятия: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</a:rPr>
              <a:t>- </a:t>
            </a:r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Новогодние и рождественские мероприятия;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- Проводы зимы;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- День Победы;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  <a:latin typeface="Liberation Serif" pitchFamily="18" charset="0"/>
              </a:rPr>
              <a:t>- День защиты детей;</a:t>
            </a:r>
          </a:p>
          <a:p>
            <a:pPr algn="just"/>
            <a:r>
              <a:rPr lang="ru-RU" sz="1150" dirty="0">
                <a:latin typeface="Liberation Serif" pitchFamily="18" charset="0"/>
              </a:rPr>
              <a:t>- День России;</a:t>
            </a:r>
          </a:p>
          <a:p>
            <a:pPr algn="just"/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Проведение культурно-досуговых мероприятий не в рамках муниципального задания: </a:t>
            </a:r>
          </a:p>
          <a:p>
            <a:pPr algn="just"/>
            <a:r>
              <a:rPr lang="ru-RU" sz="1150" dirty="0" smtClean="0">
                <a:latin typeface="Liberation Serif" pitchFamily="18" charset="0"/>
              </a:rPr>
              <a:t>-  мероприятия, посвященные юбилейным датам, конкурс «Время выбрало нас», КВН, Мисс Сухой Лог, конкурс «Мимикрия», отчетные концерты МАХ</a:t>
            </a:r>
            <a:r>
              <a:rPr lang="en-US" sz="1150" dirty="0" smtClean="0">
                <a:latin typeface="Liberation Serif" pitchFamily="18" charset="0"/>
              </a:rPr>
              <a:t>IMUM</a:t>
            </a:r>
            <a:r>
              <a:rPr lang="ru-RU" sz="1150" dirty="0" smtClean="0">
                <a:latin typeface="Liberation Serif" pitchFamily="18" charset="0"/>
              </a:rPr>
              <a:t>, Е. Нейман, спектакли и другие; и др.</a:t>
            </a:r>
          </a:p>
          <a:p>
            <a:pPr algn="just"/>
            <a:r>
              <a:rPr lang="ru-RU" sz="1150" dirty="0" smtClean="0">
                <a:latin typeface="Liberation Serif" pitchFamily="18" charset="0"/>
              </a:rPr>
              <a:t>- Организовано и проведено 9 мероприятий </a:t>
            </a:r>
            <a:r>
              <a:rPr lang="ru-RU" sz="1150" dirty="0">
                <a:latin typeface="Liberation Serif" pitchFamily="18" charset="0"/>
              </a:rPr>
              <a:t>в сфере культуры социальной </a:t>
            </a:r>
            <a:endParaRPr lang="ru-RU" sz="1150" dirty="0" smtClean="0">
              <a:latin typeface="Liberation Serif" pitchFamily="18" charset="0"/>
            </a:endParaRPr>
          </a:p>
          <a:p>
            <a:pPr algn="just"/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направленности </a:t>
            </a:r>
            <a:r>
              <a:rPr lang="ru-RU" sz="1150" dirty="0">
                <a:latin typeface="Liberation Serif" pitchFamily="18" charset="0"/>
              </a:rPr>
              <a:t>в размере 300,0 тыс. руб. (Фестивали-конкурсы </a:t>
            </a:r>
            <a:r>
              <a:rPr lang="ru-RU" sz="1150" dirty="0" smtClean="0">
                <a:latin typeface="Liberation Serif" pitchFamily="18" charset="0"/>
              </a:rPr>
              <a:t> «Город   мастеров</a:t>
            </a:r>
            <a:r>
              <a:rPr lang="ru-RU" sz="1150" dirty="0">
                <a:latin typeface="Liberation Serif" pitchFamily="18" charset="0"/>
              </a:rPr>
              <a:t>»).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4557" y="5733256"/>
            <a:ext cx="5144606" cy="9387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По состоянию на 1 января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2025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года в учреждениях культуры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действует 137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клубных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формирования,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из них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коллективов самодеятельного художественного творчества имеют звание «народный (образцовый)». Посещаемость населением организаций культуры и искусства за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2024 год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составила 361,9 тыс. человек (план – 342,5 тыс. чел.).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4315" y="188641"/>
            <a:ext cx="8136903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8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муниципальных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3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719239" y="1196752"/>
            <a:ext cx="1" cy="5257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702619" y="2722825"/>
            <a:ext cx="2" cy="29099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702616" y="1823877"/>
            <a:ext cx="2" cy="69809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702615" y="5733256"/>
            <a:ext cx="2" cy="93871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33064"/>
              </p:ext>
            </p:extLst>
          </p:nvPr>
        </p:nvGraphicFramePr>
        <p:xfrm>
          <a:off x="611560" y="1556792"/>
          <a:ext cx="8286807" cy="39547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11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89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257 110,9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257 105,5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городского музея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6 523,7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6 523,7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библиотечного обслуживания, модернизация библиотек в части комплектования книжных фондов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25 018,0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25 018,0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домов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105 176,3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105 176,3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Капитальный и текущий ремонт зданий и помещений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50 351,6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50 351,6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в сфере культуры общегородского значения и социальной направленности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32 426,8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32 426,8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Реализация мер по поэтапному повышению средней заработной платы работников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2 635,0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2 635,0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2 816,9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2 816,9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31 362,6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31 357,2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5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на поддержку любительских творческих коллективов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800,0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47311"/>
              </p:ext>
            </p:extLst>
          </p:nvPr>
        </p:nvGraphicFramePr>
        <p:xfrm>
          <a:off x="611560" y="5589240"/>
          <a:ext cx="82809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 план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52 808,9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63 523,0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63 673,7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1873368"/>
              </p:ext>
            </p:extLst>
          </p:nvPr>
        </p:nvGraphicFramePr>
        <p:xfrm>
          <a:off x="6588227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927" y="260648"/>
            <a:ext cx="603838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«Культура и кинематография» в 2024 году составили  257 105,5 тыс. рублей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056737"/>
              </p:ext>
            </p:extLst>
          </p:nvPr>
        </p:nvGraphicFramePr>
        <p:xfrm>
          <a:off x="6083567" y="332658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85306" y="2442375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направлены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4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дополнительное образование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получают  801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i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33682152"/>
              </p:ext>
            </p:extLst>
          </p:nvPr>
        </p:nvGraphicFramePr>
        <p:xfrm>
          <a:off x="2507775" y="2780929"/>
          <a:ext cx="6406324" cy="39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7346" name="Picture 2" descr="https://data12.proshkolu.ru/content/media/pic/std/7000000/6437000/6436016-d64a2fee8b7843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4" y="4509121"/>
            <a:ext cx="22512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14005"/>
            <a:ext cx="2234639" cy="16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5436098" y="1335171"/>
            <a:ext cx="3239148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3484" y="260650"/>
            <a:ext cx="8434981" cy="9361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физической культуры и спорта 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6746" y="1073563"/>
            <a:ext cx="37114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0689182"/>
              </p:ext>
            </p:extLst>
          </p:nvPr>
        </p:nvGraphicFramePr>
        <p:xfrm>
          <a:off x="5302924" y="1357595"/>
          <a:ext cx="3466213" cy="181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3484" y="980729"/>
            <a:ext cx="4906589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физической культуры и спорта в городском округе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Сухой 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132 601,8 тыс. рублей.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 спортивных учреждений в городском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округе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–8 578,3 тыс. рублей.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3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«Развитие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физической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культуры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спорта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Лог» 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10 128,3 тыс.  рублей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18457"/>
              </p:ext>
            </p:extLst>
          </p:nvPr>
        </p:nvGraphicFramePr>
        <p:xfrm>
          <a:off x="633802" y="3212976"/>
          <a:ext cx="8021288" cy="2834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2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Лог</a:t>
                      </a:r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, систематически занимающихся физической культурой и спортом,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6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211" y="3476082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211" y="1868497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211" y="328373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7574" y="435632"/>
            <a:ext cx="612067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в рамках муниципальной программы «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спорта»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осуществляют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«Спортивная школа»,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«Спортивная школа «Олимпик»,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МАУ «Ледовая арена «Литейщик-Сухой Лог»</a:t>
            </a:r>
            <a:endParaRPr lang="ru-RU" sz="135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по данной программе включают  в себя: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«Спортивный комплекс «Здоровье»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«Ледовая арена «Литейщик-Сухой Лог» по  предоставлению услуг 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сфере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 (содержание учреждений, коммунальные услуги, выплата заработной платы персоналу)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51 431,4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дополнительным общеразвивающим программам в области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3 294,0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задания, организация предоставления услуг по спортивной подготовке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73 743,1 тыс. руб.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(МБУ «Спортивная школа «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Олимпик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-    37 499,4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 и МАУ «Спортивная школа»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36 243,7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поэтапному внедрению и реализации Всероссийского физкультурно-спортивного комплекса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«Готов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труду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обороне»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174,9 тыс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физкультурных и </a:t>
            </a:r>
            <a:r>
              <a:rPr lang="ru-RU" sz="1200" dirty="0">
                <a:latin typeface="Liberation Serif" panose="02020603050405020304" pitchFamily="18" charset="0"/>
              </a:rPr>
              <a:t>спортивных мероприятий городского округа –  </a:t>
            </a:r>
            <a:r>
              <a:rPr lang="ru-RU" sz="1200" b="1" dirty="0" smtClean="0">
                <a:latin typeface="Liberation Serif" panose="02020603050405020304" pitchFamily="18" charset="0"/>
              </a:rPr>
              <a:t>3 493,7 тыс</a:t>
            </a:r>
            <a:r>
              <a:rPr lang="ru-RU" sz="1200" b="1" dirty="0">
                <a:latin typeface="Liberation Serif" panose="02020603050405020304" pitchFamily="18" charset="0"/>
              </a:rPr>
              <a:t>. руб.  </a:t>
            </a:r>
            <a:r>
              <a:rPr lang="ru-RU" sz="1200" dirty="0">
                <a:latin typeface="Liberation Serif" panose="02020603050405020304" pitchFamily="18" charset="0"/>
              </a:rPr>
              <a:t>За </a:t>
            </a:r>
            <a:r>
              <a:rPr lang="ru-RU" sz="1200" dirty="0" smtClean="0">
                <a:latin typeface="Liberation Serif" panose="02020603050405020304" pitchFamily="18" charset="0"/>
              </a:rPr>
              <a:t>2024 </a:t>
            </a:r>
            <a:r>
              <a:rPr lang="ru-RU" sz="1200" dirty="0">
                <a:latin typeface="Liberation Serif" panose="02020603050405020304" pitchFamily="18" charset="0"/>
              </a:rPr>
              <a:t>год было проведено </a:t>
            </a:r>
            <a:r>
              <a:rPr lang="en-US" sz="1200" b="1" dirty="0" smtClean="0">
                <a:latin typeface="Liberation Serif" panose="02020603050405020304" pitchFamily="18" charset="0"/>
              </a:rPr>
              <a:t>151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latin typeface="Liberation Serif" panose="02020603050405020304" pitchFamily="18" charset="0"/>
              </a:rPr>
              <a:t>мероприятие </a:t>
            </a:r>
            <a:r>
              <a:rPr lang="ru-RU" sz="1200" dirty="0">
                <a:latin typeface="Liberation Serif" panose="02020603050405020304" pitchFamily="18" charset="0"/>
              </a:rPr>
              <a:t>(«Лыжня России – </a:t>
            </a:r>
            <a:r>
              <a:rPr lang="ru-RU" sz="1200" dirty="0" smtClean="0">
                <a:latin typeface="Liberation Serif" panose="02020603050405020304" pitchFamily="18" charset="0"/>
              </a:rPr>
              <a:t>2024», первенство городского округа Сухой Лог по баскетболу, </a:t>
            </a:r>
            <a:r>
              <a:rPr lang="ru-RU" sz="1200" dirty="0">
                <a:latin typeface="Liberation Serif" panose="02020603050405020304" pitchFamily="18" charset="0"/>
              </a:rPr>
              <a:t>по </a:t>
            </a:r>
            <a:r>
              <a:rPr lang="ru-RU" sz="1200" dirty="0" smtClean="0">
                <a:latin typeface="Liberation Serif" panose="02020603050405020304" pitchFamily="18" charset="0"/>
              </a:rPr>
              <a:t>мини-футболу, </a:t>
            </a:r>
            <a:r>
              <a:rPr lang="ru-RU" sz="1200" dirty="0">
                <a:latin typeface="Liberation Serif" panose="02020603050405020304" pitchFamily="18" charset="0"/>
              </a:rPr>
              <a:t>по </a:t>
            </a:r>
            <a:r>
              <a:rPr lang="ru-RU" sz="1200" dirty="0" smtClean="0">
                <a:latin typeface="Liberation Serif" panose="02020603050405020304" pitchFamily="18" charset="0"/>
              </a:rPr>
              <a:t>пулевой стрельбе, </a:t>
            </a:r>
            <a:r>
              <a:rPr lang="ru-RU" sz="1200" dirty="0">
                <a:latin typeface="Liberation Serif" panose="02020603050405020304" pitchFamily="18" charset="0"/>
              </a:rPr>
              <a:t>по шахматам</a:t>
            </a:r>
            <a:r>
              <a:rPr lang="ru-RU" sz="1200" dirty="0" smtClean="0">
                <a:latin typeface="Liberation Serif" panose="02020603050405020304" pitchFamily="18" charset="0"/>
              </a:rPr>
              <a:t>, </a:t>
            </a:r>
            <a:r>
              <a:rPr lang="ru-RU" sz="1200" dirty="0">
                <a:latin typeface="Liberation Serif" panose="02020603050405020304" pitchFamily="18" charset="0"/>
              </a:rPr>
              <a:t>по волейболу, </a:t>
            </a:r>
            <a:r>
              <a:rPr lang="ru-RU" sz="1200" dirty="0" smtClean="0">
                <a:latin typeface="Liberation Serif" panose="02020603050405020304" pitchFamily="18" charset="0"/>
              </a:rPr>
              <a:t>настольному теннису, по универсальному бою, соревнования по плаванию «Семейный заплыв», Спартакиады ДОУ, «Тропа Здоровья», «День физкультурника», «Кросс наций», фестиваль «Гонка Дронов», соревнования «Биатлон в школу»,  новогодние турниры по различным видам спорта, областные соревнования по фитнес-аэробике, зимний фестиваль ВФСК  ГТО и т.д.).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 startAt="3"/>
            </a:pPr>
            <a:r>
              <a:rPr lang="ru-RU" sz="1200" dirty="0">
                <a:latin typeface="Liberation Serif" panose="02020603050405020304" pitchFamily="18" charset="0"/>
              </a:rPr>
              <a:t>Капитальный и текущий ремонт зданий, сооружений и помещений, в которых размещаются муниципальные учреждения в сфере физической культуры и спорта </a:t>
            </a:r>
            <a:r>
              <a:rPr lang="ru-RU" sz="1200" dirty="0" smtClean="0"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latin typeface="Liberation Serif" panose="02020603050405020304" pitchFamily="18" charset="0"/>
              </a:rPr>
              <a:t>8 412,7 </a:t>
            </a:r>
            <a:r>
              <a:rPr lang="ru-RU" sz="1200" dirty="0" smtClean="0">
                <a:latin typeface="Liberation Serif" panose="02020603050405020304" pitchFamily="18" charset="0"/>
              </a:rPr>
              <a:t>тыс.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рублей,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мероприятий по обеспечению антитеррористической защищенности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объектов 165,5 тыс. рублей и другие расходы.</a:t>
            </a:r>
            <a:endParaRPr lang="ru-RU" sz="125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5f6ea08544925100d9d17be6fe34e6d0def3e4ef-767360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09" y="5105261"/>
            <a:ext cx="2098139" cy="13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285" y="191270"/>
            <a:ext cx="8416056" cy="8323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«Формирование современной городской среды в городском округе Сухой Лог до 2030 года»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AutoShape 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069975" y="769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6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222375" y="922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374775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27175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24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679575" y="1379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26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831975" y="1531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28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984375" y="1684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AutoShape 34" descr="https://sukhoylog-media.ru/wp-content/uploads/2020/04/tretij-etap-prka.jpg"/>
          <p:cNvSpPr>
            <a:spLocks noChangeAspect="1" noChangeArrowheads="1"/>
          </p:cNvSpPr>
          <p:nvPr/>
        </p:nvSpPr>
        <p:spPr bwMode="auto">
          <a:xfrm>
            <a:off x="2136775" y="1836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263" y="977929"/>
            <a:ext cx="876268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2030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года»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2024 году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44 088,4 тыс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рублей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</a:t>
            </a:r>
            <a:r>
              <a:rPr lang="ru-RU" sz="1600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Средства направлены на:</a:t>
            </a:r>
          </a:p>
          <a:p>
            <a:pPr algn="just"/>
            <a:endParaRPr lang="ru-RU" sz="1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4" descr="https://i.mycdn.me/i?r=AyH4iRPQ2q0otWIFepML2LxRoxJ0I8qOd_j3yABSlCBQ-g&amp;fn=w_612"/>
          <p:cNvSpPr>
            <a:spLocks noChangeAspect="1" noChangeArrowheads="1"/>
          </p:cNvSpPr>
          <p:nvPr/>
        </p:nvSpPr>
        <p:spPr bwMode="auto">
          <a:xfrm>
            <a:off x="2289175" y="1989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6393" y="2252680"/>
            <a:ext cx="39303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Liberation Serif" panose="02020603050405020304" pitchFamily="18" charset="0"/>
              </a:rPr>
              <a:t> Комплексное благоустройство парка в селе </a:t>
            </a:r>
            <a:r>
              <a:rPr lang="ru-RU" sz="1400" dirty="0" smtClean="0">
                <a:latin typeface="Liberation Serif" panose="02020603050405020304" pitchFamily="18" charset="0"/>
              </a:rPr>
              <a:t>Курьи, в том числе :</a:t>
            </a:r>
          </a:p>
          <a:p>
            <a:pPr algn="just"/>
            <a:endParaRPr lang="ru-RU" sz="14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областной бюджет – 37 961,0 тыс. руб.;</a:t>
            </a: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местный бюджет – 2 847,0 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99103" y="4777813"/>
            <a:ext cx="3945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latin typeface="Liberation Serif" panose="02020603050405020304" pitchFamily="18" charset="0"/>
              </a:rPr>
              <a:t>дизайн-проектов, рабочей документации, проектно-сметных работ и проведение экспертизы проектов</a:t>
            </a:r>
            <a:r>
              <a:rPr lang="ru-RU" sz="1200" dirty="0" smtClean="0">
                <a:latin typeface="Liberation Serif" panose="02020603050405020304" pitchFamily="18" charset="0"/>
              </a:rPr>
              <a:t>, подготовительная </a:t>
            </a:r>
            <a:r>
              <a:rPr lang="ru-RU" sz="1200" dirty="0">
                <a:latin typeface="Liberation Serif" panose="02020603050405020304" pitchFamily="18" charset="0"/>
              </a:rPr>
              <a:t>организация работ для проведения дизайн проектов</a:t>
            </a:r>
            <a:r>
              <a:rPr lang="ru-RU" sz="1200" dirty="0" smtClean="0">
                <a:latin typeface="Liberation Serif" panose="02020603050405020304" pitchFamily="18" charset="0"/>
              </a:rPr>
              <a:t>, проектно-сметной </a:t>
            </a:r>
            <a:r>
              <a:rPr lang="ru-RU" sz="1200" dirty="0">
                <a:latin typeface="Liberation Serif" panose="02020603050405020304" pitchFamily="18" charset="0"/>
              </a:rPr>
              <a:t>и рабочей документации по благоустройству общественных и дворовых </a:t>
            </a:r>
            <a:r>
              <a:rPr lang="ru-RU" sz="1200" dirty="0" smtClean="0">
                <a:latin typeface="Liberation Serif" panose="02020603050405020304" pitchFamily="18" charset="0"/>
              </a:rPr>
              <a:t>территорий –  1 580,8 тыс</a:t>
            </a:r>
            <a:r>
              <a:rPr lang="ru-RU" sz="1200" dirty="0"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latin typeface="Liberation Serif" panose="02020603050405020304" pitchFamily="18" charset="0"/>
              </a:rPr>
              <a:t>.;</a:t>
            </a:r>
          </a:p>
          <a:p>
            <a:pPr algn="just"/>
            <a:endParaRPr lang="ru-RU" sz="12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 </a:t>
            </a:r>
            <a:r>
              <a:rPr lang="ru-RU" sz="1200" dirty="0">
                <a:latin typeface="Liberation Serif" panose="02020603050405020304" pitchFamily="18" charset="0"/>
              </a:rPr>
              <a:t>Комплексное благоустройство общественной </a:t>
            </a:r>
            <a:r>
              <a:rPr lang="ru-RU" sz="1200" dirty="0" smtClean="0">
                <a:latin typeface="Liberation Serif" panose="02020603050405020304" pitchFamily="18" charset="0"/>
              </a:rPr>
              <a:t>территории – 1 699,6 тыс</a:t>
            </a:r>
            <a:r>
              <a:rPr lang="ru-RU" sz="1200" dirty="0"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latin typeface="Liberation Serif" panose="02020603050405020304" pitchFamily="18" charset="0"/>
              </a:rPr>
              <a:t>.</a:t>
            </a:r>
            <a:endParaRPr lang="ru-RU" sz="1200" dirty="0"/>
          </a:p>
        </p:txBody>
      </p:sp>
      <p:pic>
        <p:nvPicPr>
          <p:cNvPr id="65538" name="Picture 2" descr="   В Сухом Логу открыли новый парк после обращения ветерана к Куйвашев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9" y="3645026"/>
            <a:ext cx="4346975" cy="28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s://sun9-21.userapi.com/impg/9DrzK1It2J-RQfImrkolyMDDOZrfHoTIZpEyRA/NtyGD_JMXVk.jpg?size=2560x1920&amp;quality=95&amp;sign=18c37652162864f5306a31c6bac6f96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95" y="1796280"/>
            <a:ext cx="3823149" cy="28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6764" y="285728"/>
            <a:ext cx="6840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Расходы на социальную политику, произведенные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    в 2024 году составили  175 633,5 тыс. рублей</a:t>
            </a:r>
            <a:endParaRPr lang="ru-RU" sz="20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51478443"/>
              </p:ext>
            </p:extLst>
          </p:nvPr>
        </p:nvGraphicFramePr>
        <p:xfrm>
          <a:off x="498884" y="1108624"/>
          <a:ext cx="8321589" cy="32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1802" y="4437114"/>
            <a:ext cx="8012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разделу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«Социальная политика»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2024 год были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произведены в рамках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программ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Расходы по муниципальной программе «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молодых семей, а также граждан, проживающих на сельских территориях, на территории городского округа Сухой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083" y="188642"/>
            <a:ext cx="8484308" cy="877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молодых семей, 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               также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граждан, проживающих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сельских территориях,  </a:t>
            </a:r>
          </a:p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территории городского округа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17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73517" y="1556792"/>
            <a:ext cx="358630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52168" y="1220025"/>
            <a:ext cx="4150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02028052"/>
              </p:ext>
            </p:extLst>
          </p:nvPr>
        </p:nvGraphicFramePr>
        <p:xfrm>
          <a:off x="5154294" y="1381607"/>
          <a:ext cx="3824751" cy="145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6337" y="836712"/>
            <a:ext cx="4831728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  <a:endParaRPr lang="en-US" sz="11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жилыми помещениями малоимущих граждан по договорам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социального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найма жилых помещений, государственных, муниципальных служащих и работников бюджетной сферы по договорам найма служебных жилых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помещений –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4 999,9 тыс. рублей.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2.    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жильем молодых семей на территории 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городского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2 844,7 тыс. рублей.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3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Комплексное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сельских территорий городского 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( социальные выплаты специалистам на селе) 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2 592,5 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1460"/>
              </p:ext>
            </p:extLst>
          </p:nvPr>
        </p:nvGraphicFramePr>
        <p:xfrm>
          <a:off x="273869" y="2852939"/>
          <a:ext cx="8585954" cy="37180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9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в построенных (приобретенных) жилых помещениях,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726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молодым семьям, нуждающимся в улучшении жилищных условий,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Доля молодых семей, получивших социальную выплату, %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Количество ипотечных кредитов,</a:t>
                      </a:r>
                      <a:r>
                        <a:rPr lang="ru-RU" sz="1100" baseline="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 взятых молодыми семьями для приобретения (строительства) жилья, шт.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гражданам, проживающим на сельских территориях,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ввода (приобретения) жилья для граждан, проживающих на сельских территориях, кв.м.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148,7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90656" y="908722"/>
            <a:ext cx="41219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92080" y="1231885"/>
            <a:ext cx="352686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87178960"/>
              </p:ext>
            </p:extLst>
          </p:nvPr>
        </p:nvGraphicFramePr>
        <p:xfrm>
          <a:off x="5362560" y="1231887"/>
          <a:ext cx="3456384" cy="12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6" y="188640"/>
            <a:ext cx="8155180" cy="7920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«Молодежь Свердловской области на территории городского округа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605" y="764705"/>
            <a:ext cx="4590435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потенциала молодежи городского округа Сухой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- 9 894,5 тыс. 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Патриотическое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воспитание молодежи на территории городского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135,6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    отдыха и оздоровления детей в городском округе Сухой Лог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- 300,0  тыс. руб.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45793"/>
              </p:ext>
            </p:extLst>
          </p:nvPr>
        </p:nvGraphicFramePr>
        <p:xfrm>
          <a:off x="232989" y="2769978"/>
          <a:ext cx="8585954" cy="38958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2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84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от 14 до 35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7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граждан, занимающихся добровольческой (волонтерской) деятельностью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51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19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53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8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16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990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169489" y="254779"/>
            <a:ext cx="6768752" cy="9233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осуществляет свою деятельность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895" y="1412776"/>
            <a:ext cx="5558578" cy="401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рамах </a:t>
            </a:r>
            <a:r>
              <a:rPr lang="ru-RU" sz="1400" dirty="0" smtClean="0">
                <a:latin typeface="Liberation Serif" panose="02020603050405020304" pitchFamily="18" charset="0"/>
              </a:rPr>
              <a:t>данной программы проводятся мероприятия по работе с молодежью и патриотическому воспитанию молодежи.  </a:t>
            </a:r>
          </a:p>
          <a:p>
            <a:pPr algn="ctr"/>
            <a:r>
              <a:rPr lang="ru-RU" sz="1400" dirty="0" smtClean="0">
                <a:latin typeface="Liberation Serif" panose="02020603050405020304" pitchFamily="18" charset="0"/>
              </a:rPr>
              <a:t>В 2024 году состоялось 47 мероприятий</a:t>
            </a: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Акция «Трагедия Беслана в наших сердцах»;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Областная акция «Пост №1»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Муниципальные соревнования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Интеллектуальные игры;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Вечер, посвященный 40-летию поискового отряда «Память»;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Конкурс молодежных инициатив «Парк  - дело молодежи»;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Фестиваль «Горячие сердца», посвященный  Всероссийскому Дню волонтера;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Военно-спортивная игра «Зарница»;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>
                <a:latin typeface="Liberation Serif" panose="02020603050405020304" pitchFamily="18" charset="0"/>
              </a:rPr>
              <a:t>Акция «</a:t>
            </a:r>
            <a:r>
              <a:rPr lang="ru-RU" sz="1300" dirty="0" smtClean="0">
                <a:latin typeface="Liberation Serif" panose="02020603050405020304" pitchFamily="18" charset="0"/>
              </a:rPr>
              <a:t>Обелиск», благоустройство памятников и возложение венков;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Акция «Георгиевская ленточка»;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Праздничная программа в рамках Дня молодежи;</a:t>
            </a:r>
            <a:endParaRPr lang="ru-RU" sz="13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300" dirty="0" smtClean="0">
                <a:latin typeface="Liberation Serif" panose="02020603050405020304" pitchFamily="18" charset="0"/>
              </a:rPr>
              <a:t>Мероприятия в рамках проведения Дня города и др.</a:t>
            </a: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" y="254779"/>
            <a:ext cx="1935409" cy="1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26864" y="4725143"/>
            <a:ext cx="859402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" y="3780483"/>
            <a:ext cx="2833980" cy="188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09" y="5724988"/>
            <a:ext cx="8731335" cy="8829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трудоустроены </a:t>
            </a:r>
            <a:r>
              <a:rPr lang="ru-RU" sz="135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–158 человек. Были разработаны и выпущены специализированные буклеты, статьи и плакаты по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трудоустройству молодежи, которые выдавались при инструктажах и во время работы.</a:t>
            </a:r>
            <a:endParaRPr lang="ru-RU" sz="135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5540" name="Picture 4" descr="https://sun9-16.userapi.com/impg/xsMW9-8c5VcG0iE8lg_DXqD5AjeWolQCtrUC1Q/aXMNOqZHyMo.jpg?size=2000x1333&amp;quality=95&amp;sign=383a97305b774c5678181572af7853a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9" y="1916832"/>
            <a:ext cx="2600291" cy="17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752626"/>
              </p:ext>
            </p:extLst>
          </p:nvPr>
        </p:nvGraphicFramePr>
        <p:xfrm>
          <a:off x="251520" y="1268762"/>
          <a:ext cx="8640962" cy="53761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51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8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– всего,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3 290 307,1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3 519 663,0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973 779,8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1 021 036,6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104,9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76 692,8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75 754,8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2 239 834,5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2 422 871,6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3 588 748,2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3 508 032,7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97,8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- 104 325,3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11 630,3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00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кредиты 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получение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погашение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104 325,3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11 630,3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характеристики бюджета городского округа Сухой Лог за 2024 год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H="1">
            <a:off x="3275856" y="2729870"/>
            <a:ext cx="5658139" cy="61617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«Олимп успеха»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- 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1230,0 тыс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. рублей. </a:t>
            </a:r>
          </a:p>
          <a:p>
            <a:pPr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рамках проекта выполнены работы по устройству спортивной площадки по адресу: с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. Светлое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, ул.Мира,10а</a:t>
            </a:r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9182" y="2057770"/>
            <a:ext cx="5244813" cy="5750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«Реализация проекта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 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Энергия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семьи» - 380,0 тыс. 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Установлена детская игровая площадка по адресу: 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с. Талица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, пер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. Горный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21б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7" y="1742672"/>
            <a:ext cx="7179655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4143" y="1197104"/>
            <a:ext cx="489985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Liberation Serif" pitchFamily="18" charset="0"/>
              </a:rPr>
              <a:t>«Реализация проекта «Территория здоровья!» </a:t>
            </a:r>
            <a:endParaRPr lang="ru-RU" sz="1200" b="1" dirty="0" smtClean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latin typeface="Liberation Serif" pitchFamily="18" charset="0"/>
              </a:rPr>
              <a:t>740,0 </a:t>
            </a:r>
            <a:r>
              <a:rPr lang="ru-RU" sz="1200" b="1" dirty="0">
                <a:latin typeface="Liberation Serif" pitchFamily="18" charset="0"/>
              </a:rPr>
              <a:t>тыс</a:t>
            </a:r>
            <a:r>
              <a:rPr lang="ru-RU" sz="1200" b="1" dirty="0" smtClean="0">
                <a:latin typeface="Liberation Serif" pitchFamily="18" charset="0"/>
              </a:rPr>
              <a:t>. рублей.  </a:t>
            </a:r>
            <a:r>
              <a:rPr lang="ru-RU" sz="1200" dirty="0" smtClean="0">
                <a:latin typeface="Liberation Serif" pitchFamily="18" charset="0"/>
              </a:rPr>
              <a:t>В </a:t>
            </a:r>
            <a:r>
              <a:rPr lang="ru-RU" sz="1200" dirty="0">
                <a:latin typeface="Liberation Serif" pitchFamily="18" charset="0"/>
              </a:rPr>
              <a:t>рамках проекта осуществлены работы по устройству </a:t>
            </a:r>
            <a:r>
              <a:rPr lang="ru-RU" sz="1200" dirty="0" smtClean="0">
                <a:latin typeface="Liberation Serif" pitchFamily="18" charset="0"/>
              </a:rPr>
              <a:t>спортивной </a:t>
            </a:r>
            <a:r>
              <a:rPr lang="ru-RU" sz="1200" dirty="0">
                <a:latin typeface="Liberation Serif" pitchFamily="18" charset="0"/>
              </a:rPr>
              <a:t>площадки по адресу: </a:t>
            </a:r>
            <a:r>
              <a:rPr lang="ru-RU" sz="1200" dirty="0" smtClean="0">
                <a:latin typeface="Liberation Serif" pitchFamily="18" charset="0"/>
              </a:rPr>
              <a:t>д. </a:t>
            </a:r>
            <a:r>
              <a:rPr lang="ru-RU" sz="1200" dirty="0" err="1" smtClean="0">
                <a:latin typeface="Liberation Serif" pitchFamily="18" charset="0"/>
              </a:rPr>
              <a:t>Сергуловка</a:t>
            </a:r>
            <a:r>
              <a:rPr lang="ru-RU" sz="1200" dirty="0" smtClean="0">
                <a:latin typeface="Liberation Serif" pitchFamily="18" charset="0"/>
              </a:rPr>
              <a:t> , </a:t>
            </a:r>
          </a:p>
          <a:p>
            <a:r>
              <a:rPr lang="ru-RU" sz="1200" dirty="0" smtClean="0">
                <a:latin typeface="Liberation Serif" pitchFamily="18" charset="0"/>
              </a:rPr>
              <a:t>ул. Ворошилова</a:t>
            </a:r>
            <a:r>
              <a:rPr lang="ru-RU" sz="1200" dirty="0">
                <a:latin typeface="Liberation Serif" pitchFamily="18" charset="0"/>
              </a:rPr>
              <a:t>. </a:t>
            </a:r>
            <a:r>
              <a:rPr lang="ru-RU" sz="1200" dirty="0" smtClean="0">
                <a:latin typeface="Liberation Serif" pitchFamily="18" charset="0"/>
              </a:rPr>
              <a:t>23б  </a:t>
            </a:r>
            <a:endParaRPr lang="ru-RU" sz="1000" kern="0" dirty="0">
              <a:latin typeface="Liberation Serif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34143" y="1197104"/>
            <a:ext cx="0" cy="83099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72851" y="2057769"/>
            <a:ext cx="16331" cy="57501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75856" y="2632783"/>
            <a:ext cx="0" cy="692309"/>
          </a:xfrm>
          <a:prstGeom prst="line">
            <a:avLst/>
          </a:pr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3618430" y="198533"/>
            <a:ext cx="5343389" cy="78066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рамках реализации практики инициативного бюджетирования за 2024 год </a:t>
            </a:r>
            <a:r>
              <a:rPr lang="ru-RU" sz="1400" b="1" dirty="0" smtClean="0">
                <a:solidFill>
                  <a:srgbClr val="002060"/>
                </a:solidFill>
                <a:latin typeface="Liberation Serif" pitchFamily="18" charset="0"/>
              </a:rPr>
              <a:t> были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реализованы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7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инициативных проектов граждан, освоено 6 882,3 тыс. рублей, в том числе:</a:t>
            </a:r>
            <a:b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347864" y="3440909"/>
            <a:ext cx="0" cy="58638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618555" y="4163104"/>
            <a:ext cx="6315440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«Музыкальный уголок» 952,0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тыс. 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В рамках проекта приобретены и установлены малые архитектурные формы на территории Детской музыкальной школы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37170" y="5714689"/>
            <a:ext cx="7011883" cy="811246"/>
          </a:xfrm>
          <a:prstGeom prst="rect">
            <a:avLst/>
          </a:prstGeom>
          <a:solidFill>
            <a:srgbClr val="CB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«Инженерный </a:t>
            </a:r>
            <a:r>
              <a:rPr lang="en-US" sz="1200" b="1" dirty="0">
                <a:solidFill>
                  <a:schemeClr val="tx1"/>
                </a:solidFill>
                <a:latin typeface="Liberation Serif" pitchFamily="18" charset="0"/>
              </a:rPr>
              <a:t>IT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- класс» в детском саду» 800,0 тыс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. 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В рамках проекта в МБДОУ №43 приобретены ноутбуки, интерактивный дисплей, учебно-методический комплект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45214" y="4938993"/>
            <a:ext cx="6703840" cy="71187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</a:t>
            </a:r>
            <a:r>
              <a:rPr lang="ru-RU" sz="1200" b="1" dirty="0" err="1">
                <a:solidFill>
                  <a:schemeClr val="tx1"/>
                </a:solidFill>
                <a:latin typeface="Liberation Serif" pitchFamily="18" charset="0"/>
              </a:rPr>
              <a:t>Нейропилотирование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 – шаг в будущее» 200,0 тыс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. рублей.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Приобретены средства обучения для детей, ноутбук в МБДОУ №23</a:t>
            </a:r>
            <a:b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</a:b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621212" y="4163104"/>
            <a:ext cx="0" cy="7200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234555" y="4932079"/>
            <a:ext cx="0" cy="71187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36353" y="5714689"/>
            <a:ext cx="817" cy="811246"/>
          </a:xfrm>
          <a:prstGeom prst="line">
            <a:avLst/>
          </a:prstGeom>
          <a:ln w="38100">
            <a:solidFill>
              <a:srgbClr val="A68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4" descr="https://sun9-44.userapi.com/s/v1/ig2/_NKp4E_kjdgQYnj9vyDt2e1R-KSYEyUUf8Dm2XcTjuNAfwHhOZHKxmnoNj8LwvhLI48hWJ_yg5x3XEFdE0EZg9a5.jpg?quality=95&amp;as=32x18,48x27,72x40,108x60,160x89,240x133,360x200,480x267,540x300,640x356,720x400,1080x601,1280x712,1440x801,2560x1424&amp;from=bu&amp;u=wePUi2EhwpQy6O2wxJt4dytdxK1HfR3bQguxwQsc04U&amp;cs=807x4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3" y="198533"/>
            <a:ext cx="3287745" cy="18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921646" y="3440909"/>
            <a:ext cx="6027408" cy="6786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Реализация проекта «Устройство футбольного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поля» </a:t>
            </a:r>
            <a:r>
              <a:rPr lang="ru-RU" sz="1200" b="1" dirty="0">
                <a:solidFill>
                  <a:schemeClr val="tx1"/>
                </a:solidFill>
                <a:latin typeface="Liberation Serif" pitchFamily="18" charset="0"/>
              </a:rPr>
              <a:t>2 580,3 </a:t>
            </a:r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тыс. рублей.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В рамках проекта проведены работы по устройству футбольного поля по адресу: с</a:t>
            </a:r>
            <a:r>
              <a:rPr lang="ru-RU" sz="1200" dirty="0" smtClean="0">
                <a:solidFill>
                  <a:schemeClr val="tx1"/>
                </a:solidFill>
                <a:latin typeface="Liberation Serif" pitchFamily="18" charset="0"/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</a:rPr>
              <a:t>Рудянское</a:t>
            </a: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, ул.Дачная,2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921646" y="3440909"/>
            <a:ext cx="0" cy="65227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8" name="Picture 10" descr="☝👦👧«Инженерный IT-класс в детском саду» – так называется новый проект, который поддержала компания «ФОРЭС» в Сухом Логу. - 957194341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3" y="4479630"/>
            <a:ext cx="1540421" cy="20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C:\Users\Пользователь\Downloads\17430697933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4225" r="3046" b="26142"/>
          <a:stretch/>
        </p:blipFill>
        <p:spPr bwMode="auto">
          <a:xfrm>
            <a:off x="208708" y="2269516"/>
            <a:ext cx="2312705" cy="19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164"/>
          <p:cNvSpPr/>
          <p:nvPr/>
        </p:nvSpPr>
        <p:spPr>
          <a:xfrm>
            <a:off x="2632630" y="1182544"/>
            <a:ext cx="3883588" cy="2854057"/>
          </a:xfrm>
          <a:prstGeom prst="rect">
            <a:avLst/>
          </a:prstGeom>
          <a:solidFill>
            <a:srgbClr val="DDFAFB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2024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210 019,8 тыс. рублей,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Сельское хоз-во и рыболовство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82,2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Водное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125,3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Транспорт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6 504,5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201 411,0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Другие вопросы в области национальной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экономики  – 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896,9 тыс. руб.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11" y="188641"/>
            <a:ext cx="7056783" cy="500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Liberation Serif" panose="02020603050405020304" pitchFamily="18" charset="0"/>
              </a:rPr>
              <a:t>Национальная экономика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7" y="1052384"/>
            <a:ext cx="2214579" cy="14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26754"/>
            <a:ext cx="2133600" cy="163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571">
            <a:off x="623776" y="4416604"/>
            <a:ext cx="3591091" cy="19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537">
            <a:off x="4930587" y="4440524"/>
            <a:ext cx="3680485" cy="20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avatars.mds.yandex.net/i?id=8f7648ce6f2916e32ee6ba8510e99c4f5d7bab20-7766812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77" y="2704288"/>
            <a:ext cx="2214579" cy="16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5" y="307521"/>
            <a:ext cx="6773287" cy="1000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 расходов бюджета городского округа Сухой Лог в расчете на одного жителя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02916"/>
              </p:ext>
            </p:extLst>
          </p:nvPr>
        </p:nvGraphicFramePr>
        <p:xfrm>
          <a:off x="642758" y="1700808"/>
          <a:ext cx="7992887" cy="43797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17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7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2 702,3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3 881,4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3 617,9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5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437,8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662,5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657,1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2 458,2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4 606,2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4 516,7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4 645,4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11 606,4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10 747,5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213,9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122,7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31 999,6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43 317,5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42 987,3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3 397,1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5 529,5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5 529,4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3 673,8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3 992,3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3 777,2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2 864,3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3 276,7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3 276,7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068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52 494,8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77 180,7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75 444,8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29217" y="1423384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1450" name="Picture 10" descr="https://avatars.mds.yandex.net/i?id=c4d66880bb65711b7439473db72c5d50a8819fcc-871063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274500"/>
            <a:ext cx="1495300" cy="12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5015"/>
              </p:ext>
            </p:extLst>
          </p:nvPr>
        </p:nvGraphicFramePr>
        <p:xfrm>
          <a:off x="323529" y="2007720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Источники финансирования дефицита бюджета</a:t>
            </a:r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049" y="5589240"/>
            <a:ext cx="32704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Муниципальный долг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31853" y="5068886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768367" y="980728"/>
            <a:ext cx="778674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профицит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дефицит</a:t>
            </a:r>
            <a:r>
              <a:rPr lang="ru-RU" sz="1500" dirty="0">
                <a:latin typeface="Liberation Serif" panose="02020603050405020304" pitchFamily="18" charset="0"/>
              </a:rPr>
              <a:t>.</a:t>
            </a:r>
            <a:endParaRPr lang="ru-RU" sz="1500" b="1" u="sng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684661"/>
              </p:ext>
            </p:extLst>
          </p:nvPr>
        </p:nvGraphicFramePr>
        <p:xfrm>
          <a:off x="323528" y="1412776"/>
          <a:ext cx="852636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22"/>
                <a:gridCol w="1404817"/>
                <a:gridCol w="1512168"/>
                <a:gridCol w="1584176"/>
                <a:gridCol w="1469586"/>
              </a:tblGrid>
              <a:tr h="79168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01.01.2024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31.12.2024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8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«+»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«-»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50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58614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Муниципальный долг городского округа Сухой Лог в 2024 году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884368" y="956438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5976458"/>
              </p:ext>
            </p:extLst>
          </p:nvPr>
        </p:nvGraphicFramePr>
        <p:xfrm>
          <a:off x="323528" y="3861048"/>
          <a:ext cx="852636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1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s://fonoteka.top/uploads/posts/2024-01/1705913965_fonoteka-top-p-sukhoi-log-gorod-krasivo-foni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7" y="174594"/>
            <a:ext cx="6423671" cy="64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5008" y="2602389"/>
            <a:ext cx="21967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Контактная </a:t>
            </a:r>
            <a:endParaRPr lang="ru-RU" sz="2900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900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информация</a:t>
            </a:r>
            <a:endParaRPr lang="ru-RU" sz="2900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678855" y="185973"/>
            <a:ext cx="617961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Благодарим </a:t>
            </a:r>
            <a:r>
              <a:rPr lang="ru-RU" sz="3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5" y="174593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4" y="260650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городского округа Сухой Лог за 2024  год</a:t>
            </a:r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1" y="2500306"/>
            <a:ext cx="2786083" cy="1785950"/>
          </a:xfrm>
          <a:prstGeom prst="quad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Liberation Serif" panose="02020603050405020304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107" y="2162820"/>
            <a:ext cx="7986133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Доходы бюджета  </a:t>
            </a:r>
            <a:r>
              <a:rPr lang="ru-RU" b="1" dirty="0" smtClean="0">
                <a:solidFill>
                  <a:schemeClr val="dk1"/>
                </a:solidFill>
                <a:latin typeface="Liberation Serif" panose="02020603050405020304" pitchFamily="18" charset="0"/>
              </a:rPr>
              <a:t>3 519 663,0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107" y="4286248"/>
            <a:ext cx="8059863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3 508 032,7тыс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61595" y="90033"/>
            <a:ext cx="1071570" cy="2891720"/>
          </a:xfrm>
          <a:prstGeom prst="homePlate">
            <a:avLst>
              <a:gd name="adj" fmla="val 484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</a:rPr>
              <a:t>Налоговые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1 021 036,6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4000496" y="331660"/>
            <a:ext cx="1071570" cy="242889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75 754,8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865419" y="74225"/>
            <a:ext cx="1071576" cy="2943769"/>
          </a:xfrm>
          <a:prstGeom prst="homePlate">
            <a:avLst>
              <a:gd name="adj" fmla="val 50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Безвозмездные </a:t>
            </a:r>
            <a:r>
              <a:rPr lang="ru-RU" sz="1400" dirty="0" smtClean="0">
                <a:latin typeface="Liberation Serif" panose="02020603050405020304" pitchFamily="18" charset="0"/>
              </a:rPr>
              <a:t>поступления</a:t>
            </a:r>
          </a:p>
          <a:p>
            <a:pPr algn="ctr">
              <a:defRPr/>
            </a:pP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i="1" dirty="0">
                <a:latin typeface="Liberation Serif" panose="02020603050405020304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2 422 871,6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4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3" y="4929199"/>
            <a:ext cx="1643075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1 998 824,1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175 633,5 тыс. руб</a:t>
            </a:r>
            <a:r>
              <a:rPr lang="ru-RU" sz="1200" b="1" dirty="0"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9" y="4929199"/>
            <a:ext cx="1785951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257 105,5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5" y="5857893"/>
            <a:ext cx="1571636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168 225,0  тыс</a:t>
            </a:r>
            <a:r>
              <a:rPr lang="ru-RU" sz="1200" b="1" dirty="0">
                <a:latin typeface="Liberation Serif" panose="02020603050405020304" pitchFamily="18" charset="0"/>
              </a:rPr>
              <a:t>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5" y="5857893"/>
            <a:ext cx="1500199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210 019,8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152 361,6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714515" cy="785818"/>
          </a:xfrm>
          <a:prstGeom prst="homePlate">
            <a:avLst>
              <a:gd name="adj" fmla="val 1012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42 902,5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7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75 694,9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75 444,8 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502 960,7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3" y="4714878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3" y="4714878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8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3" y="4714878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3" y="5715016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2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3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3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75766" y="188640"/>
            <a:ext cx="7428074" cy="43204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Мы все - налогоплательщики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33343" y="1362097"/>
            <a:ext cx="5735484" cy="5115840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47664" y="913075"/>
            <a:ext cx="1853421" cy="1795845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Ставка налога </a:t>
            </a:r>
            <a:r>
              <a:rPr lang="ru-RU" sz="1400" b="1" dirty="0">
                <a:latin typeface="Liberation Serif" panose="02020603050405020304" pitchFamily="18" charset="0"/>
              </a:rPr>
              <a:t>13% если налогооблагаемый доход за год не превышает 5 </a:t>
            </a:r>
            <a:r>
              <a:rPr lang="ru-RU" sz="1400" b="1" dirty="0" smtClean="0">
                <a:latin typeface="Liberation Serif" panose="02020603050405020304" pitchFamily="18" charset="0"/>
              </a:rPr>
              <a:t>млн. </a:t>
            </a:r>
            <a:r>
              <a:rPr lang="ru-RU" sz="1400" b="1" dirty="0">
                <a:latin typeface="Liberation Serif" panose="02020603050405020304" pitchFamily="18" charset="0"/>
              </a:rPr>
              <a:t>р</a:t>
            </a:r>
            <a:r>
              <a:rPr lang="ru-RU" sz="1400" b="1" dirty="0" smtClean="0">
                <a:latin typeface="Liberation Serif" panose="02020603050405020304" pitchFamily="18" charset="0"/>
              </a:rPr>
              <a:t>уб. 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78111" y="5215796"/>
            <a:ext cx="1593690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В отдельных случаях ставка   9%, 30%,  35%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15185" y="1112259"/>
            <a:ext cx="1157150" cy="10674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0,2 %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59105" y="2438535"/>
            <a:ext cx="1101056" cy="10207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0,3%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31848" y="4323244"/>
            <a:ext cx="1172064" cy="10926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111" y="4005319"/>
            <a:ext cx="23446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доходы физических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774 826,1 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869" y="2450025"/>
            <a:ext cx="193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17 296,0 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  <a:endParaRPr lang="ru-RU" sz="16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2128" y="4269384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Земельный налог 25 378,1 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</a:p>
          <a:p>
            <a:pPr algn="ctr"/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568" y="4523299"/>
            <a:ext cx="9666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 0,1 %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3" y="620688"/>
            <a:ext cx="416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Ставка налога исходя из кадастровой стоимости объектов</a:t>
            </a:r>
            <a:endParaRPr lang="ru-RU" sz="1600" b="1" u="sng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8237" y="1499793"/>
            <a:ext cx="28453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отношении комнат, квартир</a:t>
            </a:r>
            <a:endParaRPr lang="ru-RU" sz="13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6278" y="2502652"/>
            <a:ext cx="2447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отношении жилых домов, гаражей,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объектов 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незавер-шенного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строительства и др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4026" y="4398214"/>
            <a:ext cx="2447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для ведения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личного подсобного хозяйства, садоводства или огородничества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8176" y="5785439"/>
            <a:ext cx="30442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под жилыми домами индивидуальной застройки, под индивидуальными гаражами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15185" y="5469156"/>
            <a:ext cx="1250378" cy="11872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налога  0,3 %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504" y="2179716"/>
            <a:ext cx="1843227" cy="182560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Ставка налога 15% </a:t>
            </a:r>
            <a:r>
              <a:rPr lang="ru-RU" sz="1400" b="1" dirty="0">
                <a:latin typeface="Liberation Serif" panose="02020603050405020304" pitchFamily="18" charset="0"/>
              </a:rPr>
              <a:t>если </a:t>
            </a:r>
            <a:r>
              <a:rPr lang="ru-RU" sz="1400" b="1" dirty="0" smtClean="0">
                <a:latin typeface="Liberation Serif" panose="02020603050405020304" pitchFamily="18" charset="0"/>
              </a:rPr>
              <a:t>годовой </a:t>
            </a:r>
            <a:r>
              <a:rPr lang="ru-RU" sz="1400" b="1" dirty="0">
                <a:latin typeface="Liberation Serif" panose="02020603050405020304" pitchFamily="18" charset="0"/>
              </a:rPr>
              <a:t>доход </a:t>
            </a:r>
            <a:r>
              <a:rPr lang="ru-RU" sz="1400" b="1" dirty="0" err="1" smtClean="0">
                <a:latin typeface="Liberation Serif" panose="02020603050405020304" pitchFamily="18" charset="0"/>
              </a:rPr>
              <a:t>налого</a:t>
            </a:r>
            <a:r>
              <a:rPr lang="ru-RU" sz="1400" b="1" dirty="0" smtClean="0">
                <a:latin typeface="Liberation Serif" panose="02020603050405020304" pitchFamily="18" charset="0"/>
              </a:rPr>
              <a:t>-плательщика превышает </a:t>
            </a:r>
            <a:r>
              <a:rPr lang="ru-RU" sz="1400" b="1" dirty="0">
                <a:latin typeface="Liberation Serif" panose="02020603050405020304" pitchFamily="18" charset="0"/>
              </a:rPr>
              <a:t>5 </a:t>
            </a:r>
            <a:r>
              <a:rPr lang="ru-RU" sz="1400" b="1" dirty="0" smtClean="0">
                <a:latin typeface="Liberation Serif" panose="02020603050405020304" pitchFamily="18" charset="0"/>
              </a:rPr>
              <a:t>млн. </a:t>
            </a:r>
            <a:r>
              <a:rPr lang="ru-RU" sz="1400" b="1" dirty="0">
                <a:latin typeface="Liberation Serif" panose="02020603050405020304" pitchFamily="18" charset="0"/>
              </a:rPr>
              <a:t>р</a:t>
            </a:r>
            <a:r>
              <a:rPr lang="ru-RU" sz="1400" b="1" dirty="0" smtClean="0">
                <a:latin typeface="Liberation Serif" panose="02020603050405020304" pitchFamily="18" charset="0"/>
              </a:rPr>
              <a:t>уб. 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1440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Liberation Serif" pitchFamily="18" charset="0"/>
              </a:rPr>
              <a:t>Поступление доходов местного бюджета </a:t>
            </a:r>
            <a:br>
              <a:rPr lang="ru-RU" sz="2600" b="1" dirty="0" smtClean="0">
                <a:latin typeface="Liberation Serif" pitchFamily="18" charset="0"/>
              </a:rPr>
            </a:br>
            <a:r>
              <a:rPr lang="ru-RU" sz="2600" b="1" dirty="0" smtClean="0">
                <a:latin typeface="Liberation Serif" pitchFamily="18" charset="0"/>
              </a:rPr>
              <a:t>в 2022 – 2024 годах</a:t>
            </a:r>
            <a:endParaRPr lang="ru-RU" sz="2600" b="1" dirty="0">
              <a:latin typeface="Liberation Serif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10277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Liberation Serif" pitchFamily="18" charset="0"/>
              </a:rPr>
              <a:t>тыс. руб.</a:t>
            </a:r>
            <a:endParaRPr lang="ru-RU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5229241"/>
              </p:ext>
            </p:extLst>
          </p:nvPr>
        </p:nvGraphicFramePr>
        <p:xfrm>
          <a:off x="179512" y="1397000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1048723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iberation Serif" pitchFamily="18" charset="0"/>
              </a:rPr>
              <a:t>Поступило в бюджет всего:</a:t>
            </a:r>
          </a:p>
          <a:p>
            <a:endParaRPr lang="ru-RU" b="1" dirty="0" smtClean="0">
              <a:latin typeface="Liberation Serif" pitchFamily="18" charset="0"/>
            </a:endParaRPr>
          </a:p>
          <a:p>
            <a:r>
              <a:rPr lang="ru-RU" b="1" dirty="0" smtClean="0">
                <a:latin typeface="Liberation Serif" pitchFamily="18" charset="0"/>
              </a:rPr>
              <a:t>     2022 год – 2 362 668,6</a:t>
            </a:r>
          </a:p>
          <a:p>
            <a:r>
              <a:rPr lang="ru-RU" b="1" dirty="0" smtClean="0">
                <a:latin typeface="Liberation Serif" pitchFamily="18" charset="0"/>
              </a:rPr>
              <a:t>     2023 год – 2 420 004,3</a:t>
            </a:r>
          </a:p>
          <a:p>
            <a:r>
              <a:rPr lang="ru-RU" b="1" dirty="0" smtClean="0">
                <a:latin typeface="Liberation Serif" pitchFamily="18" charset="0"/>
              </a:rPr>
              <a:t>     2024 год – 3 519 663,0</a:t>
            </a:r>
            <a:endParaRPr lang="ru-RU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6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443486" y="360043"/>
            <a:ext cx="6447586" cy="69269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доходов бюджета за 2024 год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12" y="332656"/>
            <a:ext cx="1605256" cy="11979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1827947"/>
            <a:ext cx="6945397" cy="33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4460" y="1530572"/>
            <a:ext cx="147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тыс.руб</a:t>
            </a:r>
            <a:r>
              <a:rPr lang="ru-RU" sz="2000" b="1" dirty="0">
                <a:solidFill>
                  <a:schemeClr val="bg1"/>
                </a:solidFill>
                <a:latin typeface="Liberation Serif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75637140"/>
              </p:ext>
            </p:extLst>
          </p:nvPr>
        </p:nvGraphicFramePr>
        <p:xfrm>
          <a:off x="179512" y="1397000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67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33752</TotalTime>
  <Words>6952</Words>
  <Application>Microsoft Office PowerPoint</Application>
  <PresentationFormat>Экран (4:3)</PresentationFormat>
  <Paragraphs>1333</Paragraphs>
  <Slides>55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2024 год</vt:lpstr>
      <vt:lpstr> Основные параметры исполнения бюджета  городского округа Сухой Лог за 2024  год </vt:lpstr>
      <vt:lpstr>Мы все - налогоплательщики</vt:lpstr>
      <vt:lpstr>Поступление доходов местного бюджета  в 2022 – 2024 годах</vt:lpstr>
      <vt:lpstr>Структура доходов бюджета за 2024 год</vt:lpstr>
      <vt:lpstr>Структура налоговых доходов  бюджета в 2024 году </vt:lpstr>
      <vt:lpstr>Поступление налоговых платежей в бюджет  за 2024 год</vt:lpstr>
      <vt:lpstr>Динамика поступлений налога на доходы физических лиц в бюджет  за 2022 - 2024 годы</vt:lpstr>
      <vt:lpstr>Динамика поступлений налоговых  платежей в бюджет за 2023-2024 годы</vt:lpstr>
      <vt:lpstr>Поступление неналоговых платежей  в бюджет за 2024 год</vt:lpstr>
      <vt:lpstr>Структура неналоговых доходов бюджета  в 2024 году</vt:lpstr>
      <vt:lpstr>Динамика поступлений неналоговых платежей в бюджет за 2023 – 2024 годы</vt:lpstr>
      <vt:lpstr>Структура безвозмездных  поступлений в 2024 году</vt:lpstr>
      <vt:lpstr>Безвозмездные поступления в бюджет  за 2024 год</vt:lpstr>
      <vt:lpstr>Динамика безвозмездных поступлений в бюджет  за 2023-2024 годы</vt:lpstr>
      <vt:lpstr>Недоимка по налоговым и неналоговым доходам</vt:lpstr>
      <vt:lpstr>Сведения об исполнении бюджета городского округа Сухой Лог за 2022 - 2024  годы в сравнении с бюджетами других городских округов</vt:lpstr>
      <vt:lpstr>Функциональная структура расходов за 2024 год</vt:lpstr>
      <vt:lpstr>Презентация PowerPoint</vt:lpstr>
      <vt:lpstr>Презентация PowerPoint</vt:lpstr>
      <vt:lpstr>    Социально - значимые расходы в 2024 году </vt:lpstr>
      <vt:lpstr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ресурсов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бюджета городского округа Сухой Лог в расчете на одного жителя</vt:lpstr>
      <vt:lpstr>Источники финансирования дефицита бюджета</vt:lpstr>
      <vt:lpstr>Муниципальный долг городского округа Сухой Лог в 2024 году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Пользователь</cp:lastModifiedBy>
  <cp:revision>3162</cp:revision>
  <cp:lastPrinted>2021-03-10T07:55:14Z</cp:lastPrinted>
  <dcterms:created xsi:type="dcterms:W3CDTF">2014-05-05T02:55:32Z</dcterms:created>
  <dcterms:modified xsi:type="dcterms:W3CDTF">2025-08-14T11:14:46Z</dcterms:modified>
</cp:coreProperties>
</file>