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ctiveX/activeX2.xml" ContentType="application/vnd.ms-office.activeX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charts/chart14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drawings/drawing8.xml" ContentType="application/vnd.openxmlformats-officedocument.drawingml.chartshapes+xml"/>
  <Override PartName="/ppt/charts/chart1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drawings/drawing9.xml" ContentType="application/vnd.openxmlformats-officedocument.drawingml.chartshapes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3" r:id="rId1"/>
  </p:sldMasterIdLst>
  <p:notesMasterIdLst>
    <p:notesMasterId r:id="rId58"/>
  </p:notesMasterIdLst>
  <p:handoutMasterIdLst>
    <p:handoutMasterId r:id="rId59"/>
  </p:handoutMasterIdLst>
  <p:sldIdLst>
    <p:sldId id="488" r:id="rId2"/>
    <p:sldId id="478" r:id="rId3"/>
    <p:sldId id="533" r:id="rId4"/>
    <p:sldId id="524" r:id="rId5"/>
    <p:sldId id="490" r:id="rId6"/>
    <p:sldId id="395" r:id="rId7"/>
    <p:sldId id="479" r:id="rId8"/>
    <p:sldId id="396" r:id="rId9"/>
    <p:sldId id="560" r:id="rId10"/>
    <p:sldId id="558" r:id="rId11"/>
    <p:sldId id="491" r:id="rId12"/>
    <p:sldId id="399" r:id="rId13"/>
    <p:sldId id="400" r:id="rId14"/>
    <p:sldId id="402" r:id="rId15"/>
    <p:sldId id="529" r:id="rId16"/>
    <p:sldId id="480" r:id="rId17"/>
    <p:sldId id="549" r:id="rId18"/>
    <p:sldId id="550" r:id="rId19"/>
    <p:sldId id="561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69" r:id="rId28"/>
    <p:sldId id="570" r:id="rId29"/>
    <p:sldId id="546" r:id="rId30"/>
    <p:sldId id="419" r:id="rId31"/>
    <p:sldId id="548" r:id="rId32"/>
    <p:sldId id="531" r:id="rId33"/>
    <p:sldId id="507" r:id="rId34"/>
    <p:sldId id="530" r:id="rId35"/>
    <p:sldId id="428" r:id="rId36"/>
    <p:sldId id="429" r:id="rId37"/>
    <p:sldId id="547" r:id="rId38"/>
    <p:sldId id="571" r:id="rId39"/>
    <p:sldId id="433" r:id="rId40"/>
    <p:sldId id="434" r:id="rId41"/>
    <p:sldId id="572" r:id="rId42"/>
    <p:sldId id="487" r:id="rId43"/>
    <p:sldId id="438" r:id="rId44"/>
    <p:sldId id="573" r:id="rId45"/>
    <p:sldId id="441" r:id="rId46"/>
    <p:sldId id="442" r:id="rId47"/>
    <p:sldId id="574" r:id="rId48"/>
    <p:sldId id="445" r:id="rId49"/>
    <p:sldId id="551" r:id="rId50"/>
    <p:sldId id="450" r:id="rId51"/>
    <p:sldId id="575" r:id="rId52"/>
    <p:sldId id="510" r:id="rId53"/>
    <p:sldId id="576" r:id="rId54"/>
    <p:sldId id="577" r:id="rId55"/>
    <p:sldId id="458" r:id="rId56"/>
    <p:sldId id="457" r:id="rId57"/>
  </p:sldIdLst>
  <p:sldSz cx="9144000" cy="6858000" type="screen4x3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FF"/>
    <a:srgbClr val="FFCCFF"/>
    <a:srgbClr val="CCCCFF"/>
    <a:srgbClr val="CCFF99"/>
    <a:srgbClr val="6699FF"/>
    <a:srgbClr val="90BBD6"/>
    <a:srgbClr val="86A2E0"/>
    <a:srgbClr val="99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1875" autoAdjust="0"/>
    <p:restoredTop sz="67200" autoAdjust="0"/>
  </p:normalViewPr>
  <p:slideViewPr>
    <p:cSldViewPr>
      <p:cViewPr>
        <p:scale>
          <a:sx n="115" d="100"/>
          <a:sy n="115" d="100"/>
        </p:scale>
        <p:origin x="-152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11111111111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11101010101010101010101010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11111211111111111111111111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18181818181818181818181818181615151515151515151515151212121212121312121212121212121212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131313131413131313131313131313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41414141414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51515151515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61616161616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171717171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1818181818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1919191919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2222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2020202020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12121212121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333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444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11555555555555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11666666666666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11777777777777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1188888888888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11999999999999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floor>
    <c:sideWall>
      <c:thickness val="0"/>
      <c:spPr>
        <a:solidFill>
          <a:schemeClr val="bg1">
            <a:lumMod val="95000"/>
          </a:schemeClr>
        </a:solidFill>
      </c:spPr>
    </c:sideWall>
    <c:backWall>
      <c:thickness val="0"/>
      <c:spPr>
        <a:solidFill>
          <a:schemeClr val="bg1">
            <a:lumMod val="9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2839142504323513"/>
          <c:y val="0"/>
          <c:w val="0.58471614871732525"/>
          <c:h val="0.985657942768263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(факт)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283469369296077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570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8.45333247844900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AB-4208-AA7D-2E23C0F87414}"/>
                </c:ext>
              </c:extLst>
            </c:dLbl>
            <c:dLbl>
              <c:idx val="2"/>
              <c:layout>
                <c:manualLayout>
                  <c:x val="4.8130101348602917E-3"/>
                  <c:y val="1.15272231916134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018,6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088,0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AB-4208-AA7D-2E23C0F87414}"/>
                </c:ext>
              </c:extLst>
            </c:dLbl>
            <c:dLbl>
              <c:idx val="4"/>
              <c:layout>
                <c:manualLayout>
                  <c:x val="2.8878060809161749E-2"/>
                  <c:y val="9.221923780436886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Лист1!$B$2:$B$7</c:f>
              <c:numCache>
                <c:formatCode>0.00</c:formatCode>
                <c:ptCount val="6"/>
                <c:pt idx="0" formatCode="0">
                  <c:v>46570</c:v>
                </c:pt>
                <c:pt idx="1">
                  <c:v>0.44</c:v>
                </c:pt>
                <c:pt idx="2" formatCode="0.0">
                  <c:v>60018.6</c:v>
                </c:pt>
                <c:pt idx="3" formatCode="0.0">
                  <c:v>14088</c:v>
                </c:pt>
                <c:pt idx="4" formatCode="0.0">
                  <c:v>12847</c:v>
                </c:pt>
                <c:pt idx="5" formatCode="0.0">
                  <c:v>105.9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AAB-4208-AA7D-2E23C0F874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 (оценка)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9.6260202697205834E-3"/>
                  <c:y val="-2.305480945109221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498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4.61096189021844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AB-4208-AA7D-2E23C0F87414}"/>
                </c:ext>
              </c:extLst>
            </c:dLbl>
            <c:dLbl>
              <c:idx val="2"/>
              <c:layout>
                <c:manualLayout>
                  <c:x val="1.1230356981340679E-2"/>
                  <c:y val="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70 821,95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AAB-4208-AA7D-2E23C0F87414}"/>
                </c:ext>
              </c:extLst>
            </c:dLbl>
            <c:dLbl>
              <c:idx val="3"/>
              <c:layout>
                <c:manualLayout>
                  <c:x val="2.2460587636956034E-2"/>
                  <c:y val="4.610780356285757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15 298,0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AAB-4208-AA7D-2E23C0F87414}"/>
                </c:ext>
              </c:extLst>
            </c:dLbl>
            <c:dLbl>
              <c:idx val="4"/>
              <c:layout>
                <c:manualLayout>
                  <c:x val="1.764745117637042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21 441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4.6109618902184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Лист1!$C$2:$C$7</c:f>
              <c:numCache>
                <c:formatCode>0.00</c:formatCode>
                <c:ptCount val="6"/>
                <c:pt idx="0" formatCode="0">
                  <c:v>46498</c:v>
                </c:pt>
                <c:pt idx="1">
                  <c:v>0.3</c:v>
                </c:pt>
                <c:pt idx="2" formatCode="0.0">
                  <c:v>70821.95</c:v>
                </c:pt>
                <c:pt idx="3" formatCode="0.0">
                  <c:v>15298</c:v>
                </c:pt>
                <c:pt idx="4" formatCode="0.0">
                  <c:v>21441</c:v>
                </c:pt>
                <c:pt idx="5" formatCode="0.0">
                  <c:v>105.8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AAB-4208-AA7D-2E23C0F8741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 (прогноз)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1.1230356981340679E-2"/>
                  <c:y val="-6.916442835327664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46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312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AAB-4208-AA7D-2E23C0F87414}"/>
                </c:ext>
              </c:extLst>
            </c:dLbl>
            <c:dLbl>
              <c:idx val="1"/>
              <c:layout>
                <c:manualLayout>
                  <c:x val="1.9252040539441167E-2"/>
                  <c:y val="-9.2219237804368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AAB-4208-AA7D-2E23C0F87414}"/>
                </c:ext>
              </c:extLst>
            </c:dLbl>
            <c:dLbl>
              <c:idx val="2"/>
              <c:layout>
                <c:manualLayout>
                  <c:x val="9.6260202697205834E-3"/>
                  <c:y val="-9.221923780436886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76 275,24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AAB-4208-AA7D-2E23C0F87414}"/>
                </c:ext>
              </c:extLst>
            </c:dLbl>
            <c:dLbl>
              <c:idx val="3"/>
              <c:layout>
                <c:manualLayout>
                  <c:x val="8.0216835581004859E-3"/>
                  <c:y val="-4.226666239224501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17 556,0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AAB-4208-AA7D-2E23C0F87414}"/>
                </c:ext>
              </c:extLst>
            </c:dLbl>
            <c:dLbl>
              <c:idx val="4"/>
              <c:layout>
                <c:manualLayout>
                  <c:x val="1.7647703827821128E-2"/>
                  <c:y val="-1.3832885670655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AAB-4208-AA7D-2E23C0F87414}"/>
                </c:ext>
              </c:extLst>
            </c:dLbl>
            <c:dLbl>
              <c:idx val="5"/>
              <c:layout>
                <c:manualLayout>
                  <c:x val="1.92520405394411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AAB-4208-AA7D-2E23C0F87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Численн. населения, чел.</c:v>
                </c:pt>
                <c:pt idx="1">
                  <c:v>Уровень безработицы, %</c:v>
                </c:pt>
                <c:pt idx="2">
                  <c:v>Среднемесячная ЗП, руб.</c:v>
                </c:pt>
                <c:pt idx="3">
                  <c:v>Прожиточ. минимум, руб.</c:v>
                </c:pt>
                <c:pt idx="4">
                  <c:v>Прогноз объемов жилищного строительства, м2</c:v>
                </c:pt>
                <c:pt idx="5">
                  <c:v>Индекс потребительских цен, %</c:v>
                </c:pt>
              </c:strCache>
            </c:strRef>
          </c:cat>
          <c:val>
            <c:numRef>
              <c:f>Лист1!$D$2:$D$7</c:f>
              <c:numCache>
                <c:formatCode>0.00</c:formatCode>
                <c:ptCount val="6"/>
                <c:pt idx="0" formatCode="0">
                  <c:v>46312</c:v>
                </c:pt>
                <c:pt idx="1">
                  <c:v>0.3</c:v>
                </c:pt>
                <c:pt idx="2" formatCode="0.0">
                  <c:v>76275.240000000005</c:v>
                </c:pt>
                <c:pt idx="3" formatCode="0.0">
                  <c:v>17556</c:v>
                </c:pt>
                <c:pt idx="4" formatCode="0.0">
                  <c:v>21441</c:v>
                </c:pt>
                <c:pt idx="5" formatCode="0.0">
                  <c:v>106.5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AAB-4208-AA7D-2E23C0F87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290752"/>
        <c:axId val="64380224"/>
        <c:axId val="0"/>
      </c:bar3DChart>
      <c:catAx>
        <c:axId val="201290752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64380224"/>
        <c:crosses val="autoZero"/>
        <c:auto val="1"/>
        <c:lblAlgn val="ctr"/>
        <c:lblOffset val="100"/>
        <c:noMultiLvlLbl val="0"/>
      </c:catAx>
      <c:valAx>
        <c:axId val="64380224"/>
        <c:scaling>
          <c:orientation val="minMax"/>
        </c:scaling>
        <c:delete val="1"/>
        <c:axPos val="b"/>
        <c:minorGridlines/>
        <c:numFmt formatCode="0" sourceLinked="1"/>
        <c:majorTickMark val="out"/>
        <c:minorTickMark val="none"/>
        <c:tickLblPos val="nextTo"/>
        <c:crossAx val="20129075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451389860895169"/>
          <c:y val="2.7460637997375758E-2"/>
          <c:w val="0.2531376230733271"/>
          <c:h val="0.24711615194535394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289734468578194E-2"/>
          <c:y val="5.8286138282200195E-2"/>
          <c:w val="0.91671026553142176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0BBD6"/>
            </a:solidFill>
          </c:spPr>
          <c:invertIfNegative val="0"/>
          <c:dLbls>
            <c:dLbl>
              <c:idx val="0"/>
              <c:layout>
                <c:manualLayout>
                  <c:x val="1.8812805015249498E-2"/>
                  <c:y val="0.261658488325603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ED8-4496-B7EB-1C2D8BDA13BA}"/>
                </c:ext>
              </c:extLst>
            </c:dLbl>
            <c:dLbl>
              <c:idx val="1"/>
              <c:layout>
                <c:manualLayout>
                  <c:x val="2.0705988568980663E-2"/>
                  <c:y val="0.2680334417716523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22 383  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ED8-4496-B7EB-1C2D8BDA13BA}"/>
                </c:ext>
              </c:extLst>
            </c:dLbl>
            <c:dLbl>
              <c:idx val="2"/>
              <c:layout>
                <c:manualLayout>
                  <c:x val="1.8710226343111529E-2"/>
                  <c:y val="0.35780890924312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ED8-4496-B7EB-1C2D8BDA13BA}"/>
                </c:ext>
              </c:extLst>
            </c:dLbl>
            <c:dLbl>
              <c:idx val="3"/>
              <c:layout>
                <c:manualLayout>
                  <c:x val="1.9621782810907689E-2"/>
                  <c:y val="0.293094774706414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ED8-4496-B7EB-1C2D8BDA13BA}"/>
                </c:ext>
              </c:extLst>
            </c:dLbl>
            <c:dLbl>
              <c:idx val="4"/>
              <c:layout>
                <c:manualLayout>
                  <c:x val="1.525646798046618E-2"/>
                  <c:y val="0.26540627765217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ED8-4496-B7EB-1C2D8BDA13BA}"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8-4496-B7EB-1C2D8BDA13BA}"/>
                </c:ext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8-4496-B7EB-1C2D8BDA13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22383.200000000001</c:v>
                </c:pt>
                <c:pt idx="1">
                  <c:v>25140</c:v>
                </c:pt>
                <c:pt idx="2">
                  <c:v>24444</c:v>
                </c:pt>
                <c:pt idx="3">
                  <c:v>23135</c:v>
                </c:pt>
                <c:pt idx="4">
                  <c:v>22798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D8-4496-B7EB-1C2D8BDA1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234775040"/>
        <c:axId val="234611840"/>
        <c:axId val="0"/>
      </c:bar3DChart>
      <c:catAx>
        <c:axId val="234775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 i="0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4611840"/>
        <c:crosses val="autoZero"/>
        <c:auto val="1"/>
        <c:lblAlgn val="ctr"/>
        <c:lblOffset val="100"/>
        <c:noMultiLvlLbl val="0"/>
      </c:catAx>
      <c:valAx>
        <c:axId val="234611840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77504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6.359973517291731E-2"/>
          <c:w val="1"/>
          <c:h val="0.7356320927225344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90BBD6"/>
            </a:solidFill>
            <a:ln>
              <a:solidFill>
                <a:srgbClr val="003192"/>
              </a:solidFill>
            </a:ln>
          </c:spPr>
          <c:invertIfNegative val="0"/>
          <c:dLbls>
            <c:dLbl>
              <c:idx val="0"/>
              <c:layout>
                <c:manualLayout>
                  <c:x val="1.4864792423122688E-2"/>
                  <c:y val="1.3291590065593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75662636162084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792423122688E-2"/>
                  <c:y val="2.65831801311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324230150059494E-2"/>
                  <c:y val="3.4558134170542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56509316011208E-2"/>
                  <c:y val="3.9874770196780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789927</c:v>
                </c:pt>
                <c:pt idx="1">
                  <c:v>973780</c:v>
                </c:pt>
                <c:pt idx="2">
                  <c:v>1188816</c:v>
                </c:pt>
                <c:pt idx="3">
                  <c:v>1298091.1000000001</c:v>
                </c:pt>
                <c:pt idx="4">
                  <c:v>1341050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30-424F-AE36-1BDA3F4620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405354696185896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351271665434958E-2"/>
                  <c:y val="-3.4558134170543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64792423122742E-2"/>
                  <c:y val="-4.519161553939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351271665434958E-2"/>
                  <c:y val="-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810709392371764E-2"/>
                  <c:y val="-3.721645218366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Лист1!$C$2:$C$6</c:f>
              <c:numCache>
                <c:formatCode>_-* #,##0_р_._-;\-* #,##0_р_._-;_-* "-"??_р_._-;_-@_-</c:formatCode>
                <c:ptCount val="5"/>
                <c:pt idx="0">
                  <c:v>78879</c:v>
                </c:pt>
                <c:pt idx="1">
                  <c:v>76692.7</c:v>
                </c:pt>
                <c:pt idx="2">
                  <c:v>91422</c:v>
                </c:pt>
                <c:pt idx="3">
                  <c:v>81712</c:v>
                </c:pt>
                <c:pt idx="4">
                  <c:v>79727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930-424F-AE36-1BDA3F4620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1.337831318081042E-2"/>
                  <c:y val="-6.1141314301729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837750907747224E-2"/>
                  <c:y val="2.6581086967397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83763386213754E-2"/>
                  <c:y val="2.9241498144305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43105603933106E-2"/>
                  <c:y val="1.32915900655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56509316011208E-2"/>
                  <c:y val="2.1266544104949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Лист1!$D$2:$D$6</c:f>
              <c:numCache>
                <c:formatCode>_-* #,##0_р_._-;\-* #,##0_р_._-;_-* "-"??_р_._-;_-@_-</c:formatCode>
                <c:ptCount val="5"/>
                <c:pt idx="0">
                  <c:v>1551198</c:v>
                </c:pt>
                <c:pt idx="1">
                  <c:v>2208282.7999999998</c:v>
                </c:pt>
                <c:pt idx="2">
                  <c:v>2288263</c:v>
                </c:pt>
                <c:pt idx="3">
                  <c:v>1895479</c:v>
                </c:pt>
                <c:pt idx="4">
                  <c:v>1905702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930-424F-AE36-1BDA3F462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234784768"/>
        <c:axId val="234614144"/>
        <c:axId val="0"/>
      </c:bar3DChart>
      <c:catAx>
        <c:axId val="23478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34614144"/>
        <c:crosses val="autoZero"/>
        <c:auto val="1"/>
        <c:lblAlgn val="ctr"/>
        <c:lblOffset val="100"/>
        <c:tickLblSkip val="1"/>
        <c:noMultiLvlLbl val="0"/>
      </c:catAx>
      <c:valAx>
        <c:axId val="234614144"/>
        <c:scaling>
          <c:orientation val="minMax"/>
        </c:scaling>
        <c:delete val="1"/>
        <c:axPos val="l"/>
        <c:numFmt formatCode="_-* #,##0_р_._-;\-* #,##0_р_._-;_-* &quot;-&quot;??_р_._-;_-@_-" sourceLinked="1"/>
        <c:majorTickMark val="out"/>
        <c:minorTickMark val="none"/>
        <c:tickLblPos val="nextTo"/>
        <c:crossAx val="2347847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0313823307616451"/>
          <c:y val="0.93878914821672421"/>
          <c:w val="0.85561795927838047"/>
          <c:h val="6.121085178327583E-2"/>
        </c:manualLayout>
      </c:layout>
      <c:overlay val="0"/>
      <c:spPr>
        <a:ln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7"/>
          <c:y val="3.9162508178103669E-2"/>
          <c:w val="0.86368839311752721"/>
          <c:h val="0.31326661902431285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998656"/>
        <c:axId val="234617600"/>
      </c:barChart>
      <c:catAx>
        <c:axId val="292998656"/>
        <c:scaling>
          <c:orientation val="minMax"/>
        </c:scaling>
        <c:delete val="1"/>
        <c:axPos val="b"/>
        <c:majorTickMark val="out"/>
        <c:minorTickMark val="none"/>
        <c:tickLblPos val="nextTo"/>
        <c:crossAx val="234617600"/>
        <c:crosses val="autoZero"/>
        <c:auto val="1"/>
        <c:lblAlgn val="ctr"/>
        <c:lblOffset val="100"/>
        <c:noMultiLvlLbl val="0"/>
      </c:catAx>
      <c:valAx>
        <c:axId val="234617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9986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99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3196292591434E-2"/>
          <c:y val="2.9493068021681803E-2"/>
          <c:w val="0.3083851677134799"/>
          <c:h val="0.704918135457715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2">
                  <a:lumMod val="25000"/>
                </a:schemeClr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51C-4360-A8B4-7D3E87FC354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51C-4360-A8B4-7D3E87FC354A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51C-4360-A8B4-7D3E87FC354A}"/>
              </c:ext>
            </c:extLst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51C-4360-A8B4-7D3E87FC354A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51C-4360-A8B4-7D3E87FC354A}"/>
              </c:ext>
            </c:extLst>
          </c:dPt>
          <c:dPt>
            <c:idx val="6"/>
            <c:bubble3D val="0"/>
            <c:explosion val="3"/>
            <c:spPr>
              <a:solidFill>
                <a:srgbClr val="90BBD6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51C-4360-A8B4-7D3E87FC354A}"/>
              </c:ext>
            </c:extLst>
          </c:dPt>
          <c:dPt>
            <c:idx val="7"/>
            <c:bubble3D val="0"/>
            <c:spPr>
              <a:solidFill>
                <a:srgbClr val="CCFFFF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51C-4360-A8B4-7D3E87FC354A}"/>
              </c:ext>
            </c:extLst>
          </c:dPt>
          <c:dPt>
            <c:idx val="8"/>
            <c:bubble3D val="0"/>
            <c:spPr>
              <a:solidFill>
                <a:srgbClr val="86A2E0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51C-4360-A8B4-7D3E87FC354A}"/>
              </c:ext>
            </c:extLst>
          </c:dPt>
          <c:dPt>
            <c:idx val="9"/>
            <c:bubble3D val="0"/>
            <c:spPr>
              <a:solidFill>
                <a:schemeClr val="tx1">
                  <a:lumMod val="65000"/>
                </a:schemeClr>
              </a:solidFill>
              <a:ln w="9525" cap="flat" cmpd="sng" algn="ctr">
                <a:solidFill>
                  <a:schemeClr val="tx2">
                    <a:lumMod val="2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7E9F1"/>
              </a:solidFill>
              <a:ln>
                <a:solidFill>
                  <a:schemeClr val="tx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51C-4360-A8B4-7D3E87FC354A}"/>
              </c:ext>
            </c:extLst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7.8E-2</c:v>
                </c:pt>
                <c:pt idx="1">
                  <c:v>1E-3</c:v>
                </c:pt>
                <c:pt idx="2">
                  <c:v>1.2E-2</c:v>
                </c:pt>
                <c:pt idx="3">
                  <c:v>5.6000000000000001E-2</c:v>
                </c:pt>
                <c:pt idx="4">
                  <c:v>0.13200000000000001</c:v>
                </c:pt>
                <c:pt idx="5">
                  <c:v>2E-3</c:v>
                </c:pt>
                <c:pt idx="6">
                  <c:v>0.54200000000000004</c:v>
                </c:pt>
                <c:pt idx="7">
                  <c:v>7.5999999999999998E-2</c:v>
                </c:pt>
                <c:pt idx="8">
                  <c:v>4.9000000000000002E-2</c:v>
                </c:pt>
                <c:pt idx="9">
                  <c:v>5.0999999999999997E-2</c:v>
                </c:pt>
                <c:pt idx="10" formatCode="0.00%">
                  <c:v>4.0000000000000002E-4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51C-4360-A8B4-7D3E87FC3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434289897075577"/>
          <c:y val="2.1988784871856345E-2"/>
          <c:w val="0.51261456682675666"/>
          <c:h val="0.70881597951104847"/>
        </c:manualLayout>
      </c:layout>
      <c:overlay val="0"/>
      <c:txPr>
        <a:bodyPr/>
        <a:lstStyle/>
        <a:p>
          <a:pPr>
            <a:defRPr sz="1200" b="0">
              <a:solidFill>
                <a:schemeClr val="bg1"/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3961042044640493"/>
          <c:y val="6.9108174972428542E-3"/>
          <c:w val="0.31149281464022044"/>
          <c:h val="0.8331740240244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satMod val="180000"/>
                  </a:schemeClr>
                </a:gs>
                <a:gs pos="65000">
                  <a:schemeClr val="accent2">
                    <a:tint val="32000"/>
                    <a:satMod val="250000"/>
                  </a:schemeClr>
                </a:gs>
                <a:gs pos="100000">
                  <a:schemeClr val="accent2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1-4DD2-8BBB-AAA43162EBAA}"/>
              </c:ext>
            </c:extLst>
          </c:dPt>
          <c:dPt>
            <c:idx val="1"/>
            <c:bubble3D val="0"/>
            <c:spPr>
              <a:solidFill>
                <a:srgbClr val="86A2E0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1-4DD2-8BBB-AAA43162EBAA}"/>
              </c:ext>
            </c:extLst>
          </c:dPt>
          <c:dLbls>
            <c:dLbl>
              <c:idx val="0"/>
              <c:layout>
                <c:manualLayout>
                  <c:x val="1.6082421014734917E-3"/>
                  <c:y val="-7.8863406658701074E-1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2 </a:t>
                    </a:r>
                    <a:r>
                      <a:rPr lang="ru-RU" sz="1200" dirty="0" smtClean="0"/>
                      <a:t>874,6 млн. руб.</a:t>
                    </a:r>
                  </a:p>
                  <a:p>
                    <a:r>
                      <a:rPr lang="ru-RU" sz="1200" dirty="0" smtClean="0"/>
                      <a:t>72,9%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731746990339411E-2"/>
                  <c:y val="-1.290507016835527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</a:t>
                    </a:r>
                    <a:r>
                      <a:rPr lang="ru-RU" sz="1200" dirty="0" smtClean="0"/>
                      <a:t> 067,2 млн. руб.</a:t>
                    </a:r>
                  </a:p>
                  <a:p>
                    <a:r>
                      <a:rPr lang="ru-RU" sz="1200" dirty="0" smtClean="0"/>
                      <a:t>27,1%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accent4">
                        <a:lumMod val="50000"/>
                      </a:schemeClr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 formatCode="#,##0.0">
                  <c:v>2874.6</c:v>
                </c:pt>
                <c:pt idx="1">
                  <c:v>1067.2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81-4DD2-8BBB-AAA43162EB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884529052259204"/>
          <c:y val="0.13503791647026306"/>
          <c:w val="0.68599127613002697"/>
          <c:h val="0.735446061548716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c:spPr>
          <c:explosion val="4"/>
          <c:dPt>
            <c:idx val="0"/>
            <c:bubble3D val="0"/>
            <c:explosion val="26"/>
            <c:spPr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84-4F88-B829-82AE943E672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84-4F88-B829-82AE943E672A}"/>
              </c:ext>
            </c:extLst>
          </c:dPt>
          <c:dLbls>
            <c:dLbl>
              <c:idx val="0"/>
              <c:layout>
                <c:manualLayout>
                  <c:x val="-5.8431545528823778E-2"/>
                  <c:y val="-0.3979225059188150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97,3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4-4F88-B829-82AE943E672A}"/>
                </c:ext>
              </c:extLst>
            </c:dLbl>
            <c:dLbl>
              <c:idx val="1"/>
              <c:layout>
                <c:manualLayout>
                  <c:x val="8.1558674031582928E-2"/>
                  <c:y val="-6.336877723222453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2,7</a:t>
                    </a:r>
                    <a:r>
                      <a:rPr lang="en-US" sz="16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84-4F88-B829-82AE943E67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3834470.8</c:v>
                </c:pt>
                <c:pt idx="1">
                  <c:v>107315.5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84-4F88-B829-82AE943E67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>
                <a:solidFill>
                  <a:schemeClr val="bg1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6209080689301622E-2"/>
          <c:y val="0.7904703404937754"/>
          <c:w val="0.97069790124307309"/>
          <c:h val="0.15865384615384615"/>
        </c:manualLayout>
      </c:layout>
      <c:overlay val="0"/>
      <c:txPr>
        <a:bodyPr/>
        <a:lstStyle/>
        <a:p>
          <a:pPr>
            <a:defRPr sz="1500"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339576250438265"/>
          <c:y val="4.9647331724196525E-2"/>
          <c:w val="0.51660423749561735"/>
          <c:h val="0.911493113882111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2">
                  <a:lumMod val="50000"/>
                </a:schemeClr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3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16-4E4A-83F0-639EAAE96D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9525" cap="flat" cmpd="sng" algn="ctr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016-4E4A-83F0-639EAAE96D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63500" dist="381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glow" dir="t">
                  <a:rot lat="0" lon="0" rev="6360000"/>
                </a:lightRig>
              </a:scene3d>
              <a:sp3d contourW="1000" prstMaterial="flat">
                <a:bevelT w="95250" h="101600"/>
                <a:contourClr>
                  <a:schemeClr val="accent4">
                    <a:satMod val="30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016-4E4A-83F0-639EAAE96D1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016-4E4A-83F0-639EAAE96D1D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016-4E4A-83F0-639EAAE96D1D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016-4E4A-83F0-639EAAE96D1D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016-4E4A-83F0-639EAAE96D1D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A016-4E4A-83F0-639EAAE96D1D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A016-4E4A-83F0-639EAAE96D1D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A016-4E4A-83F0-639EAAE96D1D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A016-4E4A-83F0-639EAAE96D1D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A016-4E4A-83F0-639EAAE96D1D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A016-4E4A-83F0-639EAAE96D1D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A016-4E4A-83F0-639EAAE96D1D}"/>
              </c:ext>
            </c:extLst>
          </c:dPt>
          <c:dLbls>
            <c:dLbl>
              <c:idx val="14"/>
              <c:layout>
                <c:manualLayout>
                  <c:x val="-1.441502631423433E-3"/>
                  <c:y val="3.1024129548947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latin typeface="Liberation Serif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муниципальном округе Сухой Лог"</c:v>
                </c:pt>
                <c:pt idx="1">
                  <c:v>МП "Реализация основных направлений государственной политики в строительном комплексе муниципального округа Сухой Лог"</c:v>
                </c:pt>
                <c:pt idx="2">
                  <c:v>МП "Поддержка социально ориентированных некоммерческих организаций в муниципальном округе Сухой Лог"</c:v>
                </c:pt>
                <c:pt idx="3">
                  <c:v>МП "Экология и природопользование на территории муниципального округа Сухой Лог"</c:v>
                </c:pt>
                <c:pt idx="4">
                  <c:v>МП "Обеспечение доступным жильем малоимущих граждан, многодетных, молодых семей, а также граждан, прожив. в сельской местности, в том числе молодых семей и молодых специалистов, на территории муниципального округа Сухой Лог"</c:v>
                </c:pt>
                <c:pt idx="5">
                  <c:v>МП "Управление муниципальными финансами муниципального округа Сухой Лог"</c:v>
                </c:pt>
                <c:pt idx="6">
                  <c:v>МП "Молодежь Свердловской области на территории муниципального округа Сухой Лог"</c:v>
                </c:pt>
                <c:pt idx="7">
                  <c:v>МП "Формирование современной городской среды в муниципальном округе Сухой Лог до 2027 года"</c:v>
                </c:pt>
                <c:pt idx="8">
                  <c:v>МП "Управление и распоряжение муниципальной собственностью муниципального округа Сухой Лог"</c:v>
                </c:pt>
                <c:pt idx="9">
                  <c:v>МП "Обеспечение безопасности жизнедеятельности населения муниципального округа Сухой Лог"</c:v>
                </c:pt>
                <c:pt idx="10">
                  <c:v>МП "Развитие физической культуры и спорта в муниципальном округе Сухой Лог"</c:v>
                </c:pt>
                <c:pt idx="11">
                  <c:v>МП "Развитие культуры  и искусства в муниципальном округе Сухой Лог"</c:v>
                </c:pt>
                <c:pt idx="12">
                  <c:v>МП "Выполнение муниципальных функций, переданных государственных полномочий и обеспечение деятельности Администрации муниципального округа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гмуниципальном округе Сухой Лог"</c:v>
                </c:pt>
                <c:pt idx="14">
                  <c:v>МП "Развитие системы образования в муниципальном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  <c:pt idx="3">
                  <c:v>6.5</c:v>
                </c:pt>
                <c:pt idx="4">
                  <c:v>14.3</c:v>
                </c:pt>
                <c:pt idx="5">
                  <c:v>26.3</c:v>
                </c:pt>
                <c:pt idx="6">
                  <c:v>28.7</c:v>
                </c:pt>
                <c:pt idx="7">
                  <c:v>33.700000000000003</c:v>
                </c:pt>
                <c:pt idx="8">
                  <c:v>38.200000000000003</c:v>
                </c:pt>
                <c:pt idx="9">
                  <c:v>42.5</c:v>
                </c:pt>
                <c:pt idx="10">
                  <c:v>188.6</c:v>
                </c:pt>
                <c:pt idx="11">
                  <c:v>358.2</c:v>
                </c:pt>
                <c:pt idx="12">
                  <c:v>370.1</c:v>
                </c:pt>
                <c:pt idx="13">
                  <c:v>608.70000000000005</c:v>
                </c:pt>
                <c:pt idx="14">
                  <c:v>2116.8000000000002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A016-4E4A-83F0-639EAAE96D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4212608"/>
        <c:axId val="294944768"/>
      </c:barChart>
      <c:catAx>
        <c:axId val="29421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c:spPr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94944768"/>
        <c:crosses val="autoZero"/>
        <c:auto val="1"/>
        <c:lblAlgn val="l"/>
        <c:lblOffset val="100"/>
        <c:noMultiLvlLbl val="0"/>
      </c:catAx>
      <c:valAx>
        <c:axId val="294944768"/>
        <c:scaling>
          <c:orientation val="minMax"/>
        </c:scaling>
        <c:delete val="1"/>
        <c:axPos val="b"/>
        <c:minorGridlines/>
        <c:numFmt formatCode="0.0" sourceLinked="1"/>
        <c:majorTickMark val="out"/>
        <c:minorTickMark val="none"/>
        <c:tickLblPos val="nextTo"/>
        <c:crossAx val="294212608"/>
        <c:crosses val="autoZero"/>
        <c:crossBetween val="between"/>
      </c:valAx>
      <c:spPr>
        <a:solidFill>
          <a:schemeClr val="bg2">
            <a:lumMod val="9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92030846785095E-2"/>
          <c:y val="2.9133012720009063E-2"/>
          <c:w val="0.91176631926540352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F04-4F10-A21E-26A5508B28A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F04-4F10-A21E-26A5508B28A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F04-4F10-A21E-26A5508B28A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F04-4F10-A21E-26A5508B28A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F04-4F10-A21E-26A5508B28AA}"/>
              </c:ext>
            </c:extLst>
          </c:dPt>
          <c:dLbls>
            <c:dLbl>
              <c:idx val="0"/>
              <c:layout>
                <c:manualLayout>
                  <c:x val="5.0850749047549456E-3"/>
                  <c:y val="-3.49329891746242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675,4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40299619019734E-2"/>
                  <c:y val="-4.8906184844473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291,8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170149809509891E-2"/>
                  <c:y val="-3.16300337887274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2 116 828,6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55224714264836E-2"/>
                  <c:y val="-3.49329891746242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2 202 348,7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5425374523774726E-2"/>
                  <c:y val="-1.39731956698496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1 879 098,9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 </c:v>
                </c:pt>
                <c:pt idx="2">
                  <c:v>план 2025 год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1407675.4</c:v>
                </c:pt>
                <c:pt idx="1">
                  <c:v>1628291.8</c:v>
                </c:pt>
                <c:pt idx="2">
                  <c:v>2116828.6</c:v>
                </c:pt>
                <c:pt idx="3">
                  <c:v>2202348.7000000002</c:v>
                </c:pt>
                <c:pt idx="4">
                  <c:v>1879098.9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04-4F10-A21E-26A5508B28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4373376"/>
        <c:axId val="294947648"/>
        <c:axId val="0"/>
      </c:bar3DChart>
      <c:catAx>
        <c:axId val="29437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4947648"/>
        <c:crosses val="autoZero"/>
        <c:auto val="1"/>
        <c:lblAlgn val="ctr"/>
        <c:lblOffset val="100"/>
        <c:noMultiLvlLbl val="0"/>
      </c:catAx>
      <c:valAx>
        <c:axId val="2949476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437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56343310875798E-2"/>
          <c:y val="8.8221164726553017E-2"/>
          <c:w val="0.95074371115922063"/>
          <c:h val="0.68843225238348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704-48C6-85B2-73F05BC69143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704-48C6-85B2-73F05BC69143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704-48C6-85B2-73F05BC6914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704-48C6-85B2-73F05BC69143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704-48C6-85B2-73F05BC69143}"/>
              </c:ext>
            </c:extLst>
          </c:dPt>
          <c:dLbls>
            <c:dLbl>
              <c:idx val="0"/>
              <c:layout>
                <c:manualLayout>
                  <c:x val="1.8672742904633378E-2"/>
                  <c:y val="-0.2155624683677122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232 150,1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022785892374737E-3"/>
                  <c:y val="-0.293948820501425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372,1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672742904633378E-2"/>
                  <c:y val="-0.280884428479140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358 175,2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06835767712548E-2"/>
                  <c:y val="-0.30048101651256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38650041554204E-2"/>
                  <c:y val="-0.300481016512568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 </c:v>
                </c:pt>
                <c:pt idx="2">
                  <c:v>план 2025 год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232150.1</c:v>
                </c:pt>
                <c:pt idx="1">
                  <c:v>326372.09999999998</c:v>
                </c:pt>
                <c:pt idx="2">
                  <c:v>358175.2</c:v>
                </c:pt>
                <c:pt idx="3">
                  <c:v>360800</c:v>
                </c:pt>
                <c:pt idx="4">
                  <c:v>361000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704-48C6-85B2-73F05BC691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6136192"/>
        <c:axId val="294951104"/>
        <c:axId val="0"/>
      </c:bar3DChart>
      <c:catAx>
        <c:axId val="2961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94951104"/>
        <c:crosses val="autoZero"/>
        <c:auto val="1"/>
        <c:lblAlgn val="ctr"/>
        <c:lblOffset val="100"/>
        <c:noMultiLvlLbl val="0"/>
      </c:catAx>
      <c:valAx>
        <c:axId val="2949511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613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025412078242642E-2"/>
          <c:y val="0.23887089374514417"/>
          <c:w val="0.98446381982672027"/>
          <c:h val="0.636772493481403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09D-4FD0-8AF5-9981E6F47BE4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C09D-4FD0-8AF5-9981E6F47BE4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09D-4FD0-8AF5-9981E6F47BE4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C09D-4FD0-8AF5-9981E6F47BE4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09D-4FD0-8AF5-9981E6F47BE4}"/>
              </c:ext>
            </c:extLst>
          </c:dPt>
          <c:dLbls>
            <c:dLbl>
              <c:idx val="0"/>
              <c:layout>
                <c:manualLayout>
                  <c:x val="1.4497270061310895E-2"/>
                  <c:y val="-0.286933527604038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29693415081148E-2"/>
                  <c:y val="-0.2869335276040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7270061310895E-2"/>
                  <c:y val="-0.3162124589922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913481738196044E-2"/>
                  <c:y val="-0.310356672714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648467075405083E-3"/>
                  <c:y val="-0.3103566727145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г.</c:v>
                </c:pt>
                <c:pt idx="1">
                  <c:v>План 2024 г.</c:v>
                </c:pt>
                <c:pt idx="2">
                  <c:v>План 2025 г.</c:v>
                </c:pt>
                <c:pt idx="3">
                  <c:v>План 2026 г.</c:v>
                </c:pt>
                <c:pt idx="4">
                  <c:v>План 2027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133106.6</c:v>
                </c:pt>
                <c:pt idx="1">
                  <c:v>156556.70000000001</c:v>
                </c:pt>
                <c:pt idx="2">
                  <c:v>188582.5</c:v>
                </c:pt>
                <c:pt idx="3">
                  <c:v>165600</c:v>
                </c:pt>
                <c:pt idx="4">
                  <c:v>166000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09D-4FD0-8AF5-9981E6F47B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6869376"/>
        <c:axId val="210560704"/>
        <c:axId val="0"/>
      </c:bar3DChart>
      <c:catAx>
        <c:axId val="29686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0560704"/>
        <c:crosses val="autoZero"/>
        <c:auto val="1"/>
        <c:lblAlgn val="ctr"/>
        <c:lblOffset val="100"/>
        <c:noMultiLvlLbl val="0"/>
      </c:catAx>
      <c:valAx>
        <c:axId val="2105607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9686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16295785511012"/>
          <c:y val="9.085677472150791E-2"/>
          <c:w val="0.74899458258731066"/>
          <c:h val="0.88242047179942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427,1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332,7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964,8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697,4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933,1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79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273,9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315,7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41427.1</c:v>
                </c:pt>
                <c:pt idx="1">
                  <c:v>50332.7</c:v>
                </c:pt>
                <c:pt idx="2">
                  <c:v>51964.800000000003</c:v>
                </c:pt>
                <c:pt idx="3">
                  <c:v>64697.4</c:v>
                </c:pt>
                <c:pt idx="4">
                  <c:v>82933.100000000006</c:v>
                </c:pt>
                <c:pt idx="5">
                  <c:v>79273.899999999994</c:v>
                </c:pt>
                <c:pt idx="6">
                  <c:v>72315.7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88-486F-B930-619B4A5BA9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8575">
              <a:solidFill>
                <a:schemeClr val="bg1"/>
              </a:solidFill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41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235,9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509,0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495,2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852,7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113,7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80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408,9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426,5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2021 год (факт)</c:v>
                </c:pt>
                <c:pt idx="1">
                  <c:v>2022 год (факт)</c:v>
                </c:pt>
                <c:pt idx="2">
                  <c:v>2023 год (факт)</c:v>
                </c:pt>
                <c:pt idx="3">
                  <c:v>2024 год (план)</c:v>
                </c:pt>
                <c:pt idx="4">
                  <c:v>2025 год (прогноз)</c:v>
                </c:pt>
                <c:pt idx="5">
                  <c:v>2026 год (прогноз)</c:v>
                </c:pt>
                <c:pt idx="6">
                  <c:v>2027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41235.9</c:v>
                </c:pt>
                <c:pt idx="1">
                  <c:v>48509</c:v>
                </c:pt>
                <c:pt idx="2">
                  <c:v>52495.199999999997</c:v>
                </c:pt>
                <c:pt idx="3">
                  <c:v>65852.7</c:v>
                </c:pt>
                <c:pt idx="4">
                  <c:v>85113.7</c:v>
                </c:pt>
                <c:pt idx="5">
                  <c:v>80408.899999999994</c:v>
                </c:pt>
                <c:pt idx="6">
                  <c:v>73426.5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88-486F-B930-619B4A5BA9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1124864"/>
        <c:axId val="64404224"/>
      </c:barChart>
      <c:catAx>
        <c:axId val="20112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64404224"/>
        <c:crosses val="autoZero"/>
        <c:auto val="1"/>
        <c:lblAlgn val="ctr"/>
        <c:lblOffset val="100"/>
        <c:noMultiLvlLbl val="0"/>
      </c:catAx>
      <c:valAx>
        <c:axId val="6440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prstDash val="solid"/>
            </a:ln>
            <a:effectLst/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124864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34230851043650978"/>
          <c:w val="0.16286237960739405"/>
          <c:h val="0.28720928026967191"/>
        </c:manualLayout>
      </c:layout>
      <c:overlay val="0"/>
    </c:legend>
    <c:plotVisOnly val="1"/>
    <c:dispBlanksAs val="gap"/>
    <c:showDLblsOverMax val="0"/>
  </c:chart>
  <c:spPr>
    <a:ln>
      <a:solidFill>
        <a:schemeClr val="accent4">
          <a:lumMod val="60000"/>
          <a:lumOff val="40000"/>
        </a:schemeClr>
      </a:solidFill>
    </a:ln>
  </c:spPr>
  <c:txPr>
    <a:bodyPr/>
    <a:lstStyle/>
    <a:p>
      <a:pPr>
        <a:defRPr sz="1600">
          <a:latin typeface="Liberation Serif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253143530756591E-2"/>
          <c:w val="0.99931355688860168"/>
          <c:h val="0.662840139851396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ADD-407C-9F91-9F102FCD9800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ADD-407C-9F91-9F102FCD9800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ADD-407C-9F91-9F102FCD9800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ADD-407C-9F91-9F102FCD9800}"/>
              </c:ext>
            </c:extLst>
          </c:dPt>
          <c:dLbls>
            <c:dLbl>
              <c:idx val="0"/>
              <c:layout>
                <c:manualLayout>
                  <c:x val="7.6777597868766733E-3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826,3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777597868766733E-3"/>
                  <c:y val="-2.300469030011161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447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139,7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185065245844489E-3"/>
                  <c:y val="-3.83411505001859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608 659,3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14772836045572E-2"/>
                  <c:y val="-5.36776107002603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449 800,0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033279360629925E-2"/>
                  <c:y val="-6.13458408002975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419 500,0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факт 2023 год</c:v>
                </c:pt>
                <c:pt idx="1">
                  <c:v>план 2024 год</c:v>
                </c:pt>
                <c:pt idx="2">
                  <c:v>план 2025 год </c:v>
                </c:pt>
                <c:pt idx="3">
                  <c:v>план 2026 год</c:v>
                </c:pt>
                <c:pt idx="4">
                  <c:v>план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230826.3</c:v>
                </c:pt>
                <c:pt idx="1">
                  <c:v>447139.7</c:v>
                </c:pt>
                <c:pt idx="2">
                  <c:v>608659.30000000005</c:v>
                </c:pt>
                <c:pt idx="3">
                  <c:v>449800</c:v>
                </c:pt>
                <c:pt idx="4">
                  <c:v>419500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DD-407C-9F91-9F102FCD9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98900992"/>
        <c:axId val="235290624"/>
        <c:axId val="0"/>
      </c:bar3DChart>
      <c:catAx>
        <c:axId val="2989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5290624"/>
        <c:crosses val="autoZero"/>
        <c:auto val="1"/>
        <c:lblAlgn val="ctr"/>
        <c:lblOffset val="100"/>
        <c:noMultiLvlLbl val="0"/>
      </c:catAx>
      <c:valAx>
        <c:axId val="235290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29890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3882484092461"/>
          <c:y val="0.16511084004364812"/>
          <c:w val="0.7856493026654443"/>
          <c:h val="0.695753033954297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Pt>
            <c:idx val="0"/>
            <c:bubble3D val="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</c:dPt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108230.8</c:v>
                </c:pt>
                <c:pt idx="1">
                  <c:v>237685.8</c:v>
                </c:pt>
                <c:pt idx="2">
                  <c:v>128036</c:v>
                </c:pt>
                <c:pt idx="3">
                  <c:v>39158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D8-4E09-8DB0-16B1AC58CA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2">
            <a:lumMod val="90000"/>
          </a:schemeClr>
        </a:solidFill>
      </c:spPr>
    </c:backWall>
    <c:plotArea>
      <c:layout>
        <c:manualLayout>
          <c:layoutTarget val="inner"/>
          <c:xMode val="edge"/>
          <c:yMode val="edge"/>
          <c:x val="0.15779656909920586"/>
          <c:y val="0"/>
          <c:w val="0.81320613737542446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5183419628440163E-2"/>
                  <c:y val="-5.1873321264959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183419628440163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183419628440163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83419628440163E-2"/>
                  <c:y val="-7.7809981897436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664797253642528E-2"/>
                  <c:y val="-1.0374664252991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01.01.2023 г.</c:v>
                </c:pt>
                <c:pt idx="1">
                  <c:v>на 01.01.2024 г.</c:v>
                </c:pt>
                <c:pt idx="2">
                  <c:v>на 01.01.2025 г.</c:v>
                </c:pt>
                <c:pt idx="3">
                  <c:v>на 01.01.2026 г.</c:v>
                </c:pt>
                <c:pt idx="4">
                  <c:v>на 01.01.2027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035-468B-BAC9-7AD6B36784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2.5183419628440163E-2"/>
                  <c:y val="-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702042003237802E-2"/>
                  <c:y val="-9.50999903825513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7020420032378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183419628440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664797253642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>
                    <a:latin typeface="Liberation Serif" pitchFamily="18" charset="0"/>
                    <a:cs typeface="Leelawadee UI Semilight" pitchFamily="34" charset="-34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01.01.2023 г.</c:v>
                </c:pt>
                <c:pt idx="1">
                  <c:v>на 01.01.2024 г.</c:v>
                </c:pt>
                <c:pt idx="2">
                  <c:v>на 01.01.2025 г.</c:v>
                </c:pt>
                <c:pt idx="3">
                  <c:v>на 01.01.2026 г.</c:v>
                </c:pt>
                <c:pt idx="4">
                  <c:v>на 01.01.2027 г.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035-468B-BAC9-7AD6B3678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15519744"/>
        <c:axId val="507610240"/>
        <c:axId val="0"/>
      </c:bar3DChart>
      <c:catAx>
        <c:axId val="415519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07610240"/>
        <c:crosses val="autoZero"/>
        <c:auto val="1"/>
        <c:lblAlgn val="ctr"/>
        <c:lblOffset val="100"/>
        <c:noMultiLvlLbl val="0"/>
      </c:catAx>
      <c:valAx>
        <c:axId val="50761024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155197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2872190205527274"/>
          <c:y val="4.567189667097922E-2"/>
          <c:w val="0.5256023462222128"/>
          <c:h val="0.32325660396708067"/>
        </c:manualLayout>
      </c:layout>
      <c:overlay val="0"/>
      <c:txPr>
        <a:bodyPr/>
        <a:lstStyle/>
        <a:p>
          <a:pPr>
            <a:defRPr sz="1200" b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2461720113327558E-2"/>
          <c:y val="0.12537050071798436"/>
          <c:w val="0.89948365924172358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62000"/>
                    <a:satMod val="180000"/>
                  </a:schemeClr>
                </a:gs>
                <a:gs pos="65000">
                  <a:schemeClr val="dk1">
                    <a:tint val="32000"/>
                    <a:satMod val="250000"/>
                  </a:schemeClr>
                </a:gs>
                <a:gs pos="100000">
                  <a:schemeClr val="dk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F97-440F-A770-D1701F3EBB0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F97-440F-A770-D1701F3EBB0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F97-440F-A770-D1701F3EBB0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F97-440F-A770-D1701F3EBB0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F97-440F-A770-D1701F3EBB06}"/>
              </c:ext>
            </c:extLst>
          </c:dPt>
          <c:dLbls>
            <c:dLbl>
              <c:idx val="0"/>
              <c:layout>
                <c:manualLayout>
                  <c:x val="9.2654255426902858E-3"/>
                  <c:y val="-7.1195908008903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F97-440F-A770-D1701F3EBB06}"/>
                </c:ext>
              </c:extLst>
            </c:dLbl>
            <c:dLbl>
              <c:idx val="1"/>
              <c:layout>
                <c:manualLayout>
                  <c:x val="1.3763800582844012E-2"/>
                  <c:y val="-8.1452058395071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F97-440F-A770-D1701F3EBB06}"/>
                </c:ext>
              </c:extLst>
            </c:dLbl>
            <c:dLbl>
              <c:idx val="2"/>
              <c:layout>
                <c:manualLayout>
                  <c:x val="7.6047542013098074E-3"/>
                  <c:y val="-8.2822688305690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F97-440F-A770-D1701F3EBB06}"/>
                </c:ext>
              </c:extLst>
            </c:dLbl>
            <c:dLbl>
              <c:idx val="3"/>
              <c:layout>
                <c:manualLayout>
                  <c:x val="6.2614926478887639E-3"/>
                  <c:y val="-8.1104945998963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F97-440F-A770-D1701F3EBB06}"/>
                </c:ext>
              </c:extLst>
            </c:dLbl>
            <c:dLbl>
              <c:idx val="4"/>
              <c:layout>
                <c:manualLayout>
                  <c:x val="9.2898505847250883E-3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F97-440F-A770-D1701F3EBB06}"/>
                </c:ext>
              </c:extLst>
            </c:dLbl>
            <c:dLbl>
              <c:idx val="5"/>
              <c:layout>
                <c:manualLayout>
                  <c:x val="1.2318208521561467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F97-440F-A770-D1701F3EBB06}"/>
                </c:ext>
              </c:extLst>
            </c:dLbl>
            <c:dLbl>
              <c:idx val="6"/>
              <c:layout>
                <c:manualLayout>
                  <c:x val="1.4872998463306005E-2"/>
                  <c:y val="-8.0620473617230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F97-440F-A770-D1701F3EBB06}"/>
                </c:ext>
              </c:extLst>
            </c:dLbl>
            <c:dLbl>
              <c:idx val="7"/>
              <c:layout>
                <c:manualLayout>
                  <c:x val="1.2030780183303573E-2"/>
                  <c:y val="-8.0495735900554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F97-440F-A770-D1701F3EBB06}"/>
                </c:ext>
              </c:extLst>
            </c:dLbl>
            <c:dLbl>
              <c:idx val="8"/>
              <c:layout>
                <c:manualLayout>
                  <c:x val="1.3500913045113987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F97-440F-A770-D1701F3EBB06}"/>
                </c:ext>
              </c:extLst>
            </c:dLbl>
            <c:dLbl>
              <c:idx val="9"/>
              <c:layout>
                <c:manualLayout>
                  <c:x val="2.9402657236207021E-3"/>
                  <c:y val="-6.8364436088997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97-440F-A770-D1701F3EB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01.01.2023г.</c:v>
                </c:pt>
                <c:pt idx="1">
                  <c:v>на 01.01.2024г.</c:v>
                </c:pt>
                <c:pt idx="2">
                  <c:v>на 01.01.2025г.</c:v>
                </c:pt>
                <c:pt idx="3">
                  <c:v>на 01.01.2026г.</c:v>
                </c:pt>
                <c:pt idx="4">
                  <c:v>на 01.01.2027г.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F97-440F-A770-D1701F3EB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933376"/>
        <c:axId val="478376448"/>
        <c:axId val="0"/>
      </c:bar3DChart>
      <c:catAx>
        <c:axId val="12093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478376448"/>
        <c:crosses val="autoZero"/>
        <c:auto val="1"/>
        <c:lblAlgn val="ctr"/>
        <c:lblOffset val="100"/>
        <c:noMultiLvlLbl val="0"/>
      </c:catAx>
      <c:valAx>
        <c:axId val="47837644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20933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03831413434434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dk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B5-48CD-B6AA-31CA02F95672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B5-48CD-B6AA-31CA02F95672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B5-48CD-B6AA-31CA02F95672}"/>
              </c:ext>
            </c:extLst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B5-48CD-B6AA-31CA02F9567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B5-48CD-B6AA-31CA02F95672}"/>
              </c:ext>
            </c:extLst>
          </c:dPt>
          <c:dLbls>
            <c:dLbl>
              <c:idx val="0"/>
              <c:layout>
                <c:manualLayout>
                  <c:x val="0.49817463789248601"/>
                  <c:y val="-0.15972346160551634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80</a:t>
                    </a: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,</a:t>
                    </a:r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4</a:t>
                    </a:r>
                    <a:endParaRPr lang="en-US" sz="2000" b="1" dirty="0" smtClean="0">
                      <a:latin typeface="Liberation Serif" panose="02020603050405020304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B5-48CD-B6AA-31CA02F95672}"/>
                </c:ext>
              </c:extLst>
            </c:dLbl>
            <c:dLbl>
              <c:idx val="1"/>
              <c:layout>
                <c:manualLayout>
                  <c:x val="2.579870224555264E-2"/>
                  <c:y val="-5.2450075451465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B5-48CD-B6AA-31CA02F95672}"/>
                </c:ext>
              </c:extLst>
            </c:dLbl>
            <c:dLbl>
              <c:idx val="2"/>
              <c:layout>
                <c:manualLayout>
                  <c:x val="4.7891878098571011E-2"/>
                  <c:y val="-1.479415477750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BB5-48CD-B6AA-31CA02F95672}"/>
                </c:ext>
              </c:extLst>
            </c:dLbl>
            <c:dLbl>
              <c:idx val="3"/>
              <c:layout>
                <c:manualLayout>
                  <c:x val="5.5587391853796117E-2"/>
                  <c:y val="-3.285671578096352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rPr>
                      <a:t>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B5-48CD-B6AA-31CA02F95672}"/>
                </c:ext>
              </c:extLst>
            </c:dLbl>
            <c:dLbl>
              <c:idx val="4"/>
              <c:layout>
                <c:manualLayout>
                  <c:x val="9.1851244288908312E-2"/>
                  <c:y val="2.0971772838260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BB5-48CD-B6AA-31CA02F95672}"/>
                </c:ext>
              </c:extLst>
            </c:dLbl>
            <c:dLbl>
              <c:idx val="5"/>
              <c:layout>
                <c:manualLayout>
                  <c:x val="3.3326164090599783E-2"/>
                  <c:y val="4.48613901873872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BB5-48CD-B6AA-31CA02F956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- 80,4%</c:v>
                </c:pt>
                <c:pt idx="1">
                  <c:v>Налоги на совокупный доход - 8,6%</c:v>
                </c:pt>
                <c:pt idx="2">
                  <c:v>Земельный налог - 2,1%</c:v>
                </c:pt>
                <c:pt idx="3">
                  <c:v>Акцизы - 6,3%</c:v>
                </c:pt>
                <c:pt idx="4">
                  <c:v>Налог на имущество физических лиц - 1,6%</c:v>
                </c:pt>
                <c:pt idx="5">
                  <c:v>Госпошлина - 1,0%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80.400000000000006</c:v>
                </c:pt>
                <c:pt idx="1">
                  <c:v>8.6</c:v>
                </c:pt>
                <c:pt idx="2">
                  <c:v>2.1</c:v>
                </c:pt>
                <c:pt idx="3">
                  <c:v>6.3</c:v>
                </c:pt>
                <c:pt idx="4">
                  <c:v>1.6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BB5-48CD-B6AA-31CA02F95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901"/>
          <c:y val="1.2454136562554716E-2"/>
          <c:w val="0.34502697579469283"/>
          <c:h val="0.95949736055929269"/>
        </c:manualLayout>
      </c:layout>
      <c:overlay val="0"/>
      <c:txPr>
        <a:bodyPr/>
        <a:lstStyle/>
        <a:p>
          <a:pPr>
            <a:defRPr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0507409153069587E-2"/>
          <c:w val="0.55325353672187683"/>
          <c:h val="0.917649666246954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soft" dir="t">
                <a:rot lat="0" lon="0" rev="0"/>
              </a:lightRig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55000" cap="flat" cmpd="thickThin" algn="ctr">
                <a:noFill/>
                <a:prstDash val="solid"/>
              </a:ln>
              <a:effectLst/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57-4A65-BAA3-ED114E378A4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57-4A65-BAA3-ED114E378A43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57-4A65-BAA3-ED114E378A43}"/>
              </c:ext>
            </c:extLst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63500" cap="flat" cmpd="thickThin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soft" dir="t">
                  <a:rot lat="0" lon="0" rev="0"/>
                </a:lightRig>
              </a:scene3d>
              <a:sp3d prstMaterial="matte">
                <a:bevelT w="63500" h="63500" prst="artDeco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57-4A65-BAA3-ED114E378A43}"/>
              </c:ext>
            </c:extLst>
          </c:dPt>
          <c:dLbls>
            <c:dLbl>
              <c:idx val="0"/>
              <c:layout>
                <c:manualLayout>
                  <c:x val="-9.4854423271363869E-2"/>
                  <c:y val="-0.2679509005089769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7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3,8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57-4A65-BAA3-ED114E378A43}"/>
                </c:ext>
              </c:extLst>
            </c:dLbl>
            <c:dLbl>
              <c:idx val="1"/>
              <c:layout>
                <c:manualLayout>
                  <c:x val="4.446167979468201E-3"/>
                  <c:y val="-2.949956883577917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18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57-4A65-BAA3-ED114E378A43}"/>
                </c:ext>
              </c:extLst>
            </c:dLbl>
            <c:dLbl>
              <c:idx val="2"/>
              <c:layout>
                <c:manualLayout>
                  <c:x val="4.1498657011965992E-2"/>
                  <c:y val="-6.145701568547373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2,8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57-4A65-BAA3-ED114E378A43}"/>
                </c:ext>
              </c:extLst>
            </c:dLbl>
            <c:dLbl>
              <c:idx val="3"/>
              <c:layout>
                <c:manualLayout>
                  <c:x val="4.5944824991434194E-2"/>
                  <c:y val="-3.687397713426293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Liberation Serif" pitchFamily="18" charset="0"/>
                      </a:rPr>
                      <a:t>4,7</a:t>
                    </a:r>
                    <a:r>
                      <a:rPr lang="en-US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957-4A65-BAA3-ED114E378A43}"/>
                </c:ext>
              </c:extLst>
            </c:dLbl>
            <c:dLbl>
              <c:idx val="4"/>
              <c:layout>
                <c:manualLayout>
                  <c:x val="0.15413786890158795"/>
                  <c:y val="-0.1179967268296412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Liberation Serif" pitchFamily="18" charset="0"/>
                      </a:rPr>
                      <a:t>0,5</a:t>
                    </a:r>
                    <a:r>
                      <a:rPr lang="ru-RU" b="1" dirty="0" smtClean="0">
                        <a:latin typeface="Liberation Serif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73,8 %</c:v>
                </c:pt>
                <c:pt idx="1">
                  <c:v>Доходы от продажи имущества 18,0%</c:v>
                </c:pt>
                <c:pt idx="2">
                  <c:v>Штрафы 2,8%</c:v>
                </c:pt>
                <c:pt idx="3">
                  <c:v>Платежи при пользовании природными ресурсами 4,7%</c:v>
                </c:pt>
                <c:pt idx="4">
                  <c:v>Доходы от оказания платных услуг 0,5%</c:v>
                </c:pt>
                <c:pt idx="5">
                  <c:v>Прочие неналоговые доходы 0,2%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73.8</c:v>
                </c:pt>
                <c:pt idx="1">
                  <c:v>18</c:v>
                </c:pt>
                <c:pt idx="2">
                  <c:v>2.8</c:v>
                </c:pt>
                <c:pt idx="3">
                  <c:v>4.7</c:v>
                </c:pt>
                <c:pt idx="4">
                  <c:v>0.5</c:v>
                </c:pt>
                <c:pt idx="5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57-4A65-BAA3-ED114E378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4"/>
        <c:holeSize val="34"/>
      </c:doughnutChart>
    </c:plotArea>
    <c:legend>
      <c:legendPos val="r"/>
      <c:layout>
        <c:manualLayout>
          <c:xMode val="edge"/>
          <c:yMode val="edge"/>
          <c:x val="0.64611646791813049"/>
          <c:y val="5.6206393618575969E-2"/>
          <c:w val="0.35240143718858502"/>
          <c:h val="0.93183579175977915"/>
        </c:manualLayout>
      </c:layout>
      <c:overlay val="0"/>
      <c:txPr>
        <a:bodyPr/>
        <a:lstStyle/>
        <a:p>
          <a:pPr>
            <a:defRPr sz="14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29780413058814E-2"/>
          <c:y val="5.358616888608938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  <a:ln w="38100">
              <a:noFill/>
            </a:ln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dk1">
                      <a:tint val="62000"/>
                      <a:satMod val="180000"/>
                    </a:schemeClr>
                  </a:gs>
                  <a:gs pos="65000">
                    <a:schemeClr val="dk1">
                      <a:tint val="32000"/>
                      <a:satMod val="250000"/>
                    </a:schemeClr>
                  </a:gs>
                  <a:gs pos="100000">
                    <a:schemeClr val="dk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D3-4F68-9025-00E728D2BBF9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satMod val="180000"/>
                    </a:schemeClr>
                  </a:gs>
                  <a:gs pos="65000">
                    <a:schemeClr val="accent1">
                      <a:tint val="32000"/>
                      <a:satMod val="250000"/>
                    </a:schemeClr>
                  </a:gs>
                  <a:gs pos="100000">
                    <a:schemeClr val="accent1">
                      <a:tint val="23000"/>
                      <a:satMod val="300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D3-4F68-9025-00E728D2BB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D3-4F68-9025-00E728D2BBF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 w="381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D3-4F68-9025-00E728D2BB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8100">
                <a:noFill/>
              </a:ln>
            </c:spPr>
          </c:dPt>
          <c:dLbls>
            <c:dLbl>
              <c:idx val="0"/>
              <c:layout>
                <c:manualLayout>
                  <c:x val="7.7769136762582203E-3"/>
                  <c:y val="0.154776478775579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ED3-4F68-9025-00E728D2BBF9}"/>
                </c:ext>
              </c:extLst>
            </c:dLbl>
            <c:dLbl>
              <c:idx val="1"/>
              <c:layout>
                <c:manualLayout>
                  <c:x val="1.4354257848807837E-2"/>
                  <c:y val="0.20778355739216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D3-4F68-9025-00E728D2BBF9}"/>
                </c:ext>
              </c:extLst>
            </c:dLbl>
            <c:dLbl>
              <c:idx val="2"/>
              <c:layout>
                <c:manualLayout>
                  <c:x val="1.9603445981996512E-2"/>
                  <c:y val="0.258255211177458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D3-4F68-9025-00E728D2BBF9}"/>
                </c:ext>
              </c:extLst>
            </c:dLbl>
            <c:dLbl>
              <c:idx val="3"/>
              <c:layout>
                <c:manualLayout>
                  <c:x val="1.8850786126644363E-2"/>
                  <c:y val="0.29907472550359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ED3-4F68-9025-00E728D2BBF9}"/>
                </c:ext>
              </c:extLst>
            </c:dLbl>
            <c:dLbl>
              <c:idx val="4"/>
              <c:layout>
                <c:manualLayout>
                  <c:x val="1.8363757479164411E-2"/>
                  <c:y val="0.291577030435257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ED3-4F68-9025-00E728D2BBF9}"/>
                </c:ext>
              </c:extLst>
            </c:dLbl>
            <c:dLbl>
              <c:idx val="5"/>
              <c:layout>
                <c:manualLayout>
                  <c:x val="1.6912044066434425E-2"/>
                  <c:y val="0.24328458476941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D3-4F68-9025-00E728D2BBF9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D3-4F68-9025-00E728D2BBF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 Факт</c:v>
                </c:pt>
                <c:pt idx="1">
                  <c:v>2024г.  ожидаем</c:v>
                </c:pt>
                <c:pt idx="2">
                  <c:v>2025г.  прогноз</c:v>
                </c:pt>
                <c:pt idx="3">
                  <c:v>2026г.  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593985</c:v>
                </c:pt>
                <c:pt idx="1">
                  <c:v>737928</c:v>
                </c:pt>
                <c:pt idx="2">
                  <c:v>955835</c:v>
                </c:pt>
                <c:pt idx="3">
                  <c:v>1054585</c:v>
                </c:pt>
                <c:pt idx="4" formatCode="General">
                  <c:v>1061458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1ED3-4F68-9025-00E728D2BB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34212864"/>
        <c:axId val="130961344"/>
        <c:axId val="0"/>
      </c:bar3DChart>
      <c:catAx>
        <c:axId val="23421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05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130961344"/>
        <c:crosses val="autoZero"/>
        <c:auto val="1"/>
        <c:lblAlgn val="ctr"/>
        <c:lblOffset val="15"/>
        <c:noMultiLvlLbl val="0"/>
      </c:catAx>
      <c:valAx>
        <c:axId val="13096134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212864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515181262545991E-2"/>
          <c:y val="8.7405459003538938E-2"/>
          <c:w val="0.76726277959232658"/>
          <c:h val="0.7331274140885274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spPr>
            <a:ln>
              <a:solidFill>
                <a:schemeClr val="bg2">
                  <a:lumMod val="50000"/>
                </a:schemeClr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bg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2963610426986478E-2"/>
                  <c:y val="-9.602974354409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C91-44E2-B60B-66BD5DAAD467}"/>
                </c:ext>
              </c:extLst>
            </c:dLbl>
            <c:dLbl>
              <c:idx val="1"/>
              <c:layout>
                <c:manualLayout>
                  <c:x val="-4.1048517832884816E-2"/>
                  <c:y val="-0.10955215953213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C91-44E2-B60B-66BD5DAAD467}"/>
                </c:ext>
              </c:extLst>
            </c:dLbl>
            <c:dLbl>
              <c:idx val="2"/>
              <c:layout>
                <c:manualLayout>
                  <c:x val="-4.676644447661351E-2"/>
                  <c:y val="-0.10290074872388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C91-44E2-B60B-66BD5DAAD467}"/>
                </c:ext>
              </c:extLst>
            </c:dLbl>
            <c:dLbl>
              <c:idx val="3"/>
              <c:layout>
                <c:manualLayout>
                  <c:x val="-3.967269059831912E-2"/>
                  <c:y val="-6.6518692461198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C91-44E2-B60B-66BD5DAAD467}"/>
                </c:ext>
              </c:extLst>
            </c:dLbl>
            <c:dLbl>
              <c:idx val="4"/>
              <c:layout>
                <c:manualLayout>
                  <c:x val="-4.4786450997213983E-2"/>
                  <c:y val="6.841948208377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C91-44E2-B60B-66BD5DAAD467}"/>
                </c:ext>
              </c:extLst>
            </c:dLbl>
            <c:dLbl>
              <c:idx val="5"/>
              <c:layout>
                <c:manualLayout>
                  <c:x val="-5.2405934293398779E-2"/>
                  <c:y val="0.1064599506930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1-44E2-B60B-66BD5DAAD467}"/>
                </c:ext>
              </c:extLst>
            </c:dLbl>
            <c:dLbl>
              <c:idx val="6"/>
              <c:layout>
                <c:manualLayout>
                  <c:x val="-2.5195616309945771E-2"/>
                  <c:y val="0.101849999811301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1-44E2-B60B-66BD5DAAD467}"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0.000</c:formatCode>
                <c:ptCount val="5"/>
                <c:pt idx="0" formatCode="General">
                  <c:v>593.98500000000001</c:v>
                </c:pt>
                <c:pt idx="1">
                  <c:v>737.928</c:v>
                </c:pt>
                <c:pt idx="2">
                  <c:v>955.83500000000004</c:v>
                </c:pt>
                <c:pt idx="3">
                  <c:v>1054.585</c:v>
                </c:pt>
                <c:pt idx="4" formatCode="General">
                  <c:v>1061.4580000000001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FC91-44E2-B60B-66BD5DAAD4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от НДФЛ %</c:v>
                </c:pt>
              </c:strCache>
            </c:strRef>
          </c:tx>
          <c:spPr>
            <a:ln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pPr>
              <a:solidFill>
                <a:schemeClr val="bg2"/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C91-44E2-B60B-66BD5DAAD467}"/>
                </c:ext>
              </c:extLst>
            </c:dLbl>
            <c:dLbl>
              <c:idx val="1"/>
              <c:layout>
                <c:manualLayout>
                  <c:x val="-2.989310038997558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C91-44E2-B60B-66BD5DAAD467}"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C91-44E2-B60B-66BD5DAAD467}"/>
                </c:ext>
              </c:extLst>
            </c:dLbl>
            <c:dLbl>
              <c:idx val="3"/>
              <c:layout>
                <c:manualLayout>
                  <c:x val="-1.9268864240686589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C91-44E2-B60B-66BD5DAAD467}"/>
                </c:ext>
              </c:extLst>
            </c:dLbl>
            <c:dLbl>
              <c:idx val="4"/>
              <c:layout>
                <c:manualLayout>
                  <c:x val="-2.9431496954199565E-2"/>
                  <c:y val="-8.4678366139631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C91-44E2-B60B-66BD5DAAD467}"/>
                </c:ext>
              </c:extLst>
            </c:dLbl>
            <c:dLbl>
              <c:idx val="5"/>
              <c:layout>
                <c:manualLayout>
                  <c:x val="-2.6488242974358547E-2"/>
                  <c:y val="-8.2986828835853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48</c:v>
                </c:pt>
                <c:pt idx="1">
                  <c:v>52</c:v>
                </c:pt>
                <c:pt idx="2">
                  <c:v>60</c:v>
                </c:pt>
                <c:pt idx="3">
                  <c:v>61</c:v>
                </c:pt>
                <c:pt idx="4">
                  <c:v>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FC91-44E2-B60B-66BD5DAAD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916352"/>
        <c:axId val="130963072"/>
      </c:lineChart>
      <c:catAx>
        <c:axId val="23491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0963072"/>
        <c:crosses val="autoZero"/>
        <c:auto val="1"/>
        <c:lblAlgn val="ctr"/>
        <c:lblOffset val="100"/>
        <c:noMultiLvlLbl val="0"/>
      </c:catAx>
      <c:valAx>
        <c:axId val="130963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aseline="0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491635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3180753638019966"/>
          <c:y val="8.2625258925440367E-3"/>
          <c:w val="0.14611892780783486"/>
          <c:h val="0.89009762148751415"/>
        </c:manualLayout>
      </c:layout>
      <c:overlay val="0"/>
      <c:txPr>
        <a:bodyPr/>
        <a:lstStyle/>
        <a:p>
          <a:pPr>
            <a:defRPr sz="110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07614584318447E-2"/>
          <c:y val="3.3819021490960985E-2"/>
          <c:w val="0.92033512631923675"/>
          <c:h val="0.8276578977928351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2000"/>
                    <a:satMod val="180000"/>
                  </a:schemeClr>
                </a:gs>
                <a:gs pos="65000">
                  <a:schemeClr val="accent4">
                    <a:tint val="32000"/>
                    <a:satMod val="250000"/>
                  </a:schemeClr>
                </a:gs>
                <a:gs pos="100000">
                  <a:schemeClr val="accent4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618272690367989E-2"/>
                  <c:y val="-0.272112635397311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 9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179976980879669E-2"/>
                  <c:y val="-0.284075523505229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63 313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741804249916526E-2"/>
                  <c:y val="-0.316505360019076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66 786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18272690367989E-2"/>
                  <c:y val="-0.34887732768302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75 371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618272690367989E-2"/>
                  <c:y val="-0.4087187071699837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79 432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618272690367989E-2"/>
                  <c:y val="-0.374871201137508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2023 факт</c:v>
                </c:pt>
                <c:pt idx="1">
                  <c:v>2024 ожидаемое</c:v>
                </c:pt>
                <c:pt idx="2">
                  <c:v>2025 прогноз</c:v>
                </c:pt>
                <c:pt idx="3">
                  <c:v>2026 прогноз</c:v>
                </c:pt>
                <c:pt idx="4">
                  <c:v>2027 прогноз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63313.3</c:v>
                </c:pt>
                <c:pt idx="1">
                  <c:v>66786</c:v>
                </c:pt>
                <c:pt idx="2">
                  <c:v>75370.5</c:v>
                </c:pt>
                <c:pt idx="3">
                  <c:v>79432</c:v>
                </c:pt>
                <c:pt idx="4">
                  <c:v>100787.8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4818048"/>
        <c:axId val="234570880"/>
        <c:axId val="0"/>
      </c:bar3DChart>
      <c:catAx>
        <c:axId val="23481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Liberation Serif" panose="02020603050405020304" pitchFamily="18" charset="0"/>
              </a:defRPr>
            </a:pPr>
            <a:endParaRPr lang="ru-RU"/>
          </a:p>
        </c:txPr>
        <c:crossAx val="234570880"/>
        <c:crosses val="autoZero"/>
        <c:auto val="1"/>
        <c:lblAlgn val="ctr"/>
        <c:lblOffset val="100"/>
        <c:noMultiLvlLbl val="0"/>
      </c:catAx>
      <c:valAx>
        <c:axId val="234570880"/>
        <c:scaling>
          <c:orientation val="minMax"/>
        </c:scaling>
        <c:delete val="0"/>
        <c:axPos val="l"/>
        <c:majorGridlines/>
        <c:numFmt formatCode="_-* #,##0\ _₽_-;\-* #,##0\ _₽_-;_-* &quot;-&quot;??\ _₽_-;_-@_-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4818048"/>
        <c:crosses val="autoZero"/>
        <c:crossBetween val="between"/>
      </c:valAx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14E-2"/>
          <c:y val="3.4345155783681046E-2"/>
          <c:w val="0.90908637466207454"/>
          <c:h val="0.884289105972111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991939690316893E-2"/>
                  <c:y val="0.27453523682553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5F-4CE0-8E48-94705B3143C5}"/>
                </c:ext>
              </c:extLst>
            </c:dLbl>
            <c:dLbl>
              <c:idx val="1"/>
              <c:layout>
                <c:manualLayout>
                  <c:x val="1.5891948917163629E-2"/>
                  <c:y val="0.39877235862681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5F-4CE0-8E48-94705B3143C5}"/>
                </c:ext>
              </c:extLst>
            </c:dLbl>
            <c:dLbl>
              <c:idx val="2"/>
              <c:layout>
                <c:manualLayout>
                  <c:x val="1.9775815869799776E-2"/>
                  <c:y val="0.397441025071288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A5F-4CE0-8E48-94705B3143C5}"/>
                </c:ext>
              </c:extLst>
            </c:dLbl>
            <c:dLbl>
              <c:idx val="3"/>
              <c:layout>
                <c:manualLayout>
                  <c:x val="2.1969428067314556E-2"/>
                  <c:y val="0.41124643558123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A5F-4CE0-8E48-94705B3143C5}"/>
                </c:ext>
              </c:extLst>
            </c:dLbl>
            <c:dLbl>
              <c:idx val="4"/>
              <c:layout>
                <c:manualLayout>
                  <c:x val="2.4385355487808322E-2"/>
                  <c:y val="0.491693284079546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A5F-4CE0-8E48-94705B3143C5}"/>
                </c:ext>
              </c:extLst>
            </c:dLbl>
            <c:dLbl>
              <c:idx val="5"/>
              <c:layout>
                <c:manualLayout>
                  <c:x val="1.6912123919260239E-2"/>
                  <c:y val="0.33198925609572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5F-4CE0-8E48-94705B3143C5}"/>
                </c:ext>
              </c:extLst>
            </c:dLbl>
            <c:dLbl>
              <c:idx val="6"/>
              <c:layout>
                <c:manualLayout>
                  <c:x val="2.1744159324763011E-2"/>
                  <c:y val="0.20749328505983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5F-4CE0-8E48-94705B3143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Факт</c:v>
                </c:pt>
                <c:pt idx="1">
                  <c:v>2024 г. Ожидаемое</c:v>
                </c:pt>
                <c:pt idx="2">
                  <c:v>2025 г. Прогноз</c:v>
                </c:pt>
                <c:pt idx="3">
                  <c:v>2026 г. Прогноз</c:v>
                </c:pt>
                <c:pt idx="4">
                  <c:v>2027 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14916.9</c:v>
                </c:pt>
                <c:pt idx="1">
                  <c:v>18880</c:v>
                </c:pt>
                <c:pt idx="2">
                  <c:v>18802</c:v>
                </c:pt>
                <c:pt idx="3">
                  <c:v>19216</c:v>
                </c:pt>
                <c:pt idx="4" formatCode="General">
                  <c:v>21676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5F-4CE0-8E48-94705B314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234916864"/>
        <c:axId val="234573184"/>
        <c:axId val="0"/>
      </c:bar3DChart>
      <c:catAx>
        <c:axId val="2349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4573184"/>
        <c:crosses val="autoZero"/>
        <c:auto val="1"/>
        <c:lblAlgn val="ctr"/>
        <c:lblOffset val="15"/>
        <c:noMultiLvlLbl val="0"/>
      </c:catAx>
      <c:valAx>
        <c:axId val="23457318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>
                <a:latin typeface="Liberation Serif" panose="02020603050405020304" pitchFamily="18" charset="0"/>
                <a:cs typeface="Times New Roman" pitchFamily="18" charset="0"/>
              </a:defRPr>
            </a:pPr>
            <a:endParaRPr lang="ru-RU"/>
          </a:p>
        </c:txPr>
        <c:crossAx val="234916864"/>
        <c:crosses val="autoZero"/>
        <c:crossBetween val="between"/>
      </c:valAx>
      <c:spPr>
        <a:solidFill>
          <a:schemeClr val="bg1"/>
        </a:solidFill>
        <a:ln w="6350">
          <a:solidFill>
            <a:schemeClr val="bg1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noFill/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71529205440923E-2"/>
          <c:y val="4.5960034941651365E-2"/>
          <c:w val="0.91002847079455906"/>
          <c:h val="0.74181899178958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2000"/>
                    <a:satMod val="180000"/>
                  </a:schemeClr>
                </a:gs>
                <a:gs pos="65000">
                  <a:schemeClr val="accent1">
                    <a:tint val="32000"/>
                    <a:satMod val="250000"/>
                  </a:schemeClr>
                </a:gs>
                <a:gs pos="100000">
                  <a:schemeClr val="accent1">
                    <a:tint val="23000"/>
                    <a:satMod val="300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7.8657688129266882E-3"/>
                  <c:y val="0.25586862897586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4E-4742-BA41-9F6DD815E1D9}"/>
                </c:ext>
              </c:extLst>
            </c:dLbl>
            <c:dLbl>
              <c:idx val="1"/>
              <c:layout>
                <c:manualLayout>
                  <c:x val="1.3091114298748109E-2"/>
                  <c:y val="0.1771649555278171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itchFamily="18" charset="0"/>
                      </a:rPr>
                      <a:t>9 241  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4E-4742-BA41-9F6DD815E1D9}"/>
                </c:ext>
              </c:extLst>
            </c:dLbl>
            <c:dLbl>
              <c:idx val="2"/>
              <c:layout>
                <c:manualLayout>
                  <c:x val="9.2214296098375292E-3"/>
                  <c:y val="0.26942594613670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4E-4742-BA41-9F6DD815E1D9}"/>
                </c:ext>
              </c:extLst>
            </c:dLbl>
            <c:dLbl>
              <c:idx val="3"/>
              <c:layout>
                <c:manualLayout>
                  <c:x val="9.0275932712054439E-3"/>
                  <c:y val="0.28656837693415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B4E-4742-BA41-9F6DD815E1D9}"/>
                </c:ext>
              </c:extLst>
            </c:dLbl>
            <c:dLbl>
              <c:idx val="4"/>
              <c:layout>
                <c:manualLayout>
                  <c:x val="1.189049870127277E-2"/>
                  <c:y val="0.313525076734393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B4E-4742-BA41-9F6DD815E1D9}"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4E-4742-BA41-9F6DD815E1D9}"/>
                </c:ext>
              </c:extLst>
            </c:dLbl>
            <c:dLbl>
              <c:idx val="6"/>
              <c:layout>
                <c:manualLayout>
                  <c:x val="1.0374664252991498E-2"/>
                  <c:y val="0.27397173734508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4E-4742-BA41-9F6DD815E1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2">
                        <a:lumMod val="10000"/>
                      </a:schemeClr>
                    </a:solidFill>
                    <a:latin typeface="Liberation Serif" panose="02020603050405020304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2023г. Факт</c:v>
                </c:pt>
                <c:pt idx="1">
                  <c:v>2024г.  Ожидаемое</c:v>
                </c:pt>
                <c:pt idx="2">
                  <c:v>2025г. Прогноз</c:v>
                </c:pt>
                <c:pt idx="3">
                  <c:v>2026г. Прогноз</c:v>
                </c:pt>
                <c:pt idx="4">
                  <c:v>2027г.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7529.3</c:v>
                </c:pt>
                <c:pt idx="1">
                  <c:v>9241</c:v>
                </c:pt>
                <c:pt idx="2">
                  <c:v>12004.3</c:v>
                </c:pt>
                <c:pt idx="3">
                  <c:v>9803.1</c:v>
                </c:pt>
                <c:pt idx="4">
                  <c:v>10200.1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B4E-4742-BA41-9F6DD815E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234655232"/>
        <c:axId val="234577216"/>
        <c:axId val="0"/>
      </c:bar3DChart>
      <c:catAx>
        <c:axId val="234655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defRPr>
            </a:pPr>
            <a:endParaRPr lang="ru-RU"/>
          </a:p>
        </c:txPr>
        <c:crossAx val="234577216"/>
        <c:crosses val="autoZero"/>
        <c:auto val="1"/>
        <c:lblAlgn val="ctr"/>
        <c:lblOffset val="100"/>
        <c:noMultiLvlLbl val="0"/>
      </c:catAx>
      <c:valAx>
        <c:axId val="234577216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4655232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90BBD6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6350"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chemeClr val="bg2">
            <a:lumMod val="75000"/>
          </a:schemeClr>
        </a:solidFill>
        <a:ln>
          <a:solidFill>
            <a:schemeClr val="bg2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bg2">
            <a:lumMod val="9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ru-RU" sz="25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dirty="0">
            <a:latin typeface="Liberation Serif" panose="02020603050405020304" pitchFamily="18" charset="0"/>
          </a:endParaRPr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 custLinFactNeighborX="683" custLinFactNeighborY="-2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4B7524-8159-4CD9-96C1-AFC533433E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0EC9D5-D22E-444D-8F0C-66775958DA38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700" b="1" i="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dirty="0">
            <a:solidFill>
              <a:srgbClr val="002060"/>
            </a:solidFill>
            <a:latin typeface="Liberation Serif" pitchFamily="18" charset="0"/>
          </a:endParaRPr>
        </a:p>
      </dgm:t>
    </dgm:pt>
    <dgm:pt modelId="{867F0A0A-E9FB-4D48-ABED-DFBEBB1CEA88}" type="parTrans" cxnId="{35192E19-223B-4C6D-9D85-F9A85F170255}">
      <dgm:prSet/>
      <dgm:spPr/>
      <dgm:t>
        <a:bodyPr/>
        <a:lstStyle/>
        <a:p>
          <a:endParaRPr lang="ru-RU"/>
        </a:p>
      </dgm:t>
    </dgm:pt>
    <dgm:pt modelId="{74A51FA7-39B3-4CCD-9062-FA3321B473F8}" type="sibTrans" cxnId="{35192E19-223B-4C6D-9D85-F9A85F170255}">
      <dgm:prSet/>
      <dgm:spPr/>
      <dgm:t>
        <a:bodyPr/>
        <a:lstStyle/>
        <a:p>
          <a:endParaRPr lang="ru-RU"/>
        </a:p>
      </dgm:t>
    </dgm:pt>
    <dgm:pt modelId="{987E686B-D1A9-4AC7-BB29-CD5BFCC4FA2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700" b="1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dirty="0">
            <a:solidFill>
              <a:srgbClr val="002060"/>
            </a:solidFill>
            <a:latin typeface="Liberation Serif" pitchFamily="18" charset="0"/>
          </a:endParaRPr>
        </a:p>
      </dgm:t>
    </dgm:pt>
    <dgm:pt modelId="{7E1BE8A6-E821-425F-9E85-BFE986554DCF}" type="parTrans" cxnId="{CC22F397-D179-495C-B140-F8DC5FFE71E6}">
      <dgm:prSet/>
      <dgm:spPr/>
      <dgm:t>
        <a:bodyPr/>
        <a:lstStyle/>
        <a:p>
          <a:endParaRPr lang="ru-RU"/>
        </a:p>
      </dgm:t>
    </dgm:pt>
    <dgm:pt modelId="{FDDA1B11-7FB7-4290-B050-931084066187}" type="sibTrans" cxnId="{CC22F397-D179-495C-B140-F8DC5FFE71E6}">
      <dgm:prSet/>
      <dgm:spPr/>
      <dgm:t>
        <a:bodyPr/>
        <a:lstStyle/>
        <a:p>
          <a:endParaRPr lang="ru-RU"/>
        </a:p>
      </dgm:t>
    </dgm:pt>
    <dgm:pt modelId="{8DA493B2-7C39-453C-A783-613298F5896B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dirty="0">
            <a:solidFill>
              <a:schemeClr val="bg1"/>
            </a:solidFill>
            <a:latin typeface="Liberation Serif" pitchFamily="18" charset="0"/>
          </a:endParaRPr>
        </a:p>
      </dgm:t>
    </dgm:pt>
    <dgm:pt modelId="{F4D5C167-2E9A-4C5F-B817-F1E5CEAB29EE}" type="parTrans" cxnId="{425DEA4F-EDA5-4C6E-9783-680223E9EFCF}">
      <dgm:prSet/>
      <dgm:spPr/>
      <dgm:t>
        <a:bodyPr/>
        <a:lstStyle/>
        <a:p>
          <a:endParaRPr lang="ru-RU"/>
        </a:p>
      </dgm:t>
    </dgm:pt>
    <dgm:pt modelId="{A1AF7AAC-CEDB-4DF8-9F2F-EF9DD7E1480D}" type="sibTrans" cxnId="{425DEA4F-EDA5-4C6E-9783-680223E9EFCF}">
      <dgm:prSet/>
      <dgm:spPr/>
      <dgm:t>
        <a:bodyPr/>
        <a:lstStyle/>
        <a:p>
          <a:endParaRPr lang="ru-RU"/>
        </a:p>
      </dgm:t>
    </dgm:pt>
    <dgm:pt modelId="{09439AE0-FDD4-48A6-B5BC-5BA01360A32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dirty="0">
            <a:latin typeface="Liberation Serif" pitchFamily="18" charset="0"/>
          </a:endParaRPr>
        </a:p>
      </dgm:t>
    </dgm:pt>
    <dgm:pt modelId="{96DF0A63-DD7F-45FC-8178-F0459F43EF9E}" type="parTrans" cxnId="{2ED619FE-0DEA-46B6-94E5-5CC7B1369FE6}">
      <dgm:prSet/>
      <dgm:spPr/>
      <dgm:t>
        <a:bodyPr/>
        <a:lstStyle/>
        <a:p>
          <a:endParaRPr lang="ru-RU"/>
        </a:p>
      </dgm:t>
    </dgm:pt>
    <dgm:pt modelId="{D4A2399B-BB5B-400D-9FDE-3C1E35E3F79D}" type="sibTrans" cxnId="{2ED619FE-0DEA-46B6-94E5-5CC7B1369FE6}">
      <dgm:prSet/>
      <dgm:spPr/>
      <dgm:t>
        <a:bodyPr/>
        <a:lstStyle/>
        <a:p>
          <a:endParaRPr lang="ru-RU"/>
        </a:p>
      </dgm:t>
    </dgm:pt>
    <dgm:pt modelId="{3D6C1C83-C6FB-40A7-9E90-6A8D2136518A}" type="pres">
      <dgm:prSet presAssocID="{424B7524-8159-4CD9-96C1-AFC533433E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9D964-B042-43E5-89FD-04D9DFA914C9}" type="pres">
      <dgm:prSet presAssocID="{720EC9D5-D22E-444D-8F0C-66775958DA38}" presName="parentLin" presStyleCnt="0"/>
      <dgm:spPr/>
    </dgm:pt>
    <dgm:pt modelId="{56FE2C09-BF6C-4A0F-9854-9CEBE8D726DA}" type="pres">
      <dgm:prSet presAssocID="{720EC9D5-D22E-444D-8F0C-66775958DA3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DAC5B-C0EC-4E14-8EB7-DACBC4CE46CE}" type="pres">
      <dgm:prSet presAssocID="{720EC9D5-D22E-444D-8F0C-66775958DA38}" presName="parentText" presStyleLbl="node1" presStyleIdx="0" presStyleCnt="4" custScaleX="85391" custScaleY="415035" custLinFactNeighborX="-60809" custLinFactNeighborY="387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7F606B-28F1-4171-B49A-B6FD2F00B113}" type="pres">
      <dgm:prSet presAssocID="{720EC9D5-D22E-444D-8F0C-66775958DA38}" presName="negativeSpace" presStyleCnt="0"/>
      <dgm:spPr/>
    </dgm:pt>
    <dgm:pt modelId="{639E29FD-6889-4A65-B395-ACCB9C763390}" type="pres">
      <dgm:prSet presAssocID="{720EC9D5-D22E-444D-8F0C-66775958DA38}" presName="childText" presStyleLbl="conFgAcc1" presStyleIdx="0" presStyleCnt="4" custScaleX="70098" custScaleY="483031" custLinFactY="-175627" custLinFactNeighborX="-1181" custLinFactNeighborY="-200000">
        <dgm:presLayoutVars>
          <dgm:bulletEnabled val="1"/>
        </dgm:presLayoutVars>
      </dgm:prSet>
      <dgm:spPr/>
    </dgm:pt>
    <dgm:pt modelId="{A21320EC-E792-48BB-9E3F-81BEF4C33324}" type="pres">
      <dgm:prSet presAssocID="{74A51FA7-39B3-4CCD-9062-FA3321B473F8}" presName="spaceBetweenRectangles" presStyleCnt="0"/>
      <dgm:spPr/>
    </dgm:pt>
    <dgm:pt modelId="{51E7D0BD-6812-466C-A186-28B1C4A7102B}" type="pres">
      <dgm:prSet presAssocID="{987E686B-D1A9-4AC7-BB29-CD5BFCC4FA2B}" presName="parentLin" presStyleCnt="0"/>
      <dgm:spPr/>
    </dgm:pt>
    <dgm:pt modelId="{526F69BE-A1DC-4A44-8CB4-849ADE596811}" type="pres">
      <dgm:prSet presAssocID="{987E686B-D1A9-4AC7-BB29-CD5BFCC4FA2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67780B2-4475-41F3-A646-AADE97691968}" type="pres">
      <dgm:prSet presAssocID="{987E686B-D1A9-4AC7-BB29-CD5BFCC4FA2B}" presName="parentText" presStyleLbl="node1" presStyleIdx="1" presStyleCnt="4" custScaleX="100360" custScaleY="422075" custLinFactNeighborX="-75005" custLinFactNeighborY="-947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6C928-FD24-46F0-B1DF-7AB89754E6B2}" type="pres">
      <dgm:prSet presAssocID="{987E686B-D1A9-4AC7-BB29-CD5BFCC4FA2B}" presName="negativeSpace" presStyleCnt="0"/>
      <dgm:spPr/>
    </dgm:pt>
    <dgm:pt modelId="{BCD4D90A-7A25-40E1-85E2-D65529ECC535}" type="pres">
      <dgm:prSet presAssocID="{987E686B-D1A9-4AC7-BB29-CD5BFCC4FA2B}" presName="childText" presStyleLbl="conFgAcc1" presStyleIdx="1" presStyleCnt="4" custScaleX="81100" custScaleY="426567" custLinFactY="-247795" custLinFactNeighborX="0" custLinFactNeighborY="-300000">
        <dgm:presLayoutVars>
          <dgm:bulletEnabled val="1"/>
        </dgm:presLayoutVars>
      </dgm:prSet>
      <dgm:spPr/>
    </dgm:pt>
    <dgm:pt modelId="{90967ADB-3D7B-4361-9355-C32982BE780A}" type="pres">
      <dgm:prSet presAssocID="{FDDA1B11-7FB7-4290-B050-931084066187}" presName="spaceBetweenRectangles" presStyleCnt="0"/>
      <dgm:spPr/>
    </dgm:pt>
    <dgm:pt modelId="{DCA962B2-BC37-410F-BC3C-45528E40CAFE}" type="pres">
      <dgm:prSet presAssocID="{8DA493B2-7C39-453C-A783-613298F5896B}" presName="parentLin" presStyleCnt="0"/>
      <dgm:spPr/>
    </dgm:pt>
    <dgm:pt modelId="{A3E758C8-442C-4907-A89B-F05083AE48FC}" type="pres">
      <dgm:prSet presAssocID="{8DA493B2-7C39-453C-A783-613298F5896B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DBD51F1F-3A02-49CE-BBFF-3B0CA9A68CAE}" type="pres">
      <dgm:prSet presAssocID="{8DA493B2-7C39-453C-A783-613298F5896B}" presName="parentText" presStyleLbl="node1" presStyleIdx="2" presStyleCnt="4" custScaleX="111969" custScaleY="415514" custLinFactNeighborX="-59013" custLinFactNeighborY="-79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FAE0-EC01-4AAE-9DD8-15124C04DDD1}" type="pres">
      <dgm:prSet presAssocID="{8DA493B2-7C39-453C-A783-613298F5896B}" presName="negativeSpace" presStyleCnt="0"/>
      <dgm:spPr/>
    </dgm:pt>
    <dgm:pt modelId="{945CCABC-553E-4A8D-A838-27005EE1E2CD}" type="pres">
      <dgm:prSet presAssocID="{8DA493B2-7C39-453C-A783-613298F5896B}" presName="childText" presStyleLbl="conFgAcc1" presStyleIdx="2" presStyleCnt="4" custScaleX="89721" custScaleY="471492" custLinFactY="-296056" custLinFactNeighborX="363" custLinFactNeighborY="-300000">
        <dgm:presLayoutVars>
          <dgm:bulletEnabled val="1"/>
        </dgm:presLayoutVars>
      </dgm:prSet>
      <dgm:spPr/>
    </dgm:pt>
    <dgm:pt modelId="{55816124-D15A-4C7E-9797-5E205A205307}" type="pres">
      <dgm:prSet presAssocID="{A1AF7AAC-CEDB-4DF8-9F2F-EF9DD7E1480D}" presName="spaceBetweenRectangles" presStyleCnt="0"/>
      <dgm:spPr/>
    </dgm:pt>
    <dgm:pt modelId="{8FBEA17D-EFA5-436A-BF18-B87A4CF657B4}" type="pres">
      <dgm:prSet presAssocID="{09439AE0-FDD4-48A6-B5BC-5BA01360A32C}" presName="parentLin" presStyleCnt="0"/>
      <dgm:spPr/>
    </dgm:pt>
    <dgm:pt modelId="{2E9F2643-B1A5-4CE6-BC7D-B7B66024F9F5}" type="pres">
      <dgm:prSet presAssocID="{09439AE0-FDD4-48A6-B5BC-5BA01360A32C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BABFF93-2636-4FEF-AA11-74F25B2ECA0E}" type="pres">
      <dgm:prSet presAssocID="{09439AE0-FDD4-48A6-B5BC-5BA01360A32C}" presName="parentText" presStyleLbl="node1" presStyleIdx="3" presStyleCnt="4" custScaleX="126362" custScaleY="614038" custLinFactY="-51130" custLinFactNeighborX="-740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4FAFD-F83A-420A-8A30-A6F412698947}" type="pres">
      <dgm:prSet presAssocID="{09439AE0-FDD4-48A6-B5BC-5BA01360A32C}" presName="negativeSpace" presStyleCnt="0"/>
      <dgm:spPr/>
    </dgm:pt>
    <dgm:pt modelId="{7A687951-A2EF-4633-86ED-F3B68F7AECB9}" type="pres">
      <dgm:prSet presAssocID="{09439AE0-FDD4-48A6-B5BC-5BA01360A32C}" presName="childText" presStyleLbl="conFgAcc1" presStyleIdx="3" presStyleCnt="4" custScaleY="579228" custLinFactY="-300000" custLinFactNeighborY="-332712">
        <dgm:presLayoutVars>
          <dgm:bulletEnabled val="1"/>
        </dgm:presLayoutVars>
      </dgm:prSet>
      <dgm:spPr/>
    </dgm:pt>
  </dgm:ptLst>
  <dgm:cxnLst>
    <dgm:cxn modelId="{9F2CAA14-19CE-4170-A35A-FBDE042119DD}" type="presOf" srcId="{720EC9D5-D22E-444D-8F0C-66775958DA38}" destId="{79CDAC5B-C0EC-4E14-8EB7-DACBC4CE46CE}" srcOrd="1" destOrd="0" presId="urn:microsoft.com/office/officeart/2005/8/layout/list1"/>
    <dgm:cxn modelId="{2ED619FE-0DEA-46B6-94E5-5CC7B1369FE6}" srcId="{424B7524-8159-4CD9-96C1-AFC533433EEE}" destId="{09439AE0-FDD4-48A6-B5BC-5BA01360A32C}" srcOrd="3" destOrd="0" parTransId="{96DF0A63-DD7F-45FC-8178-F0459F43EF9E}" sibTransId="{D4A2399B-BB5B-400D-9FDE-3C1E35E3F79D}"/>
    <dgm:cxn modelId="{0B0AEE11-0B7A-4000-894C-AC720F85B2AA}" type="presOf" srcId="{8DA493B2-7C39-453C-A783-613298F5896B}" destId="{DBD51F1F-3A02-49CE-BBFF-3B0CA9A68CAE}" srcOrd="1" destOrd="0" presId="urn:microsoft.com/office/officeart/2005/8/layout/list1"/>
    <dgm:cxn modelId="{A5A0A92A-1287-4077-B7A0-62A1A3704B32}" type="presOf" srcId="{720EC9D5-D22E-444D-8F0C-66775958DA38}" destId="{56FE2C09-BF6C-4A0F-9854-9CEBE8D726DA}" srcOrd="0" destOrd="0" presId="urn:microsoft.com/office/officeart/2005/8/layout/list1"/>
    <dgm:cxn modelId="{425DEA4F-EDA5-4C6E-9783-680223E9EFCF}" srcId="{424B7524-8159-4CD9-96C1-AFC533433EEE}" destId="{8DA493B2-7C39-453C-A783-613298F5896B}" srcOrd="2" destOrd="0" parTransId="{F4D5C167-2E9A-4C5F-B817-F1E5CEAB29EE}" sibTransId="{A1AF7AAC-CEDB-4DF8-9F2F-EF9DD7E1480D}"/>
    <dgm:cxn modelId="{90FF24DC-7662-4A5F-8533-C6C6670B468D}" type="presOf" srcId="{09439AE0-FDD4-48A6-B5BC-5BA01360A32C}" destId="{2E9F2643-B1A5-4CE6-BC7D-B7B66024F9F5}" srcOrd="0" destOrd="0" presId="urn:microsoft.com/office/officeart/2005/8/layout/list1"/>
    <dgm:cxn modelId="{CC22F397-D179-495C-B140-F8DC5FFE71E6}" srcId="{424B7524-8159-4CD9-96C1-AFC533433EEE}" destId="{987E686B-D1A9-4AC7-BB29-CD5BFCC4FA2B}" srcOrd="1" destOrd="0" parTransId="{7E1BE8A6-E821-425F-9E85-BFE986554DCF}" sibTransId="{FDDA1B11-7FB7-4290-B050-931084066187}"/>
    <dgm:cxn modelId="{926A6544-F959-4A8F-970A-2D905D198782}" type="presOf" srcId="{987E686B-D1A9-4AC7-BB29-CD5BFCC4FA2B}" destId="{526F69BE-A1DC-4A44-8CB4-849ADE596811}" srcOrd="0" destOrd="0" presId="urn:microsoft.com/office/officeart/2005/8/layout/list1"/>
    <dgm:cxn modelId="{305A9027-758F-4847-A7B5-5911307EB1CF}" type="presOf" srcId="{09439AE0-FDD4-48A6-B5BC-5BA01360A32C}" destId="{3BABFF93-2636-4FEF-AA11-74F25B2ECA0E}" srcOrd="1" destOrd="0" presId="urn:microsoft.com/office/officeart/2005/8/layout/list1"/>
    <dgm:cxn modelId="{C6A57AD0-EC48-4584-B44F-AA8AA62E8C2A}" type="presOf" srcId="{424B7524-8159-4CD9-96C1-AFC533433EEE}" destId="{3D6C1C83-C6FB-40A7-9E90-6A8D2136518A}" srcOrd="0" destOrd="0" presId="urn:microsoft.com/office/officeart/2005/8/layout/list1"/>
    <dgm:cxn modelId="{02A54BE5-2623-4A27-8A1C-8096896EEFD9}" type="presOf" srcId="{8DA493B2-7C39-453C-A783-613298F5896B}" destId="{A3E758C8-442C-4907-A89B-F05083AE48FC}" srcOrd="0" destOrd="0" presId="urn:microsoft.com/office/officeart/2005/8/layout/list1"/>
    <dgm:cxn modelId="{2C3BD367-D86B-400C-84E4-2A07EB2764EA}" type="presOf" srcId="{987E686B-D1A9-4AC7-BB29-CD5BFCC4FA2B}" destId="{A67780B2-4475-41F3-A646-AADE97691968}" srcOrd="1" destOrd="0" presId="urn:microsoft.com/office/officeart/2005/8/layout/list1"/>
    <dgm:cxn modelId="{35192E19-223B-4C6D-9D85-F9A85F170255}" srcId="{424B7524-8159-4CD9-96C1-AFC533433EEE}" destId="{720EC9D5-D22E-444D-8F0C-66775958DA38}" srcOrd="0" destOrd="0" parTransId="{867F0A0A-E9FB-4D48-ABED-DFBEBB1CEA88}" sibTransId="{74A51FA7-39B3-4CCD-9062-FA3321B473F8}"/>
    <dgm:cxn modelId="{6E077985-8DD3-470E-AF4A-85B185661218}" type="presParOf" srcId="{3D6C1C83-C6FB-40A7-9E90-6A8D2136518A}" destId="{29D9D964-B042-43E5-89FD-04D9DFA914C9}" srcOrd="0" destOrd="0" presId="urn:microsoft.com/office/officeart/2005/8/layout/list1"/>
    <dgm:cxn modelId="{EECE81D8-DB76-45A1-B2B9-171D98D3E418}" type="presParOf" srcId="{29D9D964-B042-43E5-89FD-04D9DFA914C9}" destId="{56FE2C09-BF6C-4A0F-9854-9CEBE8D726DA}" srcOrd="0" destOrd="0" presId="urn:microsoft.com/office/officeart/2005/8/layout/list1"/>
    <dgm:cxn modelId="{6D51C548-9F3E-44E2-B3DF-C9414B8C7B21}" type="presParOf" srcId="{29D9D964-B042-43E5-89FD-04D9DFA914C9}" destId="{79CDAC5B-C0EC-4E14-8EB7-DACBC4CE46CE}" srcOrd="1" destOrd="0" presId="urn:microsoft.com/office/officeart/2005/8/layout/list1"/>
    <dgm:cxn modelId="{83DA6B40-20AA-4DAB-BD6E-477237B5E51E}" type="presParOf" srcId="{3D6C1C83-C6FB-40A7-9E90-6A8D2136518A}" destId="{7A7F606B-28F1-4171-B49A-B6FD2F00B113}" srcOrd="1" destOrd="0" presId="urn:microsoft.com/office/officeart/2005/8/layout/list1"/>
    <dgm:cxn modelId="{9E0D6C90-5F07-42CC-B5F8-8D07DCB75719}" type="presParOf" srcId="{3D6C1C83-C6FB-40A7-9E90-6A8D2136518A}" destId="{639E29FD-6889-4A65-B395-ACCB9C763390}" srcOrd="2" destOrd="0" presId="urn:microsoft.com/office/officeart/2005/8/layout/list1"/>
    <dgm:cxn modelId="{CBB47B50-C726-4AD0-9E11-2CF0F5868F2A}" type="presParOf" srcId="{3D6C1C83-C6FB-40A7-9E90-6A8D2136518A}" destId="{A21320EC-E792-48BB-9E3F-81BEF4C33324}" srcOrd="3" destOrd="0" presId="urn:microsoft.com/office/officeart/2005/8/layout/list1"/>
    <dgm:cxn modelId="{C5425E61-7EA1-4093-ABCC-CD748FE12E10}" type="presParOf" srcId="{3D6C1C83-C6FB-40A7-9E90-6A8D2136518A}" destId="{51E7D0BD-6812-466C-A186-28B1C4A7102B}" srcOrd="4" destOrd="0" presId="urn:microsoft.com/office/officeart/2005/8/layout/list1"/>
    <dgm:cxn modelId="{BA2F4278-BF04-4011-BC78-7C33B4A8BAB4}" type="presParOf" srcId="{51E7D0BD-6812-466C-A186-28B1C4A7102B}" destId="{526F69BE-A1DC-4A44-8CB4-849ADE596811}" srcOrd="0" destOrd="0" presId="urn:microsoft.com/office/officeart/2005/8/layout/list1"/>
    <dgm:cxn modelId="{CCB84614-40DB-4974-877A-7A225F749169}" type="presParOf" srcId="{51E7D0BD-6812-466C-A186-28B1C4A7102B}" destId="{A67780B2-4475-41F3-A646-AADE97691968}" srcOrd="1" destOrd="0" presId="urn:microsoft.com/office/officeart/2005/8/layout/list1"/>
    <dgm:cxn modelId="{F466244A-E4CB-4D31-BA8F-295D977839A6}" type="presParOf" srcId="{3D6C1C83-C6FB-40A7-9E90-6A8D2136518A}" destId="{7126C928-FD24-46F0-B1DF-7AB89754E6B2}" srcOrd="5" destOrd="0" presId="urn:microsoft.com/office/officeart/2005/8/layout/list1"/>
    <dgm:cxn modelId="{8C7C94E9-176D-4FC4-8DE1-1E04CC648521}" type="presParOf" srcId="{3D6C1C83-C6FB-40A7-9E90-6A8D2136518A}" destId="{BCD4D90A-7A25-40E1-85E2-D65529ECC535}" srcOrd="6" destOrd="0" presId="urn:microsoft.com/office/officeart/2005/8/layout/list1"/>
    <dgm:cxn modelId="{9E48D619-83A8-40FF-9184-AB3418A1DBE4}" type="presParOf" srcId="{3D6C1C83-C6FB-40A7-9E90-6A8D2136518A}" destId="{90967ADB-3D7B-4361-9355-C32982BE780A}" srcOrd="7" destOrd="0" presId="urn:microsoft.com/office/officeart/2005/8/layout/list1"/>
    <dgm:cxn modelId="{924CF175-496D-418D-A6B1-7F756620C402}" type="presParOf" srcId="{3D6C1C83-C6FB-40A7-9E90-6A8D2136518A}" destId="{DCA962B2-BC37-410F-BC3C-45528E40CAFE}" srcOrd="8" destOrd="0" presId="urn:microsoft.com/office/officeart/2005/8/layout/list1"/>
    <dgm:cxn modelId="{E69D84EC-DF1C-4B89-95B2-B7E8113D7477}" type="presParOf" srcId="{DCA962B2-BC37-410F-BC3C-45528E40CAFE}" destId="{A3E758C8-442C-4907-A89B-F05083AE48FC}" srcOrd="0" destOrd="0" presId="urn:microsoft.com/office/officeart/2005/8/layout/list1"/>
    <dgm:cxn modelId="{5CAC2D75-A520-4EC4-B87D-C497A81E23EB}" type="presParOf" srcId="{DCA962B2-BC37-410F-BC3C-45528E40CAFE}" destId="{DBD51F1F-3A02-49CE-BBFF-3B0CA9A68CAE}" srcOrd="1" destOrd="0" presId="urn:microsoft.com/office/officeart/2005/8/layout/list1"/>
    <dgm:cxn modelId="{291F7C1C-FF58-4620-8E3D-673AFC49754B}" type="presParOf" srcId="{3D6C1C83-C6FB-40A7-9E90-6A8D2136518A}" destId="{07C7FAE0-EC01-4AAE-9DD8-15124C04DDD1}" srcOrd="9" destOrd="0" presId="urn:microsoft.com/office/officeart/2005/8/layout/list1"/>
    <dgm:cxn modelId="{BE9F8EB9-8C04-4C85-9805-78FB5CBAB67B}" type="presParOf" srcId="{3D6C1C83-C6FB-40A7-9E90-6A8D2136518A}" destId="{945CCABC-553E-4A8D-A838-27005EE1E2CD}" srcOrd="10" destOrd="0" presId="urn:microsoft.com/office/officeart/2005/8/layout/list1"/>
    <dgm:cxn modelId="{0BF0E3DB-9CD0-41F6-94BF-D97B5BF69E3E}" type="presParOf" srcId="{3D6C1C83-C6FB-40A7-9E90-6A8D2136518A}" destId="{55816124-D15A-4C7E-9797-5E205A205307}" srcOrd="11" destOrd="0" presId="urn:microsoft.com/office/officeart/2005/8/layout/list1"/>
    <dgm:cxn modelId="{E8F0988A-4B80-4F09-B6C7-31F6CE3444BA}" type="presParOf" srcId="{3D6C1C83-C6FB-40A7-9E90-6A8D2136518A}" destId="{8FBEA17D-EFA5-436A-BF18-B87A4CF657B4}" srcOrd="12" destOrd="0" presId="urn:microsoft.com/office/officeart/2005/8/layout/list1"/>
    <dgm:cxn modelId="{EBF54FF5-4991-47B2-9643-5F93AE8C0A25}" type="presParOf" srcId="{8FBEA17D-EFA5-436A-BF18-B87A4CF657B4}" destId="{2E9F2643-B1A5-4CE6-BC7D-B7B66024F9F5}" srcOrd="0" destOrd="0" presId="urn:microsoft.com/office/officeart/2005/8/layout/list1"/>
    <dgm:cxn modelId="{62BB0C1E-A5CE-4FF0-ABAB-ABE0ABCA76C3}" type="presParOf" srcId="{8FBEA17D-EFA5-436A-BF18-B87A4CF657B4}" destId="{3BABFF93-2636-4FEF-AA11-74F25B2ECA0E}" srcOrd="1" destOrd="0" presId="urn:microsoft.com/office/officeart/2005/8/layout/list1"/>
    <dgm:cxn modelId="{9B16DDC3-BEB6-478A-B4AB-16B18F1D945F}" type="presParOf" srcId="{3D6C1C83-C6FB-40A7-9E90-6A8D2136518A}" destId="{0974FAFD-F83A-420A-8A30-A6F412698947}" srcOrd="13" destOrd="0" presId="urn:microsoft.com/office/officeart/2005/8/layout/list1"/>
    <dgm:cxn modelId="{644B0275-B2F3-4C84-9E26-ACEF8AFB9F7B}" type="presParOf" srcId="{3D6C1C83-C6FB-40A7-9E90-6A8D2136518A}" destId="{7A687951-A2EF-4633-86ED-F3B68F7AECB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ctr" rtl="0"/>
          <a:r>
            <a:rPr lang="ru-RU" sz="1500" b="1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12700"/>
      </dgm:spPr>
      <dgm:t>
        <a:bodyPr/>
        <a:lstStyle/>
        <a:p>
          <a:pPr algn="ctr"/>
          <a:r>
            <a:rPr lang="ru-RU" sz="50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 custT="1"/>
      <dgm:spPr>
        <a:solidFill>
          <a:schemeClr val="accent4">
            <a:lumMod val="60000"/>
            <a:lumOff val="40000"/>
          </a:schemeClr>
        </a:solidFill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66,6%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300" b="1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   доходы 2,4%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sz="1400" b="1" dirty="0" smtClean="0">
              <a:latin typeface="Liberation Serif" panose="02020603050405020304" pitchFamily="18" charset="0"/>
              <a:cs typeface="Times New Roman" pitchFamily="18" charset="0"/>
            </a:rPr>
            <a:t>31%</a:t>
          </a:r>
          <a:endParaRPr lang="ru-RU" sz="1400" b="1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76462" custScaleY="70085" custLinFactNeighborX="52794" custLinFactNeighborY="-27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99109" custScaleY="94840" custLinFactNeighborX="81055" custLinFactNeighborY="-7112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Ang="568910" custScaleX="46582" custScaleY="54101" custLinFactNeighborX="45656" custLinFactNeighborY="-53321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Ang="1603435" custScaleX="80238" custLinFactNeighborX="91894" custLinFactNeighborY="-34750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Ang="391510" custScaleX="74774" custScaleY="88750" custLinFactNeighborX="85703" custLinFactNeighborY="49258"/>
      <dgm:spPr/>
      <dgm:t>
        <a:bodyPr/>
        <a:lstStyle/>
        <a:p>
          <a:endParaRPr lang="ru-RU"/>
        </a:p>
      </dgm:t>
    </dgm:pt>
  </dgm:ptLst>
  <dgm:cxnLst>
    <dgm:cxn modelId="{B07984C7-3F49-4BF8-9DDC-C5F526C55E1A}" type="presOf" srcId="{27246D93-DAB6-40D7-9229-AD92B4707905}" destId="{1CE40516-E506-441F-A0E6-E2386F1B2CC8}" srcOrd="0" destOrd="0" presId="urn:microsoft.com/office/officeart/2005/8/layout/gear1"/>
    <dgm:cxn modelId="{C6E9DE6B-6C85-46B9-B339-3DDC63E03207}" type="presOf" srcId="{8AEEEAE4-7D85-4EDD-B6D7-DDAD499AB136}" destId="{D1CD935C-95A4-4259-B0C9-720292667C8E}" srcOrd="1" destOrd="0" presId="urn:microsoft.com/office/officeart/2005/8/layout/gear1"/>
    <dgm:cxn modelId="{947E2518-6C77-4AA8-B8C8-EB1A0777C038}" type="presOf" srcId="{7AC41891-BAB6-4E1F-9952-CBB37B91357C}" destId="{35B7AA94-81BA-4359-AD52-558E136648F2}" srcOrd="1" destOrd="0" presId="urn:microsoft.com/office/officeart/2005/8/layout/gear1"/>
    <dgm:cxn modelId="{A8628365-95E1-4E05-B71C-35899D362E23}" type="presOf" srcId="{9F22AAF9-6E68-4DDE-B3DC-6120131E8F55}" destId="{0188DD12-686F-4326-B31E-54D90616AB67}" srcOrd="0" destOrd="0" presId="urn:microsoft.com/office/officeart/2005/8/layout/gear1"/>
    <dgm:cxn modelId="{6942FCB8-D230-4427-B6A0-4828470EF530}" type="presOf" srcId="{EE386FD4-5179-401B-8E2D-E3317B373ADF}" destId="{E6543DCC-46B9-43BC-91AC-1F2549E97DE6}" srcOrd="0" destOrd="0" presId="urn:microsoft.com/office/officeart/2005/8/layout/gear1"/>
    <dgm:cxn modelId="{6119F668-1A07-4127-A3D5-66D24363AD7D}" type="presOf" srcId="{8AEEEAE4-7D85-4EDD-B6D7-DDAD499AB136}" destId="{7E8461A0-D54E-40A5-B0A1-709BB2578D82}" srcOrd="0" destOrd="0" presId="urn:microsoft.com/office/officeart/2005/8/layout/gear1"/>
    <dgm:cxn modelId="{A669C517-9E36-49C4-A521-81432E543144}" type="presOf" srcId="{767923F7-49F0-4467-9F14-8ADE8DE67953}" destId="{043DD38F-3D51-432C-97B0-38AE5F452A95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01C982A8-13D2-42E0-962F-6CE4820B603B}" type="presOf" srcId="{8AEEEAE4-7D85-4EDD-B6D7-DDAD499AB136}" destId="{D5CF429C-2BF3-496E-B6B5-82C9BED843B3}" srcOrd="3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0655118-D34A-4320-9584-84E8ADDCC207}" type="presOf" srcId="{399E324D-E7B5-430C-AA59-CE5DCB169057}" destId="{011600C5-DA6A-4E1E-8111-9A9C214B2103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1E91908D-FC35-4F60-B5F8-B41381F7C114}" type="presOf" srcId="{7AC41891-BAB6-4E1F-9952-CBB37B91357C}" destId="{116D36B4-4133-478A-B319-62D261878BFC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CD0A0656-7537-4AFA-8F35-E02E571CE21B}" type="presOf" srcId="{8AEEEAE4-7D85-4EDD-B6D7-DDAD499AB136}" destId="{E295EF1D-61E2-49EF-AD6F-2E93A6CDECB0}" srcOrd="2" destOrd="0" presId="urn:microsoft.com/office/officeart/2005/8/layout/gear1"/>
    <dgm:cxn modelId="{71F285E3-7286-4727-93D5-5E181E696A0D}" type="presOf" srcId="{7AC41891-BAB6-4E1F-9952-CBB37B91357C}" destId="{05A085AC-B20D-4167-975E-CE661752DD84}" srcOrd="2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ECA6A0A4-0588-42E0-B316-3AE64115894E}" type="presOf" srcId="{EE386FD4-5179-401B-8E2D-E3317B373ADF}" destId="{D2400F43-4CDF-4C4D-BA6B-615E6938D7A2}" srcOrd="2" destOrd="0" presId="urn:microsoft.com/office/officeart/2005/8/layout/gear1"/>
    <dgm:cxn modelId="{678FE973-7249-4CEC-A343-8F4D005A0E76}" type="presOf" srcId="{EE386FD4-5179-401B-8E2D-E3317B373ADF}" destId="{A1B8C3FE-8657-4B56-922A-2CA5FF36A113}" srcOrd="1" destOrd="0" presId="urn:microsoft.com/office/officeart/2005/8/layout/gear1"/>
    <dgm:cxn modelId="{D437AC96-EE20-430F-8E41-BDEE03028E0D}" type="presParOf" srcId="{043DD38F-3D51-432C-97B0-38AE5F452A95}" destId="{E6543DCC-46B9-43BC-91AC-1F2549E97DE6}" srcOrd="0" destOrd="0" presId="urn:microsoft.com/office/officeart/2005/8/layout/gear1"/>
    <dgm:cxn modelId="{B11FDEC7-AB6C-4158-90FD-4FE8BEAE30DC}" type="presParOf" srcId="{043DD38F-3D51-432C-97B0-38AE5F452A95}" destId="{A1B8C3FE-8657-4B56-922A-2CA5FF36A113}" srcOrd="1" destOrd="0" presId="urn:microsoft.com/office/officeart/2005/8/layout/gear1"/>
    <dgm:cxn modelId="{B809D2CD-5AE1-44A7-A05C-F9B0FA6FECB1}" type="presParOf" srcId="{043DD38F-3D51-432C-97B0-38AE5F452A95}" destId="{D2400F43-4CDF-4C4D-BA6B-615E6938D7A2}" srcOrd="2" destOrd="0" presId="urn:microsoft.com/office/officeart/2005/8/layout/gear1"/>
    <dgm:cxn modelId="{2F0895EF-BBF8-417D-89FB-762E14FEE49B}" type="presParOf" srcId="{043DD38F-3D51-432C-97B0-38AE5F452A95}" destId="{116D36B4-4133-478A-B319-62D261878BFC}" srcOrd="3" destOrd="0" presId="urn:microsoft.com/office/officeart/2005/8/layout/gear1"/>
    <dgm:cxn modelId="{287237C2-9EEC-4AC0-AE0E-32A8A03731CC}" type="presParOf" srcId="{043DD38F-3D51-432C-97B0-38AE5F452A95}" destId="{35B7AA94-81BA-4359-AD52-558E136648F2}" srcOrd="4" destOrd="0" presId="urn:microsoft.com/office/officeart/2005/8/layout/gear1"/>
    <dgm:cxn modelId="{83A12DE0-7003-403B-B20A-E9A3767E387F}" type="presParOf" srcId="{043DD38F-3D51-432C-97B0-38AE5F452A95}" destId="{05A085AC-B20D-4167-975E-CE661752DD84}" srcOrd="5" destOrd="0" presId="urn:microsoft.com/office/officeart/2005/8/layout/gear1"/>
    <dgm:cxn modelId="{162B9B47-A355-4A72-9D30-52FDD7297FF8}" type="presParOf" srcId="{043DD38F-3D51-432C-97B0-38AE5F452A95}" destId="{7E8461A0-D54E-40A5-B0A1-709BB2578D82}" srcOrd="6" destOrd="0" presId="urn:microsoft.com/office/officeart/2005/8/layout/gear1"/>
    <dgm:cxn modelId="{5EBEFD6A-664B-4DE2-90AD-785BC874FE1C}" type="presParOf" srcId="{043DD38F-3D51-432C-97B0-38AE5F452A95}" destId="{D1CD935C-95A4-4259-B0C9-720292667C8E}" srcOrd="7" destOrd="0" presId="urn:microsoft.com/office/officeart/2005/8/layout/gear1"/>
    <dgm:cxn modelId="{E5D9625A-1369-435B-8933-2BDD709FB725}" type="presParOf" srcId="{043DD38F-3D51-432C-97B0-38AE5F452A95}" destId="{E295EF1D-61E2-49EF-AD6F-2E93A6CDECB0}" srcOrd="8" destOrd="0" presId="urn:microsoft.com/office/officeart/2005/8/layout/gear1"/>
    <dgm:cxn modelId="{481EB0B7-0E69-4B9B-81BF-BA1B82F4E9B8}" type="presParOf" srcId="{043DD38F-3D51-432C-97B0-38AE5F452A95}" destId="{D5CF429C-2BF3-496E-B6B5-82C9BED843B3}" srcOrd="9" destOrd="0" presId="urn:microsoft.com/office/officeart/2005/8/layout/gear1"/>
    <dgm:cxn modelId="{27BFC473-82A1-4955-9211-9E85DC0AC3FE}" type="presParOf" srcId="{043DD38F-3D51-432C-97B0-38AE5F452A95}" destId="{1CE40516-E506-441F-A0E6-E2386F1B2CC8}" srcOrd="10" destOrd="0" presId="urn:microsoft.com/office/officeart/2005/8/layout/gear1"/>
    <dgm:cxn modelId="{AA08AD03-F52E-4A28-B2EB-9B22D7455CE2}" type="presParOf" srcId="{043DD38F-3D51-432C-97B0-38AE5F452A95}" destId="{011600C5-DA6A-4E1E-8111-9A9C214B2103}" srcOrd="11" destOrd="0" presId="urn:microsoft.com/office/officeart/2005/8/layout/gear1"/>
    <dgm:cxn modelId="{21AE70E1-B2CE-4FA5-9165-8EF82C5BCE3C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endParaRPr lang="ru-RU" sz="2400" dirty="0" smtClean="0"/>
        </a:p>
        <a:p>
          <a:endParaRPr lang="ru-RU" sz="2400" dirty="0" smtClean="0">
            <a:latin typeface="Liberation Serif" panose="02020603050405020304" pitchFamily="18" charset="0"/>
          </a:endParaRPr>
        </a:p>
        <a:p>
          <a:r>
            <a:rPr lang="ru-RU" sz="20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 16,5%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bg1">
            <a:lumMod val="65000"/>
          </a:schemeClr>
        </a:solidFill>
        <a:sp3d extrusionH="50600" prstMaterial="metal">
          <a:bevelT w="101600" h="80600"/>
          <a:bevelB w="80600" h="80600" prst="relaxedInset"/>
        </a:sp3d>
      </dgm:spPr>
      <dgm:t>
        <a:bodyPr/>
        <a:lstStyle/>
        <a:p>
          <a:r>
            <a:rPr lang="ru-RU" sz="2400" dirty="0" smtClean="0">
              <a:latin typeface="Liberation Serif" panose="02020603050405020304" pitchFamily="18" charset="0"/>
              <a:cs typeface="Times New Roman" pitchFamily="18" charset="0"/>
            </a:rPr>
            <a:t>Дотации 34%</a:t>
          </a:r>
          <a:endParaRPr lang="ru-RU" sz="24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p3d extrusionH="50600">
          <a:bevelT/>
        </a:sp3d>
      </dgm:spPr>
      <dgm:t>
        <a:bodyPr/>
        <a:lstStyle/>
        <a:p>
          <a:r>
            <a:rPr lang="ru-RU" sz="28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dirty="0" smtClean="0">
              <a:latin typeface="Liberation Serif" panose="02020603050405020304" pitchFamily="18" charset="0"/>
              <a:cs typeface="Times New Roman" pitchFamily="18" charset="0"/>
            </a:rPr>
            <a:t> 49,5%</a:t>
          </a:r>
          <a:endParaRPr lang="ru-RU" sz="3500" dirty="0">
            <a:latin typeface="Liberation Serif" panose="02020603050405020304" pitchFamily="18" charset="0"/>
            <a:cs typeface="Times New Roman" pitchFamily="18" charset="0"/>
          </a:endParaRPr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ScaleX="103345" custLinFactNeighborX="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116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AF65E-2A06-45BA-AC6B-B46CEC5196E5}" type="presOf" srcId="{3172827C-24EB-4AC3-89EC-2532A9335677}" destId="{3D510292-E4A4-42E0-9231-4CC3CE6CC39B}" srcOrd="0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2FF78EA7-7659-4205-B0D8-9E7A031DB7BD}" type="presOf" srcId="{3172827C-24EB-4AC3-89EC-2532A9335677}" destId="{866AAC33-1799-4DEE-AB41-A8EEBD1B9A1D}" srcOrd="1" destOrd="0" presId="urn:microsoft.com/office/officeart/2005/8/layout/pyramid1"/>
    <dgm:cxn modelId="{6C44E2DB-B9C9-434C-AAC6-3707999C2948}" type="presOf" srcId="{9B6C6E6D-B369-4338-8EAC-FB503E1A4998}" destId="{CDDFD935-C1C6-47FB-A5DD-D8BC97653986}" srcOrd="0" destOrd="0" presId="urn:microsoft.com/office/officeart/2005/8/layout/pyramid1"/>
    <dgm:cxn modelId="{5A2B83EC-EB89-48E0-8ADE-366D73CEE2CF}" type="presOf" srcId="{D0CCC160-AA76-4C02-B228-232A8134752B}" destId="{5A5B2524-D50E-4EE0-8AEC-22C1BF1229D9}" srcOrd="1" destOrd="0" presId="urn:microsoft.com/office/officeart/2005/8/layout/pyramid1"/>
    <dgm:cxn modelId="{05BDFC6F-C549-4361-BC63-94FE6490CB8B}" type="presOf" srcId="{D0CCC160-AA76-4C02-B228-232A8134752B}" destId="{E73B2CBA-82A7-4B9B-8A2A-22FEAD10CFC7}" srcOrd="0" destOrd="0" presId="urn:microsoft.com/office/officeart/2005/8/layout/pyramid1"/>
    <dgm:cxn modelId="{9F5A450C-3021-4837-8CA3-C95D77F2EDC6}" type="presOf" srcId="{4F7AFB3C-63BE-429B-AAC0-394808C51064}" destId="{E32AAE2B-BA9C-47A1-90C4-AC183CA34834}" srcOrd="0" destOrd="0" presId="urn:microsoft.com/office/officeart/2005/8/layout/pyramid1"/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904F859E-0721-4124-8BD8-3DCA63C86565}" type="presOf" srcId="{9B6C6E6D-B369-4338-8EAC-FB503E1A4998}" destId="{155DB040-ACF5-402A-8535-CBB03EA20E34}" srcOrd="1" destOrd="0" presId="urn:microsoft.com/office/officeart/2005/8/layout/pyramid1"/>
    <dgm:cxn modelId="{059053A0-4C3F-4702-8567-E39A0C0AA7A9}" type="presParOf" srcId="{E32AAE2B-BA9C-47A1-90C4-AC183CA34834}" destId="{79540120-2BF0-4D87-8CD4-F49969E66CB1}" srcOrd="0" destOrd="0" presId="urn:microsoft.com/office/officeart/2005/8/layout/pyramid1"/>
    <dgm:cxn modelId="{B79E373C-7DD7-4E59-9169-B97B93FA8DEC}" type="presParOf" srcId="{79540120-2BF0-4D87-8CD4-F49969E66CB1}" destId="{CDDFD935-C1C6-47FB-A5DD-D8BC97653986}" srcOrd="0" destOrd="0" presId="urn:microsoft.com/office/officeart/2005/8/layout/pyramid1"/>
    <dgm:cxn modelId="{799F577F-9BF7-439D-ACE0-1E94E9C1B19D}" type="presParOf" srcId="{79540120-2BF0-4D87-8CD4-F49969E66CB1}" destId="{155DB040-ACF5-402A-8535-CBB03EA20E34}" srcOrd="1" destOrd="0" presId="urn:microsoft.com/office/officeart/2005/8/layout/pyramid1"/>
    <dgm:cxn modelId="{55A370A5-EB10-4CF9-BDA3-CF000EF072E5}" type="presParOf" srcId="{E32AAE2B-BA9C-47A1-90C4-AC183CA34834}" destId="{42D90105-1C56-4743-90C7-D6B75C9CE9F4}" srcOrd="1" destOrd="0" presId="urn:microsoft.com/office/officeart/2005/8/layout/pyramid1"/>
    <dgm:cxn modelId="{7BCEF016-9645-432A-B2CE-3DD4E39AC4AF}" type="presParOf" srcId="{42D90105-1C56-4743-90C7-D6B75C9CE9F4}" destId="{3D510292-E4A4-42E0-9231-4CC3CE6CC39B}" srcOrd="0" destOrd="0" presId="urn:microsoft.com/office/officeart/2005/8/layout/pyramid1"/>
    <dgm:cxn modelId="{0A7EBE94-D903-4211-A6C7-0A3A04E8993F}" type="presParOf" srcId="{42D90105-1C56-4743-90C7-D6B75C9CE9F4}" destId="{866AAC33-1799-4DEE-AB41-A8EEBD1B9A1D}" srcOrd="1" destOrd="0" presId="urn:microsoft.com/office/officeart/2005/8/layout/pyramid1"/>
    <dgm:cxn modelId="{32FBDCAE-190E-4423-BF40-62C3135BC3E5}" type="presParOf" srcId="{E32AAE2B-BA9C-47A1-90C4-AC183CA34834}" destId="{C529B639-E1B1-4553-B975-1589BE6C135D}" srcOrd="2" destOrd="0" presId="urn:microsoft.com/office/officeart/2005/8/layout/pyramid1"/>
    <dgm:cxn modelId="{A94DE48A-12FB-422C-8324-D08725D11BB3}" type="presParOf" srcId="{C529B639-E1B1-4553-B975-1589BE6C135D}" destId="{E73B2CBA-82A7-4B9B-8A2A-22FEAD10CFC7}" srcOrd="0" destOrd="0" presId="urn:microsoft.com/office/officeart/2005/8/layout/pyramid1"/>
    <dgm:cxn modelId="{7251C3B5-0D1A-4C83-80F4-CB4508E4DDFA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100000" custLinFactNeighborX="-535"/>
      <dgm:spPr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05950" custLinFactY="-20892" custLinFactNeighborX="127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04286" custLinFactY="191954" custLinFactNeighborX="995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04583" custLinFactY="-4692" custLinFactNeighborX="81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04844" custLinFactY="-216065" custLinFactNeighborX="10465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04583" custLinFactNeighborX="8104" custLinFactNeighborY="-1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318EF4BB-060A-4142-A38B-FE07AA9D2A6C}" type="presOf" srcId="{598FA69B-F152-4353-8A12-A0EB8A38A551}" destId="{5B433258-E48C-412C-8CAF-5FB6B1D7011C}" srcOrd="0" destOrd="0" presId="urn:microsoft.com/office/officeart/2005/8/layout/pyramid2"/>
    <dgm:cxn modelId="{ED7A7667-B13A-4077-946B-644AA8E4F477}" type="presOf" srcId="{CAA2D44A-E69F-42C0-ACB8-E153177EFD21}" destId="{1407F73B-CEC3-425F-AF03-F0C07C4E2059}" srcOrd="0" destOrd="0" presId="urn:microsoft.com/office/officeart/2005/8/layout/pyramid2"/>
    <dgm:cxn modelId="{AA06FE2E-DD3E-4430-B10B-91973B24B7F8}" type="presOf" srcId="{E664F0DC-94BA-4995-BD1A-7BE4D67DA8EB}" destId="{1713BBD1-4BE5-4D83-9072-34D7AB8A4EEC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2629EB14-A106-4C4F-8979-BBFEF3516286}" type="presOf" srcId="{0237BCD8-2D58-42E4-B0DC-02F720ADCACA}" destId="{BDE2199E-1473-426F-A6A7-CEC986EDBA3A}" srcOrd="0" destOrd="0" presId="urn:microsoft.com/office/officeart/2005/8/layout/pyramid2"/>
    <dgm:cxn modelId="{56A3430B-E2F6-455B-9D8C-835C89351689}" type="presOf" srcId="{496089B1-692C-48F8-89D5-B9F16530D402}" destId="{ADA2E1D8-3ABE-4687-BCC5-4E41B5382FC5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3AFB8EE-8C3A-42A7-B8BA-35DC99AF0DFD}" type="presOf" srcId="{65806BF6-B3BE-4ED2-A14E-599B1EC29988}" destId="{4AE3E91E-717D-4ACC-877C-C664195EF708}" srcOrd="0" destOrd="0" presId="urn:microsoft.com/office/officeart/2005/8/layout/pyramid2"/>
    <dgm:cxn modelId="{A47E2637-D9B8-40F3-B034-CB6BDFD4B4BD}" type="presParOf" srcId="{5B433258-E48C-412C-8CAF-5FB6B1D7011C}" destId="{C8E35D9D-D3CF-4FA5-BA60-93F575565D6B}" srcOrd="0" destOrd="0" presId="urn:microsoft.com/office/officeart/2005/8/layout/pyramid2"/>
    <dgm:cxn modelId="{525C039B-CA7B-42D2-A79A-3BEDB2D25C75}" type="presParOf" srcId="{5B433258-E48C-412C-8CAF-5FB6B1D7011C}" destId="{01715E57-1B5F-4A63-8D1F-64A32F5EC750}" srcOrd="1" destOrd="0" presId="urn:microsoft.com/office/officeart/2005/8/layout/pyramid2"/>
    <dgm:cxn modelId="{51C5ACC9-A4A4-44EA-8F05-A4A005CAFB34}" type="presParOf" srcId="{01715E57-1B5F-4A63-8D1F-64A32F5EC750}" destId="{1407F73B-CEC3-425F-AF03-F0C07C4E2059}" srcOrd="0" destOrd="0" presId="urn:microsoft.com/office/officeart/2005/8/layout/pyramid2"/>
    <dgm:cxn modelId="{A0062531-70B8-419E-A06B-3FE9450F8598}" type="presParOf" srcId="{01715E57-1B5F-4A63-8D1F-64A32F5EC750}" destId="{AB806DA4-3B49-44CB-8438-0F264B2CFE82}" srcOrd="1" destOrd="0" presId="urn:microsoft.com/office/officeart/2005/8/layout/pyramid2"/>
    <dgm:cxn modelId="{8C6C9DB2-428F-4C3E-8F77-70B9A0584577}" type="presParOf" srcId="{01715E57-1B5F-4A63-8D1F-64A32F5EC750}" destId="{4AE3E91E-717D-4ACC-877C-C664195EF708}" srcOrd="2" destOrd="0" presId="urn:microsoft.com/office/officeart/2005/8/layout/pyramid2"/>
    <dgm:cxn modelId="{211D0821-FB35-483C-87C7-9037C45A97BC}" type="presParOf" srcId="{01715E57-1B5F-4A63-8D1F-64A32F5EC750}" destId="{3B93E403-998F-454D-945E-3AFA87391760}" srcOrd="3" destOrd="0" presId="urn:microsoft.com/office/officeart/2005/8/layout/pyramid2"/>
    <dgm:cxn modelId="{EFD07166-AA59-4C88-8872-A9970CB375AC}" type="presParOf" srcId="{01715E57-1B5F-4A63-8D1F-64A32F5EC750}" destId="{BDE2199E-1473-426F-A6A7-CEC986EDBA3A}" srcOrd="4" destOrd="0" presId="urn:microsoft.com/office/officeart/2005/8/layout/pyramid2"/>
    <dgm:cxn modelId="{D7634143-A0FC-4367-9CE1-B24B9D4E77D8}" type="presParOf" srcId="{01715E57-1B5F-4A63-8D1F-64A32F5EC750}" destId="{2F034AEA-00B6-4D22-95F1-9198FEEA833C}" srcOrd="5" destOrd="0" presId="urn:microsoft.com/office/officeart/2005/8/layout/pyramid2"/>
    <dgm:cxn modelId="{3147646E-3CD3-456B-B5CD-64CADCE677AD}" type="presParOf" srcId="{01715E57-1B5F-4A63-8D1F-64A32F5EC750}" destId="{ADA2E1D8-3ABE-4687-BCC5-4E41B5382FC5}" srcOrd="6" destOrd="0" presId="urn:microsoft.com/office/officeart/2005/8/layout/pyramid2"/>
    <dgm:cxn modelId="{B1D0379A-EBEC-4D9A-AF37-4CDDD48E4BA7}" type="presParOf" srcId="{01715E57-1B5F-4A63-8D1F-64A32F5EC750}" destId="{3222115F-ED5D-4533-91D8-B50D72259EA8}" srcOrd="7" destOrd="0" presId="urn:microsoft.com/office/officeart/2005/8/layout/pyramid2"/>
    <dgm:cxn modelId="{F867376B-734B-4BD6-AD05-E84810D84DA4}" type="presParOf" srcId="{01715E57-1B5F-4A63-8D1F-64A32F5EC750}" destId="{1713BBD1-4BE5-4D83-9072-34D7AB8A4EEC}" srcOrd="8" destOrd="0" presId="urn:microsoft.com/office/officeart/2005/8/layout/pyramid2"/>
    <dgm:cxn modelId="{F12E6F97-27A8-4D57-8FB8-347826F6FE9F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chemeClr val="bg1">
            <a:lumMod val="65000"/>
          </a:schemeClr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rgbClr val="90BBD6"/>
        </a:solidFill>
        <a:ln w="9525" cap="flat" cmpd="sng" algn="ctr">
          <a:solidFill>
            <a:schemeClr val="bg1">
              <a:lumMod val="50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Бюджетный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44983"/>
          <a:ext cx="1236269" cy="6898232"/>
        </a:xfrm>
        <a:prstGeom prst="round2SameRect">
          <a:avLst/>
        </a:prstGeom>
        <a:solidFill>
          <a:schemeClr val="bg2">
            <a:lumMod val="90000"/>
          </a:schemeClr>
        </a:solidFill>
        <a:ln w="9525" cap="flat" cmpd="sng" algn="ctr">
          <a:solidFill>
            <a:schemeClr val="bg2">
              <a:lumMod val="2500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Налоговый кодекс Российской Федерации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1746348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6350" cap="flat" cmpd="thickThin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Liberation Serif" panose="02020603050405020304" pitchFamily="18" charset="0"/>
            </a:rPr>
            <a:t>Нормативно правовые документы Свердловской области, решения Думы муниципального округа</a:t>
          </a:r>
          <a:endParaRPr lang="ru-RU" sz="2500" kern="1200" dirty="0">
            <a:latin typeface="Liberation Serif" panose="02020603050405020304" pitchFamily="18" charset="0"/>
          </a:endParaRPr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E29FD-6889-4A65-B395-ACCB9C763390}">
      <dsp:nvSpPr>
        <dsp:cNvPr id="0" name=""/>
        <dsp:cNvSpPr/>
      </dsp:nvSpPr>
      <dsp:spPr>
        <a:xfrm>
          <a:off x="0" y="278284"/>
          <a:ext cx="4273174" cy="608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AC5B-C0EC-4E14-8EB7-DACBC4CE46CE}">
      <dsp:nvSpPr>
        <dsp:cNvPr id="0" name=""/>
        <dsp:cNvSpPr/>
      </dsp:nvSpPr>
      <dsp:spPr>
        <a:xfrm>
          <a:off x="119337" y="72020"/>
          <a:ext cx="3640246" cy="612591"/>
        </a:xfrm>
        <a:prstGeom prst="roundRect">
          <a:avLst/>
        </a:prstGeom>
        <a:solidFill>
          <a:schemeClr val="bg2">
            <a:lumMod val="75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dirty="0" smtClean="0">
              <a:solidFill>
                <a:srgbClr val="002060"/>
              </a:solidFill>
              <a:latin typeface="Liberation Serif" pitchFamily="18" charset="0"/>
            </a:rPr>
            <a:t>Составление проекта бюджета</a:t>
          </a:r>
          <a:endParaRPr lang="ru-RU" sz="1700" b="1" i="0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49241" y="101924"/>
        <a:ext cx="3580438" cy="552783"/>
      </dsp:txXfrm>
    </dsp:sp>
    <dsp:sp modelId="{BCD4D90A-7A25-40E1-85E2-D65529ECC535}">
      <dsp:nvSpPr>
        <dsp:cNvPr id="0" name=""/>
        <dsp:cNvSpPr/>
      </dsp:nvSpPr>
      <dsp:spPr>
        <a:xfrm>
          <a:off x="0" y="1345154"/>
          <a:ext cx="4943856" cy="5374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7780B2-4475-41F3-A646-AADE97691968}">
      <dsp:nvSpPr>
        <dsp:cNvPr id="0" name=""/>
        <dsp:cNvSpPr/>
      </dsp:nvSpPr>
      <dsp:spPr>
        <a:xfrm>
          <a:off x="76110" y="1049335"/>
          <a:ext cx="4278379" cy="62298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Liberation Serif" pitchFamily="18" charset="0"/>
            </a:rPr>
            <a:t>Рассмотрение и утверждение бюджета</a:t>
          </a:r>
          <a:endParaRPr lang="ru-RU" sz="1700" b="1" kern="1200" dirty="0">
            <a:solidFill>
              <a:srgbClr val="002060"/>
            </a:solidFill>
            <a:latin typeface="Liberation Serif" pitchFamily="18" charset="0"/>
          </a:endParaRPr>
        </a:p>
      </dsp:txBody>
      <dsp:txXfrm>
        <a:off x="106521" y="1079746"/>
        <a:ext cx="4217557" cy="562160"/>
      </dsp:txXfrm>
    </dsp:sp>
    <dsp:sp modelId="{945CCABC-553E-4A8D-A838-27005EE1E2CD}">
      <dsp:nvSpPr>
        <dsp:cNvPr id="0" name=""/>
        <dsp:cNvSpPr/>
      </dsp:nvSpPr>
      <dsp:spPr>
        <a:xfrm>
          <a:off x="22128" y="2388319"/>
          <a:ext cx="5469392" cy="5940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51F1F-3A02-49CE-BBFF-3B0CA9A68CAE}">
      <dsp:nvSpPr>
        <dsp:cNvPr id="0" name=""/>
        <dsp:cNvSpPr/>
      </dsp:nvSpPr>
      <dsp:spPr>
        <a:xfrm>
          <a:off x="124806" y="2185804"/>
          <a:ext cx="4773275" cy="613298"/>
        </a:xfrm>
        <a:prstGeom prst="roundRect">
          <a:avLst/>
        </a:prstGeom>
        <a:solidFill>
          <a:srgbClr val="0070C0"/>
        </a:soli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Liberation Serif" pitchFamily="18" charset="0"/>
            </a:rPr>
            <a:t>Исполнение бюджета</a:t>
          </a:r>
          <a:endParaRPr lang="ru-RU" sz="1800" b="1" kern="1200" dirty="0">
            <a:solidFill>
              <a:schemeClr val="bg1"/>
            </a:solidFill>
            <a:latin typeface="Liberation Serif" pitchFamily="18" charset="0"/>
          </a:endParaRPr>
        </a:p>
      </dsp:txBody>
      <dsp:txXfrm>
        <a:off x="154745" y="2215743"/>
        <a:ext cx="4713397" cy="553420"/>
      </dsp:txXfrm>
    </dsp:sp>
    <dsp:sp modelId="{7A687951-A2EF-4633-86ED-F3B68F7AECB9}">
      <dsp:nvSpPr>
        <dsp:cNvPr id="0" name=""/>
        <dsp:cNvSpPr/>
      </dsp:nvSpPr>
      <dsp:spPr>
        <a:xfrm>
          <a:off x="0" y="3672408"/>
          <a:ext cx="6096000" cy="7298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BFF93-2636-4FEF-AA11-74F25B2ECA0E}">
      <dsp:nvSpPr>
        <dsp:cNvPr id="0" name=""/>
        <dsp:cNvSpPr/>
      </dsp:nvSpPr>
      <dsp:spPr>
        <a:xfrm>
          <a:off x="79030" y="3240361"/>
          <a:ext cx="5386853" cy="9063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Liberation Serif" pitchFamily="18" charset="0"/>
            </a:rPr>
            <a:t>Подготовка, рассмотрение и утверждение годового отчета об исполнении бюджета</a:t>
          </a:r>
          <a:endParaRPr lang="ru-RU" sz="1800" b="1" kern="1200" dirty="0">
            <a:latin typeface="Liberation Serif" pitchFamily="18" charset="0"/>
          </a:endParaRPr>
        </a:p>
      </dsp:txBody>
      <dsp:txXfrm>
        <a:off x="123273" y="3284604"/>
        <a:ext cx="5298367" cy="81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0252"/>
          <a:ext cx="2496909" cy="79808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Liberation Serif" panose="02020603050405020304" pitchFamily="18" charset="0"/>
            </a:rPr>
            <a:t>Администрация муниципального округа, Финансовое управление</a:t>
          </a:r>
          <a:endParaRPr lang="ru-RU" sz="1500" b="1" kern="1200" dirty="0">
            <a:latin typeface="Liberation Serif" panose="02020603050405020304" pitchFamily="18" charset="0"/>
          </a:endParaRPr>
        </a:p>
      </dsp:txBody>
      <dsp:txXfrm>
        <a:off x="38959" y="89211"/>
        <a:ext cx="2418991" cy="720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lt1"/>
        </a:solidFill>
        <a:ln w="12700" cap="flat" cmpd="thickThin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14465" y="2232258"/>
          <a:ext cx="2331738" cy="2137269"/>
        </a:xfrm>
        <a:prstGeom prst="gear9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rPr>
            <a:t>66,6%</a:t>
          </a:r>
          <a:endParaRPr lang="ru-RU" sz="1400" b="1" kern="120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6468714" y="2732903"/>
        <a:ext cx="1423240" cy="1098600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Liberation Serif" panose="02020603050405020304" pitchFamily="18" charset="0"/>
              <a:cs typeface="Times New Roman" pitchFamily="18" charset="0"/>
            </a:rPr>
            <a:t>31%</a:t>
          </a:r>
          <a:endParaRPr lang="ru-RU" sz="1400" b="1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663448" y="248566"/>
          <a:ext cx="2187630" cy="2026953"/>
        </a:xfrm>
        <a:prstGeom prst="gear6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Liberation Serif" panose="02020603050405020304" pitchFamily="18" charset="0"/>
              <a:cs typeface="Times New Roman" pitchFamily="18" charset="0"/>
            </a:rPr>
            <a:t>Неналоговые</a:t>
          </a:r>
          <a:r>
            <a:rPr lang="ru-RU" sz="1300" b="1" kern="1200" dirty="0" smtClean="0">
              <a:latin typeface="Times New Roman" pitchFamily="18" charset="0"/>
              <a:cs typeface="Times New Roman" pitchFamily="18" charset="0"/>
            </a:rPr>
            <a:t>   доходы 2,4%</a:t>
          </a:r>
          <a:endParaRPr lang="ru-RU" sz="1300" b="1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152789" y="683606"/>
        <a:ext cx="1208946" cy="1156873"/>
      </dsp:txXfrm>
    </dsp:sp>
    <dsp:sp modelId="{1CE40516-E506-441F-A0E6-E2386F1B2CC8}">
      <dsp:nvSpPr>
        <dsp:cNvPr id="0" name=""/>
        <dsp:cNvSpPr/>
      </dsp:nvSpPr>
      <dsp:spPr>
        <a:xfrm rot="568910">
          <a:off x="6650908" y="961357"/>
          <a:ext cx="1818286" cy="2111783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 rot="1603435">
          <a:off x="4764949" y="412837"/>
          <a:ext cx="2275606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 rot="391510">
          <a:off x="6017250" y="1561276"/>
          <a:ext cx="2286481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613757" y="0"/>
          <a:ext cx="2736003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>
            <a:latin typeface="Liberation Serif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Liberation Serif" panose="02020603050405020304" pitchFamily="18" charset="0"/>
              <a:cs typeface="Times New Roman" pitchFamily="18" charset="0"/>
            </a:rPr>
            <a:t>Субсидии</a:t>
          </a: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 16,5%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613757" y="0"/>
        <a:ext cx="2736003" cy="1728192"/>
      </dsp:txXfrm>
    </dsp:sp>
    <dsp:sp modelId="{3D510292-E4A4-42E0-9231-4CC3CE6CC39B}">
      <dsp:nvSpPr>
        <dsp:cNvPr id="0" name=""/>
        <dsp:cNvSpPr/>
      </dsp:nvSpPr>
      <dsp:spPr>
        <a:xfrm>
          <a:off x="1317581" y="1656178"/>
          <a:ext cx="5294892" cy="1728192"/>
        </a:xfrm>
        <a:prstGeom prst="trapezoid">
          <a:avLst>
            <a:gd name="adj" fmla="val 76596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Liberation Serif" panose="02020603050405020304" pitchFamily="18" charset="0"/>
              <a:cs typeface="Times New Roman" pitchFamily="18" charset="0"/>
            </a:rPr>
            <a:t>Дотации 34%</a:t>
          </a:r>
          <a:endParaRPr lang="ru-RU" sz="24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2244187" y="1656178"/>
        <a:ext cx="3441680" cy="1728192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942339" cy="1728192"/>
        </a:xfrm>
        <a:prstGeom prst="trapezoid">
          <a:avLst>
            <a:gd name="adj" fmla="val 76596"/>
          </a:avLst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Liberation Serif" panose="02020603050405020304" pitchFamily="18" charset="0"/>
              <a:cs typeface="Times New Roman" pitchFamily="18" charset="0"/>
            </a:rPr>
            <a:t>Субвенции</a:t>
          </a:r>
          <a:r>
            <a:rPr lang="ru-RU" sz="3500" kern="1200" dirty="0" smtClean="0">
              <a:latin typeface="Liberation Serif" panose="02020603050405020304" pitchFamily="18" charset="0"/>
              <a:cs typeface="Times New Roman" pitchFamily="18" charset="0"/>
            </a:rPr>
            <a:t> 49,5%</a:t>
          </a:r>
          <a:endParaRPr lang="ru-RU" sz="3500" kern="1200" dirty="0">
            <a:latin typeface="Liberation Serif" panose="02020603050405020304" pitchFamily="18" charset="0"/>
            <a:cs typeface="Times New Roman" pitchFamily="18" charset="0"/>
          </a:endParaRPr>
        </a:p>
      </dsp:txBody>
      <dsp:txXfrm>
        <a:off x="1389909" y="3387256"/>
        <a:ext cx="5162520" cy="1728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106571" y="0"/>
          <a:ext cx="8206031" cy="5544616"/>
        </a:xfrm>
        <a:prstGeom prst="triangle">
          <a:avLst/>
        </a:prstGeom>
        <a:solidFill>
          <a:srgbClr val="90BBD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4174449" y="291748"/>
          <a:ext cx="381843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4212934" y="330233"/>
        <a:ext cx="3741468" cy="711405"/>
      </dsp:txXfrm>
    </dsp:sp>
    <dsp:sp modelId="{4AE3E91E-717D-4ACC-877C-C664195EF708}">
      <dsp:nvSpPr>
        <dsp:cNvPr id="0" name=""/>
        <dsp:cNvSpPr/>
      </dsp:nvSpPr>
      <dsp:spPr>
        <a:xfrm>
          <a:off x="4234420" y="3152336"/>
          <a:ext cx="3758467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«Староцементный завод»</a:t>
          </a:r>
          <a:endParaRPr lang="ru-RU" sz="2000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72905" y="3190821"/>
        <a:ext cx="3681497" cy="711405"/>
      </dsp:txXfrm>
    </dsp:sp>
    <dsp:sp modelId="{BDE2199E-1473-426F-A6A7-CEC986EDBA3A}">
      <dsp:nvSpPr>
        <dsp:cNvPr id="0" name=""/>
        <dsp:cNvSpPr/>
      </dsp:nvSpPr>
      <dsp:spPr>
        <a:xfrm>
          <a:off x="4205926" y="2193309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ОАО «Сухоложский огнеупорный завод»</a:t>
          </a:r>
        </a:p>
      </dsp:txBody>
      <dsp:txXfrm>
        <a:off x="4244411" y="2231794"/>
        <a:ext cx="3692201" cy="711405"/>
      </dsp:txXfrm>
    </dsp:sp>
    <dsp:sp modelId="{ADA2E1D8-3ABE-4687-BCC5-4E41B5382FC5}">
      <dsp:nvSpPr>
        <dsp:cNvPr id="0" name=""/>
        <dsp:cNvSpPr/>
      </dsp:nvSpPr>
      <dsp:spPr>
        <a:xfrm>
          <a:off x="4214309" y="1216725"/>
          <a:ext cx="3778578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52794" y="1255210"/>
        <a:ext cx="3701608" cy="711405"/>
      </dsp:txXfrm>
    </dsp:sp>
    <dsp:sp modelId="{1713BBD1-4BE5-4D83-9072-34D7AB8A4EEC}">
      <dsp:nvSpPr>
        <dsp:cNvPr id="0" name=""/>
        <dsp:cNvSpPr/>
      </dsp:nvSpPr>
      <dsp:spPr>
        <a:xfrm>
          <a:off x="4205926" y="4088437"/>
          <a:ext cx="3769171" cy="788375"/>
        </a:xfrm>
        <a:prstGeom prst="roundRect">
          <a:avLst/>
        </a:prstGeom>
        <a:gradFill rotWithShape="1">
          <a:gsLst>
            <a:gs pos="0">
              <a:schemeClr val="dk1">
                <a:tint val="62000"/>
                <a:satMod val="180000"/>
              </a:schemeClr>
            </a:gs>
            <a:gs pos="65000">
              <a:schemeClr val="dk1">
                <a:tint val="32000"/>
                <a:satMod val="250000"/>
              </a:schemeClr>
            </a:gs>
            <a:gs pos="100000">
              <a:schemeClr val="dk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dk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АО «Сухоложское Литье»</a:t>
          </a:r>
          <a:endParaRPr lang="ru-RU" sz="2000" b="1" kern="1200" baseline="0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dsp:txBody>
      <dsp:txXfrm>
        <a:off x="4244411" y="4126922"/>
        <a:ext cx="3692201" cy="711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0.47194</cdr:x>
      <cdr:y>0.13514</cdr:y>
    </cdr:from>
    <cdr:to>
      <cdr:x>0.53319</cdr:x>
      <cdr:y>0.17568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3883846" y="720080"/>
          <a:ext cx="504056" cy="2160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0.49657</cdr:x>
      <cdr:y>0.12162</cdr:y>
    </cdr:from>
    <cdr:to>
      <cdr:x>0.53319</cdr:x>
      <cdr:y>0.13514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H="1" flipV="1">
          <a:off x="4086550" y="648072"/>
          <a:ext cx="301352" cy="720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0.52941</cdr:x>
      <cdr:y>0.41695</cdr:y>
    </cdr:from>
    <cdr:to>
      <cdr:x>0.57983</cdr:x>
      <cdr:y>0.43089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4536504" y="2154065"/>
          <a:ext cx="432048" cy="7200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0.53782</cdr:x>
      <cdr:y>0.34726</cdr:y>
    </cdr:from>
    <cdr:to>
      <cdr:x>0.57983</cdr:x>
      <cdr:y>0.39744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4608512" y="1794025"/>
          <a:ext cx="360040" cy="2592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0.57143</cdr:x>
      <cdr:y>0.40301</cdr:y>
    </cdr:from>
    <cdr:to>
      <cdr:x>0.65388</cdr:x>
      <cdr:y>0.45876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896544" y="2082057"/>
          <a:ext cx="70652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Liberation Serif" pitchFamily="18" charset="0"/>
            </a:rPr>
            <a:t>0,2</a:t>
          </a:r>
          <a:r>
            <a:rPr lang="ru-RU" sz="1800" dirty="0" smtClean="0"/>
            <a:t>%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0.40249</cdr:x>
      <cdr:y>0.00448</cdr:y>
    </cdr:from>
    <cdr:to>
      <cdr:x>0.46788</cdr:x>
      <cdr:y>0.75887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546041" y="18395"/>
          <a:ext cx="576064" cy="309634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1,1%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5,4%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13,0%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56,2%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7,3%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4,6%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4,8%</a:t>
          </a:r>
        </a:p>
        <a:p xmlns:a="http://schemas.openxmlformats.org/drawingml/2006/main">
          <a:pPr>
            <a:lnSpc>
              <a:spcPct val="160000"/>
            </a:lnSpc>
          </a:pPr>
          <a:r>
            <a: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rPr>
            <a:t>0,04%</a:t>
          </a:r>
          <a:endParaRPr lang="ru-RU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0.28079</cdr:x>
      <cdr:y>0.2</cdr:y>
    </cdr:from>
    <cdr:to>
      <cdr:x>0.63299</cdr:x>
      <cdr:y>0.725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217310" y="576064"/>
          <a:ext cx="2781261" cy="15121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-  Образование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Социальная политика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Культура и кинематография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r>
            <a:rPr lang="ru-RU" sz="1400" b="1" dirty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Физическая культура и спорт</a:t>
          </a:r>
        </a:p>
        <a:p xmlns:a="http://schemas.openxmlformats.org/drawingml/2006/main">
          <a:pPr marL="171450" indent="-171450">
            <a:lnSpc>
              <a:spcPct val="150000"/>
            </a:lnSpc>
            <a:buFontTx/>
            <a:buChar char="-"/>
          </a:pP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0.01824</cdr:x>
      <cdr:y>0.325</cdr:y>
    </cdr:from>
    <cdr:to>
      <cdr:x>0.4338</cdr:x>
      <cdr:y>0.675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44016" y="936104"/>
          <a:ext cx="3281607" cy="1008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2 874,6 млн. руб</a:t>
          </a:r>
          <a:r>
            <a:rPr lang="ru-RU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. </a:t>
          </a:r>
        </a:p>
        <a:p xmlns:a="http://schemas.openxmlformats.org/drawingml/2006/main">
          <a:r>
            <a:rPr lang="ru-RU" sz="14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rPr>
            <a:t>будет направлено </a:t>
          </a:r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на      финансирование </a:t>
          </a:r>
        </a:p>
        <a:p xmlns:a="http://schemas.openxmlformats.org/drawingml/2006/main"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социальной сферы</a:t>
          </a:r>
        </a:p>
        <a:p xmlns:a="http://schemas.openxmlformats.org/drawingml/2006/main">
          <a:endParaRPr lang="ru-RU" sz="1400" dirty="0" smtClean="0">
            <a:solidFill>
              <a:schemeClr val="bg1"/>
            </a:solidFill>
            <a:latin typeface="Liberation Serif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0.23708</cdr:x>
      <cdr:y>0.2</cdr:y>
    </cdr:from>
    <cdr:to>
      <cdr:x>0.28268</cdr:x>
      <cdr:y>0.85</cdr:y>
    </cdr:to>
    <cdr:sp macro="" textlink="">
      <cdr:nvSpPr>
        <cdr:cNvPr id="5" name="Левая фигурная скобка 4"/>
        <cdr:cNvSpPr/>
      </cdr:nvSpPr>
      <cdr:spPr>
        <a:xfrm xmlns:a="http://schemas.openxmlformats.org/drawingml/2006/main">
          <a:off x="1872208" y="576064"/>
          <a:ext cx="360040" cy="1872208"/>
        </a:xfrm>
        <a:prstGeom xmlns:a="http://schemas.openxmlformats.org/drawingml/2006/main" prst="leftBrace">
          <a:avLst>
            <a:gd name="adj1" fmla="val 79367"/>
            <a:gd name="adj2" fmla="val 48982"/>
          </a:avLst>
        </a:prstGeom>
        <a:noFill xmlns:a="http://schemas.openxmlformats.org/drawingml/2006/main"/>
        <a:ln xmlns:a="http://schemas.openxmlformats.org/drawingml/2006/main" w="28575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0.12906</cdr:x>
      <cdr:y>0.28846</cdr:y>
    </cdr:from>
    <cdr:to>
      <cdr:x>0.25057</cdr:x>
      <cdr:y>0.38462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64807" y="1080119"/>
          <a:ext cx="720080" cy="3600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0.76913</cdr:x>
      <cdr:y>0.26923</cdr:y>
    </cdr:from>
    <cdr:to>
      <cdr:x>0.87849</cdr:x>
      <cdr:y>0.34615</cdr:y>
    </cdr:to>
    <cdr:cxnSp macro="">
      <cdr:nvCxnSpPr>
        <cdr:cNvPr id="6" name="Прямая соединительная линия 5"/>
        <cdr:cNvCxnSpPr/>
      </cdr:nvCxnSpPr>
      <cdr:spPr>
        <a:xfrm xmlns:a="http://schemas.openxmlformats.org/drawingml/2006/main" flipV="1">
          <a:off x="4557962" y="1008111"/>
          <a:ext cx="648072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0.81774</cdr:x>
      <cdr:y>0.26923</cdr:y>
    </cdr:from>
    <cdr:to>
      <cdr:x>0.93925</cdr:x>
      <cdr:y>0.26923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4845994" y="1008111"/>
          <a:ext cx="720109" cy="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0.07653</cdr:x>
      <cdr:y>0.28846</cdr:y>
    </cdr:from>
    <cdr:to>
      <cdr:x>0.21019</cdr:x>
      <cdr:y>0.28846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453526" y="1080114"/>
          <a:ext cx="792068" cy="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0.67971</cdr:x>
      <cdr:y>0.14419</cdr:y>
    </cdr:from>
    <cdr:to>
      <cdr:x>0.98212</cdr:x>
      <cdr:y>0.94833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flipH="1">
          <a:off x="5988383" y="826340"/>
          <a:ext cx="2664308" cy="4608545"/>
        </a:xfrm>
        <a:prstGeom xmlns:a="http://schemas.openxmlformats.org/drawingml/2006/main" prst="rightArrow">
          <a:avLst>
            <a:gd name="adj1" fmla="val 77636"/>
            <a:gd name="adj2" fmla="val 50000"/>
          </a:avLst>
        </a:prstGeom>
        <a:solidFill xmlns:a="http://schemas.openxmlformats.org/drawingml/2006/main">
          <a:schemeClr val="accent1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Объем расходов бюджета на 2025 год – 3 941,8 млн. рублей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В бюджете 2025 года на реализацию 15 муниципальных программ предусмотрено – </a:t>
          </a: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3 834,5 млн. рублей.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  <a:p xmlns:a="http://schemas.openxmlformats.org/drawingml/2006/main">
          <a:r>
            <a:rPr lang="ru-RU" sz="1300" dirty="0" smtClean="0">
              <a:solidFill>
                <a:schemeClr val="bg1"/>
              </a:solidFill>
              <a:latin typeface="Liberation Serif" pitchFamily="18" charset="0"/>
            </a:rPr>
            <a:t>97,3% расходов бюджета в рамках муниципальных программ </a:t>
          </a:r>
        </a:p>
        <a:p xmlns:a="http://schemas.openxmlformats.org/drawingml/2006/main">
          <a:endParaRPr lang="ru-RU" sz="1300" dirty="0" smtClean="0">
            <a:solidFill>
              <a:schemeClr val="bg1"/>
            </a:solidFill>
            <a:latin typeface="Liberation Serif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0.67561</cdr:x>
      <cdr:y>0.0274</cdr:y>
    </cdr:from>
    <cdr:to>
      <cdr:x>0.98799</cdr:x>
      <cdr:y>0.34247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855457" y="144016"/>
          <a:ext cx="2707433" cy="1656184"/>
        </a:xfrm>
        <a:prstGeom xmlns:a="http://schemas.openxmlformats.org/drawingml/2006/main" prst="wedgeRoundRectCallout">
          <a:avLst>
            <a:gd name="adj1" fmla="val -71854"/>
            <a:gd name="adj2" fmla="val 35196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Жилищное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108 230,8 тыс. руб. (21,1%)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мероприятия по сносу аварийного жилищного фонда – 14 000,0 тыс. руб.,</a:t>
          </a:r>
          <a:endParaRPr lang="ru-RU" sz="900" b="1" dirty="0" smtClean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переселение граждан из ветхого и аварийного жилищного фонда, выкуп жилых помещений у собственников в домах, признанных аварийными -  85 000 тыс. руб. </a:t>
          </a:r>
          <a:endParaRPr lang="ru-RU" sz="9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0.01136</cdr:x>
      <cdr:y>0.0274</cdr:y>
    </cdr:from>
    <cdr:to>
      <cdr:x>0.3024</cdr:x>
      <cdr:y>0.28841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98415" y="144016"/>
          <a:ext cx="2522433" cy="1372021"/>
        </a:xfrm>
        <a:prstGeom xmlns:a="http://schemas.openxmlformats.org/drawingml/2006/main" prst="wedgeRoundRectCallout">
          <a:avLst>
            <a:gd name="adj1" fmla="val 89094"/>
            <a:gd name="adj2" fmla="val 38947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400" b="1" dirty="0" smtClean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Другие вопросы 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39 158,0 тыс. руб.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(7,6%)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0.62617</cdr:x>
      <cdr:y>0.56164</cdr:y>
    </cdr:from>
    <cdr:to>
      <cdr:x>0.99391</cdr:x>
      <cdr:y>1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5427007" y="2952329"/>
          <a:ext cx="3187206" cy="2304255"/>
        </a:xfrm>
        <a:prstGeom xmlns:a="http://schemas.openxmlformats.org/drawingml/2006/main" prst="wedgeRoundRectCallout">
          <a:avLst>
            <a:gd name="adj1" fmla="val -43290"/>
            <a:gd name="adj2" fmla="val -7196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900" b="1" dirty="0" smtClean="0">
            <a:solidFill>
              <a:schemeClr val="tx1"/>
            </a:solidFill>
            <a:latin typeface="Liberation Serif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rPr>
            <a:t>Коммунальное хозяйство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itchFamily="18" charset="0"/>
              <a:cs typeface="Times New Roman" panose="02020603050405020304" pitchFamily="18" charset="0"/>
            </a:rPr>
            <a:t>237 685,8 тыс. руб. (46,3%)</a:t>
          </a:r>
        </a:p>
        <a:p xmlns:a="http://schemas.openxmlformats.org/drawingml/2006/main">
          <a:pPr algn="ctr"/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Развитие и модернизация жилищно-коммунальной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инфраструктуры, энергосбережение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на территории муниципального округа Сухой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Лог,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в том числе:</a:t>
          </a: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системы водоснабжения в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поселке СМЗ 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83 000,0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руб.,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коммунальных сетей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33 351,0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руб., 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модернизация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уличного освещения в </a:t>
          </a:r>
          <a:endParaRPr lang="ru-RU" sz="900" dirty="0" smtClean="0">
            <a:solidFill>
              <a:schemeClr val="tx1"/>
            </a:solidFill>
            <a:latin typeface="Liberation Serif" pitchFamily="18" charset="0"/>
          </a:endParaRPr>
        </a:p>
        <a:p xmlns:a="http://schemas.openxmlformats.org/drawingml/2006/main">
          <a:pPr algn="ctr"/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с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. </a:t>
          </a:r>
          <a:r>
            <a:rPr lang="ru-RU" sz="900" dirty="0" err="1">
              <a:solidFill>
                <a:schemeClr val="tx1"/>
              </a:solidFill>
              <a:latin typeface="Liberation Serif" pitchFamily="18" charset="0"/>
            </a:rPr>
            <a:t>Филатовское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- 8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 798,1 тыс. руб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., </a:t>
          </a:r>
        </a:p>
        <a:p xmlns:a="http://schemas.openxmlformats.org/drawingml/2006/main">
          <a:pPr marL="171450" indent="-171450" algn="ctr">
            <a:buFontTx/>
            <a:buChar char="-"/>
          </a:pP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техническое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перевооружение котельной №4 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- 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22 027,7 тыс</a:t>
          </a:r>
          <a:r>
            <a:rPr lang="ru-RU" sz="900" dirty="0" smtClean="0">
              <a:solidFill>
                <a:schemeClr val="tx1"/>
              </a:solidFill>
              <a:latin typeface="Liberation Serif" pitchFamily="18" charset="0"/>
            </a:rPr>
            <a:t>. руб</a:t>
          </a:r>
          <a:r>
            <a:rPr lang="ru-RU" sz="900" dirty="0">
              <a:solidFill>
                <a:schemeClr val="tx1"/>
              </a:solidFill>
              <a:latin typeface="Liberation Serif" pitchFamily="18" charset="0"/>
            </a:rPr>
            <a:t>.</a:t>
          </a:r>
        </a:p>
        <a:p xmlns:a="http://schemas.openxmlformats.org/drawingml/2006/main">
          <a:pPr algn="ctr"/>
          <a:endParaRPr lang="ru-RU" sz="800" b="1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0.01211</cdr:x>
      <cdr:y>0.56164</cdr:y>
    </cdr:from>
    <cdr:to>
      <cdr:x>0.37288</cdr:x>
      <cdr:y>1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104983" y="2952328"/>
          <a:ext cx="3126773" cy="2304256"/>
        </a:xfrm>
        <a:prstGeom xmlns:a="http://schemas.openxmlformats.org/drawingml/2006/main" prst="wedgeRoundRectCallout">
          <a:avLst>
            <a:gd name="adj1" fmla="val 45006"/>
            <a:gd name="adj2" fmla="val -78231"/>
            <a:gd name="adj3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3810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Благоустройство – </a:t>
          </a:r>
        </a:p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128 036,0 тыс. руб.  (25%)</a:t>
          </a:r>
        </a:p>
        <a:p xmlns:a="http://schemas.openxmlformats.org/drawingml/2006/main">
          <a:pPr algn="ctr"/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Уличное освещение, озеленение территории, содержание мест захоронения, содержание площадей, скверов и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памятников; мероприятия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в сфере обращения с твердыми коммунальными отходами,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закупка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контейнеров для раздельного накопления твердых коммунальных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отходов, в том числе: </a:t>
          </a:r>
        </a:p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- ремонт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Аллеи Славы 17 000,0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тыс. руб., </a:t>
          </a:r>
        </a:p>
        <a:p xmlns:a="http://schemas.openxmlformats.org/drawingml/2006/main">
          <a:pPr algn="ctr"/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- комплексное </a:t>
          </a:r>
          <a:r>
            <a:rPr lang="ru-RU" sz="1000" dirty="0">
              <a:solidFill>
                <a:schemeClr val="tx1"/>
              </a:solidFill>
              <a:latin typeface="Liberation Serif" pitchFamily="18" charset="0"/>
            </a:rPr>
            <a:t>благоустройство сквера у автовокзала по ул. Артиллеристов, г. Сухой </a:t>
          </a:r>
          <a:r>
            <a:rPr lang="ru-RU" sz="1000" dirty="0" smtClean="0">
              <a:solidFill>
                <a:schemeClr val="tx1"/>
              </a:solidFill>
              <a:latin typeface="Liberation Serif" pitchFamily="18" charset="0"/>
            </a:rPr>
            <a:t>Лог – 33 200,0 тыс. руб.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36" y="1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025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36" y="9431025"/>
            <a:ext cx="2946347" cy="49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736" y="1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14.08.2025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025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736" y="9431025"/>
            <a:ext cx="2946347" cy="496490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1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606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4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  <p:sldLayoutId id="214748444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5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2.wmf"/><Relationship Id="rId4" Type="http://schemas.openxmlformats.org/officeDocument/2006/relationships/diagramData" Target="../diagrams/data5.xml"/><Relationship Id="rId9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image" Target="../media/image2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26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5.wmf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chart" Target="../charts/chart1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.wmf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chart" Target="../charts/char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chart" Target="../charts/chart21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1.wmf"/><Relationship Id="rId4" Type="http://schemas.openxmlformats.org/officeDocument/2006/relationships/image" Target="../media/image5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w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52" name="Picture 48" descr="https://fototerra.ru/photo/Russia/Suhoj-Log/image28152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67341" y="3882582"/>
            <a:ext cx="8578785" cy="27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4221088"/>
            <a:ext cx="8208912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решению Думы муниципального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2025 год и плановый период 2026-2027 годов»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35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87236"/>
            <a:ext cx="40916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 - Составление проекта бюджета</a:t>
            </a:r>
            <a:r>
              <a:rPr lang="ru-RU" sz="1400" b="1" dirty="0">
                <a:solidFill>
                  <a:srgbClr val="002060"/>
                </a:solidFill>
                <a:latin typeface="Liberation Serif" pitchFamily="18" charset="0"/>
              </a:rPr>
              <a:t> </a:t>
            </a:r>
            <a:endParaRPr lang="ru-RU" sz="1400" b="1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15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ноября. 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Начальный </a:t>
            </a:r>
            <a:r>
              <a:rPr lang="ru-RU" sz="1400" dirty="0">
                <a:latin typeface="Liberation Serif" pitchFamily="18" charset="0"/>
              </a:rPr>
              <a:t>этап бюджетного процесса. На этом этапе составляется прогноз социально-экономического развития города, определяются основные характеристики бюджета на текущий финансовый год и плановый период, налоговая, бюджетная и долговая политика на предстоящий год, основные методы и направления покрытия дефицита бюджета, распределение бюджетных ассигнований.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4770"/>
            <a:ext cx="9130680" cy="59735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8058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 – Рассмотрение и утверждение бюджета </a:t>
            </a:r>
            <a:endParaRPr lang="ru-RU" sz="1400" b="1" u="sng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15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ноября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dirty="0">
                <a:latin typeface="Liberation Serif" pitchFamily="18" charset="0"/>
              </a:rPr>
              <a:t>Следующий этап бюджетного процесса. Подготовленные проекты бюджетов рассматриваются представительным органом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400" dirty="0">
                <a:latin typeface="Liberation Serif" pitchFamily="18" charset="0"/>
              </a:rPr>
              <a:t>По итогам рассмотрения проекта решения о бюджете муниципального образования Дума </a:t>
            </a:r>
            <a:r>
              <a:rPr lang="ru-RU" sz="1400" dirty="0" smtClean="0">
                <a:latin typeface="Liberation Serif" pitchFamily="18" charset="0"/>
              </a:rPr>
              <a:t>муниципального округа Сухой Лог принимает </a:t>
            </a:r>
            <a:r>
              <a:rPr lang="ru-RU" sz="1400" dirty="0">
                <a:latin typeface="Liberation Serif" pitchFamily="18" charset="0"/>
              </a:rPr>
              <a:t>решение о принятии проекта решения.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7" y="784316"/>
            <a:ext cx="4104454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III – Исполнение бюджета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 </a:t>
            </a: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декабря. </a:t>
            </a:r>
          </a:p>
          <a:p>
            <a:pPr algn="just"/>
            <a:r>
              <a:rPr lang="ru-RU" sz="1350" dirty="0" smtClean="0">
                <a:latin typeface="Liberation Serif" pitchFamily="18" charset="0"/>
              </a:rPr>
              <a:t>Исполнение </a:t>
            </a:r>
            <a:r>
              <a:rPr lang="ru-RU" sz="1350" dirty="0">
                <a:latin typeface="Liberation Serif" pitchFamily="18" charset="0"/>
              </a:rPr>
              <a:t>городского бюджета обеспечивается администрацией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 </a:t>
            </a:r>
            <a:r>
              <a:rPr lang="ru-RU" sz="1350" dirty="0">
                <a:latin typeface="Liberation Serif" pitchFamily="18" charset="0"/>
              </a:rPr>
              <a:t>Исполнение бюджета организуется на основе сводной бюджетной росписи и кассового плана. Бюджет </a:t>
            </a:r>
            <a:r>
              <a:rPr lang="ru-RU" sz="1350" dirty="0" smtClean="0">
                <a:latin typeface="Liberation Serif" pitchFamily="18" charset="0"/>
              </a:rPr>
              <a:t>исполняется </a:t>
            </a:r>
            <a:r>
              <a:rPr lang="ru-RU" sz="1350" dirty="0">
                <a:latin typeface="Liberation Serif" pitchFamily="18" charset="0"/>
              </a:rPr>
              <a:t>по доходам, расходам и источникам финансирования дефицита бюджета на основе принципов единства кассы, подведомственности расходов, адресности и целевого характера бюджетных средств.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356992"/>
            <a:ext cx="41764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u="sng" dirty="0">
                <a:solidFill>
                  <a:srgbClr val="002060"/>
                </a:solidFill>
                <a:latin typeface="Liberation Serif" pitchFamily="18" charset="0"/>
              </a:rPr>
              <a:t>Этап IV – Подготовка, рассмотрение и утверждение отчета об исполнении </a:t>
            </a:r>
            <a:r>
              <a:rPr lang="ru-RU" sz="1400" b="1" u="sng" dirty="0" smtClean="0">
                <a:solidFill>
                  <a:srgbClr val="002060"/>
                </a:solidFill>
                <a:latin typeface="Liberation Serif" pitchFamily="18" charset="0"/>
              </a:rPr>
              <a:t>бюджета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1 </a:t>
            </a:r>
            <a:r>
              <a:rPr lang="ru-RU" sz="1400" b="1" i="1" dirty="0">
                <a:solidFill>
                  <a:srgbClr val="002060"/>
                </a:solidFill>
                <a:latin typeface="Liberation Serif" pitchFamily="18" charset="0"/>
              </a:rPr>
              <a:t>января – 31 </a:t>
            </a:r>
            <a:r>
              <a:rPr lang="ru-RU" sz="1400" b="1" i="1" dirty="0" smtClean="0">
                <a:solidFill>
                  <a:srgbClr val="002060"/>
                </a:solidFill>
                <a:latin typeface="Liberation Serif" pitchFamily="18" charset="0"/>
              </a:rPr>
              <a:t>марта.</a:t>
            </a:r>
          </a:p>
          <a:p>
            <a:pPr algn="just"/>
            <a:r>
              <a:rPr lang="ru-RU" sz="1400" dirty="0" smtClean="0">
                <a:latin typeface="Liberation Serif" pitchFamily="18" charset="0"/>
              </a:rPr>
              <a:t> </a:t>
            </a:r>
            <a:r>
              <a:rPr lang="ru-RU" sz="1350" dirty="0">
                <a:latin typeface="Liberation Serif" pitchFamily="18" charset="0"/>
              </a:rPr>
              <a:t>На данном этапе проводится подготовка и составление участниками бюджетного процесса отчетности об исполнении бюджета. По итогам текущего финансового года составляется бюджетная отчетность об исполнении бюджетов, направляемая для проверки в </a:t>
            </a:r>
            <a:r>
              <a:rPr lang="ru-RU" sz="1350" dirty="0" smtClean="0">
                <a:latin typeface="Liberation Serif" pitchFamily="18" charset="0"/>
              </a:rPr>
              <a:t>Счетную палату муниципального округа Сухой Лог, </a:t>
            </a:r>
            <a:r>
              <a:rPr lang="ru-RU" sz="1350" dirty="0">
                <a:latin typeface="Liberation Serif" pitchFamily="18" charset="0"/>
              </a:rPr>
              <a:t>а затем на рассмотрение и утверждение в Думу </a:t>
            </a:r>
            <a:r>
              <a:rPr lang="ru-RU" sz="1350" dirty="0" smtClean="0">
                <a:latin typeface="Liberation Serif" pitchFamily="18" charset="0"/>
              </a:rPr>
              <a:t>муниципального округа Сухой Лог.</a:t>
            </a:r>
            <a:endParaRPr lang="ru-RU" sz="1350" dirty="0">
              <a:latin typeface="Liberation Serif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17580" y="648924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154645" y="133397"/>
            <a:ext cx="5590570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499992" y="704132"/>
            <a:ext cx="0" cy="56051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3339017"/>
            <a:ext cx="8654516" cy="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5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569381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02760" y="679971"/>
            <a:ext cx="6329676" cy="63384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59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77529733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626357" y="4074173"/>
            <a:ext cx="2520279" cy="8572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1589499" y="5614552"/>
            <a:ext cx="2520279" cy="543779"/>
            <a:chOff x="0" y="10205"/>
            <a:chExt cx="2520279" cy="5510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500" b="1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74688" y="4125252"/>
            <a:ext cx="529984" cy="716353"/>
          </a:xfrm>
          <a:prstGeom prst="rightArrow">
            <a:avLst/>
          </a:prstGeom>
          <a:solidFill>
            <a:schemeClr val="tx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tx1">
              <a:lumMod val="6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24375" y="1595360"/>
            <a:ext cx="3000396" cy="642943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Составление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Рассмотрение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проекта </a:t>
            </a:r>
            <a:r>
              <a:rPr lang="ru-RU" sz="1500" b="1" i="1" dirty="0" smtClean="0">
                <a:latin typeface="Liberation Serif" panose="02020603050405020304" pitchFamily="18" charset="0"/>
              </a:rPr>
              <a:t>бюджета</a:t>
            </a:r>
            <a:endParaRPr lang="ru-RU" sz="1500" b="1" i="1" dirty="0">
              <a:latin typeface="Liberation Serif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5"/>
            <a:ext cx="3000396" cy="83454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32040" y="5622693"/>
            <a:ext cx="3000396" cy="686628"/>
          </a:xfrm>
          <a:prstGeom prst="roundRect">
            <a:avLst/>
          </a:prstGeom>
          <a:solidFill>
            <a:schemeClr val="tx1">
              <a:lumMod val="75000"/>
            </a:schemeClr>
          </a:solidFill>
          <a:ln w="190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500" b="1" i="1" dirty="0">
                <a:latin typeface="Liberation Serif" panose="02020603050405020304" pitchFamily="18" charset="0"/>
              </a:rPr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7992433" y="4180458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7992433" y="5085944"/>
            <a:ext cx="357191" cy="860435"/>
          </a:xfrm>
          <a:prstGeom prst="curved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54545" y="4145007"/>
            <a:ext cx="2437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lnSpc>
                <a:spcPct val="90000"/>
              </a:lnSpc>
              <a:spcAft>
                <a:spcPct val="35000"/>
              </a:spcAft>
            </a:pP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Администрация городского округа, Финансовое управление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699792" y="6453336"/>
            <a:ext cx="626493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491880" y="6486787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11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s://avatars.mds.yandex.net/i?id=40d51e97059a54cea22278f53cc0182ea6082b5d-4492191-images-thumbs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762" y="1052736"/>
            <a:ext cx="1093676" cy="10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5517232"/>
            <a:ext cx="7776863" cy="8309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Liberation Serif" pitchFamily="18" charset="0"/>
              </a:rPr>
              <a:t>БЮДЖЕТ - форма </a:t>
            </a:r>
            <a:r>
              <a:rPr lang="ru-RU" sz="1600" dirty="0">
                <a:latin typeface="Liberation Serif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5389" y="2349646"/>
            <a:ext cx="2174566" cy="2523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592217" y="2780928"/>
            <a:ext cx="2438576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66521" y="2780928"/>
            <a:ext cx="2376264" cy="1200318"/>
          </a:xfrm>
          <a:prstGeom prst="rect">
            <a:avLst/>
          </a:prstGeom>
          <a:ln>
            <a:solidFill>
              <a:srgbClr val="90BBD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altLang="ru-RU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2137" y="4808504"/>
            <a:ext cx="8501119" cy="61554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       ДЕФИЦИТ       (превышение расходов бюджета над его доходами) </a:t>
            </a:r>
          </a:p>
          <a:p>
            <a:pPr>
              <a:defRPr/>
            </a:pP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РАСХОДЫ          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ПРОФИЦИТ   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(превышение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доходов </a:t>
            </a:r>
            <a:r>
              <a:rPr lang="ru-RU" sz="16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бюджета над его </a:t>
            </a:r>
            <a:r>
              <a:rPr lang="ru-RU" sz="1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Liberation Serif" pitchFamily="18" charset="0"/>
                <a:cs typeface="Times New Roman" panose="02020603050405020304" pitchFamily="18" charset="0"/>
              </a:rPr>
              <a:t>расходами) </a:t>
            </a:r>
            <a:endParaRPr lang="ru-RU" sz="1600" b="1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Минус 1"/>
          <p:cNvSpPr/>
          <p:nvPr/>
        </p:nvSpPr>
        <p:spPr>
          <a:xfrm>
            <a:off x="503364" y="5056356"/>
            <a:ext cx="241298" cy="98007"/>
          </a:xfrm>
          <a:prstGeom prst="mathMinus">
            <a:avLst/>
          </a:prstGeom>
          <a:solidFill>
            <a:schemeClr val="bg2">
              <a:lumMod val="1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901947" y="4972259"/>
            <a:ext cx="360040" cy="288032"/>
          </a:xfrm>
          <a:prstGeom prst="mathEqual">
            <a:avLst>
              <a:gd name="adj1" fmla="val 23520"/>
              <a:gd name="adj2" fmla="val 0"/>
            </a:avLst>
          </a:prstGeom>
          <a:solidFill>
            <a:schemeClr val="bg2">
              <a:lumMod val="1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tx1"/>
                </a:solidFill>
              </a:ln>
              <a:solidFill>
                <a:srgbClr val="F7E9F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7301" y="764704"/>
            <a:ext cx="8790743" cy="1470404"/>
          </a:xfrm>
          <a:prstGeom prst="roundRect">
            <a:avLst/>
          </a:prstGeom>
          <a:noFill/>
          <a:ln>
            <a:solidFill>
              <a:srgbClr val="90BB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      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Государственные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бюджеты появились в средние века. Слово «Бюджет»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происходит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латинского «bulga» - «кожаный мешок, ранец». К нам же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понятие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«бюджет» пришло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из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Англии. Представляя в английском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парламенте содержание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доходов и расходов, </a:t>
            </a:r>
            <a:endParaRPr lang="ru-RU" sz="1600" dirty="0" smtClean="0">
              <a:solidFill>
                <a:srgbClr val="002060"/>
              </a:solidFill>
              <a:latin typeface="Liberation Serif" pitchFamily="18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канцлер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казначейства (министр финансов)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открывал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мешок с деньгами и документами («bulget»). </a:t>
            </a:r>
            <a:r>
              <a:rPr lang="ru-RU" sz="1600" dirty="0" smtClean="0">
                <a:solidFill>
                  <a:srgbClr val="002060"/>
                </a:solidFill>
                <a:latin typeface="Liberation Serif" pitchFamily="18" charset="0"/>
              </a:rPr>
              <a:t>Эта </a:t>
            </a:r>
            <a:r>
              <a:rPr lang="ru-RU" sz="1600" dirty="0">
                <a:solidFill>
                  <a:srgbClr val="002060"/>
                </a:solidFill>
                <a:latin typeface="Liberation Serif" pitchFamily="18" charset="0"/>
              </a:rPr>
              <a:t>процедура и называлась «открытие бюджета» 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82" name="Picture 18" descr="https://avatars.dzeninfra.ru/get-zen_doc/3502204/pub_5eea42357021972fe737255f_5eea4351702c4a7f9ab8a78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1" y="1681667"/>
            <a:ext cx="2247889" cy="168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0872" y="981772"/>
            <a:ext cx="81369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40" cy="52973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13" idx="0"/>
          </p:cNvCxnSpPr>
          <p:nvPr/>
        </p:nvCxnSpPr>
        <p:spPr>
          <a:xfrm flipH="1">
            <a:off x="4480925" y="1019407"/>
            <a:ext cx="6888" cy="1178683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56845" y="2198090"/>
            <a:ext cx="3048159" cy="7740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публично-правовых образований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90210" y="2985706"/>
            <a:ext cx="933270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936104" cy="7313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6" y="3861048"/>
            <a:ext cx="2538349" cy="1339088"/>
          </a:xfrm>
          <a:prstGeom prst="rect">
            <a:avLst/>
          </a:prstGeom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3" y="5281708"/>
            <a:ext cx="2433427" cy="968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11648" y="5279296"/>
            <a:ext cx="2952327" cy="95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67206" y="5315188"/>
            <a:ext cx="2552049" cy="934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(местные бюджеты – бюджет муниципального округа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 Лог)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3" y="3821024"/>
            <a:ext cx="2402483" cy="1348652"/>
          </a:xfrm>
          <a:prstGeom prst="rect">
            <a:avLst/>
          </a:prstGeom>
          <a:ln w="12700"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027" y="3856266"/>
            <a:ext cx="2342060" cy="1334306"/>
          </a:xfrm>
          <a:prstGeom prst="rect">
            <a:avLst/>
          </a:prstGeom>
          <a:ln w="1905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371009" y="67640"/>
            <a:ext cx="6048672" cy="559792"/>
          </a:xfrm>
          <a:prstGeom prst="roundRect">
            <a:avLst/>
          </a:prstGeom>
          <a:noFill/>
          <a:ln w="28575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8068" name="Picture 4" descr="https://image1.slideserve.com/2943746/slide1-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 bwMode="auto">
          <a:xfrm>
            <a:off x="6444208" y="1681667"/>
            <a:ext cx="2418228" cy="165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6372201" y="1617911"/>
            <a:ext cx="2467582" cy="595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организаций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" name="AutoShape 12" descr="https://phonoteka.org/uploads/posts/2021-05/1620986295_2-phonoteka_org-p-semeinii-byudzhet-fon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22664" y="1626493"/>
            <a:ext cx="2315871" cy="46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Бюджет семьи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38535" y="6381328"/>
            <a:ext cx="6439509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1381" y="125527"/>
            <a:ext cx="6153210" cy="49266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ГРАЖДАНИН, его участие в бюджетном процессе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272" y="2154989"/>
            <a:ext cx="2298227" cy="15396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60037" y="2365580"/>
            <a:ext cx="2895972" cy="252028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Формирует расходную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часть бюджета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Получает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социальные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гарантии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гарантий населению)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838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1002" y="1537778"/>
            <a:ext cx="259037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налогоплательщик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60037" y="1516141"/>
            <a:ext cx="2880320" cy="83099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получатель социальных гарантий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01821" y="6425364"/>
            <a:ext cx="6390255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0633" y="76470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Бюджетный процесс - регламентируемая законодательством Российской Федерации деятельность органов местного самоуправления и иных участников бюджетного процесса по составлению и рассмотрению проекта бюджета, утверждению и исполнению бюджета, контролю за его исполнением.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8146" y="2564904"/>
            <a:ext cx="2923930" cy="3308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        Публичные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слушания организуются и проводятся с целью выявления мнения населения по проекту бюджета городского округа на очередной финансовый год и плановый период, а также исполнению бюджета за соответствующий год.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округа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заблаговременно оповещают о времени и месте проведения публичных слушаний.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 Результат публичных слушаний - это протокол, в котором отражаются выраженные позиции жителей </a:t>
            </a:r>
            <a:r>
              <a:rPr lang="ru-RU" sz="1100" dirty="0" smtClean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муниципального </a:t>
            </a:r>
            <a:r>
              <a:rPr lang="ru-RU" sz="1100" dirty="0">
                <a:solidFill>
                  <a:schemeClr val="tx2">
                    <a:lumMod val="10000"/>
                  </a:schemeClr>
                </a:solidFill>
                <a:latin typeface="Liberation Serif" pitchFamily="18" charset="0"/>
              </a:rPr>
              <a:t>округа и рекомендации. Протокол о результатах публичных слушаний подлежит опубликованию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756" y="1516141"/>
            <a:ext cx="2880320" cy="954107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как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участник в осуществлении местного самоуправления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(публичные слушания)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99792" y="152406"/>
            <a:ext cx="62214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бюджета </a:t>
            </a:r>
            <a:endParaRPr lang="en-US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 2021-2027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56401656"/>
              </p:ext>
            </p:extLst>
          </p:nvPr>
        </p:nvGraphicFramePr>
        <p:xfrm>
          <a:off x="1043608" y="3345959"/>
          <a:ext cx="784887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642651"/>
              </p:ext>
            </p:extLst>
          </p:nvPr>
        </p:nvGraphicFramePr>
        <p:xfrm>
          <a:off x="1331640" y="980728"/>
          <a:ext cx="7488834" cy="20094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5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10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41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76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076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91186"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Млн. рублей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(факт)</a:t>
                      </a:r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(план)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</a:t>
                      </a: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 </a:t>
                      </a: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(прогноз)</a:t>
                      </a:r>
                    </a:p>
                    <a:p>
                      <a:pPr algn="ctr"/>
                      <a:endParaRPr lang="ru-RU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93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1 958,1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2 362,7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3 001,7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3 840,8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3 671,3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3 349,1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Расходы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1 949,0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2 277,1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2 444,7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3 055,3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3 941,8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3 723,9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3 400,5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Дефицит «-»</a:t>
                      </a:r>
                    </a:p>
                    <a:p>
                      <a:r>
                        <a:rPr lang="ru-RU" sz="1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Профицит «+»</a:t>
                      </a:r>
                      <a:endParaRPr lang="ru-RU" sz="1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+ 9,1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+ 85,6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-24,7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-53,6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-101,0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-52,6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-51,4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2987824" y="6528496"/>
            <a:ext cx="593338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520604" y="6535312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20604" y="3082299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Доходы и расходы бюджета на одного жителя в рублях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г.                   2026 г.                  2027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007520" y="224034"/>
            <a:ext cx="7872412" cy="154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муниципального округа Сухой Лог на 2025 год </a:t>
            </a:r>
          </a:p>
          <a:p>
            <a:pPr algn="ctr">
              <a:lnSpc>
                <a:spcPct val="110000"/>
              </a:lnSpc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и плановый период  2026 и 2027 годов. </a:t>
            </a:r>
          </a:p>
          <a:p>
            <a:pPr algn="ctr"/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7183369"/>
              </p:ext>
            </p:extLst>
          </p:nvPr>
        </p:nvGraphicFramePr>
        <p:xfrm>
          <a:off x="815032" y="1792658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802035" y="2348880"/>
            <a:ext cx="1443547" cy="9166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3 840 797,1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042" y="2345959"/>
            <a:ext cx="144016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3 671 332,1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3 349 086,3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789040"/>
            <a:ext cx="1443548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3 941 786,3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789040"/>
            <a:ext cx="1440160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3 723 897,1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71" y="3789040"/>
            <a:ext cx="1415113" cy="91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3 400 527,9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4179" y="5288906"/>
            <a:ext cx="1443548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- 100 989,2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5616" y="5287466"/>
            <a:ext cx="1440160" cy="916623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- 52 565,0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4" y="5301208"/>
            <a:ext cx="1415110" cy="916623"/>
          </a:xfrm>
          <a:prstGeom prst="roundRect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- 51 441,6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15636" y="32361"/>
            <a:ext cx="5960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Liberation Serif" pitchFamily="18" charset="0"/>
              </a:rPr>
              <a:t>ДОХОДЫ БЮДЖЕТА </a:t>
            </a:r>
            <a:r>
              <a:rPr lang="ru-RU" sz="1500" dirty="0">
                <a:latin typeface="Liberation Serif" pitchFamily="18" charset="0"/>
              </a:rPr>
              <a:t>– поступающие в бюджет денежные средства, </a:t>
            </a:r>
            <a:endParaRPr lang="ru-RU" sz="1500" dirty="0" smtClean="0">
              <a:latin typeface="Liberation Serif" pitchFamily="18" charset="0"/>
            </a:endParaRPr>
          </a:p>
          <a:p>
            <a:pPr algn="ctr"/>
            <a:r>
              <a:rPr lang="ru-RU" sz="1500" dirty="0" smtClean="0">
                <a:latin typeface="Liberation Serif" pitchFamily="18" charset="0"/>
              </a:rPr>
              <a:t>за </a:t>
            </a:r>
            <a:r>
              <a:rPr lang="ru-RU" sz="1500" dirty="0">
                <a:latin typeface="Liberation Serif" pitchFamily="18" charset="0"/>
              </a:rPr>
              <a:t>исключением источников финансирования дефицита </a:t>
            </a:r>
            <a:r>
              <a:rPr lang="ru-RU" sz="1500" dirty="0" smtClean="0">
                <a:latin typeface="Liberation Serif" pitchFamily="18" charset="0"/>
              </a:rPr>
              <a:t>бюджета</a:t>
            </a:r>
            <a:endParaRPr lang="ru-RU" sz="1500" dirty="0">
              <a:latin typeface="Liberation Serif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684418"/>
              </p:ext>
            </p:extLst>
          </p:nvPr>
        </p:nvGraphicFramePr>
        <p:xfrm>
          <a:off x="421182" y="1052736"/>
          <a:ext cx="8399661" cy="474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887"/>
                <a:gridCol w="2799887"/>
                <a:gridCol w="2799887"/>
              </a:tblGrid>
              <a:tr h="75871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</a:t>
                      </a:r>
                      <a:r>
                        <a:rPr lang="ru-RU" baseline="0" dirty="0" smtClean="0"/>
                        <a:t> доходы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7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доходы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аренды земли и имущества, находящиеся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Дотации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Акцизы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Субсидии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288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Налоги на совокупный доход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оказания платных услуг казенными учреждениями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Субвенции из других бюджетов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3184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Налог на имущество физических лиц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Доходы от продажи земли и имущества, находящегося в государственной или муниципальной собственности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межбюджетные трансферты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54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Земельный налог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Штрафы, санкции, возмещение ущерба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Прочие безвозмездные поступления 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055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Иные неналоговые доходы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793">
                <a:tc>
                  <a:txBody>
                    <a:bodyPr/>
                    <a:lstStyle/>
                    <a:p>
                      <a:pPr marL="171450" indent="-171450" algn="l">
                        <a:buFont typeface="Wingdings" pitchFamily="2" charset="2"/>
                        <a:buChar char="v"/>
                      </a:pPr>
                      <a:r>
                        <a:rPr lang="ru-RU" sz="1200" dirty="0" smtClean="0">
                          <a:latin typeface="Liberation Serif" pitchFamily="18" charset="0"/>
                        </a:rPr>
                        <a:t>Государственная пошлина</a:t>
                      </a:r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419872" y="6455996"/>
            <a:ext cx="555817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17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>
            <a:off x="2411760" y="6381328"/>
            <a:ext cx="656628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0" y="153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Безвозмездные поступления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18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679079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Межбюджетные трансферты – денежные средства,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Liberation Serif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направляемые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Liberation Serif" pitchFamily="18" charset="0"/>
              </a:rPr>
              <a:t>из одного уровня бюджетной системы в другой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808116"/>
              </p:ext>
            </p:extLst>
          </p:nvPr>
        </p:nvGraphicFramePr>
        <p:xfrm>
          <a:off x="420810" y="1484784"/>
          <a:ext cx="4608512" cy="4309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088232"/>
              </a:tblGrid>
              <a:tr h="906881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Дотации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(лат.«Dotatio» -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 дар, пожертвование) 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Безвозмездная помощь государства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859234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Субвенции (лат.«Subvenirе» - приходит на помощь)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  <a:tr h="1543777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Субсидии 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(лат. «</a:t>
                      </a:r>
                      <a:r>
                        <a:rPr lang="en-US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Subsidium»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-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    </a:t>
                      </a:r>
                      <a:r>
                        <a:rPr lang="ru-RU" sz="16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поддержка)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lang="ru-RU" sz="16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148064" y="1412776"/>
            <a:ext cx="3672408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u="sng" dirty="0">
                <a:latin typeface="Liberation Serif" pitchFamily="18" charset="0"/>
              </a:rPr>
              <a:t>Межбюджетные трансферты направлены на</a:t>
            </a:r>
            <a:r>
              <a:rPr lang="ru-RU" sz="1400" u="sng" dirty="0" smtClean="0">
                <a:latin typeface="Liberation Serif" pitchFamily="18" charset="0"/>
              </a:rPr>
              <a:t>:</a:t>
            </a: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стимулирование </a:t>
            </a:r>
            <a:r>
              <a:rPr lang="ru-RU" sz="1400" dirty="0">
                <a:latin typeface="Liberation Serif" pitchFamily="18" charset="0"/>
              </a:rPr>
              <a:t>экономического роста; </a:t>
            </a:r>
            <a:endParaRPr lang="ru-RU" sz="1400" dirty="0" smtClean="0">
              <a:latin typeface="Liberation Serif" pitchFamily="18" charset="0"/>
            </a:endParaRPr>
          </a:p>
          <a:p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выравнивание </a:t>
            </a:r>
            <a:r>
              <a:rPr lang="ru-RU" sz="1400" dirty="0">
                <a:latin typeface="Liberation Serif" pitchFamily="18" charset="0"/>
              </a:rPr>
              <a:t>бюджетной обеспеченности территорий и обеспечение равномерного доступа к гарантированному набору государственных услуг на всей территории;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компенсацию </a:t>
            </a:r>
            <a:r>
              <a:rPr lang="ru-RU" sz="1400" dirty="0">
                <a:latin typeface="Liberation Serif" pitchFamily="18" charset="0"/>
              </a:rPr>
              <a:t>нижестоящим бюджетам затрат </a:t>
            </a:r>
            <a:r>
              <a:rPr lang="ru-RU" sz="1400" dirty="0" smtClean="0">
                <a:latin typeface="Liberation Serif" pitchFamily="18" charset="0"/>
              </a:rPr>
              <a:t>на финансирование </a:t>
            </a:r>
            <a:r>
              <a:rPr lang="ru-RU" sz="1400" dirty="0">
                <a:latin typeface="Liberation Serif" pitchFamily="18" charset="0"/>
              </a:rPr>
              <a:t>мероприятий общенационального значения, стоимость которых превышает доходные возможности данных бюджетов; </a:t>
            </a: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 smtClean="0">
              <a:latin typeface="Liberation Serif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Liberation Serif" pitchFamily="18" charset="0"/>
              </a:rPr>
              <a:t>поощрение </a:t>
            </a:r>
            <a:r>
              <a:rPr lang="ru-RU" sz="1400" dirty="0">
                <a:latin typeface="Liberation Serif" pitchFamily="18" charset="0"/>
              </a:rPr>
              <a:t>реализации экономических и социальных </a:t>
            </a:r>
            <a:r>
              <a:rPr lang="ru-RU" sz="1400" dirty="0" smtClean="0">
                <a:latin typeface="Liberation Serif" pitchFamily="18" charset="0"/>
              </a:rPr>
              <a:t>реформ нижестоящими </a:t>
            </a:r>
            <a:r>
              <a:rPr lang="ru-RU" sz="1400" dirty="0">
                <a:latin typeface="Liberation Serif" pitchFamily="18" charset="0"/>
              </a:rPr>
              <a:t>органами власти на своей </a:t>
            </a:r>
            <a:r>
              <a:rPr lang="ru-RU" sz="1400" dirty="0" smtClean="0">
                <a:latin typeface="Liberation Serif" pitchFamily="18" charset="0"/>
              </a:rPr>
              <a:t>территории.</a:t>
            </a:r>
            <a:endParaRPr lang="ru-RU" sz="14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004086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Доля доходов в бюджете на 2025 год</a:t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8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96534"/>
              </p:ext>
            </p:extLst>
          </p:nvPr>
        </p:nvGraphicFramePr>
        <p:xfrm>
          <a:off x="395536" y="1196752"/>
          <a:ext cx="3600400" cy="4320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Доходы бюджета 2025 год</a:t>
                      </a:r>
                    </a:p>
                    <a:p>
                      <a:pPr lvl="1" algn="ctr"/>
                      <a:endParaRPr lang="ru-RU" u="sng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  <a:p>
                      <a:pPr lvl="1"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 3 840 797,0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1 189 704,0</a:t>
                      </a:r>
                      <a:endParaRPr lang="ru-RU" sz="155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91 422,0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55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2 559 671,0</a:t>
                      </a:r>
                      <a:endParaRPr lang="ru-RU" sz="155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1" algn="ctr"/>
                      <a:endParaRPr lang="ru-RU" sz="155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19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6030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712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40890"/>
            <a:ext cx="9144000" cy="61318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36008"/>
              </p:ext>
            </p:extLst>
          </p:nvPr>
        </p:nvGraphicFramePr>
        <p:xfrm>
          <a:off x="495945" y="789571"/>
          <a:ext cx="7404099" cy="4905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1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277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Вводная часть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Основные  социально – экономические показатели 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100" dirty="0" smtClean="0"/>
                        <a:t>Нормативно правовая база формирования бюджета</a:t>
                      </a:r>
                      <a:endParaRPr lang="ru-RU" alt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</a:rPr>
                        <a:t>Основные задачи и приоритетные направления бюджетной  политики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altLang="ru-RU" sz="1100" dirty="0" smtClean="0">
                          <a:effectLst/>
                        </a:rPr>
                        <a:t>Основные этапы составления проекта бюджета муниципального округа Сухой лог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9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Основные понятия (Глоссарий)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Бюджетный процесс 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dirty="0" smtClean="0"/>
                        <a:t>Динамика доходов и расходов местного бюджета муниципального округа Сухой Лог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Доходы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17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Расходы бюджета</a:t>
                      </a:r>
                      <a:endParaRPr lang="ru-RU" sz="1100" b="1" dirty="0" smtClean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42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Непрограммная деятельность</a:t>
                      </a:r>
                      <a:endParaRPr lang="ru-RU" sz="1100" b="1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34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Информация о расходах бюджета в разрезе муниципальных программ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35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Направления расходов на социальную политику в 2025 году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Объем расходов бюджета муниципального округа Сухой Лог в расчете на одного жителя в 2025 г.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52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37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Муниципальный долг, уровень долговой нагрузки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  <a:cs typeface="Times New Roman" pitchFamily="18" charset="0"/>
                        </a:rPr>
                        <a:t>53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1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Контактная информация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56</a:t>
                      </a:r>
                      <a:endParaRPr lang="ru-RU" sz="1100" dirty="0" smtClean="0"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52806"/>
            <a:ext cx="762000" cy="51964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ru-RU" sz="3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Оглавление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057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417941"/>
            <a:ext cx="58462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Страница 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699792" y="6381328"/>
            <a:ext cx="627825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084240"/>
              </p:ext>
            </p:extLst>
          </p:nvPr>
        </p:nvGraphicFramePr>
        <p:xfrm>
          <a:off x="443880" y="1088407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411760" y="62690"/>
            <a:ext cx="6552728" cy="773807"/>
          </a:xfrm>
          <a:ln>
            <a:noFill/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53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6453336"/>
            <a:ext cx="54006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</a:t>
            </a:r>
          </a:p>
          <a:p>
            <a:pPr algn="r"/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                   Страница 20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07083"/>
              </p:ext>
            </p:extLst>
          </p:nvPr>
        </p:nvGraphicFramePr>
        <p:xfrm>
          <a:off x="323528" y="90872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6432" y="89076"/>
            <a:ext cx="6804248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96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2235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7021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Страница 21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90872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84353"/>
              </p:ext>
            </p:extLst>
          </p:nvPr>
        </p:nvGraphicFramePr>
        <p:xfrm>
          <a:off x="734117" y="1124744"/>
          <a:ext cx="794233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051720" y="65311"/>
            <a:ext cx="6840760" cy="77809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на 2025 год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1743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6906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Страница 22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-13320" y="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843808" y="129928"/>
            <a:ext cx="4392488" cy="5760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5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Доходы бюджета</a:t>
            </a:r>
            <a:endParaRPr lang="ru-RU" sz="25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280" y="19528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34483" y="782619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2356908"/>
              </p:ext>
            </p:extLst>
          </p:nvPr>
        </p:nvGraphicFramePr>
        <p:xfrm>
          <a:off x="229072" y="1173374"/>
          <a:ext cx="8748972" cy="14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2636912"/>
            <a:ext cx="841422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годы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уровня собираемости, налоговых вычетов, льгот, и нормативов отчислений в бюджет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860" y="3465323"/>
            <a:ext cx="8239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Изменение норматива отчислений от НДФЛ в бюджет муниципального округа и динамика поступлений НДФЛ в бюджет муниципального округа Сухой Лог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8517474"/>
              </p:ext>
            </p:extLst>
          </p:nvPr>
        </p:nvGraphicFramePr>
        <p:xfrm>
          <a:off x="411578" y="4005064"/>
          <a:ext cx="8630244" cy="241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45660" y="856756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03848" y="6453336"/>
            <a:ext cx="577419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Страница 23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-24150"/>
            <a:ext cx="9144000" cy="782619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60332" y="75846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651" y="4005064"/>
            <a:ext cx="8331224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 (далее – акцизы на нефтепродукты),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годы запланировано по данным администратора  дохода МИФНС №29 по Свердловской области.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Норматив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отчислений в бюджет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предусмотрен проектом Закона Свердловской области «Об областном бюджете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годов» установлен на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2025-2026 годы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0,33794 %. В 2027 году – 0,27035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0,33613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%).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66" y="19778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985105" y="197783"/>
            <a:ext cx="4041775" cy="386665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187127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0732559"/>
              </p:ext>
            </p:extLst>
          </p:nvPr>
        </p:nvGraphicFramePr>
        <p:xfrm>
          <a:off x="616963" y="998265"/>
          <a:ext cx="8131501" cy="300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6453336"/>
            <a:ext cx="86409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Страница 24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2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0"/>
            <a:ext cx="9144000" cy="7671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632831" y="200541"/>
            <a:ext cx="6128768" cy="4665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на имущество физических лиц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endParaRPr lang="ru-RU" sz="25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5085184"/>
            <a:ext cx="8541761" cy="1296144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Поступления налога на 2025-2027 годы, рассчитаны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исходя из данных о кадастровой стоимости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имущества, признаваемого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объектом налогообложения, налоговых льгот и налоговых ставок, установленных Налоговым кодексом Российской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Федерации,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решением Думы городского округа от 14.11.2019 № 219-РД «Об установлении налога на имущество физических лиц на территории городского округа Сухой Лог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02378618"/>
              </p:ext>
            </p:extLst>
          </p:nvPr>
        </p:nvGraphicFramePr>
        <p:xfrm>
          <a:off x="396304" y="836712"/>
          <a:ext cx="849694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853650" y="9807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latin typeface="Liberation Serif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78249" y="5229200"/>
            <a:ext cx="5904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06" y="1744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84530" y="15811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65956" y="6453336"/>
            <a:ext cx="87265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                                                                                           Страница 25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817" y="27125"/>
            <a:ext cx="9144000" cy="806773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63055"/>
            <a:ext cx="5184576" cy="2865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  <a:t>Земельный налог</a:t>
            </a:r>
            <a:br>
              <a:rPr lang="ru-RU" sz="24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0285" y="2511177"/>
            <a:ext cx="8405412" cy="1296144"/>
          </a:xfrm>
          <a:noFill/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Размер поступления земельного налога в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2027 годах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определен МИФНС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№29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Свердловской области исходя 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 утверждении Положения о земельном налоге на территории городского округа Сухой Лог».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874502079"/>
              </p:ext>
            </p:extLst>
          </p:nvPr>
        </p:nvGraphicFramePr>
        <p:xfrm>
          <a:off x="251520" y="4153476"/>
          <a:ext cx="8851878" cy="1903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0596522"/>
              </p:ext>
            </p:extLst>
          </p:nvPr>
        </p:nvGraphicFramePr>
        <p:xfrm>
          <a:off x="165956" y="899122"/>
          <a:ext cx="8719646" cy="166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91936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rgbClr val="002060"/>
                </a:solidFill>
              </a:rPr>
              <a:t>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3347864" y="3865444"/>
            <a:ext cx="352839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2108" y="5858108"/>
            <a:ext cx="82771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Расчет государственной пошлины на 2025 – 2027 годы выполнен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Федерации, по нормативу 100%.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554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783363" y="380732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lang="ru-RU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19122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 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6453336"/>
            <a:ext cx="583264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   Страница 26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9085418"/>
              </p:ext>
            </p:extLst>
          </p:nvPr>
        </p:nvGraphicFramePr>
        <p:xfrm>
          <a:off x="348803" y="1210816"/>
          <a:ext cx="8543678" cy="477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713" y="798711"/>
            <a:ext cx="6768752" cy="412104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Динамика поступления доходов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956376" y="1210815"/>
            <a:ext cx="8611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867" y="10847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5956" y="6381328"/>
            <a:ext cx="881208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27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3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3320" y="0"/>
            <a:ext cx="9144000" cy="692696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029810"/>
              </p:ext>
            </p:extLst>
          </p:nvPr>
        </p:nvGraphicFramePr>
        <p:xfrm>
          <a:off x="401542" y="719839"/>
          <a:ext cx="8547492" cy="550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06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7464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за 2024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2025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2026 год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2027 год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Налоговые,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789 927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973 780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1 188 816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1 298 091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1 341 050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 на доходы физических лиц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593 985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737 928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955 835</a:t>
                      </a:r>
                      <a:endParaRPr lang="ru-RU" sz="12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1 054 585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1 061 458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Акцизы по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подакцизным товарам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63 313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66 786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75 371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79 432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100 788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7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совокупный доход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87 800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115 805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102 360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111 920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124 130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Налоги на имущество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37 300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44 020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43 246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42 351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44 474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64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Государственная пошлина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7 529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9 241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12 004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9 803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10 200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1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Неналоговые, из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них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78 879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76 693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91 422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81 712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79 727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77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использования имущества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53 881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50 909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67 486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62 147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59 727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274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Доходы от продажи имущества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и земельных участков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640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12 926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16 425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12 078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12 570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360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Безвозмездные поступления, из них: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551 198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2 208 283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2 288 263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1 895 479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1 905 702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Дотации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407 189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711 617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839 690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453 209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316 351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Субсидии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147 598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280 955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188 849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78 918</a:t>
                      </a:r>
                      <a:endParaRPr lang="ru-RU" sz="1200" b="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132 474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886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Субвенции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932 938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1 091 536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1 259 724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1 363 352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1 456 877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6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Иные межбюджетные трансферты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77 487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135 652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0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781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Всего доходов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2 420 004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3 258 756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3 568 501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3 275 282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3 326 479</a:t>
                      </a:r>
                      <a:endParaRPr lang="ru-RU" sz="12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5407" marR="125407" marT="35269" marB="352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2267744" y="93860"/>
            <a:ext cx="6120681" cy="43204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Структура поступлений доходов</a:t>
            </a:r>
          </a:p>
        </p:txBody>
      </p:sp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8244408" y="318591"/>
            <a:ext cx="7649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тыс.руб.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9" y="1040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87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67012" y="6270551"/>
            <a:ext cx="70254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47864" y="633967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80770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муниципального округа Сухой Лог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161886569"/>
              </p:ext>
            </p:extLst>
          </p:nvPr>
        </p:nvGraphicFramePr>
        <p:xfrm>
          <a:off x="582080" y="980728"/>
          <a:ext cx="799288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pic>
        <p:nvPicPr>
          <p:cNvPr id="82946" name="Picture 2" descr="SLK Cemen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52" y="1350928"/>
            <a:ext cx="638217" cy="6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https://www.foresltd.com/wp-content/uploads/2021/02/fores_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84" y="2450821"/>
            <a:ext cx="1408237" cy="28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2" name="Picture 8" descr="Сухоложский огнеупорный завод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287" y="3296636"/>
            <a:ext cx="634151" cy="6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6" name="Picture 12" descr="ООО &amp;quot;Староцементный завод&amp;quot;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4221087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6" descr="https://sl.ugmk.com/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18" descr="https://sl.ugmk.com/logo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" name="AutoShape 20" descr="https://sl.ugmk.com/logo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2" descr="https://sl.ugmk.com/logo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24" descr="https://sl.ugmk.com/logo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2970" name="Picture 26" descr="Медиа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03" y="5157191"/>
            <a:ext cx="612321" cy="61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627784" y="6381328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29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0605" y="1268760"/>
            <a:ext cx="8424935" cy="5047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200" dirty="0">
                <a:effectLst/>
                <a:latin typeface="Times New Roman"/>
                <a:ea typeface="Times New Roman"/>
              </a:rPr>
              <a:t>Бюджет – это план доходов и расходов.  Каждый житель городского округа Сухой Лог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Муниципальное образование расходует поступившие  доходы для выполнения своих функций и предоставление муниципальных (общественных) услуг: образование, культура, спорт, благоустройство города и др. Граждане – и как налогоплательщики, и как потребители общественных услуг, должны быть уверены в том, что передаваемые ими в распоряжение государства и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Проект 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городского округа Сухой Лог,  прогнозе социально-экономического развития городского округа, муниципальных программах городского округа Сухой Лог.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effectLst/>
                <a:latin typeface="Liberation Serif"/>
                <a:ea typeface="Calibri"/>
                <a:cs typeface="Times New Roman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756028" cy="561525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</a:rPr>
              <a:t>                                         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endParaRPr lang="ru-RU" sz="2800" b="1" i="1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муниципального </a:t>
            </a: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Лог!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                                     Бюджет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план доходов и расходов.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Каждый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житель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образование расходует поступившие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доходы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для выполнения своих функций 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предоставления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(общественных) услуг: образование, культура, спорт, благоустройство города и др.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Граждане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и как налогоплательщики, и как потребители общественных услуг, должны быть уверены в том, что передаваемые ими в распоряжение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человека. На чем основывается проект городского бюджета?  </a:t>
            </a:r>
            <a:endParaRPr lang="ru-RU" sz="132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Проект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городского бюджета составляется и утверждается сроком на три года – очередной финансовый год и плановый период. Составление проекта городского бюджета основывается на бюджетном послании Президента Российской Федерации, бюджетном послании Губернатора Свердловской области, основных направлениях бюджетной политики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Лог,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прогнозе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социально-экономического развития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округа, муниципальных программах 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</a:t>
            </a:r>
            <a:r>
              <a:rPr lang="ru-RU" sz="132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</a:t>
            </a:r>
            <a:r>
              <a:rPr lang="ru-RU" sz="132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algn="ctr">
              <a:lnSpc>
                <a:spcPct val="130000"/>
              </a:lnSpc>
            </a:pP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Уважаемые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20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</a:t>
            </a:r>
            <a:r>
              <a:rPr lang="ru-RU" sz="1320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2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r>
              <a:rPr lang="ru-RU" sz="132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7558" y="5661248"/>
            <a:ext cx="605211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		  		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Р.Р. Мингалимов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6522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4" descr="https://glava.goslog.ru/upload/resize_cache/main/de1/6elkmdob1i43a586fvkhb38lur3pqa4t/300_300_1/Glav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889823" cy="133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987824" y="101364"/>
            <a:ext cx="3816424" cy="47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5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РАСХОДЫ </a:t>
            </a:r>
            <a:r>
              <a:rPr lang="ru-RU" sz="2500" b="1" dirty="0" smtClean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БЮДЖЕТА</a:t>
            </a:r>
            <a:endParaRPr lang="ru-RU" sz="7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8601" y="932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муниципальный округа Сухой Лог               Страница 30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394" y="1411036"/>
            <a:ext cx="2135374" cy="166428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РАСХОДНОЕ ОБЯЗАТЕЛЬСТВО –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обязанность выплатить денежные средства из соответствующего бюджета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20137" y="1424381"/>
            <a:ext cx="2256774" cy="1637594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ОБЯЗАТЕЛЬСТВА </a:t>
            </a: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– расходные обязательства, подлежащие исполнению в соответствующем финансовом году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600" kern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68205" y="1410485"/>
            <a:ext cx="2871947" cy="162659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БЮДЖЕТНЫЕ АССИГНОВАНИЯ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solidFill>
                  <a:schemeClr val="tx2">
                    <a:lumMod val="75000"/>
                  </a:schemeClr>
                </a:solidFill>
                <a:latin typeface="Liberation Serif" panose="02020603050405020304" pitchFamily="18" charset="0"/>
              </a:rPr>
              <a:t>- предельные объемы денежных средств, предусмотренных в соответствующем финансовом году для исполнения бюджетных обязательств</a:t>
            </a:r>
            <a:endParaRPr lang="ru-RU" sz="1400" kern="1200" dirty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8601" y="669276"/>
            <a:ext cx="7823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2025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- это программный бюджет, направлен на повышение эффективности расходования бюджетных средств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667974" y="3272874"/>
            <a:ext cx="3672408" cy="710067"/>
          </a:xfrm>
          <a:prstGeom prst="roundRect">
            <a:avLst>
              <a:gd name="adj" fmla="val 0"/>
            </a:avLst>
          </a:prstGeom>
          <a:solidFill>
            <a:srgbClr val="90BBD6"/>
          </a:solidFill>
          <a:ln>
            <a:noFill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dirty="0">
                <a:latin typeface="Liberation Serif" panose="02020603050405020304" pitchFamily="18" charset="0"/>
                <a:ea typeface="Batang" panose="02030600000101010101" pitchFamily="18" charset="-127"/>
              </a:rPr>
              <a:t>Расходы бюджета распределены по: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746739" y="4869555"/>
            <a:ext cx="2241396" cy="1023938"/>
          </a:xfrm>
          <a:prstGeom prst="roundRect">
            <a:avLst>
              <a:gd name="adj" fmla="val 1783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3626443" y="4903575"/>
            <a:ext cx="2111706" cy="989918"/>
          </a:xfrm>
          <a:prstGeom prst="roundRect">
            <a:avLst>
              <a:gd name="adj" fmla="val 1272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Liberation Serif" panose="020206030504050203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6372200" y="4886549"/>
            <a:ext cx="2016224" cy="1023969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oval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Liberation Serif" panose="020206030504050203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Liberation Serif" panose="020206030504050203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848259" y="4493471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578524" y="3982942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67437" y="4483898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305582" y="4493471"/>
            <a:ext cx="3206" cy="35694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rgbClr val="CCFFFF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88046" y="952195"/>
            <a:ext cx="1827603" cy="61515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86575" y="952195"/>
            <a:ext cx="1767275" cy="617507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57480" y="5237955"/>
            <a:ext cx="1767275" cy="6732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1200 – 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Средства массовой</a:t>
            </a:r>
          </a:p>
          <a:p>
            <a:pPr marL="342900" lvl="0" indent="-34290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7789" y="4343575"/>
            <a:ext cx="1782117" cy="66667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1110" y="2691545"/>
            <a:ext cx="1769364" cy="7212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009" y="1975888"/>
            <a:ext cx="1843497" cy="668561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94544" y="5141363"/>
            <a:ext cx="1807177" cy="715386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663896" y="224880"/>
            <a:ext cx="6300591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3024314"/>
            <a:ext cx="767573" cy="98110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4223374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99" y="954546"/>
            <a:ext cx="613617" cy="61515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20" y="1795033"/>
            <a:ext cx="698573" cy="69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44" y="2739314"/>
            <a:ext cx="500426" cy="68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414" y="3627095"/>
            <a:ext cx="578676" cy="578676"/>
          </a:xfrm>
          <a:prstGeom prst="rect">
            <a:avLst/>
          </a:prstGeom>
          <a:solidFill>
            <a:srgbClr val="CCFFFF"/>
          </a:solidFill>
          <a:extLst/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35" y="4389885"/>
            <a:ext cx="671522" cy="58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288046" y="3024314"/>
            <a:ext cx="1808758" cy="777046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27788" y="3643268"/>
            <a:ext cx="1782117" cy="49055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0009" y="4154800"/>
            <a:ext cx="1821712" cy="70394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5" y="50349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" y="1009470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76465" y="6379757"/>
            <a:ext cx="6301579" cy="1571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410718" y="6400207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86575" y="1884779"/>
            <a:ext cx="1767275" cy="51908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9055" y="1144728"/>
            <a:ext cx="2290700" cy="4176464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86024" name="Picture 8" descr="https://fb.ru/misc/i/gallery/58679/269748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49" y="5183488"/>
            <a:ext cx="952236" cy="67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6" name="Picture 10" descr="https://avatars.mds.yandex.net/i?id=5fda9eb93a25c08a09255197bf56c0391969941e-10878141-images-thumbs&amp;n=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9" y="2022088"/>
            <a:ext cx="1084697" cy="76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-5011" y="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418537" y="16264"/>
            <a:ext cx="6624737" cy="61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Структура расходов бюджета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Сухой Лог                           в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процентном соотношении на </a:t>
            </a:r>
            <a:r>
              <a:rPr lang="ru-RU" sz="17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2025 </a:t>
            </a:r>
            <a:r>
              <a:rPr lang="ru-RU" sz="1700" dirty="0">
                <a:solidFill>
                  <a:srgbClr val="002060"/>
                </a:solidFill>
                <a:latin typeface="Liberation Serif" panose="02020603050405020304" pitchFamily="18" charset="0"/>
              </a:rPr>
              <a:t>год</a:t>
            </a:r>
            <a:r>
              <a:rPr lang="ru-RU" sz="17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</a:t>
            </a:r>
            <a:endParaRPr lang="ru-RU" sz="1700" i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7584632"/>
              </p:ext>
            </p:extLst>
          </p:nvPr>
        </p:nvGraphicFramePr>
        <p:xfrm>
          <a:off x="161863" y="648072"/>
          <a:ext cx="881025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3608" y="1938189"/>
            <a:ext cx="138195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3 941,8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</a:rPr>
              <a:t> млн. руб.</a:t>
            </a:r>
            <a:endParaRPr lang="ru-RU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4438642"/>
              </p:ext>
            </p:extLst>
          </p:nvPr>
        </p:nvGraphicFramePr>
        <p:xfrm>
          <a:off x="1043608" y="3736911"/>
          <a:ext cx="7896821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33428" y="647321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РАСПРЕДЕЛЕНИЕ РАСХОДОВ БЮДЖЕТА ПО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ОТРАСЛЯМ</a:t>
            </a:r>
          </a:p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году и плановом периоде 2026-2027 гг. </a:t>
            </a:r>
            <a:endParaRPr lang="ru-RU" sz="15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8040235"/>
              </p:ext>
            </p:extLst>
          </p:nvPr>
        </p:nvGraphicFramePr>
        <p:xfrm>
          <a:off x="1503739" y="1188405"/>
          <a:ext cx="7344816" cy="4909665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{3C2FFA5D-87B4-456A-9821-1D502468CF0F}</a:tableStyleId>
              </a:tblPr>
              <a:tblGrid>
                <a:gridCol w="604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35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0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97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038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287 032,4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230 815,0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226 059,4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4 715,0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5 145,0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5 325,1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42 479,7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38 509,8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38 289,2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211 551,7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130 604,7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113 256,2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513 110,6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333 203,0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316 503,0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6 507,0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6 504,5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4 415,2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2 216 761,6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2 287 171,0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1 968 317,6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286 203,2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288 505,7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284 395,3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182 986,5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185 632,4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186 410,9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188 582,5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165 600,0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166 000,0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1 856,0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1 356,0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50 850,0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90 200,0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3 941 786,3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3 723 897,1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3 400 527,9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028384" y="883094"/>
            <a:ext cx="7938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83768" y="6381328"/>
            <a:ext cx="640871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33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6058240" cy="70451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бюджета муниципального округа по программному принципу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102" y="854274"/>
            <a:ext cx="6313168" cy="41448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 smtClean="0"/>
          </a:p>
          <a:p>
            <a:pPr lvl="0"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 муниципального округа – </a:t>
            </a:r>
            <a:r>
              <a:rPr lang="ru-RU" b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3 941 786,3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8220" y="1510306"/>
            <a:ext cx="8322549" cy="43204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Программные и непрограммные расходы</a:t>
            </a: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100" y="2212323"/>
            <a:ext cx="6642187" cy="568605"/>
          </a:xfrm>
          <a:prstGeom prst="rect">
            <a:avLst/>
          </a:prstGeom>
          <a:solidFill>
            <a:srgbClr val="90BBD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Муниципальные программы муниципального округа </a:t>
            </a: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(15 программ)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3 834 470,8 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(97,3%)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269" y="2996951"/>
            <a:ext cx="1985203" cy="2736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Непрограммные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</a:t>
            </a:r>
          </a:p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107 315,5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(2,7%)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706712" y="1942354"/>
            <a:ext cx="393680" cy="101342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3557526" y="1939330"/>
            <a:ext cx="294393" cy="272993"/>
          </a:xfrm>
          <a:prstGeom prst="downArrow">
            <a:avLst>
              <a:gd name="adj1" fmla="val 42138"/>
              <a:gd name="adj2" fmla="val 50000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011860407"/>
              </p:ext>
            </p:extLst>
          </p:nvPr>
        </p:nvGraphicFramePr>
        <p:xfrm>
          <a:off x="662110" y="2564905"/>
          <a:ext cx="5926114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Стрелка вниз 30"/>
          <p:cNvSpPr/>
          <p:nvPr/>
        </p:nvSpPr>
        <p:spPr>
          <a:xfrm>
            <a:off x="3557527" y="1268760"/>
            <a:ext cx="294392" cy="241546"/>
          </a:xfrm>
          <a:prstGeom prst="downArrow">
            <a:avLst>
              <a:gd name="adj1" fmla="val 42138"/>
              <a:gd name="adj2" fmla="val 50000"/>
            </a:avLst>
          </a:prstGeom>
          <a:solidFill>
            <a:schemeClr val="tx1">
              <a:lumMod val="7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34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780270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442"/>
            <a:ext cx="6336704" cy="68544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Информация о расходах бюджета в разрезе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муниципальных программ</a:t>
            </a:r>
            <a:r>
              <a:rPr lang="ru-RU" sz="23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                                                            </a:t>
            </a:r>
            <a:r>
              <a:rPr lang="ru-RU" sz="1400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 </a:t>
            </a:r>
            <a:endParaRPr lang="ru-RU" sz="1400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63671"/>
              </p:ext>
            </p:extLst>
          </p:nvPr>
        </p:nvGraphicFramePr>
        <p:xfrm>
          <a:off x="492818" y="1105895"/>
          <a:ext cx="8286810" cy="520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9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9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24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92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2025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2026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2027</a:t>
                      </a: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системы образования в муниципальном округе Сухой Лог»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2 116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828,6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2 202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348,7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1 879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098,9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физической культуры и спорта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188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582,5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165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166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культуры  и искусства в муниципальном округе Сухой Лог» (3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358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175,2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360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361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муниципальном округе Сухой Лог»                   (6 подпрограмм)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608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659,3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449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419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«Молодежь Свердловской области на территории муниципального округа Сухой Лог» (2 подпрограммы)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651,0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218,0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«Управление муниципальными финансами муниципального округа Сухой Лог» (1 подпрограмма)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276,3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698,5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791,7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«Развитие субъектов малого и среднего предпринимательства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578,5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530,0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Муниципальная программа  «Поддержка социально ориентированных некоммерческих организаций в муниципальном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954,0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154,0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154,0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муниципального округа» (5 подпрограмм)</a:t>
                      </a:r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370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071,8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317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941,1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327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969,2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43243" y="825526"/>
            <a:ext cx="1080120" cy="2677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Тыс. руб.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784" y="6425700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35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161530"/>
              </p:ext>
            </p:extLst>
          </p:nvPr>
        </p:nvGraphicFramePr>
        <p:xfrm>
          <a:off x="539552" y="1124744"/>
          <a:ext cx="8280921" cy="4985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38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08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798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№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Liberation Serif" panose="02020603050405020304" pitchFamily="18" charset="0"/>
                        </a:rPr>
                        <a:t>2025</a:t>
                      </a:r>
                      <a:endParaRPr lang="ru-RU" sz="16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2027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1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10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Муниципальная программа «Управление и распоряжение муниципальной собственностью муниципального округа Сухой Лог»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209,3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3501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«Обеспечение безопасности жизнедеятельности населения муниципального округа Сухой Лог» (5 подпрограмм)</a:t>
                      </a:r>
                      <a:endParaRPr kumimoji="0" lang="ru-RU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42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479,7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509,8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289,2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12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13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  Муниципальная программа «Экология и природопользование на территории муниципального округа Сухой Лог»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507,0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6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504,5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415,2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муниципального округа Сухой Лог» (3 подпрограммы)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14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346,1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8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335,3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079,6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764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15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Муниципальная программа «Формирование современной городской среды в муниципальном округе Сухой Лог до 2030 года»</a:t>
                      </a:r>
                      <a:endParaRPr kumimoji="0" lang="ru-RU" sz="13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33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700,0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3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200,0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erif" pitchFamily="18" charset="0"/>
                        </a:rPr>
                        <a:t>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Liberation Serif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872"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    ИТОГО:</a:t>
                      </a:r>
                      <a:endParaRPr kumimoji="0" lang="ru-RU" sz="13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</a:t>
                      </a:r>
                      <a:r>
                        <a:rPr lang="ru-RU" sz="1300" b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834 470,8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3 630 988,4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3 274 431,7</a:t>
                      </a:r>
                      <a:endParaRPr lang="ru-RU" sz="13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anchor="ctr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516216" y="709952"/>
            <a:ext cx="2354809" cy="342783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tx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продолжение таблицы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664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83768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36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 sz="2000" b="1" i="0" u="none" strike="noStrike" kern="1200" baseline="0">
                <a:solidFill>
                  <a:srgbClr val="464646">
                    <a:lumMod val="10000"/>
                  </a:srgbClr>
                </a:solidFill>
                <a:latin typeface="Liberation Serif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Структура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расходов бюджета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в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разрезе муниципальных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</a:rPr>
              <a:t>программ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138483"/>
            <a:ext cx="18229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37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54628230"/>
              </p:ext>
            </p:extLst>
          </p:nvPr>
        </p:nvGraphicFramePr>
        <p:xfrm>
          <a:off x="167793" y="658444"/>
          <a:ext cx="8810251" cy="5731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4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0" y="5344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0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51720" y="144512"/>
            <a:ext cx="67999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5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СИСТЕМЫ ОБРАЗОВАНИЯ </a:t>
            </a:r>
          </a:p>
          <a:p>
            <a:pPr lvl="0" algn="ctr" fontAlgn="b"/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МУНИЦИПАЛЬНОМ ОКРУГЕ СУХОЙ ЛОГ»</a:t>
            </a:r>
            <a:endParaRPr lang="ru-RU" sz="15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5323" y="876286"/>
            <a:ext cx="817728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высокого качества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доступности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в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35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933" y="860897"/>
            <a:ext cx="733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1174070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75998108"/>
              </p:ext>
            </p:extLst>
          </p:nvPr>
        </p:nvGraphicFramePr>
        <p:xfrm>
          <a:off x="4065203" y="1556792"/>
          <a:ext cx="4879911" cy="1552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716016" y="1497235"/>
            <a:ext cx="3822566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948" name="Picture 4" descr="http://kadet-kostroma.ru/images/news/2020/2020-04/%D0%94%D0%B8%D1%81%D1%82%D0%B0%D0%BD%D1%86%D0%B8%D0%BD%D0%BD%D0%BE%D0%B5%20%D0%BE%D0%B1%D1%83%D1%87%D0%B5%D0%BD%D0%B8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9" y="1241140"/>
            <a:ext cx="2897183" cy="152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45671"/>
              </p:ext>
            </p:extLst>
          </p:nvPr>
        </p:nvGraphicFramePr>
        <p:xfrm>
          <a:off x="341499" y="3068960"/>
          <a:ext cx="8601747" cy="31763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442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59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59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95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9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651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46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1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02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4402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94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204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303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возраста, %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1437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Увеличение охвата отдыхом и оздоровлением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детей,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5377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 400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5 420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932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несовершеннолетних, трудоустроенных в летний период, чел.</a:t>
                      </a:r>
                      <a:endParaRPr lang="ru-RU" sz="9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115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38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577" y="17725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291229" y="867594"/>
            <a:ext cx="2768603" cy="5451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14  ДОУ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(747 418,0 тыс. руб. –33,7%)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8152" y="859707"/>
            <a:ext cx="2732176" cy="545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13 школ 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(1 252 254,1 тыс. руб. – 56,5%)</a:t>
            </a:r>
            <a:endParaRPr lang="ru-RU" sz="1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3338" y="3124015"/>
            <a:ext cx="2596880" cy="9460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учреждения 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доп. образования 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(104 376,6 тыс. руб. – 4,7%)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05514" y="859707"/>
            <a:ext cx="2544885" cy="7328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Другие вопросы в области образования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(84 061,9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3,8%)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5776" y="5722294"/>
            <a:ext cx="1312000" cy="3191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Cambria" pitchFamily="18" charset="0"/>
              </a:rPr>
              <a:t>ЦДО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61389" y="4267544"/>
            <a:ext cx="2320777" cy="628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Сухоложская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детская школа искусств имени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В.А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. Бунакова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61388" y="5063207"/>
            <a:ext cx="2320777" cy="505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>
                    <a:lumMod val="10000"/>
                  </a:schemeClr>
                </a:solidFill>
                <a:latin typeface="Cambria" pitchFamily="18" charset="0"/>
                <a:cs typeface="Times New Roman" pitchFamily="18" charset="0"/>
              </a:rPr>
              <a:t>Сухоложская детская музыкальная школа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66581" name="Прямая соединительная линия 66580"/>
          <p:cNvCxnSpPr/>
          <p:nvPr/>
        </p:nvCxnSpPr>
        <p:spPr>
          <a:xfrm>
            <a:off x="4521778" y="4106654"/>
            <a:ext cx="0" cy="249196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8" name="Прямоугольник 66587"/>
          <p:cNvSpPr/>
          <p:nvPr/>
        </p:nvSpPr>
        <p:spPr>
          <a:xfrm>
            <a:off x="2555776" y="136351"/>
            <a:ext cx="6480720" cy="430887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2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48846" y="3597060"/>
            <a:ext cx="2615705" cy="670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Молодежная политика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(28 651,0 тыс</a:t>
            </a:r>
            <a:r>
              <a:rPr lang="ru-RU" sz="13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3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–1,3%)</a:t>
            </a:r>
            <a:endParaRPr lang="ru-RU" sz="13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3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1" y="4589050"/>
            <a:ext cx="2615705" cy="17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577" name="Прямая соединительная линия 66576"/>
          <p:cNvCxnSpPr/>
          <p:nvPr/>
        </p:nvCxnSpPr>
        <p:spPr>
          <a:xfrm>
            <a:off x="4512527" y="4862590"/>
            <a:ext cx="0" cy="211834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824802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7042" name="Picture 2" descr="https://i.pinimg.com/originals/37/51/d4/3751d4878520a105e9c736d81e6256e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1642884"/>
            <a:ext cx="2787453" cy="18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нутый угол 11"/>
          <p:cNvSpPr/>
          <p:nvPr/>
        </p:nvSpPr>
        <p:spPr>
          <a:xfrm>
            <a:off x="3266998" y="1772816"/>
            <a:ext cx="2627061" cy="1224136"/>
          </a:xfrm>
          <a:prstGeom prst="foldedCorner">
            <a:avLst>
              <a:gd name="adj" fmla="val 43299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2 216 761,6</a:t>
            </a:r>
            <a:endParaRPr lang="ru-RU" sz="24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87044" name="Picture 4" descr="https://avatars.mds.yandex.net/i?id=17110abc82b3622f9ad250c6407e3be1a55e8dd0-9598634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833" y="1642884"/>
            <a:ext cx="2741313" cy="182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 flipV="1">
            <a:off x="4512527" y="5568606"/>
            <a:ext cx="0" cy="153688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707904" y="6561348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39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59832" y="6541876"/>
            <a:ext cx="583031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054" name="Picture 14" descr="https://sun9-57.userapi.com/impf/CV-Vpb0o0920wHUYbldqaGA6qWFJqJjKcv5Pbg/fVAooRiQi1E.jpg?size=1920x768&amp;quality=95&amp;crop=0,0,1454,581&amp;sign=be00253d22738991ca6bdbb75b9d3fdb&amp;type=cover_gr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7" y="5257720"/>
            <a:ext cx="2692982" cy="107719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50" name="Picture 10" descr="https://avatars.mds.yandex.net/get-altay/492546/2a0000015eb4919860b2b26fe3dde0e729be/ori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477" y="4227771"/>
            <a:ext cx="1775222" cy="118318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8" name="Picture 2" descr="Picture backgroun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597060"/>
            <a:ext cx="1653044" cy="11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69" t="11283" r="27558" b="10999"/>
          <a:stretch/>
        </p:blipFill>
        <p:spPr bwMode="auto">
          <a:xfrm>
            <a:off x="251520" y="332656"/>
            <a:ext cx="7848902" cy="584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87624" y="3356992"/>
            <a:ext cx="7704856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расположен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Свердловской области в 110 км от областного центра –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Екатеринбурга, граничит на севере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Артемовский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Ирбит,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востоке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Камышлов,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юге с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Богданович,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западе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городом Асбест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городом Рефтинский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Город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приобрел статус города в феврале 1943 года.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3 января 1965 года город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получил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статус города областного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подчинения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 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Общая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площадь в границах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 составляет 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168 451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га. </a:t>
            </a:r>
            <a:endParaRPr lang="ru-RU" sz="16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                 Население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на 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01.01.2025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года – </a:t>
            </a:r>
            <a:r>
              <a:rPr lang="ru-RU" sz="1600" b="1" dirty="0" smtClean="0">
                <a:latin typeface="Liberation Serif" panose="02020603050405020304" pitchFamily="18" charset="0"/>
              </a:rPr>
              <a:t>46, 312  </a:t>
            </a:r>
            <a:r>
              <a:rPr lang="ru-RU" sz="1600" b="1" dirty="0">
                <a:latin typeface="Liberation Serif" panose="02020603050405020304" pitchFamily="18" charset="0"/>
              </a:rPr>
              <a:t>тыс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человек. </a:t>
            </a:r>
          </a:p>
          <a:p>
            <a:pPr>
              <a:lnSpc>
                <a:spcPct val="11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r>
              <a:rPr lang="ru-RU" sz="1600" b="1" i="1" u="sng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070040"/>
            <a:ext cx="48245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Важнейшие отрасли экономики:</a:t>
            </a:r>
            <a: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/>
            </a:r>
            <a:br>
              <a:rPr lang="ru-RU" sz="1700" b="1" u="sng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строительных материалов: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цемента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, шифера, асбестоцементных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труб;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производство огнеупорных материалов, </a:t>
            </a:r>
            <a:endParaRPr lang="ru-RU" sz="17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вторичных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цветных металлов; </a:t>
            </a:r>
          </a:p>
          <a:p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• сельское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 </a:t>
            </a:r>
          </a:p>
        </p:txBody>
      </p:sp>
      <p:pic>
        <p:nvPicPr>
          <p:cNvPr id="83975" name="Picture 7" descr="https://otvet.ya.guru/media/im/pU/TU/pUTUqW9ZUiisFbpqxy2XeQVLyVTAoZ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316"/>
            <a:ext cx="2771800" cy="19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4767" y="2940738"/>
            <a:ext cx="40684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Муниципальный округ Сухой Лог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16919" y="1890346"/>
            <a:ext cx="1250036" cy="150029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700" b="1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Муниципальный округ</a:t>
            </a:r>
            <a:endParaRPr lang="ru-RU" sz="7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9892" y="197907"/>
            <a:ext cx="639848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2025 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, тыс</a:t>
            </a:r>
            <a:r>
              <a:rPr lang="ru-RU" sz="17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700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75" y="15267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39642"/>
              </p:ext>
            </p:extLst>
          </p:nvPr>
        </p:nvGraphicFramePr>
        <p:xfrm>
          <a:off x="733035" y="778315"/>
          <a:ext cx="8083580" cy="559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24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84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72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0249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2 216 761,6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  100%</a:t>
                      </a:r>
                      <a:endParaRPr lang="ru-RU" sz="18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747 418,0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1 252 254,1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104 376,6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28 651,0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868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84 061,9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283"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3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4149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МОУ, антитеррористические мероприятия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11 700,0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спортивного зала МАОУ СОШ № 10 по адресу: Свердловская область, Сухоложский район, с. Курьи, ул. Свердлова, д. 20А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25 799,3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мероприятий по модернизации школьных систем образования в муниципальных общеобразовательных учреждениях (за счет средств местного бюджета)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167 247,0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модернизации школьных систем образования (с однолетним циклом выполнения работ)</a:t>
                      </a:r>
                      <a:endParaRPr kumimoji="0" lang="ru-RU" sz="1200" i="1" kern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204 993,6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37812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28 530,0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9076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1" kern="12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</a:p>
                    <a:p>
                      <a:endParaRPr lang="ru-RU" sz="1200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55 757,2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2146244" y="6386475"/>
            <a:ext cx="6648881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53764" y="6388633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 муниципального округа Сухой Лог             Страница 40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21" y="1408637"/>
            <a:ext cx="2741938" cy="17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41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51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416244" y="13241"/>
            <a:ext cx="6120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Развитие культуры и искусства </a:t>
            </a:r>
            <a:endParaRPr lang="ru-RU" sz="2000" b="1" dirty="0" smtClean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муниципальном </a:t>
            </a:r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200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60321" y="791126"/>
            <a:ext cx="7488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</a:t>
            </a:r>
            <a:r>
              <a:rPr lang="ru-RU" sz="135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350" b="1" dirty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</a:t>
            </a:r>
            <a:endParaRPr lang="ru-RU" sz="1350" b="1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33" y="807810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45496" y="114636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tx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tx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283968" y="1469529"/>
            <a:ext cx="3985718" cy="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82250671"/>
              </p:ext>
            </p:extLst>
          </p:nvPr>
        </p:nvGraphicFramePr>
        <p:xfrm>
          <a:off x="3556284" y="1146364"/>
          <a:ext cx="5441086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6958" y="136352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50828"/>
              </p:ext>
            </p:extLst>
          </p:nvPr>
        </p:nvGraphicFramePr>
        <p:xfrm>
          <a:off x="323533" y="3284984"/>
          <a:ext cx="8375022" cy="30068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690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2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230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10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Посещаемость населением организаций культуры и искусства и увеличение численности участников проводимых культурно-досуговых мероприятий, (посещений/1000 чел.)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7 263,9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3 172,3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77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Увеличение численности участников культурно-досуговых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мероприятий, тыс. чел.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274,3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180,4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r>
                        <a:rPr kumimoji="0" lang="ru-RU" sz="1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Количество передвижных выставок, ед.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Arial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4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7017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детей, привлекаемых к участию в  творческих мероприятиях, в общем числе детей,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20,9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муниципальных библиотек, имеющих веб-сайты в сети Интернет, через которые обеспечен доступ к имеющимся у них электронным фондам и электронным каталогам, от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общего количества этих библиотек,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74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Доля музеев, имеющих веб-сайт в сети Интернет, в общем количестве</a:t>
                      </a:r>
                      <a:r>
                        <a:rPr lang="ru-RU" sz="10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муниципальных музеев городского округа Сухой Лог, %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100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625501" y="6450193"/>
            <a:ext cx="619497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9394" y="0"/>
            <a:ext cx="907911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Liberation Serif" panose="02020603050405020304" pitchFamily="18" charset="0"/>
              </a:rPr>
              <a:t>                              </a:t>
            </a:r>
            <a:r>
              <a:rPr lang="ru-RU" sz="21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Оказание </a:t>
            </a:r>
            <a:r>
              <a:rPr lang="ru-RU" sz="21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услуг в сфере культуры осуществляют:</a:t>
            </a:r>
            <a:endParaRPr lang="ru-RU" sz="2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173" y="158205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5540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836712"/>
            <a:ext cx="2756889" cy="1722732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6" name="Picture 10" descr="C:\Users\Наталья Константинов\AppData\Local\Microsoft\Windows\Temporary Internet Files\Content.IE5\N1HJZNH9\f11-1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3" y="2694763"/>
            <a:ext cx="2713157" cy="1824637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62141" y="852976"/>
            <a:ext cx="3556484" cy="5560252"/>
          </a:xfrm>
          <a:prstGeom prst="roundRect">
            <a:avLst>
              <a:gd name="adj" fmla="val 1097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Дома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культуры:</a:t>
            </a:r>
          </a:p>
          <a:p>
            <a:pPr algn="ctr"/>
            <a:endParaRPr lang="ru-RU" sz="1500" b="1" dirty="0">
              <a:solidFill>
                <a:schemeClr val="bg1"/>
              </a:solidFill>
              <a:latin typeface="Liberation Serif" panose="02020603050405020304" pitchFamily="18" charset="0"/>
            </a:endParaRPr>
          </a:p>
          <a:p>
            <a:r>
              <a:rPr lang="ru-RU" sz="1500" dirty="0">
                <a:solidFill>
                  <a:schemeClr val="bg1"/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МАУК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«Дворец культуры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«Кристалл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«Культурно-социальное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объединение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«Гармония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»;</a:t>
            </a: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endParaRPr lang="ru-RU" sz="15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</a:p>
          <a:p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МБУК «Курьинский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центр досуга и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народного творчества»;</a:t>
            </a:r>
          </a:p>
          <a:p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- МБУ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«Культурно-досуговое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объединение» (в том числе 9 сельских клубов и домов культуры)</a:t>
            </a:r>
          </a:p>
          <a:p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 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5551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24" y="2778641"/>
            <a:ext cx="2870517" cy="18246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3" name="Волна 2"/>
          <p:cNvSpPr/>
          <p:nvPr/>
        </p:nvSpPr>
        <p:spPr>
          <a:xfrm rot="20039399">
            <a:off x="3055536" y="1190656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</a:rPr>
              <a:t>Городской музей</a:t>
            </a:r>
          </a:p>
        </p:txBody>
      </p:sp>
      <p:sp>
        <p:nvSpPr>
          <p:cNvPr id="15" name="Волна 14"/>
          <p:cNvSpPr/>
          <p:nvPr/>
        </p:nvSpPr>
        <p:spPr>
          <a:xfrm rot="20039399">
            <a:off x="3055429" y="3058043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Библиотека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6" name="Волна 15"/>
          <p:cNvSpPr/>
          <p:nvPr/>
        </p:nvSpPr>
        <p:spPr>
          <a:xfrm rot="20039399">
            <a:off x="3072057" y="4940531"/>
            <a:ext cx="2139526" cy="947658"/>
          </a:xfrm>
          <a:prstGeom prst="wave">
            <a:avLst/>
          </a:prstGeom>
          <a:solidFill>
            <a:srgbClr val="90BBD6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Камерный хор</a:t>
            </a:r>
            <a:endParaRPr lang="ru-RU" sz="1600" b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77022" y="6534391"/>
            <a:ext cx="532859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Страница 42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943161" y="6521025"/>
            <a:ext cx="596060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s://sun9-20.userapi.com/impg/YJ7t5fyCsflVInoWqISRhnmeN5PB8X_QAy1KWg/kGk8tYP72eQ.jpg?size=1280x853&amp;quality=95&amp;sign=5c4cbef61ef41497cf21a8e67bbf0cbb&amp;type=alb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8" y="4676539"/>
            <a:ext cx="2735022" cy="18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1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87319522"/>
              </p:ext>
            </p:extLst>
          </p:nvPr>
        </p:nvGraphicFramePr>
        <p:xfrm>
          <a:off x="776958" y="777916"/>
          <a:ext cx="7889909" cy="5349238"/>
        </p:xfrm>
        <a:graphic>
          <a:graphicData uri="http://schemas.openxmlformats.org/drawingml/2006/table">
            <a:tbl>
              <a:tblPr/>
              <a:tblGrid>
                <a:gridCol w="52286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5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5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26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7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286 203,2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4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8 594,3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30 097,1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6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131 902,0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15 300,0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1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Создание материально-технических условий для обеспечения деятельности муниципальных учреждений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1 056,8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12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Модернизация библиотек в части комплектования книжных фондов, информатизация библиотечной системы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95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поддержка лучших сельских учреждений культуры и лучших работников сельских учреждений культуры на условиях </a:t>
                      </a:r>
                      <a:r>
                        <a:rPr kumimoji="0" lang="ru-RU" sz="14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из федерального бюджета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040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 зданий, сооружений и помещений, в которых размещаются муниципальные учреждения культуры, проведение мероприятий по обеспечению антитеррористической защищенности объектов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59 426,0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59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39 084,5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2599893" y="182057"/>
            <a:ext cx="6222162" cy="353933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культуру в 2025 году, тыс. руб.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547664" y="6165304"/>
            <a:ext cx="7200800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77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6439495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467" y="34988"/>
            <a:ext cx="9118533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571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30716" y="59407"/>
            <a:ext cx="61036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7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физической культуры </a:t>
            </a:r>
            <a:r>
              <a:rPr lang="ru-RU" sz="17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спорта в муниципальном округе Сухой Лог»</a:t>
            </a:r>
            <a:endParaRPr lang="ru-RU" sz="17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742495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спорта, в том числе для лиц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 ограниченными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возможностями здоровья и инвалидов, условий для развития детско-юношеского спорта.</a:t>
            </a:r>
            <a:endParaRPr lang="ru-RU" sz="14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5089" y="883459"/>
            <a:ext cx="914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218189" y="132512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588024" y="1662301"/>
            <a:ext cx="4038677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30456558"/>
              </p:ext>
            </p:extLst>
          </p:nvPr>
        </p:nvGraphicFramePr>
        <p:xfrm>
          <a:off x="3633681" y="1260205"/>
          <a:ext cx="5256162" cy="216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4994" name="Picture 2" descr="https://centrsporta-nevskiy.ru/wp-content/uploads/2021/01/fotolia_48729814_xl__scusi-scal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21" y="1462878"/>
            <a:ext cx="2902359" cy="17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88261"/>
              </p:ext>
            </p:extLst>
          </p:nvPr>
        </p:nvGraphicFramePr>
        <p:xfrm>
          <a:off x="626328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2022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246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246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городского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городского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48,4                                                                                                                                                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Liberation Serif" panose="02020603050405020304" pitchFamily="18" charset="0"/>
                        </a:rPr>
                        <a:t>57,9</a:t>
                      </a:r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rgbClr val="FF0000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247138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360809"/>
              </p:ext>
            </p:extLst>
          </p:nvPr>
        </p:nvGraphicFramePr>
        <p:xfrm>
          <a:off x="624021" y="3645024"/>
          <a:ext cx="8124444" cy="24264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24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48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5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Наименование показателя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000" dirty="0"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граждан, систематически занимающихся физической культурой и спортом,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55,7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61,9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64,9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67,2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759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спортивно-массовых и физкультурно-оздоровительных мероприятий, ед.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255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Доля населения муниципального округа Сухой Лог, выполнившего нормативы</a:t>
                      </a:r>
                      <a:r>
                        <a:rPr kumimoji="0" lang="ru-RU" sz="95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испытаний (тестов) Всероссийского физкультурно-спортивного комплекса «ГТО», в общей численности населения муниципального округа Сухой Лог, принявшего участие в выполнении нормативов испытаний (тестов) Всероссийского физкультурно-спортивного комплекса «ГТО», %</a:t>
                      </a:r>
                      <a:endParaRPr kumimoji="0" lang="ru-RU" sz="95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80,7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56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97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пропускной способности объектов спорта, %</a:t>
                      </a:r>
                      <a:endParaRPr lang="ru-RU" sz="95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54,5</a:t>
                      </a:r>
                      <a:endParaRPr lang="ru-RU" sz="12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Liberation Serif" panose="02020603050405020304" pitchFamily="18" charset="0"/>
                        </a:rPr>
                        <a:t>54,5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5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-7032" y="-30534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6" y="11723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38552" y="20687"/>
            <a:ext cx="8547497" cy="214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На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территории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</a:t>
            </a:r>
          </a:p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Сухой Лог осуществляют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свою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деятельность: </a:t>
            </a:r>
          </a:p>
          <a:p>
            <a:pPr>
              <a:lnSpc>
                <a:spcPct val="90000"/>
              </a:lnSpc>
            </a:pPr>
            <a:endParaRPr lang="ru-RU" sz="12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МКУ «Центр развития физической культуры и спорта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Сухой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Лог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»</a:t>
            </a:r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Спортивный комплекс «Здоровье»;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МБУ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 «Олимпик»; 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Спортивная школа; </a:t>
            </a:r>
            <a:endParaRPr lang="ru-RU" sz="12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МАУ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Ледовая арена «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Литейщик»</a:t>
            </a:r>
            <a:endParaRPr lang="ru-RU" sz="1200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8552" y="2989093"/>
            <a:ext cx="2689238" cy="5040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054" y="2311859"/>
            <a:ext cx="2689239" cy="53358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11859"/>
            <a:ext cx="2628292" cy="185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197" y="331920"/>
            <a:ext cx="2629647" cy="161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85" y="2311858"/>
            <a:ext cx="2737355" cy="182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4488046"/>
            <a:ext cx="2754973" cy="17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62578"/>
            <a:ext cx="2628292" cy="1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352053" y="3645024"/>
            <a:ext cx="2689240" cy="4917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Стадион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86018" name="Picture 2" descr="https://sukhoylog-media.ru/wp-content/uploads/2021/04/img_095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0" y="4459446"/>
            <a:ext cx="27003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483768" y="6381328"/>
            <a:ext cx="6415782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45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024" y="34988"/>
            <a:ext cx="909248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719871"/>
              </p:ext>
            </p:extLst>
          </p:nvPr>
        </p:nvGraphicFramePr>
        <p:xfrm>
          <a:off x="476203" y="741054"/>
          <a:ext cx="8397273" cy="5568266"/>
        </p:xfrm>
        <a:graphic>
          <a:graphicData uri="http://schemas.openxmlformats.org/drawingml/2006/table">
            <a:tbl>
              <a:tblPr/>
              <a:tblGrid>
                <a:gridCol w="548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7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9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497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188 582,5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100%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2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5 454,0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2,9</a:t>
                      </a:r>
                      <a:endParaRPr lang="ru-RU" sz="1200" b="0" dirty="0">
                        <a:solidFill>
                          <a:schemeClr val="tx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56 245,3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29,8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образовательным программам спортивной подготовки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77 377,5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41,0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2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Организация предоставления услуг (выполнения работ) по дополнительным общеразвивающим программам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3 539,3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6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Содержание и обеспечение деятельности муниципального казенного учреждения «Центр развития физической культуры и спорта муниципального округа Сухой Лог»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9 916,8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5,3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6.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Мероприятия  по поэтапному внедрению  и реализации Всероссийского физкультурно-спортивного комплекса  «Готов к труду и оборон»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141,5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0,08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7.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Поддержка  муниципальных учреждений спортивной направленности по адаптивной физической культуре и спорту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215,5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8.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Создание спортивных площадок (оснащение спортивным оборудованием) для занятий уличной гимнастикой 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343,2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9.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Государственная поддержка организаций, входящих в систему спортивной подготовки, на условиях софинансирования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34,1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0,02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07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10.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Капитальный и текущий ремонт зданий, сооружений 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в том числе проектно-сметная документация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32 619,0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17,3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2 696,3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cs typeface="Tahoma" pitchFamily="34" charset="0"/>
                        </a:rPr>
                        <a:t>1,4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2411760" y="136352"/>
            <a:ext cx="6477464" cy="546708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Направление расходов на физическую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культуру и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спорт в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2025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09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907704" y="6309320"/>
            <a:ext cx="69847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6359298"/>
            <a:ext cx="568863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46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19431" y="121912"/>
            <a:ext cx="643660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>
              <a:lnSpc>
                <a:spcPct val="120000"/>
              </a:lnSpc>
            </a:pP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муниципальном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округе Сухой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00118" y="898011"/>
            <a:ext cx="76847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качества услуг для населения в сфере ЖКХ, энергосбережения, газоснабжения и благоустройства, обеспечение доступной и безопасной транспортной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инфраструктуры</a:t>
            </a:r>
            <a:endParaRPr lang="ru-RU" sz="1300" b="1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3407" y="979670"/>
            <a:ext cx="8067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57821" y="1390454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Объемы финансирования  (тыс. руб.)</a:t>
            </a:r>
            <a:endParaRPr lang="ru-RU" sz="1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686869" y="1713619"/>
            <a:ext cx="4091432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221866"/>
              </p:ext>
            </p:extLst>
          </p:nvPr>
        </p:nvGraphicFramePr>
        <p:xfrm>
          <a:off x="4015659" y="1772816"/>
          <a:ext cx="4962385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76958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86018" name="Picture 2" descr="https://i1.wp.com/holiday-for-you.ru/wp-content/uploads/2017/03/ac0419e1ca258321819dd946439cfb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9" y="1423705"/>
            <a:ext cx="2920846" cy="17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495852"/>
              </p:ext>
            </p:extLst>
          </p:nvPr>
        </p:nvGraphicFramePr>
        <p:xfrm>
          <a:off x="776958" y="3356992"/>
          <a:ext cx="8187530" cy="25511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44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7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7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754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7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22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25627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Наименование показателя 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2023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План</a:t>
                      </a:r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50" baseline="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2024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2025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2026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bg1"/>
                          </a:solidFill>
                          <a:latin typeface="Liberation Serif" panose="02020603050405020304" pitchFamily="18" charset="0"/>
                        </a:rPr>
                        <a:t>Прогноз 2027 г.</a:t>
                      </a:r>
                      <a:endParaRPr lang="ru-RU" sz="1050" dirty="0">
                        <a:solidFill>
                          <a:schemeClr val="bg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44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тепловых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1,103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3,141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effectLst/>
                          <a:latin typeface="Liberation Serif" panose="02020603050405020304" pitchFamily="18" charset="0"/>
                        </a:rPr>
                        <a:t>Протяженность отремонтированных водопроводных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1,4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Liberation Serif" pitchFamily="18" charset="0"/>
                        </a:rPr>
                        <a:t>Протяженность отремонтированных канализационных сетей, км.</a:t>
                      </a:r>
                      <a:endParaRPr lang="ru-RU" sz="900" dirty="0">
                        <a:solidFill>
                          <a:schemeClr val="tx1"/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</a:t>
                      </a:r>
                      <a:endParaRPr lang="ru-RU" sz="900" dirty="0" smtClean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900" dirty="0" smtClean="0">
                          <a:latin typeface="Liberation Serif" pitchFamily="18" charset="0"/>
                        </a:rPr>
                        <a:t>Общая площадь, подлежащая расселению, тыс. м2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0,2361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0,3339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435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Количество аварийных многоквартирных домов, подлежащих переселению,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Liberation Serif" panose="02020603050405020304" pitchFamily="18" charset="0"/>
                        </a:rPr>
                        <a:t> ед.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kumimoji="0" lang="ru-RU" sz="9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Количество контейнерных площадок, оборудованных в соответствии с требованиями законодательства РФ,</a:t>
                      </a:r>
                      <a:r>
                        <a:rPr kumimoji="0" lang="ru-RU" sz="9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 шт.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6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3770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Количество отремонтированных и обустроенных детских </a:t>
                      </a:r>
                      <a:r>
                        <a:rPr lang="ru-RU" sz="90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площадок муниципального </a:t>
                      </a:r>
                      <a:r>
                        <a:rPr lang="ru-RU" sz="9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округа Сухой</a:t>
                      </a:r>
                      <a:r>
                        <a:rPr lang="ru-RU" sz="9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Лог, ед.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12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413131" y="6463532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1" y="603531"/>
            <a:ext cx="8856984" cy="6081398"/>
          </a:xfrm>
          <a:prstGeom prst="rect">
            <a:avLst/>
          </a:prstGeom>
          <a:noFill/>
          <a:ex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6024" y="34988"/>
            <a:ext cx="9127976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5"/>
          <p:cNvSpPr txBox="1">
            <a:spLocks/>
          </p:cNvSpPr>
          <p:nvPr/>
        </p:nvSpPr>
        <p:spPr>
          <a:xfrm>
            <a:off x="2578511" y="119973"/>
            <a:ext cx="5904657" cy="49442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Направление расходов на жилищно-коммунальное хозяйство в 2025 году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11704019"/>
              </p:ext>
            </p:extLst>
          </p:nvPr>
        </p:nvGraphicFramePr>
        <p:xfrm>
          <a:off x="369129" y="1052736"/>
          <a:ext cx="866696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3600886" y="2492896"/>
            <a:ext cx="2290827" cy="151216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513 110,6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831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52767" y="6468905"/>
            <a:ext cx="5379252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Страница 48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2021" y="6420883"/>
            <a:ext cx="835999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69" y="14451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158403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59720" y="144512"/>
            <a:ext cx="6372200" cy="445344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на дорожное хозяйство  (дорожный фонд)</a:t>
            </a:r>
            <a:endParaRPr lang="ru-RU" sz="2000" dirty="0">
              <a:solidFill>
                <a:schemeClr val="bg2">
                  <a:lumMod val="10000"/>
                </a:schemeClr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6549" y="6465051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Страница 49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Liberation Serif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81660" y="6431057"/>
            <a:ext cx="63502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8366" y="766178"/>
            <a:ext cx="3553594" cy="406328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дорожного фонда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177 592,5 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Акцизы на нефтепродукты, </a:t>
            </a: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подлежащие зачислению  в бюджет </a:t>
            </a: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75 370,5 тыс</a:t>
            </a:r>
            <a:r>
              <a:rPr lang="ru-RU" b="1" dirty="0">
                <a:solidFill>
                  <a:schemeClr val="tx1"/>
                </a:solidFill>
                <a:latin typeface="Liberation Serif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Liberation Serif" panose="02020603050405020304" pitchFamily="18" charset="0"/>
              </a:rPr>
              <a:t>Иные поступления – </a:t>
            </a: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102 222,0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тыс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. руб.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3" y="2012433"/>
            <a:ext cx="3676844" cy="4063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177 592,5 тыс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по содержанию и текущему ремонту автомобильных дорог общего пользования, мостов и иных транспортных инженерных сооружений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35 560,5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90 945,0 тыс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Капитальный ремонт автомобильной дороги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дома №1 до дома №35 по улице Юбилейная,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 Сухой Лог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51 087,0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endParaRPr lang="ru-RU" sz="1200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103015" y="2060848"/>
            <a:ext cx="2664296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64088" y="3284984"/>
            <a:ext cx="266429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511170" y="109017"/>
            <a:ext cx="6618766" cy="6480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60593915"/>
              </p:ext>
            </p:extLst>
          </p:nvPr>
        </p:nvGraphicFramePr>
        <p:xfrm>
          <a:off x="899592" y="908720"/>
          <a:ext cx="7916044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7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92410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1170" y="6381328"/>
            <a:ext cx="64668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5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994" y="43148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Направления расходов на социальную политику </a:t>
            </a:r>
            <a:endParaRPr lang="ru-RU" sz="2500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2025 </a:t>
            </a:r>
            <a:r>
              <a:rPr lang="ru-RU" sz="25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году</a:t>
            </a: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775730"/>
              </p:ext>
            </p:extLst>
          </p:nvPr>
        </p:nvGraphicFramePr>
        <p:xfrm>
          <a:off x="809728" y="1597746"/>
          <a:ext cx="7848872" cy="415793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526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 986,5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10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142 849,8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78,1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1 165,3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9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13 229,0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Выплаты лицам, которым присвоено почетное звание муниципального округа Сухой Лог «Почетный гражданин муниципального округа Сухой Лог» 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3 000,0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8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Охрана семьи и детства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(Осуществление мероприятий по организации питания в муниципальных общеобразовательных организациях, социальные выплаты молодым семьям на приобретение жилья)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11 070,0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BBD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5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11 672,4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755576" y="2132856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13976" y="5805264"/>
            <a:ext cx="7987758" cy="0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27784" y="6433864"/>
            <a:ext cx="626469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50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932" y="28346"/>
            <a:ext cx="9113068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159139"/>
              </p:ext>
            </p:extLst>
          </p:nvPr>
        </p:nvGraphicFramePr>
        <p:xfrm>
          <a:off x="597745" y="1063656"/>
          <a:ext cx="8302892" cy="51172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61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Наименование 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</a:rPr>
                        <a:t>проекта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финансирования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на весь срок строительства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Объем финансирования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2025 году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BB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Сроки строительства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21757" marR="21757" marT="0" marB="0">
                    <a:solidFill>
                      <a:srgbClr val="90BB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Начало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Завершение</a:t>
                      </a:r>
                      <a:endParaRPr lang="ru-RU" sz="11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9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Модернизация школьных систем образования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МАОУ «СОШ №7»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МБОУ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«СОШ №3»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МАОУ «СОШ №17»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МБУ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«СОШ №11»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372,5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388,1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372,5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 ремонт спортивного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зала МАОУ «СОШ №10»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25,8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 ремонт зрительного зала МАУК «Дворец культуры «КРИСТАЛЛ»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140,1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46,4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30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Капитальный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ремонт дороги по ул. Юбилейная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143,4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51,1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8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Техническое перевооружение объектов водоподготовки централизованных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систем водоснабжения в поселке СМЗ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83,0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Комплексное благоустройство сквера у автовокзала по ул. Артиллеристов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66,4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33,2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7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Модернизация уличного освещения в с. </a:t>
                      </a:r>
                      <a:r>
                        <a:rPr lang="ru-RU" sz="11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Филатовское</a:t>
                      </a: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90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Техническое перевооружение системы теплоснабжения</a:t>
                      </a:r>
                      <a:r>
                        <a:rPr lang="ru-RU" sz="11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 муниципального округа Сухой Лог</a:t>
                      </a:r>
                      <a:endParaRPr lang="ru-RU" sz="1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0BB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34,2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22,0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Liberation Serif" panose="02020603050405020304" pitchFamily="18" charset="0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Liberation Serif" panose="020206030504050203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188640"/>
            <a:ext cx="5637312" cy="4180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Информация об общественно значимых проектах, реализуемых на территории муниципального округа Сухой Лог в 2025 году</a:t>
            </a: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6352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36352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051720" y="6309320"/>
            <a:ext cx="6840760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47864" y="6347984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городского округа Сухой Лог                      Страница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51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960065" y="723691"/>
            <a:ext cx="884784" cy="20902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Млн. руб.</a:t>
            </a:r>
            <a:endParaRPr lang="ru-RU" sz="1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62109" y="2420888"/>
            <a:ext cx="3261819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ontrols>
      <mc:AlternateContent xmlns:mc="http://schemas.openxmlformats.org/markup-compatibility/2006">
        <mc:Choice xmlns:v="urn:schemas-microsoft-com:vml" Requires="v">
          <p:control spid="87046" r:id="rId2" imgW="6095880" imgH="4067280"/>
        </mc:Choice>
        <mc:Fallback>
          <p:control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871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0" y="15838"/>
            <a:ext cx="9144000" cy="748865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2365353" y="58491"/>
            <a:ext cx="6768752" cy="5040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Расходы в расчете на одного жителя муниципального округа Сухой Лог в 2025 году </a:t>
            </a:r>
            <a:br>
              <a:rPr lang="ru-RU" sz="19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Liberation Serif" panose="02020603050405020304" pitchFamily="18" charset="0"/>
              </a:rPr>
              <a:t>                                    </a:t>
            </a:r>
            <a:endParaRPr lang="ru-RU" sz="1400" dirty="0">
              <a:solidFill>
                <a:schemeClr val="tx1"/>
              </a:solidFill>
              <a:effectLst/>
              <a:latin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560092" y="924869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7640" y="91678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85 114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1360" y="4437112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6 180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рубль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83364" y="935188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7 093</a:t>
            </a: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5920" y="1772816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3 951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7640" y="3554141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11 079</a:t>
            </a:r>
          </a:p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в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14591" y="2661345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47 866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30004" y="1799556"/>
            <a:ext cx="5080173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социальную политику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3196" y="447134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культуру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565822" y="3544022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округа 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жилищно-коммунальное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хозяйство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60092" y="2661345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образование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16943" y="2661345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3 989</a:t>
            </a: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  <a:p>
            <a:pPr algn="ctr"/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87556" y="3569371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923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81520" y="4437112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515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87556" y="1799556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329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рубля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в месяц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4155" y="5323284"/>
            <a:ext cx="1008112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4 072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03061" y="5323284"/>
            <a:ext cx="1008112" cy="720080"/>
          </a:xfrm>
          <a:prstGeom prst="round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339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Liberation Serif" panose="02020603050405020304" pitchFamily="18" charset="0"/>
              </a:rPr>
              <a:t>рублей в месяц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5822" y="5316016"/>
            <a:ext cx="5044355" cy="720080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бюджета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Сухой Лог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физическую культуру и спорт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на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одного гражданина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87420" y="6433864"/>
            <a:ext cx="632461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Страница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52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 Сухой Лог 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65822167"/>
              </p:ext>
            </p:extLst>
          </p:nvPr>
        </p:nvGraphicFramePr>
        <p:xfrm>
          <a:off x="971600" y="1412776"/>
          <a:ext cx="7704857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муниципального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округа Сухой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Лог            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Страница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53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7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38159745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5839"/>
            <a:ext cx="9144000" cy="648072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r>
              <a:rPr lang="ru-RU" sz="25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Уровень долговой нагрузки, %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33428" y="6453336"/>
            <a:ext cx="5544616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муниципального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округа Сухой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Лог             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Страница </a:t>
            </a:r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54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 rotWithShape="1">
          <a:blip r:embed="rId3"/>
          <a:srcRect l="2336" t="6748" b="3349"/>
          <a:stretch/>
        </p:blipFill>
        <p:spPr bwMode="auto">
          <a:xfrm>
            <a:off x="757047" y="836712"/>
            <a:ext cx="7911193" cy="54133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899262" y="128836"/>
            <a:ext cx="76267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3000">
              <a:schemeClr val="bg2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960440" cy="39604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86390"/>
            <a:ext cx="4827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atin typeface="Liberation Serif" panose="02020603050405020304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58920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051720" y="135135"/>
            <a:ext cx="6912768" cy="102165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Нормативно правовая база </a:t>
            </a:r>
            <a:b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</a:br>
            <a:r>
              <a:rPr lang="ru-RU" sz="3000" b="1" dirty="0">
                <a:solidFill>
                  <a:schemeClr val="bg2">
                    <a:lumMod val="10000"/>
                  </a:schemeClr>
                </a:solidFill>
                <a:effectLst/>
                <a:latin typeface="Liberation Serif" panose="02020603050405020304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6381328"/>
            <a:ext cx="6422268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Страница 6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727" y="2076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b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        бюджетной 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45926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" name="Загнутый угол 1"/>
          <p:cNvSpPr/>
          <p:nvPr/>
        </p:nvSpPr>
        <p:spPr>
          <a:xfrm>
            <a:off x="485887" y="836712"/>
            <a:ext cx="8406593" cy="5400600"/>
          </a:xfrm>
          <a:prstGeom prst="foldedCorner">
            <a:avLst>
              <a:gd name="adj" fmla="val 27073"/>
            </a:avLst>
          </a:prstGeom>
          <a:solidFill>
            <a:srgbClr val="CC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None/>
              <a:defRPr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endParaRPr lang="ru-RU" sz="1400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lvl="0" algn="just">
              <a:buNone/>
              <a:defRPr/>
            </a:pPr>
            <a:r>
              <a:rPr lang="ru-RU" sz="1400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ОСНОВНАЯ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 БЮДЖЕТНОЙ ПОЛИТИКИ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Основными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и результативности имеющихся инструментов программно-целевого управления и бюджетирования;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-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Главным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Важное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Будет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       Кроме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того, в целях обеспечения прозрачности и открытости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муниципальных 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финансов,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повышения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доступности и понятности информации о бюджете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будет продолжено 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регулярное размещение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«Бюджета для граждан» на сайте Администрации </a:t>
            </a:r>
            <a:endParaRPr lang="ru-RU" sz="1400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</a:rPr>
              <a:t>округа Сухой Лог.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83768" y="6381328"/>
            <a:ext cx="649427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75856" y="6453336"/>
            <a:ext cx="561662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        Страница 7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804" y="15340"/>
            <a:ext cx="90917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7308" y="89122"/>
            <a:ext cx="6171200" cy="1311118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Составление проекта бюджета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округа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76773" y="1091823"/>
            <a:ext cx="8572500" cy="1689105"/>
          </a:xfrm>
          <a:prstGeom prst="wav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Прогнозе социально – экономического развития </a:t>
            </a:r>
            <a:endParaRPr lang="ru-RU" sz="2500" b="1" i="1" dirty="0" smtClean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500" b="1" i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76773" y="2564904"/>
            <a:ext cx="8572500" cy="1714500"/>
          </a:xfrm>
          <a:prstGeom prst="wav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Основных направлениях бюджетной и налоговой политики </a:t>
            </a: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муниципального </a:t>
            </a:r>
            <a:r>
              <a:rPr lang="ru-RU" sz="2500" b="1" i="1" dirty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3980" y="4272013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500" b="1" i="1" dirty="0" smtClean="0">
                <a:solidFill>
                  <a:schemeClr val="bg1"/>
                </a:solidFill>
                <a:latin typeface="Liberation Serif" panose="02020603050405020304" pitchFamily="18" charset="0"/>
                <a:cs typeface="Times New Roman" pitchFamily="18" charset="0"/>
              </a:rPr>
              <a:t>Муниципальных программах</a:t>
            </a:r>
            <a:endParaRPr lang="ru-RU" sz="2500" b="1" i="1" dirty="0">
              <a:solidFill>
                <a:schemeClr val="bg1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62570" y="6381328"/>
            <a:ext cx="6515474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 Страница 8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Дуга 37"/>
          <p:cNvSpPr/>
          <p:nvPr/>
        </p:nvSpPr>
        <p:spPr>
          <a:xfrm rot="2888254">
            <a:off x="7592482" y="2539220"/>
            <a:ext cx="1071856" cy="1946152"/>
          </a:xfrm>
          <a:prstGeom prst="arc">
            <a:avLst>
              <a:gd name="adj1" fmla="val 17434989"/>
              <a:gd name="adj2" fmla="val 1968554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9655021">
            <a:off x="6119656" y="1937256"/>
            <a:ext cx="1372613" cy="2101669"/>
          </a:xfrm>
          <a:prstGeom prst="arc">
            <a:avLst>
              <a:gd name="adj1" fmla="val 17232086"/>
              <a:gd name="adj2" fmla="val 360954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5962191">
            <a:off x="6744764" y="1054884"/>
            <a:ext cx="1247397" cy="2101669"/>
          </a:xfrm>
          <a:prstGeom prst="arc">
            <a:avLst>
              <a:gd name="adj1" fmla="val 17089157"/>
              <a:gd name="adj2" fmla="val 466827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941111">
            <a:off x="7307728" y="2082750"/>
            <a:ext cx="1372613" cy="2101669"/>
          </a:xfrm>
          <a:prstGeom prst="arc">
            <a:avLst>
              <a:gd name="adj1" fmla="val 17008193"/>
              <a:gd name="adj2" fmla="val 3620978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rgbClr val="CC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2456" y="284023"/>
            <a:ext cx="6350024" cy="400099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  <a:endParaRPr lang="ru-RU" altLang="ru-RU" sz="2000" b="1" dirty="0">
              <a:solidFill>
                <a:schemeClr val="bg2">
                  <a:lumMod val="10000"/>
                </a:schemeClr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8229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20727" y="6381328"/>
            <a:ext cx="6457317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491880" y="6453336"/>
            <a:ext cx="54006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solidFill>
                  <a:schemeClr val="tx1"/>
                </a:solidFill>
                <a:latin typeface="Liberation Serif" pitchFamily="18" charset="0"/>
              </a:rPr>
              <a:t>Финансовое управление Администрации муниципального округа Сухой Лог           Страница 9</a:t>
            </a:r>
            <a:endParaRPr lang="ru-RU" sz="1000" dirty="0">
              <a:solidFill>
                <a:schemeClr val="tx1"/>
              </a:solidFill>
              <a:latin typeface="Liberation Serif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50426561"/>
              </p:ext>
            </p:extLst>
          </p:nvPr>
        </p:nvGraphicFramePr>
        <p:xfrm>
          <a:off x="204192" y="1340768"/>
          <a:ext cx="6096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Блок-схема: узел 3"/>
          <p:cNvSpPr/>
          <p:nvPr/>
        </p:nvSpPr>
        <p:spPr>
          <a:xfrm>
            <a:off x="4079455" y="1199759"/>
            <a:ext cx="864096" cy="850946"/>
          </a:xfrm>
          <a:prstGeom prst="flowChartConnector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5241025" y="3263430"/>
            <a:ext cx="864096" cy="857133"/>
          </a:xfrm>
          <a:prstGeom prst="flowChartConnector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III</a:t>
            </a:r>
            <a:endParaRPr lang="ru-RU" sz="3200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4669485" y="2172948"/>
            <a:ext cx="864096" cy="81514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II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826026" y="4581128"/>
            <a:ext cx="864096" cy="86409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IV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 rot="10800000" flipH="1">
            <a:off x="6449387" y="1665390"/>
            <a:ext cx="737610" cy="2123200"/>
          </a:xfrm>
          <a:prstGeom prst="curvedRightArrow">
            <a:avLst>
              <a:gd name="adj1" fmla="val 22706"/>
              <a:gd name="adj2" fmla="val 53416"/>
              <a:gd name="adj3" fmla="val 26127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668344" y="1770625"/>
            <a:ext cx="720080" cy="2162430"/>
          </a:xfrm>
          <a:prstGeom prst="curvedLeftArrow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243353">
            <a:off x="7201723" y="1046391"/>
            <a:ext cx="333477" cy="1237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январь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750297">
            <a:off x="7915050" y="1201379"/>
            <a:ext cx="297834" cy="1089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февраль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455921">
            <a:off x="8310672" y="1749685"/>
            <a:ext cx="297834" cy="894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март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6469727">
            <a:off x="8280555" y="2775092"/>
            <a:ext cx="297834" cy="801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май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671687">
            <a:off x="8365778" y="2229723"/>
            <a:ext cx="297834" cy="902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апрель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8072559">
            <a:off x="8143400" y="3191678"/>
            <a:ext cx="297834" cy="10006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июнь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0484319">
            <a:off x="7408992" y="3433838"/>
            <a:ext cx="301869" cy="11682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июль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2069302" flipH="1">
            <a:off x="7081938" y="3481284"/>
            <a:ext cx="286149" cy="881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август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3508775">
            <a:off x="6498572" y="2891191"/>
            <a:ext cx="368079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сентябрь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5566119">
            <a:off x="6414944" y="2278591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октябрь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7176265">
            <a:off x="6352014" y="1830079"/>
            <a:ext cx="297834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ноябрь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 rot="18492516">
            <a:off x="6573494" y="1472928"/>
            <a:ext cx="267328" cy="11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Liberation Serif" pitchFamily="18" charset="0"/>
              </a:rPr>
              <a:t>декабрь</a:t>
            </a:r>
            <a:endParaRPr lang="ru-RU" sz="1500" b="1" dirty="0">
              <a:solidFill>
                <a:srgbClr val="002060"/>
              </a:solidFill>
              <a:latin typeface="Liberation Serif" pitchFamily="18" charset="0"/>
            </a:endParaRPr>
          </a:p>
        </p:txBody>
      </p:sp>
      <p:sp>
        <p:nvSpPr>
          <p:cNvPr id="41" name="Дуга 40"/>
          <p:cNvSpPr/>
          <p:nvPr/>
        </p:nvSpPr>
        <p:spPr>
          <a:xfrm rot="17192352">
            <a:off x="7126511" y="817588"/>
            <a:ext cx="1071856" cy="1946152"/>
          </a:xfrm>
          <a:prstGeom prst="arc">
            <a:avLst>
              <a:gd name="adj1" fmla="val 17143426"/>
              <a:gd name="adj2" fmla="val 19554867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9818103">
            <a:off x="5975538" y="2212245"/>
            <a:ext cx="1103030" cy="1946152"/>
          </a:xfrm>
          <a:prstGeom prst="arc">
            <a:avLst>
              <a:gd name="adj1" fmla="val 16738819"/>
              <a:gd name="adj2" fmla="val 19076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2872744">
            <a:off x="6023338" y="1197540"/>
            <a:ext cx="1203837" cy="2101669"/>
          </a:xfrm>
          <a:prstGeom prst="arc">
            <a:avLst>
              <a:gd name="adj1" fmla="val 17386697"/>
              <a:gd name="adj2" fmla="val 3416414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8608217">
            <a:off x="7316470" y="1068519"/>
            <a:ext cx="1372613" cy="2101669"/>
          </a:xfrm>
          <a:prstGeom prst="arc">
            <a:avLst>
              <a:gd name="adj1" fmla="val 18262026"/>
              <a:gd name="adj2" fmla="val 4163688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4921331">
            <a:off x="7000907" y="2713444"/>
            <a:ext cx="1203837" cy="2101669"/>
          </a:xfrm>
          <a:prstGeom prst="arc">
            <a:avLst>
              <a:gd name="adj1" fmla="val 17638667"/>
              <a:gd name="adj2" fmla="val 3421687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41441</TotalTime>
  <Words>7066</Words>
  <Application>Microsoft Office PowerPoint</Application>
  <PresentationFormat>Экран (4:3)</PresentationFormat>
  <Paragraphs>1594</Paragraphs>
  <Slides>56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доходов в бюджете на 2025 год </vt:lpstr>
      <vt:lpstr>Структура и доля налоговых доходов бюджета на 2025 год</vt:lpstr>
      <vt:lpstr>Структура и доля неналоговых  доходов бюджета на 2025 год</vt:lpstr>
      <vt:lpstr>Структура и доля безвозмездных поступлений на 2025 год</vt:lpstr>
      <vt:lpstr>Презентация PowerPoint</vt:lpstr>
      <vt:lpstr>Презентация PowerPoint</vt:lpstr>
      <vt:lpstr> Налог на имущество физических лиц </vt:lpstr>
      <vt:lpstr> Земельный налог </vt:lpstr>
      <vt:lpstr> Динамика поступления доходов   </vt:lpstr>
      <vt:lpstr>Структура поступлений доходов</vt:lpstr>
      <vt:lpstr>5 предприятий, формирующих треть налоговых доходов бюджета муниципального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бюджета муниципального округа по программному принципу</vt:lpstr>
      <vt:lpstr>Информация о расходах бюджета в разрезе    муниципальных программ                                                               </vt:lpstr>
      <vt:lpstr>продолжение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и спорт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Пользователь</cp:lastModifiedBy>
  <cp:revision>3046</cp:revision>
  <cp:lastPrinted>2024-12-11T03:54:29Z</cp:lastPrinted>
  <dcterms:created xsi:type="dcterms:W3CDTF">2014-02-20T03:04:54Z</dcterms:created>
  <dcterms:modified xsi:type="dcterms:W3CDTF">2025-08-14T10:59:51Z</dcterms:modified>
</cp:coreProperties>
</file>