
<file path=[Content_Types].xml><?xml version="1.0" encoding="utf-8"?>
<Types xmlns="http://schemas.openxmlformats.org/package/2006/content-types">
  <Default Extension="bin" ContentType="application/vnd.ms-office.activeX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activeX/activeX1.xml" ContentType="application/vnd.ms-office.activeX+xml"/>
  <Override PartName="/ppt/notesSlides/notesSlide1.xml" ContentType="application/vnd.openxmlformats-officedocument.presentationml.notesSlide+xml"/>
  <Override PartName="/ppt/activeX/activeX2.xml" ContentType="application/vnd.ms-office.activeX+xml"/>
  <Override PartName="/ppt/notesSlides/notesSlide2.xml" ContentType="application/vnd.openxmlformats-officedocument.presentationml.notesSlide+xml"/>
  <Override PartName="/ppt/activeX/activeX3.xml" ContentType="application/vnd.ms-office.activeX+xml"/>
  <Override PartName="/ppt/notesSlides/notesSlide3.xml" ContentType="application/vnd.openxmlformats-officedocument.presentationml.notesSlide+xml"/>
  <Override PartName="/ppt/activeX/activeX4.xml" ContentType="application/vnd.ms-office.activeX+xml"/>
  <Override PartName="/ppt/notesSlides/notesSlide4.xml" ContentType="application/vnd.openxmlformats-officedocument.presentationml.notesSlide+xml"/>
  <Override PartName="/ppt/theme/themeOverride1.xml" ContentType="application/vnd.openxmlformats-officedocument.themeOverride+xml"/>
  <Override PartName="/ppt/activeX/activeX5.xml" ContentType="application/vnd.ms-office.activeX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activeX/activeX6.xml" ContentType="application/vnd.ms-office.activeX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drawings/drawing2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13.xml" ContentType="application/vnd.openxmlformats-officedocument.drawingml.chart+xml"/>
  <Override PartName="/ppt/drawings/drawing3.xml" ContentType="application/vnd.openxmlformats-officedocument.drawingml.chartshapes+xml"/>
  <Override PartName="/ppt/charts/chart14.xml" ContentType="application/vnd.openxmlformats-officedocument.drawingml.chart+xml"/>
  <Override PartName="/ppt/drawings/drawing4.xml" ContentType="application/vnd.openxmlformats-officedocument.drawingml.chartshapes+xml"/>
  <Override PartName="/ppt/charts/chart15.xml" ContentType="application/vnd.openxmlformats-officedocument.drawingml.chart+xml"/>
  <Override PartName="/ppt/drawings/drawing5.xml" ContentType="application/vnd.openxmlformats-officedocument.drawingml.chartshapes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drawings/drawing6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drawings/drawing7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28.xml" ContentType="application/vnd.openxmlformats-officedocument.drawingml.chart+xml"/>
  <Override PartName="/ppt/notesSlides/notesSlide12.xml" ContentType="application/vnd.openxmlformats-officedocument.presentationml.notesSlide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notesSlides/notesSlide13.xml" ContentType="application/vnd.openxmlformats-officedocument.presentationml.notesSlide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drawings/drawing8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37.xml" ContentType="application/vnd.openxmlformats-officedocument.drawingml.chart+xml"/>
  <Override PartName="/ppt/notesSlides/notesSlide15.xml" ContentType="application/vnd.openxmlformats-officedocument.presentationml.notesSlide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drawings/drawing9.xml" ContentType="application/vnd.openxmlformats-officedocument.drawingml.chartshape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drawings/drawing10.xml" ContentType="application/vnd.openxmlformats-officedocument.drawingml.chartshapes+xml"/>
  <Override PartName="/ppt/notesSlides/notesSlide18.xml" ContentType="application/vnd.openxmlformats-officedocument.presentationml.notesSlide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drawings/drawing11.xml" ContentType="application/vnd.openxmlformats-officedocument.drawingml.chartshape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notesSlides/notesSlide22.xml" ContentType="application/vnd.openxmlformats-officedocument.presentationml.notesSlide+xml"/>
  <Override PartName="/ppt/charts/chart48.xml" ContentType="application/vnd.openxmlformats-officedocument.drawingml.chart+xml"/>
  <Override PartName="/ppt/notesSlides/notesSlide23.xml" ContentType="application/vnd.openxmlformats-officedocument.presentationml.notesSlide+xml"/>
  <Override PartName="/ppt/charts/chart49.xml" ContentType="application/vnd.openxmlformats-officedocument.drawingml.chart+xml"/>
  <Override PartName="/ppt/drawings/drawing12.xml" ContentType="application/vnd.openxmlformats-officedocument.drawingml.chartshapes+xml"/>
  <Override PartName="/ppt/charts/chart50.xml" ContentType="application/vnd.openxmlformats-officedocument.drawingml.chart+xml"/>
  <Override PartName="/ppt/drawings/drawing13.xml" ContentType="application/vnd.openxmlformats-officedocument.drawingml.chartshapes+xml"/>
  <Override PartName="/ppt/charts/chart51.xml" ContentType="application/vnd.openxmlformats-officedocument.drawingml.chart+xml"/>
  <Override PartName="/ppt/notesSlides/notesSlide24.xml" ContentType="application/vnd.openxmlformats-officedocument.presentationml.notesSlide+xml"/>
  <Override PartName="/ppt/charts/chart52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53.xml" ContentType="application/vnd.openxmlformats-officedocument.drawingml.chart+xml"/>
  <Override PartName="/ppt/notesSlides/notesSlide27.xml" ContentType="application/vnd.openxmlformats-officedocument.presentationml.notesSlide+xml"/>
  <Override PartName="/ppt/charts/chart54.xml" ContentType="application/vnd.openxmlformats-officedocument.drawingml.chart+xml"/>
  <Override PartName="/ppt/notesSlides/notesSlide28.xml" ContentType="application/vnd.openxmlformats-officedocument.presentationml.notesSlide+xml"/>
  <Override PartName="/ppt/charts/chart55.xml" ContentType="application/vnd.openxmlformats-officedocument.drawingml.chart+xml"/>
  <Override PartName="/ppt/charts/chart56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5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24" r:id="rId1"/>
  </p:sldMasterIdLst>
  <p:notesMasterIdLst>
    <p:notesMasterId r:id="rId57"/>
  </p:notesMasterIdLst>
  <p:sldIdLst>
    <p:sldId id="449" r:id="rId2"/>
    <p:sldId id="594" r:id="rId3"/>
    <p:sldId id="595" r:id="rId4"/>
    <p:sldId id="596" r:id="rId5"/>
    <p:sldId id="597" r:id="rId6"/>
    <p:sldId id="598" r:id="rId7"/>
    <p:sldId id="601" r:id="rId8"/>
    <p:sldId id="602" r:id="rId9"/>
    <p:sldId id="603" r:id="rId10"/>
    <p:sldId id="604" r:id="rId11"/>
    <p:sldId id="605" r:id="rId12"/>
    <p:sldId id="606" r:id="rId13"/>
    <p:sldId id="607" r:id="rId14"/>
    <p:sldId id="608" r:id="rId15"/>
    <p:sldId id="609" r:id="rId16"/>
    <p:sldId id="610" r:id="rId17"/>
    <p:sldId id="611" r:id="rId18"/>
    <p:sldId id="612" r:id="rId19"/>
    <p:sldId id="613" r:id="rId20"/>
    <p:sldId id="614" r:id="rId21"/>
    <p:sldId id="615" r:id="rId22"/>
    <p:sldId id="472" r:id="rId23"/>
    <p:sldId id="473" r:id="rId24"/>
    <p:sldId id="474" r:id="rId25"/>
    <p:sldId id="475" r:id="rId26"/>
    <p:sldId id="599" r:id="rId27"/>
    <p:sldId id="534" r:id="rId28"/>
    <p:sldId id="479" r:id="rId29"/>
    <p:sldId id="480" r:id="rId30"/>
    <p:sldId id="515" r:id="rId31"/>
    <p:sldId id="483" r:id="rId32"/>
    <p:sldId id="484" r:id="rId33"/>
    <p:sldId id="485" r:id="rId34"/>
    <p:sldId id="486" r:id="rId35"/>
    <p:sldId id="553" r:id="rId36"/>
    <p:sldId id="488" r:id="rId37"/>
    <p:sldId id="567" r:id="rId38"/>
    <p:sldId id="492" r:id="rId39"/>
    <p:sldId id="493" r:id="rId40"/>
    <p:sldId id="495" r:id="rId41"/>
    <p:sldId id="496" r:id="rId42"/>
    <p:sldId id="497" r:id="rId43"/>
    <p:sldId id="498" r:id="rId44"/>
    <p:sldId id="500" r:id="rId45"/>
    <p:sldId id="501" r:id="rId46"/>
    <p:sldId id="502" r:id="rId47"/>
    <p:sldId id="503" r:id="rId48"/>
    <p:sldId id="505" r:id="rId49"/>
    <p:sldId id="507" r:id="rId50"/>
    <p:sldId id="590" r:id="rId51"/>
    <p:sldId id="508" r:id="rId52"/>
    <p:sldId id="600" r:id="rId53"/>
    <p:sldId id="511" r:id="rId54"/>
    <p:sldId id="585" r:id="rId55"/>
    <p:sldId id="591" r:id="rId56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FFAFB1"/>
    <a:srgbClr val="CC99FF"/>
    <a:srgbClr val="CBBDB9"/>
    <a:srgbClr val="FFFF99"/>
    <a:srgbClr val="A68E86"/>
    <a:srgbClr val="99CCFF"/>
    <a:srgbClr val="4AEBFC"/>
    <a:srgbClr val="CAE6EE"/>
    <a:srgbClr val="DDFA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-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12" autoAdjust="0"/>
    <p:restoredTop sz="99086" autoAdjust="0"/>
  </p:normalViewPr>
  <p:slideViewPr>
    <p:cSldViewPr>
      <p:cViewPr varScale="1">
        <p:scale>
          <a:sx n="116" d="100"/>
          <a:sy n="116" d="100"/>
        </p:scale>
        <p:origin x="-159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activeX1.xml><?xml version="1.0" encoding="utf-8"?>
<ax:ocx xmlns:ax="http://schemas.microsoft.com/office/2006/activeX" xmlns:r="http://schemas.openxmlformats.org/officeDocument/2006/relationships" ax:classid="{978C9E23-D4B0-11CE-BF2D-00AA003F40D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978C9E23-D4B0-11CE-BF2D-00AA003F40D0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978C9E23-D4B0-11CE-BF2D-00AA003F40D0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978C9E23-D4B0-11CE-BF2D-00AA003F40D0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978C9E23-D4B0-11CE-BF2D-00AA003F40D0}" ax:persistence="persistStorage" r:id="rId1"/>
</file>

<file path=ppt/activeX/activeX6.xml><?xml version="1.0" encoding="utf-8"?>
<ax:ocx xmlns:ax="http://schemas.microsoft.com/office/2006/activeX" xmlns:r="http://schemas.openxmlformats.org/officeDocument/2006/relationships" ax:classid="{978C9E23-D4B0-11CE-BF2D-00AA003F40D0}" ax:persistence="persistStorage" r:id="rId1"/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11111111111111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222112222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333113333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444114444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5555115555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666116666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777117777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888118888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999119999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1010101110101010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1111111111121111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121212121112131212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13131313111314131313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Excel14141414111415141414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Excel151515151115161515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61616161116171616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7171717111718171717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Excel181818181118191818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91919191119201919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02020201120212020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12121211121222121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22222221122232222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32323231123242323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42424241124252424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52525251125262525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6262626112627262626.xlsx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Excel272727271127282727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82828281128292828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92929291129302929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0303030113031303030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13131311131323131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2323232113233323232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3333333113334333333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4343434113435343434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5353535113536353535.xlsx"/></Relationships>
</file>

<file path=ppt/charts/_rels/chart3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Excel36363636363636363636373737373737373737373839383836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7373737373737373737383838383838383838383940393937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8383838383838383838393939393939393939394041404038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0404040404040404142414139.xlsx"/></Relationships>
</file>

<file path=ppt/charts/_rels/chart4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Excel41414141414141414243424240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9393939393939393939414142424242424242424344434341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04040404040404040424243434343434343434445444442.xlsx"/></Relationships>
</file>

<file path=ppt/charts/_rels/chart4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_____Microsoft_Excel44444444444444444546454543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2424242444445454545454545454647464644.xlsx"/></Relationships>
</file>

<file path=ppt/charts/_rels/chart4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_____Microsoft_Excel4343434343434343454546464646464646464748474745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444444444444444464647474747474747474849484846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545454545454545474748484848484848484950494947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6464646464646484849494949494949495051505048.xlsx"/></Relationships>
</file>

<file path=ppt/charts/_rels/chart4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_____Microsoft_Excel47474747474747494950505050505050505152515149.xlsx"/></Relationships>
</file>

<file path=ppt/charts/_rels/chart5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_____Microsoft_Excel48484848484848505051515151515151515253525250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9494949494949515152525252525252525354535351.xlsx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0505050505050525253535353535353535455545452.xlsx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151515151535354545454545454545556555553.xlsx"/></Relationships>
</file>

<file path=ppt/charts/_rels/chart5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252525252545455555555555555555657565654.xlsx"/></Relationships>
</file>

<file path=ppt/charts/_rels/chart5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353535353555556565656565656565758575755.xlsx"/></Relationships>
</file>

<file path=ppt/charts/_rels/chart5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7575757575757575859585856.xlsx"/></Relationships>
</file>

<file path=ppt/charts/_rels/chart5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45454545456565858585858585858596059595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solidFill>
          <a:schemeClr val="accent3">
            <a:lumMod val="40000"/>
            <a:lumOff val="60000"/>
          </a:schemeClr>
        </a:solidFill>
      </c:spPr>
    </c:sideWall>
    <c:backWall>
      <c:thickness val="0"/>
      <c:spPr>
        <a:solidFill>
          <a:schemeClr val="accent3">
            <a:lumMod val="40000"/>
            <a:lumOff val="60000"/>
          </a:schemeClr>
        </a:solidFill>
      </c:spPr>
    </c:backWall>
    <c:plotArea>
      <c:layout>
        <c:manualLayout>
          <c:layoutTarget val="inner"/>
          <c:xMode val="edge"/>
          <c:yMode val="edge"/>
          <c:x val="5.6374407473243716E-2"/>
          <c:y val="1.4132749869897496E-2"/>
          <c:w val="0.94362559252675626"/>
          <c:h val="0.971734500260204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Утверждено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4697441025071558E-3"/>
                  <c:y val="0.1508421578888894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226,7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4697441025071827E-3"/>
                  <c:y val="0.15084215788888955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311,9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4985649742621189E-2"/>
                  <c:y val="0.13004850110449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Доходы бюджета</c:v>
                </c:pt>
                <c:pt idx="1">
                  <c:v>Расходы бюджета</c:v>
                </c:pt>
                <c:pt idx="2">
                  <c:v>      Дефицит       Профицит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4226.7</c:v>
                </c:pt>
                <c:pt idx="1">
                  <c:v>4311.8999999999996</c:v>
                </c:pt>
                <c:pt idx="2">
                  <c:v>-85.2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Исполнено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4697441025071289E-3"/>
                  <c:y val="8.818464615042774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</a:t>
                    </a:r>
                    <a:r>
                      <a:rPr lang="en-US" dirty="0" smtClean="0"/>
                      <a:t>4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235,6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4092323075213867E-3"/>
                  <c:y val="7.194010607008577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149,7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0864626152649705E-2"/>
                  <c:y val="-2.79079741500583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Доходы бюджета</c:v>
                </c:pt>
                <c:pt idx="1">
                  <c:v>Расходы бюджета</c:v>
                </c:pt>
                <c:pt idx="2">
                  <c:v>      Дефицит       Профицит 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4235.6000000000004</c:v>
                </c:pt>
                <c:pt idx="1">
                  <c:v>4149.7</c:v>
                </c:pt>
                <c:pt idx="2">
                  <c:v>85.9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44048640"/>
        <c:axId val="158613504"/>
        <c:axId val="0"/>
      </c:bar3DChart>
      <c:catAx>
        <c:axId val="1440486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anchor="t" anchorCtr="0"/>
          <a:lstStyle/>
          <a:p>
            <a:pPr algn="just">
              <a:defRPr sz="1400">
                <a:latin typeface="Liberation Serif" pitchFamily="18" charset="0"/>
              </a:defRPr>
            </a:pPr>
            <a:endParaRPr lang="ru-RU"/>
          </a:p>
        </c:txPr>
        <c:crossAx val="158613504"/>
        <c:crosses val="autoZero"/>
        <c:auto val="1"/>
        <c:lblAlgn val="ctr"/>
        <c:lblOffset val="200"/>
        <c:tickLblSkip val="1"/>
        <c:tickMarkSkip val="1"/>
        <c:noMultiLvlLbl val="0"/>
      </c:catAx>
      <c:valAx>
        <c:axId val="1586135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Liberation Serif" pitchFamily="18" charset="0"/>
              </a:defRPr>
            </a:pPr>
            <a:endParaRPr lang="ru-RU"/>
          </a:p>
        </c:txPr>
        <c:crossAx val="1440486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158588860496977"/>
          <c:y val="5.0362276998462158E-2"/>
          <c:w val="0.20761825074991669"/>
          <c:h val="0.11944652348569457"/>
        </c:manualLayout>
      </c:layout>
      <c:overlay val="0"/>
      <c:txPr>
        <a:bodyPr/>
        <a:lstStyle/>
        <a:p>
          <a:pPr>
            <a:defRPr>
              <a:latin typeface="Liberation Serif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95641832146155"/>
          <c:y val="2.163738146956206E-2"/>
          <c:w val="0.66321592682780239"/>
          <c:h val="0.8999008144064094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собственные доходы бюджета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Лист1!$B$2:$B$4</c:f>
              <c:numCache>
                <c:formatCode>_-* #,##0.0\ _₽_-;\-* #,##0.0\ _₽_-;_-* "-"??\ _₽_-;_-@_-</c:formatCode>
                <c:ptCount val="3"/>
                <c:pt idx="0">
                  <c:v>868806.26</c:v>
                </c:pt>
                <c:pt idx="1">
                  <c:v>1096791.43</c:v>
                </c:pt>
                <c:pt idx="2">
                  <c:v>1357215.9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A7D-4025-9087-58524EDC691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Лист1!$C$2:$C$4</c:f>
              <c:numCache>
                <c:formatCode>_-* #,##0.0\ _₽_-;\-* #,##0.0\ _₽_-;_-* "-"??\ _₽_-;_-@_-</c:formatCode>
                <c:ptCount val="3"/>
                <c:pt idx="0">
                  <c:v>1551198.04</c:v>
                </c:pt>
                <c:pt idx="1">
                  <c:v>2422871.56</c:v>
                </c:pt>
                <c:pt idx="2">
                  <c:v>2878345.7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A7D-4025-9087-58524EDC69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2"/>
        <c:overlap val="100"/>
        <c:axId val="143321600"/>
        <c:axId val="158617536"/>
      </c:barChart>
      <c:catAx>
        <c:axId val="143321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Liberation Serif" pitchFamily="18" charset="0"/>
              </a:defRPr>
            </a:pPr>
            <a:endParaRPr lang="ru-RU"/>
          </a:p>
        </c:txPr>
        <c:crossAx val="158617536"/>
        <c:crosses val="autoZero"/>
        <c:auto val="1"/>
        <c:lblAlgn val="ctr"/>
        <c:lblOffset val="100"/>
        <c:noMultiLvlLbl val="0"/>
      </c:catAx>
      <c:valAx>
        <c:axId val="158617536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Liberation Serif" pitchFamily="18" charset="0"/>
              </a:defRPr>
            </a:pPr>
            <a:endParaRPr lang="ru-RU"/>
          </a:p>
        </c:txPr>
        <c:crossAx val="1433216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545197163885241"/>
          <c:y val="7.8705056888456776E-2"/>
          <c:w val="0.17587412873979394"/>
          <c:h val="0.83918857800395052"/>
        </c:manualLayout>
      </c:layout>
      <c:overlay val="0"/>
      <c:txPr>
        <a:bodyPr/>
        <a:lstStyle/>
        <a:p>
          <a:pPr>
            <a:defRPr sz="1600">
              <a:latin typeface="Liberation Serif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>
                <a:latin typeface="Liberation Serif" pitchFamily="18" charset="0"/>
              </a:defRPr>
            </a:pPr>
            <a:r>
              <a:rPr lang="ru-RU" dirty="0"/>
              <a:t>Всего поступило в доход бюджета </a:t>
            </a:r>
            <a:r>
              <a:rPr lang="ru-RU" dirty="0" smtClean="0"/>
              <a:t>4 235 561,6</a:t>
            </a:r>
            <a:endParaRPr lang="ru-RU" dirty="0"/>
          </a:p>
        </c:rich>
      </c:tx>
      <c:layout>
        <c:manualLayout>
          <c:xMode val="edge"/>
          <c:yMode val="edge"/>
          <c:x val="1.5775781248477262E-2"/>
          <c:y val="5.9172612806584819E-2"/>
        </c:manualLayout>
      </c:layout>
      <c:overlay val="0"/>
    </c:title>
    <c:autoTitleDeleted val="0"/>
    <c:view3D>
      <c:rotX val="20"/>
      <c:rotY val="163"/>
      <c:rAngAx val="0"/>
      <c:perspective val="2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655796069607289"/>
          <c:w val="0.79294844432489964"/>
          <c:h val="0.8072878443866174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поступило в доход бюджета 3 519 663,0</c:v>
                </c:pt>
              </c:strCache>
            </c:strRef>
          </c:tx>
          <c:explosion val="6"/>
          <c:dLbls>
            <c:dLbl>
              <c:idx val="0"/>
              <c:layout>
                <c:manualLayout>
                  <c:x val="0.10697809533002708"/>
                  <c:y val="5.8996967897557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9EC-453B-A10A-894BF96EEB80}"/>
                </c:ext>
              </c:extLst>
            </c:dLbl>
            <c:dLbl>
              <c:idx val="1"/>
              <c:layout>
                <c:manualLayout>
                  <c:x val="-0.20296390109659948"/>
                  <c:y val="-0.153750746103340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9EC-453B-A10A-894BF96EEB80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800" b="1">
                      <a:solidFill>
                        <a:schemeClr val="tx1"/>
                      </a:solidFill>
                      <a:latin typeface="Liberation Serif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solidFill>
                      <a:schemeClr val="bg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Безвозмездные поступления</c:v>
                </c:pt>
                <c:pt idx="1">
                  <c:v>Налоговые доходы</c:v>
                </c:pt>
                <c:pt idx="2">
                  <c:v>Неналоговые доходы</c:v>
                </c:pt>
              </c:strCache>
            </c:strRef>
          </c:cat>
          <c:val>
            <c:numRef>
              <c:f>Лист1!$B$2:$B$4</c:f>
              <c:numCache>
                <c:formatCode>_-* #,##0.0\ _₽_-;\-* #,##0.0\ _₽_-;_-* "-"??\ _₽_-;_-@_-</c:formatCode>
                <c:ptCount val="3"/>
                <c:pt idx="0">
                  <c:v>2878345.7</c:v>
                </c:pt>
                <c:pt idx="1">
                  <c:v>1264374.2</c:v>
                </c:pt>
                <c:pt idx="2">
                  <c:v>92841.7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9EC-453B-A10A-894BF96EEB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80164557739198572"/>
          <c:y val="0.12737041646411629"/>
          <c:w val="0.1894961232377689"/>
          <c:h val="0.83162562841899934"/>
        </c:manualLayout>
      </c:layout>
      <c:overlay val="0"/>
      <c:txPr>
        <a:bodyPr/>
        <a:lstStyle/>
        <a:p>
          <a:pPr>
            <a:defRPr sz="1600">
              <a:latin typeface="Liberation Serif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effectLst>
      <a:glow rad="1155700">
        <a:schemeClr val="accent5">
          <a:satMod val="175000"/>
          <a:alpha val="4000"/>
        </a:schemeClr>
      </a:glow>
      <a:outerShdw blurRad="50800" dist="38100" dir="2700000" sx="104000" sy="104000" algn="tl" rotWithShape="0">
        <a:schemeClr val="bg1">
          <a:alpha val="32000"/>
        </a:schemeClr>
      </a:outerShdw>
      <a:softEdge rad="355600"/>
    </a:effectLst>
    <a:scene3d>
      <a:camera prst="orthographicFront"/>
      <a:lightRig rig="threePt" dir="t"/>
    </a:scene3d>
    <a:sp3d>
      <a:bevelB h="6350"/>
    </a:sp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"/>
          <c:w val="1"/>
          <c:h val="0.96937443458663319"/>
        </c:manualLayout>
      </c:layout>
      <c:ofPieChart>
        <c:ofPieType val="bar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3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c:spPr>
          <c:explosion val="1"/>
          <c:dPt>
            <c:idx val="0"/>
            <c:bubble3D val="0"/>
            <c:spPr>
              <a:solidFill>
                <a:schemeClr val="bg2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AD48-449F-8DC1-8458F113A974}"/>
              </c:ext>
            </c:extLst>
          </c:dPt>
          <c:dPt>
            <c:idx val="6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AD48-449F-8DC1-8458F113A974}"/>
              </c:ext>
            </c:extLst>
          </c:dPt>
          <c:dPt>
            <c:idx val="7"/>
            <c:bubble3D val="0"/>
            <c:explosion val="4"/>
            <c:extLst xmlns:c16r2="http://schemas.microsoft.com/office/drawing/2015/06/chart">
              <c:ext xmlns:c16="http://schemas.microsoft.com/office/drawing/2014/chart" uri="{C3380CC4-5D6E-409C-BE32-E72D297353CC}">
                <c16:uniqueId val="{00000007-AD48-449F-8DC1-8458F113A974}"/>
              </c:ext>
            </c:extLst>
          </c:dPt>
          <c:dLbls>
            <c:dLbl>
              <c:idx val="0"/>
              <c:layout/>
              <c:tx>
                <c:rich>
                  <a:bodyPr rot="0"/>
                  <a:lstStyle/>
                  <a:p>
                    <a:pPr>
                      <a:defRPr sz="1400">
                        <a:solidFill>
                          <a:schemeClr val="bg1"/>
                        </a:solidFill>
                        <a:latin typeface="Liberation Serif" panose="02020603050405020304" pitchFamily="18" charset="0"/>
                      </a:defRPr>
                    </a:pPr>
                    <a:r>
                      <a:rPr lang="ru-RU" sz="1400" b="1" dirty="0" smtClean="0">
                        <a:solidFill>
                          <a:schemeClr val="bg1"/>
                        </a:solidFill>
                        <a:latin typeface="Liberation Serif" panose="02020603050405020304" pitchFamily="18" charset="0"/>
                      </a:rPr>
                      <a:t>Налог на доходы физических лиц 78,5%</a:t>
                    </a:r>
                    <a:endParaRPr lang="ru-RU" sz="1400" dirty="0"/>
                  </a:p>
                </c:rich>
              </c:tx>
              <c:spPr/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D48-449F-8DC1-8458F113A974}"/>
                </c:ext>
              </c:extLst>
            </c:dLbl>
            <c:dLbl>
              <c:idx val="1"/>
              <c:layout>
                <c:manualLayout>
                  <c:x val="-5.8612545992381464E-2"/>
                  <c:y val="0.14671910575336919"/>
                </c:manualLayout>
              </c:layout>
              <c:tx>
                <c:rich>
                  <a:bodyPr rot="0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defRPr>
                    </a:pPr>
                    <a:r>
                      <a:rPr lang="ru-RU" sz="1200" b="1" dirty="0" smtClean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rPr>
                      <a:t>Земельный</a:t>
                    </a:r>
                    <a:r>
                      <a:rPr lang="ru-RU" sz="1200" b="1" baseline="0" dirty="0" smtClean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rPr>
                      <a:t> </a:t>
                    </a:r>
                    <a:r>
                      <a:rPr lang="ru-RU" sz="1200" b="1" dirty="0" smtClean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rPr>
                      <a:t>налог 1,4%   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D48-449F-8DC1-8458F113A974}"/>
                </c:ext>
              </c:extLst>
            </c:dLbl>
            <c:dLbl>
              <c:idx val="2"/>
              <c:layout>
                <c:manualLayout>
                  <c:x val="-6.1308596290820486E-2"/>
                  <c:y val="-0.16522262317173994"/>
                </c:manualLayout>
              </c:layout>
              <c:tx>
                <c:rich>
                  <a:bodyPr rot="0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defRPr>
                    </a:pPr>
                    <a:r>
                      <a:rPr lang="ru-RU" sz="1200" b="1" dirty="0" smtClean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rPr>
                      <a:t>Акцизы 5,7 %</a:t>
                    </a:r>
                    <a:endParaRPr lang="ru-RU" sz="120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D48-449F-8DC1-8458F113A974}"/>
                </c:ext>
              </c:extLst>
            </c:dLbl>
            <c:dLbl>
              <c:idx val="3"/>
              <c:layout>
                <c:manualLayout>
                  <c:x val="-3.7642541142152298E-2"/>
                  <c:y val="-4.1931848842192136E-2"/>
                </c:manualLayout>
              </c:layout>
              <c:tx>
                <c:rich>
                  <a:bodyPr rot="0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defRPr>
                    </a:pPr>
                    <a:r>
                      <a:rPr lang="ru-RU" sz="1200" b="1" dirty="0" smtClean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rPr>
                      <a:t>Налоги на совокупный доход 10,9 %   </a:t>
                    </a:r>
                    <a:endParaRPr lang="ru-RU" sz="1200" dirty="0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AD48-449F-8DC1-8458F113A974}"/>
                </c:ext>
              </c:extLst>
            </c:dLbl>
            <c:dLbl>
              <c:idx val="4"/>
              <c:layout>
                <c:manualLayout>
                  <c:x val="-3.6295121798061082E-2"/>
                  <c:y val="-2.3515905640114063E-3"/>
                </c:manualLayout>
              </c:layout>
              <c:tx>
                <c:rich>
                  <a:bodyPr rot="0"/>
                  <a:lstStyle/>
                  <a:p>
                    <a:pPr>
                      <a:defRPr sz="140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defRPr>
                    </a:pPr>
                    <a:r>
                      <a:rPr lang="ru-RU" sz="1200" b="1" dirty="0" smtClean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rPr>
                      <a:t>Налог на имущество  ФЛ  1,5 %</a:t>
                    </a:r>
                    <a:endParaRPr lang="ru-RU" sz="1200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D48-449F-8DC1-8458F113A974}"/>
                </c:ext>
              </c:extLst>
            </c:dLbl>
            <c:dLbl>
              <c:idx val="5"/>
              <c:layout>
                <c:manualLayout>
                  <c:x val="-2.977031516915974E-2"/>
                  <c:y val="2.2905102896214995E-3"/>
                </c:manualLayout>
              </c:layout>
              <c:tx>
                <c:rich>
                  <a:bodyPr rot="0"/>
                  <a:lstStyle/>
                  <a:p>
                    <a:pPr>
                      <a:defRPr sz="120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defRPr>
                    </a:pPr>
                    <a:r>
                      <a:rPr lang="ru-RU" sz="1200" b="1" dirty="0" smtClean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rPr>
                      <a:t> Госпошлина 2</a:t>
                    </a:r>
                    <a:r>
                      <a:rPr lang="ru-RU" sz="1200" b="1" baseline="0" dirty="0" smtClean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rPr>
                      <a:t> </a:t>
                    </a:r>
                    <a:r>
                      <a:rPr lang="ru-RU" sz="1200" b="1" dirty="0" smtClean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rPr>
                      <a:t>%</a:t>
                    </a:r>
                    <a:endParaRPr lang="ru-RU" sz="1200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AD48-449F-8DC1-8458F113A974}"/>
                </c:ext>
              </c:extLst>
            </c:dLbl>
            <c:dLbl>
              <c:idx val="6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D48-449F-8DC1-8458F113A974}"/>
                </c:ext>
              </c:extLst>
            </c:dLbl>
            <c:dLbl>
              <c:idx val="7"/>
              <c:layout/>
              <c:tx>
                <c:rich>
                  <a:bodyPr rot="0"/>
                  <a:lstStyle/>
                  <a:p>
                    <a:pPr>
                      <a:defRPr sz="140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defRPr>
                    </a:pPr>
                    <a:r>
                      <a:rPr lang="ru-RU" sz="1400" b="1" dirty="0" smtClean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rPr>
                      <a:t>Другие  21,5 %</a:t>
                    </a:r>
                    <a:endParaRPr lang="ru-RU" sz="1400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AD48-449F-8DC1-8458F113A9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/>
              <a:lstStyle/>
              <a:p>
                <a:pPr>
                  <a:defRPr sz="1400">
                    <a:solidFill>
                      <a:schemeClr val="bg1"/>
                    </a:solidFill>
                    <a:latin typeface="Liberation Serif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6"/>
                <c:pt idx="0">
                  <c:v>НДФЛ 78,5 %</c:v>
                </c:pt>
                <c:pt idx="1">
                  <c:v>Акцизы 5,7%</c:v>
                </c:pt>
                <c:pt idx="2">
                  <c:v>Земельный налог 1,4%</c:v>
                </c:pt>
                <c:pt idx="3">
                  <c:v>Налоги на совокупный доход 10,9%</c:v>
                </c:pt>
                <c:pt idx="4">
                  <c:v>Налог на имущество физических лиц 1,5%</c:v>
                </c:pt>
                <c:pt idx="5">
                  <c:v>Госпошлина 2,0%</c:v>
                </c:pt>
              </c:strCache>
            </c:strRef>
          </c:cat>
          <c:val>
            <c:numRef>
              <c:f>Лист1!$B$2:$B$8</c:f>
              <c:numCache>
                <c:formatCode>0.00</c:formatCode>
                <c:ptCount val="7"/>
                <c:pt idx="0">
                  <c:v>78.5</c:v>
                </c:pt>
                <c:pt idx="1">
                  <c:v>5.7</c:v>
                </c:pt>
                <c:pt idx="2">
                  <c:v>1.4</c:v>
                </c:pt>
                <c:pt idx="3">
                  <c:v>10.9</c:v>
                </c:pt>
                <c:pt idx="4">
                  <c:v>1.5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AD48-449F-8DC1-8458F113A974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gapWidth val="50"/>
        <c:splitType val="pos"/>
        <c:splitPos val="6"/>
        <c:secondPieSize val="90"/>
        <c:serLines/>
      </c:ofPie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10"/>
      <c:rAngAx val="1"/>
    </c:view3D>
    <c:floor>
      <c:thickness val="0"/>
    </c:floor>
    <c:sideWall>
      <c:thickness val="0"/>
      <c:spPr>
        <a:ln w="9525"/>
        <a:effectLst>
          <a:outerShdw sx="1000" sy="1000" algn="ctr" rotWithShape="0">
            <a:srgbClr val="000000"/>
          </a:outerShdw>
        </a:effectLst>
      </c:spPr>
    </c:sideWall>
    <c:backWall>
      <c:thickness val="0"/>
      <c:spPr>
        <a:ln w="9525"/>
        <a:effectLst>
          <a:outerShdw sx="1000" sy="1000" algn="ctr" rotWithShape="0">
            <a:srgbClr val="000000"/>
          </a:outerShdw>
        </a:effectLst>
      </c:spPr>
    </c:backWall>
    <c:plotArea>
      <c:layout>
        <c:manualLayout>
          <c:layoutTarget val="inner"/>
          <c:xMode val="edge"/>
          <c:yMode val="edge"/>
          <c:x val="0.23745417175869349"/>
          <c:y val="0.23662781564191801"/>
          <c:w val="0.74831895372058932"/>
          <c:h val="0.6672020011600927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6700366176683825E-3"/>
                  <c:y val="0.25603792053364272"/>
                </c:manualLayout>
              </c:layout>
              <c:tx>
                <c:rich>
                  <a:bodyPr/>
                  <a:lstStyle/>
                  <a:p>
                    <a:r>
                      <a:rPr lang="en-US" sz="1100" b="1" dirty="0">
                        <a:solidFill>
                          <a:schemeClr val="bg1"/>
                        </a:solidFill>
                      </a:rPr>
                      <a:t> </a:t>
                    </a:r>
                    <a:r>
                      <a:rPr lang="en-US" sz="1100" b="1" dirty="0" smtClean="0">
                        <a:solidFill>
                          <a:schemeClr val="bg1"/>
                        </a:solidFill>
                      </a:rPr>
                      <a:t>956 723,0   </a:t>
                    </a:r>
                    <a:endParaRPr lang="en-US" sz="1000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7E5-46FF-8823-85ED781D11B3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bg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Налог на доходы физических лиц</c:v>
                </c:pt>
              </c:strCache>
            </c:strRef>
          </c:cat>
          <c:val>
            <c:numRef>
              <c:f>Лист1!$B$2</c:f>
              <c:numCache>
                <c:formatCode>_-* #,##0.0\ _₽_-;\-* #,##0.0\ _₽_-;_-* "-"??\ _₽_-;_-@_-</c:formatCode>
                <c:ptCount val="1"/>
                <c:pt idx="0">
                  <c:v>956723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7E5-46FF-8823-85ED781D11B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4512189891780802E-2"/>
                  <c:y val="0.235174074342614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7E5-46FF-8823-85ED781D11B3}"/>
                </c:ext>
              </c:extLst>
            </c:dLbl>
            <c:numFmt formatCode="_-* #,##0.0\ _₽_-;\-* #,##0.0\ _₽_-;_-* &quot;-&quot;??\ _₽_-;_-@_-" sourceLinked="0"/>
            <c:spPr>
              <a:ln w="0"/>
              <a:effectLst>
                <a:outerShdw blurRad="50800" dist="38100" dir="7200000" sx="1000" sy="1000" algn="ctr" rotWithShape="0">
                  <a:srgbClr val="000000"/>
                </a:outerShdw>
              </a:effectLst>
            </c:spPr>
            <c:txPr>
              <a:bodyPr/>
              <a:lstStyle/>
              <a:p>
                <a:pPr>
                  <a:defRPr sz="1100" b="1">
                    <a:solidFill>
                      <a:schemeClr val="bg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Налог на доходы физических лиц</c:v>
                </c:pt>
              </c:strCache>
            </c:strRef>
          </c:cat>
          <c:val>
            <c:numRef>
              <c:f>Лист1!$C$2</c:f>
              <c:numCache>
                <c:formatCode>_-* #,##0.0\ _₽_-;\-* #,##0.0\ _₽_-;_-* "-"??\ _₽_-;_-@_-</c:formatCode>
                <c:ptCount val="1"/>
                <c:pt idx="0">
                  <c:v>992436.7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7E5-46FF-8823-85ED781D11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74"/>
        <c:shape val="cylinder"/>
        <c:axId val="144946176"/>
        <c:axId val="144189120"/>
        <c:axId val="0"/>
      </c:bar3DChart>
      <c:dateAx>
        <c:axId val="144946176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high"/>
        <c:crossAx val="144189120"/>
        <c:crosses val="autoZero"/>
        <c:auto val="0"/>
        <c:lblOffset val="100"/>
        <c:baseTimeUnit val="days"/>
      </c:dateAx>
      <c:valAx>
        <c:axId val="144189120"/>
        <c:scaling>
          <c:orientation val="minMax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Liberation Serif" pitchFamily="18" charset="0"/>
              </a:defRPr>
            </a:pPr>
            <a:endParaRPr lang="ru-RU"/>
          </a:p>
        </c:txPr>
        <c:crossAx val="144946176"/>
        <c:crosses val="autoZero"/>
        <c:crossBetween val="between"/>
        <c:majorUnit val="200000"/>
      </c:valAx>
      <c:spPr>
        <a:gradFill>
          <a:gsLst>
            <a:gs pos="8000">
              <a:schemeClr val="bg2">
                <a:lumMod val="90000"/>
              </a:schemeClr>
            </a:gs>
            <a:gs pos="16000">
              <a:schemeClr val="accent1">
                <a:tint val="44500"/>
                <a:satMod val="160000"/>
              </a:schemeClr>
            </a:gs>
            <a:gs pos="99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plotArea>
    <c:legend>
      <c:legendPos val="b"/>
      <c:layout>
        <c:manualLayout>
          <c:xMode val="edge"/>
          <c:yMode val="edge"/>
          <c:x val="0.3040113598489057"/>
          <c:y val="0.89441482512044113"/>
          <c:w val="0.42109957867929204"/>
          <c:h val="0.10558505652149761"/>
        </c:manualLayout>
      </c:layout>
      <c:overlay val="0"/>
      <c:txPr>
        <a:bodyPr/>
        <a:lstStyle/>
        <a:p>
          <a:pPr>
            <a:defRPr sz="1200" b="1">
              <a:latin typeface="Liberation Serif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effectLst>
      <a:glow rad="190500">
        <a:schemeClr val="accent1">
          <a:alpha val="40000"/>
        </a:schemeClr>
      </a:glo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0405613846523513"/>
          <c:y val="0.14017361434315107"/>
          <c:w val="0.71384090398224487"/>
          <c:h val="0.7249235820644552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6534234677063494E-2"/>
                  <c:y val="0.16655493309680369"/>
                </c:manualLayout>
              </c:layout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bg1"/>
                      </a:solidFill>
                      <a:latin typeface="Liberation Serif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AA0-4AA2-B898-89C79FAABC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Акцизы</c:v>
                </c:pt>
              </c:strCache>
            </c:strRef>
          </c:cat>
          <c:val>
            <c:numRef>
              <c:f>Лист1!$B$2</c:f>
              <c:numCache>
                <c:formatCode>_-* #,##0.0\ _₽_-;\-* #,##0.0\ _₽_-;_-* "-"??\ _₽_-;_-@_-</c:formatCode>
                <c:ptCount val="1"/>
                <c:pt idx="0">
                  <c:v>75370.5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AA0-4AA2-B898-89C79FAABCE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5.5647087991709393E-2"/>
                  <c:y val="0.163509684161292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AA0-4AA2-B898-89C79FAABCE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bg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Акцизы</c:v>
                </c:pt>
              </c:strCache>
            </c:strRef>
          </c:cat>
          <c:val>
            <c:numRef>
              <c:f>Лист1!$C$2</c:f>
              <c:numCache>
                <c:formatCode>_-* #,##0.0\ _₽_-;\-* #,##0.0\ _₽_-;_-* "-"??\ _₽_-;_-@_-</c:formatCode>
                <c:ptCount val="1"/>
                <c:pt idx="0">
                  <c:v>72089.5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AA0-4AA2-B898-89C79FAABC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44"/>
        <c:shape val="cylinder"/>
        <c:axId val="144945152"/>
        <c:axId val="144190848"/>
        <c:axId val="0"/>
      </c:bar3DChart>
      <c:catAx>
        <c:axId val="1449451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high"/>
        <c:txPr>
          <a:bodyPr/>
          <a:lstStyle/>
          <a:p>
            <a:pPr>
              <a:defRPr sz="1200" b="1">
                <a:latin typeface="Liberation Serif" pitchFamily="18" charset="0"/>
              </a:defRPr>
            </a:pPr>
            <a:endParaRPr lang="ru-RU"/>
          </a:p>
        </c:txPr>
        <c:crossAx val="144190848"/>
        <c:crosses val="autoZero"/>
        <c:auto val="1"/>
        <c:lblAlgn val="l"/>
        <c:lblOffset val="100"/>
        <c:noMultiLvlLbl val="0"/>
      </c:catAx>
      <c:valAx>
        <c:axId val="144190848"/>
        <c:scaling>
          <c:orientation val="minMax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 baseline="0">
                <a:latin typeface="Liberation Serif" pitchFamily="18" charset="0"/>
              </a:defRPr>
            </a:pPr>
            <a:endParaRPr lang="ru-RU"/>
          </a:p>
        </c:txPr>
        <c:crossAx val="144945152"/>
        <c:crosses val="autoZero"/>
        <c:crossBetween val="between"/>
        <c:majorUnit val="20000"/>
      </c:valAx>
      <c:spPr>
        <a:gradFill>
          <a:gsLst>
            <a:gs pos="1000">
              <a:schemeClr val="accent1">
                <a:tint val="66000"/>
                <a:satMod val="160000"/>
              </a:schemeClr>
            </a:gs>
            <a:gs pos="30000">
              <a:schemeClr val="accent1">
                <a:tint val="44500"/>
                <a:satMod val="160000"/>
              </a:schemeClr>
            </a:gs>
            <a:gs pos="99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plotArea>
    <c:legend>
      <c:legendPos val="b"/>
      <c:layout>
        <c:manualLayout>
          <c:xMode val="edge"/>
          <c:yMode val="edge"/>
          <c:x val="0.2985356278242986"/>
          <c:y val="0.86860919357308652"/>
          <c:w val="0.39953558990825316"/>
          <c:h val="8.6159551692356798E-2"/>
        </c:manualLayout>
      </c:layout>
      <c:overlay val="1"/>
      <c:txPr>
        <a:bodyPr/>
        <a:lstStyle/>
        <a:p>
          <a:pPr>
            <a:defRPr sz="1200" b="1">
              <a:latin typeface="Liberation Serif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8671474144596182"/>
          <c:y val="0.30332822496846756"/>
          <c:w val="0.62700289536990217"/>
          <c:h val="0.4731484083467850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5364245242592093E-2"/>
                  <c:y val="0.1453893467174672"/>
                </c:manualLayout>
              </c:layout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bg1"/>
                      </a:solidFill>
                      <a:latin typeface="Liberation Serif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26D-42A4-BE11-9B04D61445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Налоги на совокупный доход</c:v>
                </c:pt>
              </c:strCache>
            </c:strRef>
          </c:cat>
          <c:val>
            <c:numRef>
              <c:f>Лист1!$B$2</c:f>
              <c:numCache>
                <c:formatCode>_-* #,##0.0\ _₽_-;\-* #,##0.0\ _₽_-;_-* "-"??\ _₽_-;_-@_-</c:formatCode>
                <c:ptCount val="1"/>
                <c:pt idx="0">
                  <c:v>129260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26D-42A4-BE11-9B04D614450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3.0158497128436976E-2"/>
                  <c:y val="0.1530548893260226"/>
                </c:manualLayout>
              </c:layout>
              <c:spPr/>
              <c:txPr>
                <a:bodyPr rot="0"/>
                <a:lstStyle/>
                <a:p>
                  <a:pPr>
                    <a:defRPr sz="1100" b="1">
                      <a:solidFill>
                        <a:schemeClr val="bg1"/>
                      </a:solidFill>
                      <a:latin typeface="Liberation Serif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26D-42A4-BE11-9B04D61445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/>
              <a:lstStyle/>
              <a:p>
                <a:pPr>
                  <a:defRPr sz="1100" b="1"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Налоги на совокупный доход</c:v>
                </c:pt>
              </c:strCache>
            </c:strRef>
          </c:cat>
          <c:val>
            <c:numRef>
              <c:f>Лист1!$C$2</c:f>
              <c:numCache>
                <c:formatCode>_-* #,##0.0\ _₽_-;\-* #,##0.0\ _₽_-;_-* "-"??\ _₽_-;_-@_-</c:formatCode>
                <c:ptCount val="1"/>
                <c:pt idx="0">
                  <c:v>138004.70000000001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26D-42A4-BE11-9B04D61445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38"/>
        <c:shape val="cylinder"/>
        <c:axId val="201576960"/>
        <c:axId val="144193152"/>
        <c:axId val="0"/>
      </c:bar3DChart>
      <c:catAx>
        <c:axId val="2015769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high"/>
        <c:txPr>
          <a:bodyPr/>
          <a:lstStyle/>
          <a:p>
            <a:pPr>
              <a:defRPr sz="1200" b="1">
                <a:latin typeface="Liberation Serif" pitchFamily="18" charset="0"/>
              </a:defRPr>
            </a:pPr>
            <a:endParaRPr lang="ru-RU"/>
          </a:p>
        </c:txPr>
        <c:crossAx val="144193152"/>
        <c:crosses val="autoZero"/>
        <c:auto val="1"/>
        <c:lblAlgn val="l"/>
        <c:lblOffset val="100"/>
        <c:noMultiLvlLbl val="0"/>
      </c:catAx>
      <c:valAx>
        <c:axId val="144193152"/>
        <c:scaling>
          <c:orientation val="minMax"/>
          <c:max val="150000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Liberation Serif" pitchFamily="18" charset="0"/>
              </a:defRPr>
            </a:pPr>
            <a:endParaRPr lang="ru-RU"/>
          </a:p>
        </c:txPr>
        <c:crossAx val="201576960"/>
        <c:crosses val="autoZero"/>
        <c:crossBetween val="between"/>
        <c:majorUnit val="25000"/>
      </c:valAx>
      <c:spPr>
        <a:gradFill>
          <a:gsLst>
            <a:gs pos="1000">
              <a:schemeClr val="accent1">
                <a:tint val="66000"/>
                <a:satMod val="160000"/>
              </a:schemeClr>
            </a:gs>
            <a:gs pos="12000">
              <a:schemeClr val="accent1">
                <a:tint val="44500"/>
                <a:satMod val="160000"/>
              </a:schemeClr>
            </a:gs>
            <a:gs pos="99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plotArea>
    <c:legend>
      <c:legendPos val="b"/>
      <c:layout>
        <c:manualLayout>
          <c:xMode val="edge"/>
          <c:yMode val="edge"/>
          <c:x val="0.34619027591038637"/>
          <c:y val="0.77890149795166841"/>
          <c:w val="0.33516088915290593"/>
          <c:h val="0.10330169407700221"/>
        </c:manualLayout>
      </c:layout>
      <c:overlay val="0"/>
      <c:txPr>
        <a:bodyPr/>
        <a:lstStyle/>
        <a:p>
          <a:pPr>
            <a:defRPr sz="1200" b="1">
              <a:latin typeface="Liberation Serif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867496498181705"/>
          <c:y val="0.28284485792472408"/>
          <c:w val="0.82731647541807529"/>
          <c:h val="0.5846645621848586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2.5720406065992667E-2"/>
                  <c:y val="0.16508021503940973"/>
                </c:manualLayout>
              </c:layout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bg1"/>
                      </a:solidFill>
                      <a:latin typeface="Liberation Serif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8CF-4AC6-B67B-9F7AC3E2D0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Налог на имущество физических лиц</c:v>
                </c:pt>
              </c:strCache>
            </c:strRef>
          </c:cat>
          <c:val>
            <c:numRef>
              <c:f>Лист1!$B$2</c:f>
              <c:numCache>
                <c:formatCode>_-* #,##0.0\ _₽_-;\-* #,##0.0\ _₽_-;_-* "-"??\ _₽_-;_-@_-</c:formatCode>
                <c:ptCount val="1"/>
                <c:pt idx="0">
                  <c:v>18802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8CF-4AC6-B67B-9F7AC3E2D0C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3.2014845572714223E-2"/>
                  <c:y val="0.17640482503777147"/>
                </c:manualLayout>
              </c:layout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bg1"/>
                      </a:solidFill>
                      <a:latin typeface="Liberation Serif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8CF-4AC6-B67B-9F7AC3E2D0C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Britannic Bold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Налог на имущество физических лиц</c:v>
                </c:pt>
              </c:strCache>
            </c:strRef>
          </c:cat>
          <c:val>
            <c:numRef>
              <c:f>Лист1!$C$2</c:f>
              <c:numCache>
                <c:formatCode>_-* #,##0.0\ _₽_-;\-* #,##0.0\ _₽_-;_-* "-"??\ _₽_-;_-@_-</c:formatCode>
                <c:ptCount val="1"/>
                <c:pt idx="0">
                  <c:v>19308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8CF-4AC6-B67B-9F7AC3E2D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12"/>
        <c:shape val="cylinder"/>
        <c:axId val="201576448"/>
        <c:axId val="144194880"/>
        <c:axId val="0"/>
      </c:bar3DChart>
      <c:catAx>
        <c:axId val="2015764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high"/>
        <c:txPr>
          <a:bodyPr/>
          <a:lstStyle/>
          <a:p>
            <a:pPr>
              <a:defRPr sz="1200" b="1">
                <a:latin typeface="Liberation Serif" pitchFamily="18" charset="0"/>
              </a:defRPr>
            </a:pPr>
            <a:endParaRPr lang="ru-RU"/>
          </a:p>
        </c:txPr>
        <c:crossAx val="144194880"/>
        <c:crosses val="autoZero"/>
        <c:auto val="1"/>
        <c:lblAlgn val="l"/>
        <c:lblOffset val="100"/>
        <c:noMultiLvlLbl val="0"/>
      </c:catAx>
      <c:valAx>
        <c:axId val="144194880"/>
        <c:scaling>
          <c:orientation val="minMax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 b="0">
                <a:latin typeface="Liberation Serif" pitchFamily="18" charset="0"/>
              </a:defRPr>
            </a:pPr>
            <a:endParaRPr lang="ru-RU"/>
          </a:p>
        </c:txPr>
        <c:crossAx val="201576448"/>
        <c:crosses val="autoZero"/>
        <c:crossBetween val="between"/>
      </c:valAx>
      <c:spPr>
        <a:gradFill>
          <a:gsLst>
            <a:gs pos="1000">
              <a:schemeClr val="accent1">
                <a:tint val="66000"/>
                <a:satMod val="160000"/>
              </a:schemeClr>
            </a:gs>
            <a:gs pos="17000">
              <a:schemeClr val="accent1">
                <a:tint val="44500"/>
                <a:satMod val="160000"/>
              </a:schemeClr>
            </a:gs>
            <a:gs pos="99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plotArea>
    <c:legend>
      <c:legendPos val="b"/>
      <c:layout>
        <c:manualLayout>
          <c:xMode val="edge"/>
          <c:yMode val="edge"/>
          <c:x val="0.32952357145502353"/>
          <c:y val="0.86358716930028367"/>
          <c:w val="0.39102103734505689"/>
          <c:h val="0.12524509646611812"/>
        </c:manualLayout>
      </c:layout>
      <c:overlay val="0"/>
      <c:txPr>
        <a:bodyPr/>
        <a:lstStyle/>
        <a:p>
          <a:pPr>
            <a:defRPr sz="1200" b="1">
              <a:latin typeface="Liberation Serif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0880588787948703"/>
          <c:y val="0.16884157933069166"/>
          <c:w val="0.74052824156848773"/>
          <c:h val="0.663285869471293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5315733207203243E-2"/>
                  <c:y val="0.170674323223345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3252-41E8-8C96-9DC3DE3D52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bg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Земельный налог</c:v>
                </c:pt>
              </c:strCache>
            </c:strRef>
          </c:cat>
          <c:val>
            <c:numRef>
              <c:f>Лист1!$B$2</c:f>
              <c:numCache>
                <c:formatCode>_-* #,##0.0\ _₽_-;\-* #,##0.0\ _₽_-;_-* "-"??\ _₽_-;_-@_-</c:formatCode>
                <c:ptCount val="1"/>
                <c:pt idx="0">
                  <c:v>18144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252-41E8-8C96-9DC3DE3D525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4.4669043243746334E-2"/>
                  <c:y val="0.21565790056553905"/>
                </c:manualLayout>
              </c:layout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bg1"/>
                      </a:solidFill>
                      <a:latin typeface="Liberation Serif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3252-41E8-8C96-9DC3DE3D52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Земельный налог</c:v>
                </c:pt>
              </c:strCache>
            </c:strRef>
          </c:cat>
          <c:val>
            <c:numRef>
              <c:f>Лист1!$C$2</c:f>
              <c:numCache>
                <c:formatCode>_-* #,##0.0\ _₽_-;\-* #,##0.0\ _₽_-;_-* "-"??\ _₽_-;_-@_-</c:formatCode>
                <c:ptCount val="1"/>
                <c:pt idx="0">
                  <c:v>18139.900000000001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252-41E8-8C96-9DC3DE3D52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52"/>
        <c:shape val="cylinder"/>
        <c:axId val="201579008"/>
        <c:axId val="167772160"/>
        <c:axId val="0"/>
      </c:bar3DChart>
      <c:catAx>
        <c:axId val="2015790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high"/>
        <c:txPr>
          <a:bodyPr/>
          <a:lstStyle/>
          <a:p>
            <a:pPr>
              <a:defRPr sz="1200" b="1">
                <a:latin typeface="Liberation Serif" pitchFamily="18" charset="0"/>
              </a:defRPr>
            </a:pPr>
            <a:endParaRPr lang="ru-RU"/>
          </a:p>
        </c:txPr>
        <c:crossAx val="167772160"/>
        <c:crosses val="autoZero"/>
        <c:auto val="1"/>
        <c:lblAlgn val="l"/>
        <c:lblOffset val="100"/>
        <c:noMultiLvlLbl val="0"/>
      </c:catAx>
      <c:valAx>
        <c:axId val="167772160"/>
        <c:scaling>
          <c:orientation val="minMax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Liberation Serif" pitchFamily="18" charset="0"/>
              </a:defRPr>
            </a:pPr>
            <a:endParaRPr lang="ru-RU"/>
          </a:p>
        </c:txPr>
        <c:crossAx val="201579008"/>
        <c:crosses val="autoZero"/>
        <c:crossBetween val="between"/>
      </c:valAx>
      <c:spPr>
        <a:gradFill>
          <a:gsLst>
            <a:gs pos="1000">
              <a:schemeClr val="accent1">
                <a:tint val="66000"/>
                <a:satMod val="160000"/>
              </a:schemeClr>
            </a:gs>
            <a:gs pos="30000">
              <a:schemeClr val="accent1">
                <a:tint val="44500"/>
                <a:satMod val="160000"/>
              </a:schemeClr>
            </a:gs>
            <a:gs pos="99000">
              <a:schemeClr val="accent1">
                <a:tint val="23500"/>
                <a:satMod val="160000"/>
              </a:schemeClr>
            </a:gs>
          </a:gsLst>
          <a:lin ang="5400000" scaled="0"/>
        </a:gradFill>
        <a:ln>
          <a:noFill/>
        </a:ln>
      </c:spPr>
    </c:plotArea>
    <c:legend>
      <c:legendPos val="b"/>
      <c:layout>
        <c:manualLayout>
          <c:xMode val="edge"/>
          <c:yMode val="edge"/>
          <c:x val="0.32619678171986033"/>
          <c:y val="0.83024494192003362"/>
          <c:w val="0.40887827201779098"/>
          <c:h val="0.11218390857805922"/>
        </c:manualLayout>
      </c:layout>
      <c:overlay val="0"/>
      <c:txPr>
        <a:bodyPr/>
        <a:lstStyle/>
        <a:p>
          <a:pPr>
            <a:defRPr sz="1200" b="1">
              <a:latin typeface="Liberation Serif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3533275343143692"/>
          <c:y val="0.12929922991012693"/>
          <c:w val="0.71656653048651164"/>
          <c:h val="0.6375296750653436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3112493673542446E-2"/>
                  <c:y val="0.191935368085725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6C2-40A5-965B-DFDEFF03EF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bg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Госпошлина</c:v>
                </c:pt>
              </c:strCache>
            </c:strRef>
          </c:cat>
          <c:val>
            <c:numRef>
              <c:f>Лист1!$B$2</c:f>
              <c:numCache>
                <c:formatCode>_-* #,##0.0\ _₽_-;\-* #,##0.0\ _₽_-;_-* "-"??\ _₽_-;_-@_-</c:formatCode>
                <c:ptCount val="1"/>
                <c:pt idx="0">
                  <c:v>24081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6C2-40A5-965B-DFDEFF03EF5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4.7031811280228125E-2"/>
                  <c:y val="0.212499871809195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26C2-40A5-965B-DFDEFF03EF5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bg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Госпошлина</c:v>
                </c:pt>
              </c:strCache>
            </c:strRef>
          </c:cat>
          <c:val>
            <c:numRef>
              <c:f>Лист1!$C$2</c:f>
              <c:numCache>
                <c:formatCode>_-* #,##0.0\ _₽_-;\-* #,##0.0\ _₽_-;_-* "-"??\ _₽_-;_-@_-</c:formatCode>
                <c:ptCount val="1"/>
                <c:pt idx="0">
                  <c:v>24395.48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6C2-40A5-965B-DFDEFF03EF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0"/>
        <c:shape val="cylinder"/>
        <c:axId val="201577984"/>
        <c:axId val="167773888"/>
        <c:axId val="0"/>
      </c:bar3DChart>
      <c:catAx>
        <c:axId val="2015779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high"/>
        <c:txPr>
          <a:bodyPr/>
          <a:lstStyle/>
          <a:p>
            <a:pPr>
              <a:defRPr sz="1200" b="1">
                <a:latin typeface="Liberation Serif" pitchFamily="18" charset="0"/>
              </a:defRPr>
            </a:pPr>
            <a:endParaRPr lang="ru-RU"/>
          </a:p>
        </c:txPr>
        <c:crossAx val="167773888"/>
        <c:crosses val="autoZero"/>
        <c:auto val="1"/>
        <c:lblAlgn val="l"/>
        <c:lblOffset val="100"/>
        <c:noMultiLvlLbl val="0"/>
      </c:catAx>
      <c:valAx>
        <c:axId val="167773888"/>
        <c:scaling>
          <c:orientation val="minMax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Liberation Serif" pitchFamily="18" charset="0"/>
              </a:defRPr>
            </a:pPr>
            <a:endParaRPr lang="ru-RU"/>
          </a:p>
        </c:txPr>
        <c:crossAx val="201577984"/>
        <c:crosses val="autoZero"/>
        <c:crossBetween val="between"/>
      </c:valAx>
      <c:spPr>
        <a:gradFill>
          <a:gsLst>
            <a:gs pos="1000">
              <a:schemeClr val="accent1">
                <a:tint val="66000"/>
                <a:satMod val="160000"/>
              </a:schemeClr>
            </a:gs>
            <a:gs pos="15000">
              <a:schemeClr val="accent1">
                <a:tint val="44500"/>
                <a:satMod val="160000"/>
              </a:schemeClr>
            </a:gs>
            <a:gs pos="99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plotArea>
    <c:legend>
      <c:legendPos val="b"/>
      <c:layout>
        <c:manualLayout>
          <c:xMode val="edge"/>
          <c:yMode val="edge"/>
          <c:x val="0.31436563866641082"/>
          <c:y val="0.79239587414263912"/>
          <c:w val="0.43540301077658039"/>
          <c:h val="7.8187838512149277E-2"/>
        </c:manualLayout>
      </c:layout>
      <c:overlay val="0"/>
      <c:txPr>
        <a:bodyPr/>
        <a:lstStyle/>
        <a:p>
          <a:pPr>
            <a:defRPr sz="1200" b="1">
              <a:latin typeface="Liberation Serif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1"/>
    </mc:Choice>
    <mc:Fallback>
      <c:style val="3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170651536802425"/>
          <c:y val="0.15537964482819594"/>
          <c:w val="0.7343942148190431"/>
          <c:h val="0.77214079388004564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Поступление НДФЛ в бюджет муниципального округа (тыс.руб.)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593985.19999999995</c:v>
                </c:pt>
                <c:pt idx="1">
                  <c:v>774826.1</c:v>
                </c:pt>
                <c:pt idx="2">
                  <c:v>992436.7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ADA-45F0-99DF-5630F3CE87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67932928"/>
        <c:axId val="167777344"/>
      </c:barChart>
      <c:catAx>
        <c:axId val="1679329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00"/>
            </a:pPr>
            <a:endParaRPr lang="ru-RU"/>
          </a:p>
        </c:txPr>
        <c:crossAx val="167777344"/>
        <c:crosses val="autoZero"/>
        <c:auto val="1"/>
        <c:lblAlgn val="ctr"/>
        <c:lblOffset val="100"/>
        <c:noMultiLvlLbl val="0"/>
      </c:catAx>
      <c:valAx>
        <c:axId val="167777344"/>
        <c:scaling>
          <c:orientation val="minMax"/>
          <c:max val="1100000"/>
          <c:min val="200000"/>
        </c:scaling>
        <c:delete val="0"/>
        <c:axPos val="b"/>
        <c:majorGridlines/>
        <c:numFmt formatCode="#,##0.0" sourceLinked="1"/>
        <c:majorTickMark val="out"/>
        <c:minorTickMark val="none"/>
        <c:tickLblPos val="nextTo"/>
        <c:spPr>
          <a:ln w="9525"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 sz="1100" b="0"/>
            </a:pPr>
            <a:endParaRPr lang="ru-RU"/>
          </a:p>
        </c:txPr>
        <c:crossAx val="167932928"/>
        <c:crosses val="autoZero"/>
        <c:crossBetween val="between"/>
      </c:valAx>
      <c:spPr>
        <a:ln w="0">
          <a:noFill/>
        </a:ln>
      </c:spPr>
    </c:plotArea>
    <c:legend>
      <c:legendPos val="t"/>
      <c:layout>
        <c:manualLayout>
          <c:xMode val="edge"/>
          <c:yMode val="edge"/>
          <c:x val="4.9999952112600506E-2"/>
          <c:y val="1.6033572027350496E-2"/>
          <c:w val="0.89999985633780155"/>
          <c:h val="0.12151090956223719"/>
        </c:manualLayout>
      </c:layout>
      <c:overlay val="0"/>
      <c:txPr>
        <a:bodyPr/>
        <a:lstStyle/>
        <a:p>
          <a:pPr>
            <a:defRPr sz="1700" b="0"/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>
      <a:solidFill>
        <a:schemeClr val="bg1">
          <a:lumMod val="65000"/>
        </a:schemeClr>
      </a:solidFill>
    </a:ln>
    <a:effectLst/>
    <a:scene3d>
      <a:camera prst="orthographicFront"/>
      <a:lightRig rig="threePt" dir="t"/>
    </a:scene3d>
  </c:spPr>
  <c:txPr>
    <a:bodyPr/>
    <a:lstStyle/>
    <a:p>
      <a:pPr>
        <a:defRPr sz="1200" b="1">
          <a:latin typeface="Liberation Serif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881231652226968"/>
          <c:y val="0.15319111648001552"/>
          <c:w val="0.71946596329221379"/>
          <c:h val="0.7661345531247715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Норматив отчислений в бюджет ГО по налогу на доходы физических лиц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effectLst/>
            <a:scene3d>
              <a:camera prst="orthographicFront"/>
              <a:lightRig rig="threePt" dir="t"/>
            </a:scene3d>
          </c:spPr>
          <c:invertIfNegative val="0"/>
          <c:dLbls>
            <c:dLbl>
              <c:idx val="0"/>
              <c:layout>
                <c:manualLayout>
                  <c:x val="-0.34377065448471827"/>
                  <c:y val="-1.4904447236692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8A6-4FDD-B7C4-F9C377BC2732}"/>
                </c:ext>
              </c:extLst>
            </c:dLbl>
            <c:dLbl>
              <c:idx val="1"/>
              <c:layout>
                <c:manualLayout>
                  <c:x val="-0.2570806633537893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8A6-4FDD-B7C4-F9C377BC2732}"/>
                </c:ext>
              </c:extLst>
            </c:dLbl>
            <c:dLbl>
              <c:idx val="2"/>
              <c:layout>
                <c:manualLayout>
                  <c:x val="-0.13152964171589221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28A6-4FDD-B7C4-F9C377BC27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5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0.48</c:v>
                </c:pt>
                <c:pt idx="1">
                  <c:v>0.52</c:v>
                </c:pt>
                <c:pt idx="2">
                  <c:v>0.57999999999999996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0BD1-4084-A5F2-34FB1E691D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67448576"/>
        <c:axId val="167779072"/>
      </c:barChart>
      <c:catAx>
        <c:axId val="167448576"/>
        <c:scaling>
          <c:orientation val="minMax"/>
        </c:scaling>
        <c:delete val="0"/>
        <c:axPos val="l"/>
        <c:numFmt formatCode="0.00" sourceLinked="0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67779072"/>
        <c:crosses val="autoZero"/>
        <c:auto val="1"/>
        <c:lblAlgn val="ctr"/>
        <c:lblOffset val="100"/>
        <c:noMultiLvlLbl val="0"/>
      </c:catAx>
      <c:valAx>
        <c:axId val="167779072"/>
        <c:scaling>
          <c:orientation val="minMax"/>
          <c:max val="0.60000000000000009"/>
          <c:min val="0"/>
        </c:scaling>
        <c:delete val="0"/>
        <c:axPos val="b"/>
        <c:majorGridlines>
          <c:spPr>
            <a:ln>
              <a:solidFill>
                <a:schemeClr val="bg1">
                  <a:lumMod val="65000"/>
                </a:schemeClr>
              </a:solidFill>
            </a:ln>
          </c:spPr>
        </c:majorGridlines>
        <c:numFmt formatCode="0%" sourceLinked="1"/>
        <c:majorTickMark val="none"/>
        <c:minorTickMark val="none"/>
        <c:tickLblPos val="nextTo"/>
        <c:spPr>
          <a:ln w="9525"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 sz="1100"/>
            </a:pPr>
            <a:endParaRPr lang="ru-RU"/>
          </a:p>
        </c:txPr>
        <c:crossAx val="167448576"/>
        <c:crosses val="autoZero"/>
        <c:crossBetween val="between"/>
      </c:valAx>
      <c:spPr>
        <a:ln>
          <a:noFill/>
        </a:ln>
      </c:spPr>
    </c:plotArea>
    <c:legend>
      <c:legendPos val="t"/>
      <c:layout>
        <c:manualLayout>
          <c:xMode val="edge"/>
          <c:yMode val="edge"/>
          <c:x val="5.0000094151497407E-2"/>
          <c:y val="1.5117367911501879E-2"/>
          <c:w val="0.89701050165800789"/>
          <c:h val="0.11096184930938806"/>
        </c:manualLayout>
      </c:layout>
      <c:overlay val="0"/>
      <c:txPr>
        <a:bodyPr/>
        <a:lstStyle/>
        <a:p>
          <a:pPr>
            <a:defRPr sz="1700"/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>
      <a:solidFill>
        <a:schemeClr val="bg1">
          <a:lumMod val="65000"/>
        </a:schemeClr>
      </a:solidFill>
    </a:ln>
    <a:scene3d>
      <a:camera prst="orthographicFront"/>
      <a:lightRig rig="threePt" dir="t"/>
    </a:scene3d>
  </c:spPr>
  <c:txPr>
    <a:bodyPr/>
    <a:lstStyle/>
    <a:p>
      <a:pPr>
        <a:defRPr sz="1800">
          <a:latin typeface="Liberation Serif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10"/>
      <c:depthPercent val="110"/>
      <c:rAngAx val="1"/>
    </c:view3D>
    <c:floor>
      <c:thickness val="0"/>
    </c:floor>
    <c:sideWall>
      <c:thickness val="0"/>
      <c:spPr>
        <a:ln w="6350"/>
      </c:spPr>
    </c:sideWall>
    <c:backWall>
      <c:thickness val="0"/>
      <c:spPr>
        <a:ln w="6350"/>
      </c:spPr>
    </c:backWall>
    <c:plotArea>
      <c:layout>
        <c:manualLayout>
          <c:layoutTarget val="inner"/>
          <c:xMode val="edge"/>
          <c:yMode val="edge"/>
          <c:x val="0.16935391164199648"/>
          <c:y val="5.7204170296867599E-2"/>
          <c:w val="0.8241138906669554"/>
          <c:h val="0.8062952800566018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Земельный налог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DBAC-4B14-B2CF-CF37BA3B448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BAC-4B14-B2CF-CF37BA3B448A}"/>
              </c:ext>
            </c:extLst>
          </c:dPt>
          <c:dLbls>
            <c:dLbl>
              <c:idx val="0"/>
              <c:layout>
                <c:manualLayout>
                  <c:x val="2.8568866305077757E-2"/>
                  <c:y val="0.180005584174857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BAC-4B14-B2CF-CF37BA3B448A}"/>
                </c:ext>
              </c:extLst>
            </c:dLbl>
            <c:dLbl>
              <c:idx val="1"/>
              <c:layout>
                <c:manualLayout>
                  <c:x val="4.7242172536896214E-2"/>
                  <c:y val="0.194525535174454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BAC-4B14-B2CF-CF37BA3B448A}"/>
                </c:ext>
              </c:extLst>
            </c:dLbl>
            <c:dLbl>
              <c:idx val="2"/>
              <c:layout>
                <c:manualLayout>
                  <c:x val="4.7861152130230587E-2"/>
                  <c:y val="0.241318168948969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BAC-4B14-B2CF-CF37BA3B448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 baseline="0">
                    <a:solidFill>
                      <a:schemeClr val="tx2">
                        <a:lumMod val="50000"/>
                      </a:schemeClr>
                    </a:solidFill>
                    <a:latin typeface="Liberation Serif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25378.1</c:v>
                </c:pt>
                <c:pt idx="1">
                  <c:v>18139.900000000001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BAC-4B14-B2CF-CF37BA3B44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0"/>
        <c:shape val="cylinder"/>
        <c:axId val="167450624"/>
        <c:axId val="167775616"/>
        <c:axId val="0"/>
      </c:bar3DChart>
      <c:catAx>
        <c:axId val="1674506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00" b="1" baseline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defRPr>
            </a:pPr>
            <a:endParaRPr lang="ru-RU"/>
          </a:p>
        </c:txPr>
        <c:crossAx val="167775616"/>
        <c:crosses val="autoZero"/>
        <c:auto val="1"/>
        <c:lblAlgn val="ctr"/>
        <c:lblOffset val="100"/>
        <c:noMultiLvlLbl val="0"/>
      </c:catAx>
      <c:valAx>
        <c:axId val="167775616"/>
        <c:scaling>
          <c:orientation val="minMax"/>
        </c:scaling>
        <c:delete val="0"/>
        <c:axPos val="l"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000" baseline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defRPr>
            </a:pPr>
            <a:endParaRPr lang="ru-RU"/>
          </a:p>
        </c:txPr>
        <c:crossAx val="167450624"/>
        <c:crosses val="autoZero"/>
        <c:crossBetween val="between"/>
      </c:valAx>
      <c:spPr>
        <a:solidFill>
          <a:srgbClr val="E2FEFD"/>
        </a:solidFill>
        <a:ln>
          <a:solidFill>
            <a:schemeClr val="bg1"/>
          </a:solidFill>
        </a:ln>
      </c:spPr>
    </c:plotArea>
    <c:plotVisOnly val="1"/>
    <c:dispBlanksAs val="gap"/>
    <c:showDLblsOverMax val="0"/>
  </c:chart>
  <c:spPr>
    <a:solidFill>
      <a:srgbClr val="E2FEFD"/>
    </a:solidFill>
    <a:ln w="3175">
      <a:solidFill>
        <a:schemeClr val="bg1"/>
      </a:solidFill>
    </a:ln>
    <a:effectLst>
      <a:glow>
        <a:schemeClr val="accent1"/>
      </a:glow>
      <a:softEdge rad="0"/>
    </a:effectLst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20"/>
      <c:rAngAx val="1"/>
    </c:view3D>
    <c:floor>
      <c:thickness val="0"/>
    </c:floor>
    <c:sideWall>
      <c:thickness val="0"/>
      <c:spPr>
        <a:noFill/>
        <a:ln w="3175"/>
      </c:spPr>
    </c:sideWall>
    <c:backWall>
      <c:thickness val="0"/>
      <c:spPr>
        <a:noFill/>
        <a:ln w="3175"/>
      </c:spPr>
    </c:backWall>
    <c:plotArea>
      <c:layout>
        <c:manualLayout>
          <c:layoutTarget val="inner"/>
          <c:xMode val="edge"/>
          <c:yMode val="edge"/>
          <c:x val="0.19232856240905483"/>
          <c:y val="3.4648031939103541E-2"/>
          <c:w val="0.80762777770454885"/>
          <c:h val="0.8212882260394006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Госпошлина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BD95-4338-9972-1F72377CE42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D95-4338-9972-1F72377CE424}"/>
              </c:ext>
            </c:extLst>
          </c:dPt>
          <c:dLbls>
            <c:dLbl>
              <c:idx val="0"/>
              <c:layout>
                <c:manualLayout>
                  <c:x val="3.6270216680255866E-2"/>
                  <c:y val="0.1539770434863962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1">
                      <a:solidFill>
                        <a:schemeClr val="bg1"/>
                      </a:solidFill>
                      <a:latin typeface="Liberation Serif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BD95-4338-9972-1F72377CE424}"/>
                </c:ext>
              </c:extLst>
            </c:dLbl>
            <c:dLbl>
              <c:idx val="1"/>
              <c:layout>
                <c:manualLayout>
                  <c:x val="4.4856804528494124E-2"/>
                  <c:y val="0.202313542222907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D95-4338-9972-1F72377CE424}"/>
                </c:ext>
              </c:extLst>
            </c:dLbl>
            <c:dLbl>
              <c:idx val="2"/>
              <c:layout>
                <c:manualLayout>
                  <c:x val="2.8726563338536772E-2"/>
                  <c:y val="0.175940246405370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D95-4338-9972-1F72377CE4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solidFill>
                      <a:schemeClr val="tx2">
                        <a:lumMod val="50000"/>
                      </a:schemeClr>
                    </a:solidFill>
                    <a:latin typeface="Liberation Serif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13941.7</c:v>
                </c:pt>
                <c:pt idx="1">
                  <c:v>24395.5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D95-4338-9972-1F72377CE4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"/>
        <c:gapDepth val="96"/>
        <c:shape val="cylinder"/>
        <c:axId val="145200128"/>
        <c:axId val="161433856"/>
        <c:axId val="0"/>
      </c:bar3DChart>
      <c:catAx>
        <c:axId val="14520012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defRPr>
            </a:pPr>
            <a:endParaRPr lang="ru-RU"/>
          </a:p>
        </c:txPr>
        <c:crossAx val="161433856"/>
        <c:crosses val="autoZero"/>
        <c:auto val="1"/>
        <c:lblAlgn val="ctr"/>
        <c:lblOffset val="100"/>
        <c:noMultiLvlLbl val="0"/>
      </c:catAx>
      <c:valAx>
        <c:axId val="161433856"/>
        <c:scaling>
          <c:orientation val="minMax"/>
        </c:scaling>
        <c:delete val="0"/>
        <c:axPos val="l"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defRPr>
            </a:pPr>
            <a:endParaRPr lang="ru-RU"/>
          </a:p>
        </c:txPr>
        <c:crossAx val="145200128"/>
        <c:crosses val="autoZero"/>
        <c:crossBetween val="between"/>
      </c:valAx>
      <c:spPr>
        <a:ln w="3175"/>
      </c:spPr>
    </c:plotArea>
    <c:plotVisOnly val="1"/>
    <c:dispBlanksAs val="gap"/>
    <c:showDLblsOverMax val="0"/>
  </c:chart>
  <c:spPr>
    <a:solidFill>
      <a:srgbClr val="E2FEFD"/>
    </a:solidFill>
    <a:ln w="3175">
      <a:solidFill>
        <a:schemeClr val="bg1"/>
      </a:solidFill>
    </a:ln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150"/>
      <c:depthPercent val="100"/>
      <c:rAngAx val="1"/>
    </c:view3D>
    <c:floor>
      <c:thickness val="0"/>
    </c:floor>
    <c:sideWall>
      <c:thickness val="0"/>
      <c:spPr>
        <a:ln>
          <a:noFill/>
        </a:ln>
      </c:spPr>
    </c:sideWall>
    <c:backWall>
      <c:thickness val="0"/>
      <c:spPr>
        <a:ln>
          <a:noFill/>
        </a:ln>
      </c:spPr>
    </c:backWall>
    <c:plotArea>
      <c:layout>
        <c:manualLayout>
          <c:layoutTarget val="inner"/>
          <c:xMode val="edge"/>
          <c:yMode val="edge"/>
          <c:x val="0.17281197683016078"/>
          <c:y val="0.16292509821797338"/>
          <c:w val="0.82717174145401473"/>
          <c:h val="0.7106863543209526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налоги на совокупный доход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15E-4079-9D2D-FD3729E8575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15E-4079-9D2D-FD3729E85759}"/>
              </c:ext>
            </c:extLst>
          </c:dPt>
          <c:dLbls>
            <c:dLbl>
              <c:idx val="0"/>
              <c:layout>
                <c:manualLayout>
                  <c:x val="4.3623744871259515E-2"/>
                  <c:y val="0.1904557783380625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00" b="1" baseline="0">
                      <a:solidFill>
                        <a:schemeClr val="bg1"/>
                      </a:solidFill>
                      <a:latin typeface="Liberation Serif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15E-4079-9D2D-FD3729E85759}"/>
                </c:ext>
              </c:extLst>
            </c:dLbl>
            <c:dLbl>
              <c:idx val="1"/>
              <c:layout>
                <c:manualLayout>
                  <c:x val="7.3267265696765393E-2"/>
                  <c:y val="0.2005892202453695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15E-4079-9D2D-FD3729E85759}"/>
                </c:ext>
              </c:extLst>
            </c:dLbl>
            <c:dLbl>
              <c:idx val="2"/>
              <c:layout>
                <c:manualLayout>
                  <c:x val="4.2058066345118744E-2"/>
                  <c:y val="0.180858190993964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15E-4079-9D2D-FD3729E857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 baseline="0">
                    <a:solidFill>
                      <a:schemeClr val="tx2">
                        <a:lumMod val="50000"/>
                      </a:schemeClr>
                    </a:solidFill>
                    <a:latin typeface="Liberation Serif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119556.7</c:v>
                </c:pt>
                <c:pt idx="1">
                  <c:v>138004.70000000001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517-4C31-BE07-2816A914C1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0"/>
        <c:shape val="cylinder"/>
        <c:axId val="201104384"/>
        <c:axId val="144188544"/>
        <c:axId val="0"/>
      </c:bar3DChart>
      <c:catAx>
        <c:axId val="201104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rgbClr val="00B050"/>
            </a:solidFill>
          </a:ln>
        </c:spPr>
        <c:txPr>
          <a:bodyPr/>
          <a:lstStyle/>
          <a:p>
            <a:pPr>
              <a:defRPr sz="1300" b="1" baseline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defRPr>
            </a:pPr>
            <a:endParaRPr lang="ru-RU"/>
          </a:p>
        </c:txPr>
        <c:crossAx val="144188544"/>
        <c:crosses val="autoZero"/>
        <c:auto val="1"/>
        <c:lblAlgn val="ctr"/>
        <c:lblOffset val="100"/>
        <c:noMultiLvlLbl val="0"/>
      </c:catAx>
      <c:valAx>
        <c:axId val="144188544"/>
        <c:scaling>
          <c:orientation val="minMax"/>
          <c:max val="150000"/>
          <c:min val="0"/>
        </c:scaling>
        <c:delete val="0"/>
        <c:axPos val="l"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000" baseline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defRPr>
            </a:pPr>
            <a:endParaRPr lang="ru-RU"/>
          </a:p>
        </c:txPr>
        <c:crossAx val="201104384"/>
        <c:crosses val="autoZero"/>
        <c:crossBetween val="between"/>
        <c:majorUnit val="50000"/>
      </c:valAx>
      <c:spPr>
        <a:solidFill>
          <a:srgbClr val="DEFEFD"/>
        </a:solidFill>
        <a:ln w="6350">
          <a:noFill/>
        </a:ln>
      </c:spPr>
    </c:plotArea>
    <c:plotVisOnly val="1"/>
    <c:dispBlanksAs val="gap"/>
    <c:showDLblsOverMax val="0"/>
  </c:chart>
  <c:spPr>
    <a:solidFill>
      <a:srgbClr val="E2FEFD"/>
    </a:solidFill>
    <a:ln w="12700">
      <a:solidFill>
        <a:schemeClr val="bg1">
          <a:alpha val="67000"/>
        </a:schemeClr>
      </a:solidFill>
    </a:ln>
    <a:effectLst>
      <a:glow>
        <a:schemeClr val="accent1"/>
      </a:glow>
      <a:softEdge rad="0"/>
    </a:effectLst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accent2">
                    <a:lumMod val="75000"/>
                  </a:schemeClr>
                </a:solidFill>
              </a:defRPr>
            </a:pPr>
            <a:r>
              <a:rPr lang="ru-RU" sz="1550" dirty="0">
                <a:solidFill>
                  <a:schemeClr val="accent2">
                    <a:lumMod val="75000"/>
                  </a:schemeClr>
                </a:solidFill>
                <a:latin typeface="Liberation Serif" pitchFamily="18" charset="0"/>
              </a:rPr>
              <a:t>Налог на имущество физических лиц</a:t>
            </a:r>
          </a:p>
        </c:rich>
      </c:tx>
      <c:layout>
        <c:manualLayout>
          <c:xMode val="edge"/>
          <c:yMode val="edge"/>
          <c:x val="0.1401665597761865"/>
          <c:y val="3.3069242306410396E-2"/>
        </c:manualLayout>
      </c:layout>
      <c:overlay val="0"/>
    </c:title>
    <c:autoTitleDeleted val="0"/>
    <c:view3D>
      <c:rotX val="10"/>
      <c:rotY val="20"/>
      <c:depthPercent val="100"/>
      <c:rAngAx val="1"/>
    </c:view3D>
    <c:floor>
      <c:thickness val="0"/>
    </c:floor>
    <c:sideWall>
      <c:thickness val="0"/>
      <c:spPr>
        <a:ln>
          <a:noFill/>
        </a:ln>
      </c:spPr>
    </c:sideWall>
    <c:backWall>
      <c:thickness val="0"/>
      <c:spPr>
        <a:ln>
          <a:noFill/>
        </a:ln>
      </c:spPr>
    </c:backWall>
    <c:plotArea>
      <c:layout>
        <c:manualLayout>
          <c:layoutTarget val="inner"/>
          <c:xMode val="edge"/>
          <c:yMode val="edge"/>
          <c:x val="0.25913688161632836"/>
          <c:y val="0.32313944885046486"/>
          <c:w val="0.71566750519783517"/>
          <c:h val="0.5028106176579195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 на имущество физических лиц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5C9-45CF-81C5-6855290E9EF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5C9-45CF-81C5-6855290E9EF4}"/>
              </c:ext>
            </c:extLst>
          </c:dPt>
          <c:dLbls>
            <c:dLbl>
              <c:idx val="0"/>
              <c:layout>
                <c:manualLayout>
                  <c:x val="3.6565381624263968E-2"/>
                  <c:y val="0.18415652229117399"/>
                </c:manualLayout>
              </c:layout>
              <c:spPr/>
              <c:txPr>
                <a:bodyPr/>
                <a:lstStyle/>
                <a:p>
                  <a:pPr>
                    <a:defRPr sz="900" b="1">
                      <a:solidFill>
                        <a:schemeClr val="bg1"/>
                      </a:solidFill>
                      <a:latin typeface="Liberation Serif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5C9-45CF-81C5-6855290E9EF4}"/>
                </c:ext>
              </c:extLst>
            </c:dLbl>
            <c:dLbl>
              <c:idx val="1"/>
              <c:layout>
                <c:manualLayout>
                  <c:x val="1.7413457174550027E-2"/>
                  <c:y val="0.194805719037354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5C9-45CF-81C5-6855290E9EF4}"/>
                </c:ext>
              </c:extLst>
            </c:dLbl>
            <c:dLbl>
              <c:idx val="2"/>
              <c:layout>
                <c:manualLayout>
                  <c:x val="2.6120185761825041E-2"/>
                  <c:y val="0.19993218532781129"/>
                </c:manualLayout>
              </c:layout>
              <c:tx>
                <c:rich>
                  <a:bodyPr/>
                  <a:lstStyle/>
                  <a:p>
                    <a:r>
                      <a:rPr lang="en-US" sz="900" b="1" dirty="0">
                        <a:latin typeface="Liberation Serif" pitchFamily="18" charset="0"/>
                      </a:rPr>
                      <a:t> 17 296   </a:t>
                    </a:r>
                    <a:endParaRPr lang="en-US" sz="1400" b="1" dirty="0">
                      <a:latin typeface="Liberation Serif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5C9-45CF-81C5-6855290E9E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Лист1!$B$2:$B$3</c:f>
              <c:numCache>
                <c:formatCode>_-* #,##0.0\ _₽_-;\-* #,##0.0\ _₽_-;_-* "-"??\ _₽_-;_-@_-</c:formatCode>
                <c:ptCount val="2"/>
                <c:pt idx="0">
                  <c:v>17296</c:v>
                </c:pt>
                <c:pt idx="1">
                  <c:v>19308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15C9-45CF-81C5-6855290E9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0"/>
        <c:shape val="cylinder"/>
        <c:axId val="145200640"/>
        <c:axId val="161436736"/>
        <c:axId val="0"/>
      </c:bar3DChart>
      <c:catAx>
        <c:axId val="145200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2700"/>
        </c:spPr>
        <c:txPr>
          <a:bodyPr/>
          <a:lstStyle/>
          <a:p>
            <a:pPr>
              <a:defRPr sz="1400" b="1">
                <a:latin typeface="Liberation Serif" pitchFamily="18" charset="0"/>
              </a:defRPr>
            </a:pPr>
            <a:endParaRPr lang="ru-RU"/>
          </a:p>
        </c:txPr>
        <c:crossAx val="161436736"/>
        <c:crosses val="autoZero"/>
        <c:auto val="1"/>
        <c:lblAlgn val="ctr"/>
        <c:lblOffset val="100"/>
        <c:noMultiLvlLbl val="0"/>
      </c:catAx>
      <c:valAx>
        <c:axId val="161436736"/>
        <c:scaling>
          <c:orientation val="minMax"/>
          <c:min val="0"/>
        </c:scaling>
        <c:delete val="0"/>
        <c:axPos val="l"/>
        <c:majorGridlines>
          <c:spPr>
            <a:ln>
              <a:noFill/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 b="0">
                <a:latin typeface="Liberation Serif" pitchFamily="18" charset="0"/>
              </a:defRPr>
            </a:pPr>
            <a:endParaRPr lang="ru-RU"/>
          </a:p>
        </c:txPr>
        <c:crossAx val="145200640"/>
        <c:crosses val="autoZero"/>
        <c:crossBetween val="between"/>
      </c:valAx>
    </c:plotArea>
    <c:plotVisOnly val="1"/>
    <c:dispBlanksAs val="gap"/>
    <c:showDLblsOverMax val="0"/>
  </c:chart>
  <c:spPr>
    <a:solidFill>
      <a:srgbClr val="E2FEFD"/>
    </a:solidFill>
    <a:ln w="3175">
      <a:solidFill>
        <a:schemeClr val="bg1"/>
      </a:solidFill>
    </a:ln>
    <a:effectLst>
      <a:glow>
        <a:schemeClr val="accent1">
          <a:alpha val="35000"/>
        </a:schemeClr>
      </a:glo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chemeClr val="accent2">
                    <a:lumMod val="75000"/>
                  </a:schemeClr>
                </a:solidFill>
              </a:defRPr>
            </a:pPr>
            <a:r>
              <a:rPr lang="ru-RU" sz="1550" dirty="0">
                <a:solidFill>
                  <a:schemeClr val="accent2">
                    <a:lumMod val="75000"/>
                  </a:schemeClr>
                </a:solidFill>
                <a:latin typeface="Liberation Serif" pitchFamily="18" charset="0"/>
              </a:rPr>
              <a:t>Налог на </a:t>
            </a:r>
            <a:r>
              <a:rPr lang="ru-RU" sz="1550" dirty="0" smtClean="0">
                <a:solidFill>
                  <a:schemeClr val="accent2">
                    <a:lumMod val="75000"/>
                  </a:schemeClr>
                </a:solidFill>
                <a:latin typeface="Liberation Serif" pitchFamily="18" charset="0"/>
              </a:rPr>
              <a:t>доходы физических лиц</a:t>
            </a:r>
            <a:endParaRPr lang="ru-RU" sz="1550" dirty="0">
              <a:solidFill>
                <a:schemeClr val="accent2">
                  <a:lumMod val="75000"/>
                </a:schemeClr>
              </a:solidFill>
              <a:latin typeface="Liberation Serif" pitchFamily="18" charset="0"/>
            </a:endParaRPr>
          </a:p>
        </c:rich>
      </c:tx>
      <c:layout>
        <c:manualLayout>
          <c:xMode val="edge"/>
          <c:yMode val="edge"/>
          <c:x val="0.24997632838775491"/>
          <c:y val="0"/>
        </c:manualLayout>
      </c:layout>
      <c:overlay val="0"/>
    </c:title>
    <c:autoTitleDeleted val="0"/>
    <c:view3D>
      <c:rotX val="10"/>
      <c:rotY val="20"/>
      <c:depthPercent val="100"/>
      <c:rAngAx val="1"/>
    </c:view3D>
    <c:floor>
      <c:thickness val="0"/>
    </c:floor>
    <c:sideWall>
      <c:thickness val="0"/>
      <c:spPr>
        <a:ln>
          <a:noFill/>
        </a:ln>
      </c:spPr>
    </c:sideWall>
    <c:backWall>
      <c:thickness val="0"/>
      <c:spPr>
        <a:ln>
          <a:noFill/>
        </a:ln>
      </c:spPr>
    </c:backWall>
    <c:plotArea>
      <c:layout>
        <c:manualLayout>
          <c:layoutTarget val="inner"/>
          <c:xMode val="edge"/>
          <c:yMode val="edge"/>
          <c:x val="0.26320492813460006"/>
          <c:y val="0.20984846148919972"/>
          <c:w val="0.72859170950702445"/>
          <c:h val="0.6443987948707453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E9D-4200-9B6A-09DB3AAFDBD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E9D-4200-9B6A-09DB3AAFDBD2}"/>
              </c:ext>
            </c:extLst>
          </c:dPt>
          <c:dLbls>
            <c:dLbl>
              <c:idx val="0"/>
              <c:layout>
                <c:manualLayout>
                  <c:x val="3.1924798759733766E-2"/>
                  <c:y val="0.18913135468608072"/>
                </c:manualLayout>
              </c:layout>
              <c:spPr/>
              <c:txPr>
                <a:bodyPr/>
                <a:lstStyle/>
                <a:p>
                  <a:pPr>
                    <a:defRPr sz="1000" b="1">
                      <a:solidFill>
                        <a:schemeClr val="bg1"/>
                      </a:solidFill>
                      <a:latin typeface="Liberation Serif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E9D-4200-9B6A-09DB3AAFDBD2}"/>
                </c:ext>
              </c:extLst>
            </c:dLbl>
            <c:dLbl>
              <c:idx val="1"/>
              <c:layout>
                <c:manualLayout>
                  <c:x val="5.4327942890066476E-2"/>
                  <c:y val="0.19480569279435059"/>
                </c:manualLayout>
              </c:layout>
              <c:spPr/>
              <c:txPr>
                <a:bodyPr/>
                <a:lstStyle/>
                <a:p>
                  <a:pPr>
                    <a:defRPr sz="1000" b="1">
                      <a:solidFill>
                        <a:schemeClr val="tx1"/>
                      </a:solidFill>
                      <a:latin typeface="Liberation Serif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E9D-4200-9B6A-09DB3AAFDBD2}"/>
                </c:ext>
              </c:extLst>
            </c:dLbl>
            <c:dLbl>
              <c:idx val="2"/>
              <c:layout>
                <c:manualLayout>
                  <c:x val="2.6120185761825041E-2"/>
                  <c:y val="0.19993218532781129"/>
                </c:manualLayout>
              </c:layout>
              <c:tx>
                <c:rich>
                  <a:bodyPr/>
                  <a:lstStyle/>
                  <a:p>
                    <a:r>
                      <a:rPr lang="en-US" sz="1000" dirty="0">
                        <a:solidFill>
                          <a:schemeClr val="bg1"/>
                        </a:solidFill>
                        <a:latin typeface="Liberation Serif" pitchFamily="18" charset="0"/>
                      </a:rPr>
                      <a:t> </a:t>
                    </a:r>
                    <a:r>
                      <a:rPr lang="en-US" sz="1000" b="1" dirty="0" smtClean="0">
                        <a:solidFill>
                          <a:schemeClr val="bg1"/>
                        </a:solidFill>
                        <a:latin typeface="Liberation Serif" pitchFamily="18" charset="0"/>
                      </a:rPr>
                      <a:t>7</a:t>
                    </a:r>
                    <a:r>
                      <a:rPr lang="ru-RU" sz="1000" b="1" dirty="0" smtClean="0">
                        <a:solidFill>
                          <a:schemeClr val="bg1"/>
                        </a:solidFill>
                        <a:latin typeface="Liberation Serif" pitchFamily="18" charset="0"/>
                      </a:rPr>
                      <a:t>74 826</a:t>
                    </a:r>
                    <a:r>
                      <a:rPr lang="en-US" sz="1000" b="1" dirty="0" smtClean="0">
                        <a:solidFill>
                          <a:schemeClr val="bg1"/>
                        </a:solidFill>
                        <a:latin typeface="Liberation Serif" pitchFamily="18" charset="0"/>
                      </a:rPr>
                      <a:t>   </a:t>
                    </a:r>
                    <a:endParaRPr lang="en-US" sz="1400" b="1" dirty="0">
                      <a:latin typeface="Liberation Serif" pitchFamily="18" charset="0"/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E9D-4200-9B6A-09DB3AAFDB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chemeClr val="bg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Лист1!$B$2:$B$3</c:f>
              <c:numCache>
                <c:formatCode>_-* #,##0.0\ _₽_-;\-* #,##0.0\ _₽_-;_-* "-"??\ _₽_-;_-@_-</c:formatCode>
                <c:ptCount val="2"/>
                <c:pt idx="0">
                  <c:v>774826.1</c:v>
                </c:pt>
                <c:pt idx="1">
                  <c:v>992436.7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BE9D-4200-9B6A-09DB3AAFDB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0"/>
        <c:shape val="cylinder"/>
        <c:axId val="145202176"/>
        <c:axId val="161438464"/>
        <c:axId val="0"/>
      </c:bar3DChart>
      <c:catAx>
        <c:axId val="145202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2700"/>
        </c:spPr>
        <c:txPr>
          <a:bodyPr/>
          <a:lstStyle/>
          <a:p>
            <a:pPr>
              <a:defRPr sz="1400" b="1">
                <a:latin typeface="Liberation Serif" pitchFamily="18" charset="0"/>
              </a:defRPr>
            </a:pPr>
            <a:endParaRPr lang="ru-RU"/>
          </a:p>
        </c:txPr>
        <c:crossAx val="161438464"/>
        <c:crosses val="autoZero"/>
        <c:auto val="1"/>
        <c:lblAlgn val="ctr"/>
        <c:lblOffset val="100"/>
        <c:noMultiLvlLbl val="0"/>
      </c:catAx>
      <c:valAx>
        <c:axId val="16143846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 b="0">
                <a:latin typeface="Liberation Serif" pitchFamily="18" charset="0"/>
              </a:defRPr>
            </a:pPr>
            <a:endParaRPr lang="ru-RU"/>
          </a:p>
        </c:txPr>
        <c:crossAx val="145202176"/>
        <c:crosses val="autoZero"/>
        <c:crossBetween val="between"/>
      </c:valAx>
    </c:plotArea>
    <c:plotVisOnly val="1"/>
    <c:dispBlanksAs val="gap"/>
    <c:showDLblsOverMax val="0"/>
  </c:chart>
  <c:spPr>
    <a:solidFill>
      <a:srgbClr val="E2FEFD"/>
    </a:solidFill>
    <a:ln w="12700">
      <a:solidFill>
        <a:schemeClr val="bg1"/>
      </a:solidFill>
    </a:ln>
    <a:effectLst>
      <a:glow>
        <a:schemeClr val="accent1">
          <a:alpha val="35000"/>
        </a:schemeClr>
      </a:glo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10"/>
      <c:depthPercent val="110"/>
      <c:rAngAx val="1"/>
    </c:view3D>
    <c:floor>
      <c:thickness val="0"/>
    </c:floor>
    <c:sideWall>
      <c:thickness val="0"/>
      <c:spPr>
        <a:ln w="6350"/>
      </c:spPr>
    </c:sideWall>
    <c:backWall>
      <c:thickness val="0"/>
      <c:spPr>
        <a:ln w="6350"/>
      </c:spPr>
    </c:backWall>
    <c:plotArea>
      <c:layout>
        <c:manualLayout>
          <c:layoutTarget val="inner"/>
          <c:xMode val="edge"/>
          <c:yMode val="edge"/>
          <c:x val="0.16935391164199648"/>
          <c:y val="5.7204170296867599E-2"/>
          <c:w val="0.8241138906669554"/>
          <c:h val="0.8062952800566018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Акцизы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DBAC-4B14-B2CF-CF37BA3B448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BAC-4B14-B2CF-CF37BA3B448A}"/>
              </c:ext>
            </c:extLst>
          </c:dPt>
          <c:dLbls>
            <c:dLbl>
              <c:idx val="0"/>
              <c:layout>
                <c:manualLayout>
                  <c:x val="4.5366006080675626E-2"/>
                  <c:y val="0.2111297274159080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050" b="1" baseline="0">
                      <a:solidFill>
                        <a:schemeClr val="bg1"/>
                      </a:solidFill>
                      <a:latin typeface="Liberation Serif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BAC-4B14-B2CF-CF37BA3B448A}"/>
                </c:ext>
              </c:extLst>
            </c:dLbl>
            <c:dLbl>
              <c:idx val="1"/>
              <c:layout>
                <c:manualLayout>
                  <c:x val="4.7242172536896214E-2"/>
                  <c:y val="0.194525535174454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BAC-4B14-B2CF-CF37BA3B448A}"/>
                </c:ext>
              </c:extLst>
            </c:dLbl>
            <c:dLbl>
              <c:idx val="2"/>
              <c:layout>
                <c:manualLayout>
                  <c:x val="3.4294481266129578E-2"/>
                  <c:y val="0.229939056950661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BAC-4B14-B2CF-CF37BA3B448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 baseline="0">
                    <a:solidFill>
                      <a:schemeClr val="tx2">
                        <a:lumMod val="50000"/>
                      </a:schemeClr>
                    </a:solidFill>
                    <a:latin typeface="Liberation Serif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70038.100000000006</c:v>
                </c:pt>
                <c:pt idx="1">
                  <c:v>72089.5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BAC-4B14-B2CF-CF37BA3B44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0"/>
        <c:shape val="cylinder"/>
        <c:axId val="167934976"/>
        <c:axId val="161439040"/>
        <c:axId val="0"/>
      </c:bar3DChart>
      <c:catAx>
        <c:axId val="167934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300" b="1" baseline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defRPr>
            </a:pPr>
            <a:endParaRPr lang="ru-RU"/>
          </a:p>
        </c:txPr>
        <c:crossAx val="161439040"/>
        <c:crosses val="autoZero"/>
        <c:auto val="1"/>
        <c:lblAlgn val="ctr"/>
        <c:lblOffset val="100"/>
        <c:noMultiLvlLbl val="0"/>
      </c:catAx>
      <c:valAx>
        <c:axId val="161439040"/>
        <c:scaling>
          <c:orientation val="minMax"/>
          <c:min val="0"/>
        </c:scaling>
        <c:delete val="0"/>
        <c:axPos val="l"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000" baseline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defRPr>
            </a:pPr>
            <a:endParaRPr lang="ru-RU"/>
          </a:p>
        </c:txPr>
        <c:crossAx val="167934976"/>
        <c:crosses val="autoZero"/>
        <c:crossBetween val="between"/>
        <c:majorUnit val="20000"/>
      </c:valAx>
    </c:plotArea>
    <c:plotVisOnly val="1"/>
    <c:dispBlanksAs val="gap"/>
    <c:showDLblsOverMax val="0"/>
  </c:chart>
  <c:spPr>
    <a:solidFill>
      <a:srgbClr val="E2FEFD"/>
    </a:solidFill>
    <a:ln w="3175">
      <a:solidFill>
        <a:schemeClr val="bg1"/>
      </a:solidFill>
    </a:ln>
    <a:effectLst>
      <a:glow>
        <a:schemeClr val="accent1"/>
      </a:glow>
      <a:softEdge rad="0"/>
    </a:effectLst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1"/>
    </c:view3D>
    <c:floor>
      <c:thickness val="0"/>
    </c:floor>
    <c:sideWall>
      <c:thickness val="0"/>
      <c:spPr>
        <a:ln w="9525"/>
        <a:effectLst>
          <a:outerShdw sx="1000" sy="1000" algn="ctr" rotWithShape="0">
            <a:srgbClr val="000000"/>
          </a:outerShdw>
        </a:effectLst>
      </c:spPr>
    </c:sideWall>
    <c:backWall>
      <c:thickness val="0"/>
      <c:spPr>
        <a:ln w="9525"/>
        <a:effectLst>
          <a:outerShdw sx="1000" sy="1000" algn="ctr" rotWithShape="0">
            <a:srgbClr val="000000"/>
          </a:outerShdw>
        </a:effectLst>
      </c:spPr>
    </c:backWall>
    <c:plotArea>
      <c:layout>
        <c:manualLayout>
          <c:layoutTarget val="inner"/>
          <c:xMode val="edge"/>
          <c:yMode val="edge"/>
          <c:x val="0.15750399426518746"/>
          <c:y val="0.23036281128448161"/>
          <c:w val="0.84249600573481254"/>
          <c:h val="0.6887876173480724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321-49BB-BBDB-4ABA070B680B}"/>
              </c:ext>
            </c:extLst>
          </c:dPt>
          <c:dLbls>
            <c:dLbl>
              <c:idx val="0"/>
              <c:layout>
                <c:manualLayout>
                  <c:x val="1.6813172520126492E-2"/>
                  <c:y val="0.229212679393749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321-49BB-BBDB-4ABA070B68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tx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Арендная плата за земельные участки</c:v>
                </c:pt>
              </c:strCache>
            </c:strRef>
          </c:cat>
          <c:val>
            <c:numRef>
              <c:f>Лист1!$B$2</c:f>
              <c:numCache>
                <c:formatCode>_-* #,##0.0\ _₽_-;\-* #,##0.0\ _₽_-;_-* "-"??\ _₽_-;_-@_-</c:formatCode>
                <c:ptCount val="1"/>
                <c:pt idx="0">
                  <c:v>50030.2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321-49BB-BBDB-4ABA070B680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3.8079102321964223E-2"/>
                  <c:y val="0.223024264665037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321-49BB-BBDB-4ABA070B68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tx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Арендная плата за земельные участки</c:v>
                </c:pt>
              </c:strCache>
            </c:strRef>
          </c:cat>
          <c:val>
            <c:numRef>
              <c:f>Лист1!$C$2</c:f>
              <c:numCache>
                <c:formatCode>_-* #,##0.0\ _₽_-;\-* #,##0.0\ _₽_-;_-* "-"??\ _₽_-;_-@_-</c:formatCode>
                <c:ptCount val="1"/>
                <c:pt idx="0">
                  <c:v>44729.7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321-49BB-BBDB-4ABA070B68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122"/>
        <c:shape val="cylinder"/>
        <c:axId val="201103360"/>
        <c:axId val="201455232"/>
        <c:axId val="0"/>
      </c:bar3DChart>
      <c:dateAx>
        <c:axId val="20110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high"/>
        <c:txPr>
          <a:bodyPr/>
          <a:lstStyle/>
          <a:p>
            <a:pPr>
              <a:defRPr sz="1400" b="1" i="0" baseline="0">
                <a:solidFill>
                  <a:schemeClr val="tx2"/>
                </a:solidFill>
                <a:latin typeface="Liberation Serif" pitchFamily="18" charset="0"/>
              </a:defRPr>
            </a:pPr>
            <a:endParaRPr lang="ru-RU"/>
          </a:p>
        </c:txPr>
        <c:crossAx val="201455232"/>
        <c:crosses val="autoZero"/>
        <c:auto val="0"/>
        <c:lblOffset val="100"/>
        <c:baseTimeUnit val="days"/>
      </c:dateAx>
      <c:valAx>
        <c:axId val="201455232"/>
        <c:scaling>
          <c:orientation val="minMax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Liberation Serif" pitchFamily="18" charset="0"/>
              </a:defRPr>
            </a:pPr>
            <a:endParaRPr lang="ru-RU"/>
          </a:p>
        </c:txPr>
        <c:crossAx val="201103360"/>
        <c:crosses val="autoZero"/>
        <c:crossBetween val="between"/>
      </c:valAx>
      <c:spPr>
        <a:solidFill>
          <a:srgbClr val="DDFAFB"/>
        </a:solidFill>
      </c:spPr>
    </c:plotArea>
    <c:legend>
      <c:legendPos val="b"/>
      <c:layout>
        <c:manualLayout>
          <c:xMode val="edge"/>
          <c:yMode val="edge"/>
          <c:x val="0.2818522300940921"/>
          <c:y val="0.93151817523146829"/>
          <c:w val="0.42109957867929204"/>
          <c:h val="6.8481824768531666E-2"/>
        </c:manualLayout>
      </c:layout>
      <c:overlay val="0"/>
      <c:txPr>
        <a:bodyPr/>
        <a:lstStyle/>
        <a:p>
          <a:pPr>
            <a:defRPr sz="1200" b="1">
              <a:latin typeface="Liberation Serif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effectLst>
      <a:glow rad="190500">
        <a:schemeClr val="accent1">
          <a:alpha val="40000"/>
        </a:schemeClr>
      </a:glo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985500714974322"/>
          <c:y val="9.048563603878787E-2"/>
          <c:w val="0.72448548659339351"/>
          <c:h val="0.7051125065708303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dLbl>
              <c:idx val="0"/>
              <c:layout>
                <c:manualLayout>
                  <c:x val="3.2100246328807064E-2"/>
                  <c:y val="0.17190627948882381"/>
                </c:manualLayout>
              </c:layout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tx1"/>
                      </a:solidFill>
                      <a:latin typeface="Liberation Serif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1C69-4D01-A3B0-26C17A6187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>
                    <a:solidFill>
                      <a:schemeClr val="tx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Плата за негативное воздействие на окружающую среду</c:v>
                </c:pt>
              </c:strCache>
            </c:strRef>
          </c:cat>
          <c:val>
            <c:numRef>
              <c:f>Лист1!$B$2</c:f>
              <c:numCache>
                <c:formatCode>_-* #,##0.0\ _₽_-;\-* #,##0.0\ _₽_-;_-* "-"??\ _₽_-;_-@_-</c:formatCode>
                <c:ptCount val="1"/>
                <c:pt idx="0">
                  <c:v>7805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C69-4D01-A3B0-26C17A6187F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3.4135531115070741E-2"/>
                  <c:y val="0.157445106107602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C69-4D01-A3B0-26C17A6187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solidFill>
                      <a:schemeClr val="tx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Плата за негативное воздействие на окружающую среду</c:v>
                </c:pt>
              </c:strCache>
            </c:strRef>
          </c:cat>
          <c:val>
            <c:numRef>
              <c:f>Лист1!$C$2</c:f>
              <c:numCache>
                <c:formatCode>_-* #,##0.0\ _₽_-;\-* #,##0.0\ _₽_-;_-* "-"??\ _₽_-;_-@_-</c:formatCode>
                <c:ptCount val="1"/>
                <c:pt idx="0">
                  <c:v>11543.2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C69-4D01-A3B0-26C17A6187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44"/>
        <c:shape val="cylinder"/>
        <c:axId val="202079744"/>
        <c:axId val="201456960"/>
        <c:axId val="0"/>
      </c:bar3DChart>
      <c:catAx>
        <c:axId val="2020797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high"/>
        <c:txPr>
          <a:bodyPr/>
          <a:lstStyle/>
          <a:p>
            <a:pPr>
              <a:defRPr sz="1400" b="1">
                <a:solidFill>
                  <a:schemeClr val="tx2"/>
                </a:solidFill>
                <a:latin typeface="Liberation Serif" pitchFamily="18" charset="0"/>
              </a:defRPr>
            </a:pPr>
            <a:endParaRPr lang="ru-RU"/>
          </a:p>
        </c:txPr>
        <c:crossAx val="201456960"/>
        <c:crosses val="autoZero"/>
        <c:auto val="1"/>
        <c:lblAlgn val="l"/>
        <c:lblOffset val="100"/>
        <c:noMultiLvlLbl val="0"/>
      </c:catAx>
      <c:valAx>
        <c:axId val="201456960"/>
        <c:scaling>
          <c:orientation val="minMax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 baseline="0">
                <a:latin typeface="Liberation Serif" pitchFamily="18" charset="0"/>
              </a:defRPr>
            </a:pPr>
            <a:endParaRPr lang="ru-RU"/>
          </a:p>
        </c:txPr>
        <c:crossAx val="202079744"/>
        <c:crosses val="autoZero"/>
        <c:crossBetween val="between"/>
        <c:majorUnit val="4000"/>
      </c:valAx>
      <c:spPr>
        <a:solidFill>
          <a:srgbClr val="DDFAFB"/>
        </a:solidFill>
      </c:spPr>
    </c:plotArea>
    <c:legend>
      <c:legendPos val="b"/>
      <c:layout>
        <c:manualLayout>
          <c:xMode val="edge"/>
          <c:yMode val="edge"/>
          <c:x val="0.18092939410004885"/>
          <c:y val="0.82254766853230077"/>
          <c:w val="0.62556417328911795"/>
          <c:h val="7.1013565373371168E-2"/>
        </c:manualLayout>
      </c:layout>
      <c:overlay val="1"/>
      <c:txPr>
        <a:bodyPr/>
        <a:lstStyle/>
        <a:p>
          <a:pPr>
            <a:defRPr sz="1200" b="1">
              <a:latin typeface="Liberation Serif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6497444728363517"/>
          <c:y val="0.22914394336064384"/>
          <c:w val="0.61980414874537748"/>
          <c:h val="0.5126687900924135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dLbl>
              <c:idx val="0"/>
              <c:layout>
                <c:manualLayout>
                  <c:x val="2.1764871930329735E-2"/>
                  <c:y val="0.1713819432249463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3F0-4655-A82D-075522C943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tx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Аренда имущества</c:v>
                </c:pt>
              </c:strCache>
            </c:strRef>
          </c:cat>
          <c:val>
            <c:numRef>
              <c:f>Лист1!$B$2</c:f>
              <c:numCache>
                <c:formatCode>_-* #,##0.0\ _₽_-;\-* #,##0.0\ _₽_-;_-* "-"??\ _₽_-;_-@_-</c:formatCode>
                <c:ptCount val="1"/>
                <c:pt idx="0">
                  <c:v>5061.71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3F0-4655-A82D-075522C94357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3.0158508029022417E-2"/>
                  <c:y val="0.171476381014393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D3F0-4655-A82D-075522C943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tx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Аренда имущества</c:v>
                </c:pt>
              </c:strCache>
            </c:strRef>
          </c:cat>
          <c:val>
            <c:numRef>
              <c:f>Лист1!$C$2</c:f>
              <c:numCache>
                <c:formatCode>_-* #,##0.0\ _₽_-;\-* #,##0.0\ _₽_-;_-* "-"??\ _₽_-;_-@_-</c:formatCode>
                <c:ptCount val="1"/>
                <c:pt idx="0">
                  <c:v>5476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D3F0-4655-A82D-075522C943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38"/>
        <c:shape val="cylinder"/>
        <c:axId val="201104896"/>
        <c:axId val="201507968"/>
        <c:axId val="0"/>
      </c:bar3DChart>
      <c:catAx>
        <c:axId val="201104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high"/>
        <c:txPr>
          <a:bodyPr/>
          <a:lstStyle/>
          <a:p>
            <a:pPr>
              <a:defRPr sz="1400" b="1">
                <a:solidFill>
                  <a:schemeClr val="tx2"/>
                </a:solidFill>
                <a:latin typeface="Liberation Serif" pitchFamily="18" charset="0"/>
              </a:defRPr>
            </a:pPr>
            <a:endParaRPr lang="ru-RU"/>
          </a:p>
        </c:txPr>
        <c:crossAx val="201507968"/>
        <c:crosses val="autoZero"/>
        <c:auto val="1"/>
        <c:lblAlgn val="l"/>
        <c:lblOffset val="100"/>
        <c:noMultiLvlLbl val="0"/>
      </c:catAx>
      <c:valAx>
        <c:axId val="201507968"/>
        <c:scaling>
          <c:orientation val="minMax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Liberation Serif" pitchFamily="18" charset="0"/>
              </a:defRPr>
            </a:pPr>
            <a:endParaRPr lang="ru-RU"/>
          </a:p>
        </c:txPr>
        <c:crossAx val="201104896"/>
        <c:crosses val="autoZero"/>
        <c:crossBetween val="between"/>
        <c:majorUnit val="2500"/>
      </c:valAx>
      <c:spPr>
        <a:solidFill>
          <a:srgbClr val="DDFAFB"/>
        </a:solidFill>
      </c:spPr>
    </c:plotArea>
    <c:legend>
      <c:legendPos val="b"/>
      <c:layout>
        <c:manualLayout>
          <c:xMode val="edge"/>
          <c:yMode val="edge"/>
          <c:x val="0.26818067223299974"/>
          <c:y val="0.73574201627426294"/>
          <c:w val="0.47761306436037015"/>
          <c:h val="7.5382864264284991E-2"/>
        </c:manualLayout>
      </c:layout>
      <c:overlay val="0"/>
      <c:txPr>
        <a:bodyPr/>
        <a:lstStyle/>
        <a:p>
          <a:pPr>
            <a:defRPr sz="1200" b="1">
              <a:latin typeface="Liberation Serif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1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9223113386261925"/>
          <c:y val="0.30418752755070227"/>
          <c:w val="0.80685301348283234"/>
          <c:h val="0.5770667737254783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dLbl>
              <c:idx val="0"/>
              <c:layout>
                <c:manualLayout>
                  <c:x val="2.5720521793874754E-2"/>
                  <c:y val="0.169896824467818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4ECB-4D4D-9999-0CD766A51E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tx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Доходы от реализации имущества</c:v>
                </c:pt>
              </c:strCache>
            </c:strRef>
          </c:cat>
          <c:val>
            <c:numRef>
              <c:f>Лист1!$B$2</c:f>
              <c:numCache>
                <c:formatCode>_-* #,##0.0\ _₽_-;\-* #,##0.0\ _₽_-;_-* "-"??\ _₽_-;_-@_-</c:formatCode>
                <c:ptCount val="1"/>
                <c:pt idx="0">
                  <c:v>7149.28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ECB-4D4D-9999-0CD766A51E2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3.6424092975176674E-2"/>
                  <c:y val="0.14269113529468558"/>
                </c:manualLayout>
              </c:layout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tx1"/>
                      </a:solidFill>
                      <a:latin typeface="Liberation Serif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4ECB-4D4D-9999-0CD766A51E2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Доходы от реализации имущества</c:v>
                </c:pt>
              </c:strCache>
            </c:strRef>
          </c:cat>
          <c:val>
            <c:numRef>
              <c:f>Лист1!$C$2</c:f>
              <c:numCache>
                <c:formatCode>_-* #,##0.0\ _₽_-;\-* #,##0.0\ _₽_-;_-* "-"??\ _₽_-;_-@_-</c:formatCode>
                <c:ptCount val="1"/>
                <c:pt idx="0">
                  <c:v>7435.3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ECB-4D4D-9999-0CD766A51E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12"/>
        <c:shape val="cylinder"/>
        <c:axId val="202076672"/>
        <c:axId val="201509696"/>
        <c:axId val="0"/>
      </c:bar3DChart>
      <c:catAx>
        <c:axId val="2020766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high"/>
        <c:txPr>
          <a:bodyPr/>
          <a:lstStyle/>
          <a:p>
            <a:pPr>
              <a:defRPr sz="1200" b="1">
                <a:solidFill>
                  <a:schemeClr val="tx2"/>
                </a:solidFill>
                <a:latin typeface="Liberation Serif" pitchFamily="18" charset="0"/>
              </a:defRPr>
            </a:pPr>
            <a:endParaRPr lang="ru-RU"/>
          </a:p>
        </c:txPr>
        <c:crossAx val="201509696"/>
        <c:crosses val="autoZero"/>
        <c:auto val="1"/>
        <c:lblAlgn val="l"/>
        <c:lblOffset val="100"/>
        <c:noMultiLvlLbl val="0"/>
      </c:catAx>
      <c:valAx>
        <c:axId val="201509696"/>
        <c:scaling>
          <c:orientation val="minMax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 b="0">
                <a:latin typeface="Liberation Serif" pitchFamily="18" charset="0"/>
              </a:defRPr>
            </a:pPr>
            <a:endParaRPr lang="ru-RU"/>
          </a:p>
        </c:txPr>
        <c:crossAx val="202076672"/>
        <c:crosses val="autoZero"/>
        <c:crossBetween val="between"/>
        <c:majorUnit val="2000"/>
      </c:valAx>
      <c:spPr>
        <a:solidFill>
          <a:srgbClr val="DDFAFB"/>
        </a:solidFill>
      </c:spPr>
    </c:plotArea>
    <c:legend>
      <c:legendPos val="b"/>
      <c:layout>
        <c:manualLayout>
          <c:xMode val="edge"/>
          <c:yMode val="edge"/>
          <c:x val="0.1913523970976341"/>
          <c:y val="0.90026156097598353"/>
          <c:w val="0.70658848817786002"/>
          <c:h val="7.7144206199311186E-2"/>
        </c:manualLayout>
      </c:layout>
      <c:overlay val="0"/>
      <c:txPr>
        <a:bodyPr/>
        <a:lstStyle/>
        <a:p>
          <a:pPr>
            <a:defRPr sz="1200" b="1">
              <a:latin typeface="Liberation Serif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1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83101268894106"/>
          <c:y val="0.22228674928374961"/>
          <c:w val="0.80158063744233254"/>
          <c:h val="0.6267649948616820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dLbl>
              <c:idx val="0"/>
              <c:layout>
                <c:manualLayout>
                  <c:x val="3.0924671230424007E-2"/>
                  <c:y val="0.165111691250978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810-45A7-949A-133B3FEAA3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tx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Доходы от продажи земли</c:v>
                </c:pt>
              </c:strCache>
            </c:strRef>
          </c:cat>
          <c:val>
            <c:numRef>
              <c:f>Лист1!$B$2</c:f>
              <c:numCache>
                <c:formatCode>_-* #,##0.0\ _₽_-;\-* #,##0.0\ _₽_-;_-* "-"??\ _₽_-;_-@_-</c:formatCode>
                <c:ptCount val="1"/>
                <c:pt idx="0">
                  <c:v>9375.2000000000007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810-45A7-949A-133B3FEAA39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3417731050673771E-2"/>
                  <c:y val="0.19157673824534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6810-45A7-949A-133B3FEAA3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tx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Доходы от продажи земли</c:v>
                </c:pt>
              </c:strCache>
            </c:strRef>
          </c:cat>
          <c:val>
            <c:numRef>
              <c:f>Лист1!$C$2</c:f>
              <c:numCache>
                <c:formatCode>_-* #,##0.0\ _₽_-;\-* #,##0.0\ _₽_-;_-* "-"??\ _₽_-;_-@_-</c:formatCode>
                <c:ptCount val="1"/>
                <c:pt idx="0">
                  <c:v>7051.94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810-45A7-949A-133B3FEAA3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52"/>
        <c:shape val="cylinder"/>
        <c:axId val="202443264"/>
        <c:axId val="201511424"/>
        <c:axId val="0"/>
      </c:bar3DChart>
      <c:catAx>
        <c:axId val="2024432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high"/>
        <c:txPr>
          <a:bodyPr/>
          <a:lstStyle/>
          <a:p>
            <a:pPr>
              <a:defRPr sz="1200" b="1">
                <a:solidFill>
                  <a:schemeClr val="tx2"/>
                </a:solidFill>
                <a:latin typeface="Liberation Serif" pitchFamily="18" charset="0"/>
              </a:defRPr>
            </a:pPr>
            <a:endParaRPr lang="ru-RU"/>
          </a:p>
        </c:txPr>
        <c:crossAx val="201511424"/>
        <c:crosses val="autoZero"/>
        <c:auto val="1"/>
        <c:lblAlgn val="l"/>
        <c:lblOffset val="100"/>
        <c:noMultiLvlLbl val="0"/>
      </c:catAx>
      <c:valAx>
        <c:axId val="201511424"/>
        <c:scaling>
          <c:orientation val="minMax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Liberation Serif" pitchFamily="18" charset="0"/>
              </a:defRPr>
            </a:pPr>
            <a:endParaRPr lang="ru-RU"/>
          </a:p>
        </c:txPr>
        <c:crossAx val="202443264"/>
        <c:crosses val="autoZero"/>
        <c:crossBetween val="between"/>
        <c:majorUnit val="4000"/>
      </c:valAx>
      <c:spPr>
        <a:solidFill>
          <a:srgbClr val="DDFAFB"/>
        </a:solidFill>
        <a:ln>
          <a:noFill/>
        </a:ln>
      </c:spPr>
    </c:plotArea>
    <c:legend>
      <c:legendPos val="b"/>
      <c:layout>
        <c:manualLayout>
          <c:xMode val="edge"/>
          <c:yMode val="edge"/>
          <c:x val="0.23699722392809994"/>
          <c:y val="0.844527993349797"/>
          <c:w val="0.58314009039385417"/>
          <c:h val="0.1023855093541795"/>
        </c:manualLayout>
      </c:layout>
      <c:overlay val="0"/>
      <c:txPr>
        <a:bodyPr/>
        <a:lstStyle/>
        <a:p>
          <a:pPr>
            <a:defRPr sz="1200" b="1">
              <a:latin typeface="Liberation Serif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1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0460168777543236"/>
          <c:y val="0.16622875618419622"/>
          <c:w val="0.70320514155834535"/>
          <c:h val="0.6086800984220219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dLbl>
              <c:idx val="0"/>
              <c:layout>
                <c:manualLayout>
                  <c:x val="1.739187543976595E-2"/>
                  <c:y val="0.174728553195986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0BF-4853-9FDA-E999993A16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tx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Штрафы</c:v>
                </c:pt>
              </c:strCache>
            </c:strRef>
          </c:cat>
          <c:val>
            <c:numRef>
              <c:f>Лист1!$B$2</c:f>
              <c:numCache>
                <c:formatCode>_-* #,##0.0\ _₽_-;\-* #,##0.0\ _₽_-;_-* "-"??\ _₽_-;_-@_-</c:formatCode>
                <c:ptCount val="1"/>
                <c:pt idx="0">
                  <c:v>4447.1000000000004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0BF-4853-9FDA-E999993A166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3.9015051568344256E-2"/>
                  <c:y val="0.164207703209128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60BF-4853-9FDA-E999993A16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tx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Штрафы</c:v>
                </c:pt>
              </c:strCache>
            </c:strRef>
          </c:cat>
          <c:val>
            <c:numRef>
              <c:f>Лист1!$C$2</c:f>
              <c:numCache>
                <c:formatCode>_-* #,##0.0\ _₽_-;\-* #,##0.0\ _₽_-;_-* "-"??\ _₽_-;_-@_-</c:formatCode>
                <c:ptCount val="1"/>
                <c:pt idx="0">
                  <c:v>3873.85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0BF-4853-9FDA-E999993A16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0"/>
        <c:shape val="cylinder"/>
        <c:axId val="201294336"/>
        <c:axId val="201513152"/>
        <c:axId val="0"/>
      </c:bar3DChart>
      <c:catAx>
        <c:axId val="201294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high"/>
        <c:txPr>
          <a:bodyPr/>
          <a:lstStyle/>
          <a:p>
            <a:pPr>
              <a:defRPr sz="1200" b="1">
                <a:solidFill>
                  <a:schemeClr val="tx2"/>
                </a:solidFill>
                <a:latin typeface="Liberation Serif" pitchFamily="18" charset="0"/>
              </a:defRPr>
            </a:pPr>
            <a:endParaRPr lang="ru-RU"/>
          </a:p>
        </c:txPr>
        <c:crossAx val="201513152"/>
        <c:crosses val="autoZero"/>
        <c:auto val="1"/>
        <c:lblAlgn val="l"/>
        <c:lblOffset val="100"/>
        <c:noMultiLvlLbl val="0"/>
      </c:catAx>
      <c:valAx>
        <c:axId val="201513152"/>
        <c:scaling>
          <c:orientation val="minMax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Liberation Serif" pitchFamily="18" charset="0"/>
              </a:defRPr>
            </a:pPr>
            <a:endParaRPr lang="ru-RU"/>
          </a:p>
        </c:txPr>
        <c:crossAx val="201294336"/>
        <c:crosses val="autoZero"/>
        <c:crossBetween val="between"/>
      </c:valAx>
      <c:spPr>
        <a:solidFill>
          <a:srgbClr val="DDFAFB"/>
        </a:solidFill>
      </c:spPr>
    </c:plotArea>
    <c:legend>
      <c:legendPos val="b"/>
      <c:layout>
        <c:manualLayout>
          <c:xMode val="edge"/>
          <c:yMode val="edge"/>
          <c:x val="0.22618088730881755"/>
          <c:y val="0.77374468787391182"/>
          <c:w val="0.58237742102729317"/>
          <c:h val="0.1057819456374766"/>
        </c:manualLayout>
      </c:layout>
      <c:overlay val="0"/>
      <c:txPr>
        <a:bodyPr/>
        <a:lstStyle/>
        <a:p>
          <a:pPr>
            <a:defRPr sz="1200" b="1">
              <a:latin typeface="Liberation Serif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anchor="ctr" anchorCtr="0"/>
          <a:lstStyle/>
          <a:p>
            <a:pPr algn="l">
              <a:defRPr/>
            </a:pPr>
            <a:r>
              <a:rPr lang="ru-RU" sz="1800" dirty="0">
                <a:latin typeface="Liberation Serif" pitchFamily="18" charset="0"/>
              </a:rPr>
              <a:t>Всего поступило неналоговых доходов </a:t>
            </a:r>
            <a:r>
              <a:rPr lang="ru-RU" sz="1800" dirty="0" smtClean="0">
                <a:latin typeface="Liberation Serif" pitchFamily="18" charset="0"/>
              </a:rPr>
              <a:t>– 92 841,7</a:t>
            </a:r>
            <a:endParaRPr lang="ru-RU" sz="1800" dirty="0"/>
          </a:p>
        </c:rich>
      </c:tx>
      <c:layout>
        <c:manualLayout>
          <c:xMode val="edge"/>
          <c:yMode val="edge"/>
          <c:x val="7.4450986927378435E-2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9915239229501612E-2"/>
          <c:y val="6.4579359442522716E-2"/>
          <c:w val="0.59000574010295148"/>
          <c:h val="0.8892357152724386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поступило неналоговых доходов - 78 879,2 тыс.руб.Всего поступило неналоговых доходов - 78 879,2 тыс.руб.</c:v>
                </c:pt>
              </c:strCache>
            </c:strRef>
          </c:tx>
          <c:spPr>
            <a:ln>
              <a:solidFill>
                <a:schemeClr val="accent6">
                  <a:lumMod val="20000"/>
                  <a:lumOff val="80000"/>
                </a:schemeClr>
              </a:solidFill>
            </a:ln>
          </c:spPr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BCA-46A5-958B-D8007C2418A2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BCA-46A5-958B-D8007C2418A2}"/>
              </c:ext>
            </c:extLst>
          </c:dPt>
          <c:dPt>
            <c:idx val="2"/>
            <c:bubble3D val="0"/>
            <c:spPr>
              <a:solidFill>
                <a:schemeClr val="accent3">
                  <a:lumMod val="50000"/>
                </a:schemeClr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BCA-46A5-958B-D8007C2418A2}"/>
              </c:ext>
            </c:extLst>
          </c:dPt>
          <c:dPt>
            <c:idx val="3"/>
            <c:bubble3D val="0"/>
            <c:spPr>
              <a:solidFill>
                <a:schemeClr val="accent4">
                  <a:lumMod val="75000"/>
                </a:schemeClr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BCA-46A5-958B-D8007C2418A2}"/>
              </c:ext>
            </c:extLst>
          </c:dPt>
          <c:dPt>
            <c:idx val="4"/>
            <c:bubble3D val="0"/>
            <c:spPr>
              <a:solidFill>
                <a:srgbClr val="A68E86"/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4BCA-46A5-958B-D8007C2418A2}"/>
              </c:ext>
            </c:extLst>
          </c:dPt>
          <c:dPt>
            <c:idx val="5"/>
            <c:bubble3D val="0"/>
            <c:spPr>
              <a:solidFill>
                <a:schemeClr val="accent2">
                  <a:lumMod val="75000"/>
                </a:schemeClr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4BCA-46A5-958B-D8007C2418A2}"/>
              </c:ext>
            </c:extLst>
          </c:dPt>
          <c:dPt>
            <c:idx val="6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4BCA-46A5-958B-D8007C2418A2}"/>
              </c:ext>
            </c:extLst>
          </c:dPt>
          <c:dLbls>
            <c:dLbl>
              <c:idx val="0"/>
              <c:layout>
                <c:manualLayout>
                  <c:x val="-0.21518533589102676"/>
                  <c:y val="1.1588179561491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4BCA-46A5-958B-D8007C2418A2}"/>
                </c:ext>
              </c:extLst>
            </c:dLbl>
            <c:dLbl>
              <c:idx val="1"/>
              <c:layout>
                <c:manualLayout>
                  <c:x val="1.1447339184535051E-2"/>
                  <c:y val="-6.75342248802425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4BCA-46A5-958B-D8007C2418A2}"/>
                </c:ext>
              </c:extLst>
            </c:dLbl>
            <c:dLbl>
              <c:idx val="2"/>
              <c:layout>
                <c:manualLayout>
                  <c:x val="9.735490970341841E-2"/>
                  <c:y val="-0.134200356655973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4BCA-46A5-958B-D8007C2418A2}"/>
                </c:ext>
              </c:extLst>
            </c:dLbl>
            <c:dLbl>
              <c:idx val="3"/>
              <c:layout>
                <c:manualLayout>
                  <c:x val="8.0578720946004101E-2"/>
                  <c:y val="-4.80201825978117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4BCA-46A5-958B-D8007C2418A2}"/>
                </c:ext>
              </c:extLst>
            </c:dLbl>
            <c:dLbl>
              <c:idx val="4"/>
              <c:layout>
                <c:manualLayout>
                  <c:x val="6.4268581241688966E-2"/>
                  <c:y val="3.63285714086376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4BCA-46A5-958B-D8007C2418A2}"/>
                </c:ext>
              </c:extLst>
            </c:dLbl>
            <c:dLbl>
              <c:idx val="5"/>
              <c:layout>
                <c:manualLayout>
                  <c:x val="8.8077976303934741E-2"/>
                  <c:y val="6.86580191081647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4BCA-46A5-958B-D8007C2418A2}"/>
                </c:ext>
              </c:extLst>
            </c:dLbl>
            <c:dLbl>
              <c:idx val="6"/>
              <c:layout>
                <c:manualLayout>
                  <c:x val="8.208276274149047E-2"/>
                  <c:y val="0.128365801213132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4BCA-46A5-958B-D8007C2418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Арендная плата за земельные участки - 48 %</c:v>
                </c:pt>
                <c:pt idx="1">
                  <c:v>Аренда имущества - 6 %</c:v>
                </c:pt>
                <c:pt idx="2">
                  <c:v>Плата за негативное воздействие на окружающую среду 12 %</c:v>
                </c:pt>
                <c:pt idx="3">
                  <c:v>Реализация имущества - 8 %</c:v>
                </c:pt>
                <c:pt idx="4">
                  <c:v>Продажа земельных участков - 8 %</c:v>
                </c:pt>
                <c:pt idx="5">
                  <c:v>Штрафы - 4 %</c:v>
                </c:pt>
                <c:pt idx="6">
                  <c:v>Прочие неналоговые поступления - 14 %</c:v>
                </c:pt>
              </c:strCache>
            </c:strRef>
          </c:cat>
          <c:val>
            <c:numRef>
              <c:f>Лист1!$B$2:$B$8</c:f>
              <c:numCache>
                <c:formatCode>_-* #,##0.0\ _₽_-;\-* #,##0.0\ _₽_-;_-* "-"??\ _₽_-;_-@_-</c:formatCode>
                <c:ptCount val="7"/>
                <c:pt idx="0">
                  <c:v>44729.7</c:v>
                </c:pt>
                <c:pt idx="1">
                  <c:v>5476</c:v>
                </c:pt>
                <c:pt idx="2">
                  <c:v>11543.2</c:v>
                </c:pt>
                <c:pt idx="3">
                  <c:v>7435.3</c:v>
                </c:pt>
                <c:pt idx="4">
                  <c:v>7051.94</c:v>
                </c:pt>
                <c:pt idx="5">
                  <c:v>3873.9</c:v>
                </c:pt>
                <c:pt idx="6">
                  <c:v>12731.7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4BCA-46A5-958B-D8007C2418A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Арендная плата за земельные участки - 48 %</c:v>
                </c:pt>
                <c:pt idx="1">
                  <c:v>Аренда имущества - 6 %</c:v>
                </c:pt>
                <c:pt idx="2">
                  <c:v>Плата за негативное воздействие на окружающую среду 12 %</c:v>
                </c:pt>
                <c:pt idx="3">
                  <c:v>Реализация имущества - 8 %</c:v>
                </c:pt>
                <c:pt idx="4">
                  <c:v>Продажа земельных участков - 8 %</c:v>
                </c:pt>
                <c:pt idx="5">
                  <c:v>Штрафы - 4 %</c:v>
                </c:pt>
                <c:pt idx="6">
                  <c:v>Прочие неналоговые поступления - 14 %</c:v>
                </c:pt>
              </c:strCache>
            </c:strRef>
          </c:cat>
          <c:val>
            <c:numRef>
              <c:f>Лист1!$C$2:$C$8</c:f>
              <c:numCache>
                <c:formatCode>0%</c:formatCode>
                <c:ptCount val="7"/>
                <c:pt idx="0">
                  <c:v>0.48178437844874517</c:v>
                </c:pt>
                <c:pt idx="1">
                  <c:v>5.8982091460155747E-2</c:v>
                </c:pt>
                <c:pt idx="2">
                  <c:v>0.12433200842638238</c:v>
                </c:pt>
                <c:pt idx="3">
                  <c:v>8.0085745915576351E-2</c:v>
                </c:pt>
                <c:pt idx="4">
                  <c:v>7.5956568672668132E-2</c:v>
                </c:pt>
                <c:pt idx="5">
                  <c:v>4.1725844431610183E-2</c:v>
                </c:pt>
                <c:pt idx="6">
                  <c:v>0.13713336264486212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4BCA-46A5-958B-D8007C2418A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cat>
            <c:strRef>
              <c:f>Лист1!$A$2:$A$8</c:f>
              <c:strCache>
                <c:ptCount val="7"/>
                <c:pt idx="0">
                  <c:v>Арендная плата за земельные участки - 48 %</c:v>
                </c:pt>
                <c:pt idx="1">
                  <c:v>Аренда имущества - 6 %</c:v>
                </c:pt>
                <c:pt idx="2">
                  <c:v>Плата за негативное воздействие на окружающую среду 12 %</c:v>
                </c:pt>
                <c:pt idx="3">
                  <c:v>Реализация имущества - 8 %</c:v>
                </c:pt>
                <c:pt idx="4">
                  <c:v>Продажа земельных участков - 8 %</c:v>
                </c:pt>
                <c:pt idx="5">
                  <c:v>Штрафы - 4 %</c:v>
                </c:pt>
                <c:pt idx="6">
                  <c:v>Прочие неналоговые поступления - 14 %</c:v>
                </c:pt>
              </c:strCache>
            </c:strRef>
          </c:cat>
          <c:val>
            <c:numRef>
              <c:f>Лист1!$D$2:$D$8</c:f>
              <c:numCache>
                <c:formatCode>General</c:formatCode>
                <c:ptCount val="7"/>
                <c:pt idx="0">
                  <c:v>47</c:v>
                </c:pt>
                <c:pt idx="1">
                  <c:v>10</c:v>
                </c:pt>
                <c:pt idx="2">
                  <c:v>6</c:v>
                </c:pt>
                <c:pt idx="3">
                  <c:v>7</c:v>
                </c:pt>
                <c:pt idx="4">
                  <c:v>15</c:v>
                </c:pt>
                <c:pt idx="5">
                  <c:v>4</c:v>
                </c:pt>
                <c:pt idx="6">
                  <c:v>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0-4BCA-46A5-958B-D8007C2418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2497493451430641"/>
          <c:y val="8.4860156253270397E-2"/>
          <c:w val="0.37502506548569364"/>
          <c:h val="0.89182935490757786"/>
        </c:manualLayout>
      </c:layout>
      <c:overlay val="0"/>
      <c:txPr>
        <a:bodyPr/>
        <a:lstStyle/>
        <a:p>
          <a:pPr>
            <a:defRPr sz="1400">
              <a:latin typeface="Liberation Serif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20"/>
      <c:rotY val="40"/>
      <c:depthPercent val="9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3598833471902987E-2"/>
          <c:y val="7.9149605248581584E-2"/>
          <c:w val="0.94640116652809703"/>
          <c:h val="0.6990371716575438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 - 75 754,8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c:spPr>
          <c:invertIfNegative val="0"/>
          <c:dLbls>
            <c:dLbl>
              <c:idx val="0"/>
              <c:layout>
                <c:manualLayout>
                  <c:x val="4.2870515178694097E-3"/>
                  <c:y val="-1.97600237604345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88D-41EC-9F59-E6357168F618}"/>
                </c:ext>
              </c:extLst>
            </c:dLbl>
            <c:dLbl>
              <c:idx val="1"/>
              <c:layout>
                <c:manualLayout>
                  <c:x val="1.5719188898854503E-2"/>
                  <c:y val="-1.75644655648306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A88D-41EC-9F59-E6357168F618}"/>
                </c:ext>
              </c:extLst>
            </c:dLbl>
            <c:dLbl>
              <c:idx val="2"/>
              <c:layout>
                <c:manualLayout>
                  <c:x val="7.1450858631156829E-3"/>
                  <c:y val="-1.75644655648306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A88D-41EC-9F59-E6357168F618}"/>
                </c:ext>
              </c:extLst>
            </c:dLbl>
            <c:dLbl>
              <c:idx val="3"/>
              <c:layout>
                <c:manualLayout>
                  <c:x val="8.5741030357388195E-3"/>
                  <c:y val="-1.5368907369226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A88D-41EC-9F59-E6357168F618}"/>
                </c:ext>
              </c:extLst>
            </c:dLbl>
            <c:dLbl>
              <c:idx val="4"/>
              <c:layout>
                <c:manualLayout>
                  <c:x val="1.8577223244100775E-2"/>
                  <c:y val="-1.5368907369226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A88D-41EC-9F59-E6357168F618}"/>
                </c:ext>
              </c:extLst>
            </c:dLbl>
            <c:dLbl>
              <c:idx val="5"/>
              <c:layout>
                <c:manualLayout>
                  <c:x val="1.4290171726231366E-2"/>
                  <c:y val="-2.19555819560383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88D-41EC-9F59-E6357168F618}"/>
                </c:ext>
              </c:extLst>
            </c:dLbl>
            <c:dLbl>
              <c:idx val="6"/>
              <c:layout>
                <c:manualLayout>
                  <c:x val="7.1450858631156829E-3"/>
                  <c:y val="-1.97600237604345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A88D-41EC-9F59-E6357168F6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арендная плата за земельные участки</c:v>
                </c:pt>
                <c:pt idx="1">
                  <c:v>аренда имущества</c:v>
                </c:pt>
                <c:pt idx="2">
                  <c:v>плата за негативное воздействие на окружающую среду</c:v>
                </c:pt>
                <c:pt idx="3">
                  <c:v>реализация имущества</c:v>
                </c:pt>
                <c:pt idx="4">
                  <c:v>продажа земельных участков</c:v>
                </c:pt>
                <c:pt idx="5">
                  <c:v>штрафы</c:v>
                </c:pt>
                <c:pt idx="6">
                  <c:v>прочие неналоговые платежи</c:v>
                </c:pt>
              </c:strCache>
            </c:strRef>
          </c:cat>
          <c:val>
            <c:numRef>
              <c:f>Лист1!$B$2:$B$8</c:f>
              <c:numCache>
                <c:formatCode>_-* #,##0.0\ _₽_-;\-* #,##0.0\ _₽_-;_-* "-"??\ _₽_-;_-@_-</c:formatCode>
                <c:ptCount val="7"/>
                <c:pt idx="0">
                  <c:v>35710.199999999997</c:v>
                </c:pt>
                <c:pt idx="1">
                  <c:v>7604.3</c:v>
                </c:pt>
                <c:pt idx="2">
                  <c:v>4808.6000000000004</c:v>
                </c:pt>
                <c:pt idx="3">
                  <c:v>4966.8999999999996</c:v>
                </c:pt>
                <c:pt idx="4">
                  <c:v>11836</c:v>
                </c:pt>
                <c:pt idx="5">
                  <c:v>2707.5</c:v>
                </c:pt>
                <c:pt idx="6">
                  <c:v>8121.3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7D1F-4213-A22F-C36BB0C3734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 год - 92 841,7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 w="9525" cap="flat" cmpd="sng" algn="ctr">
              <a:solidFill>
                <a:schemeClr val="bg1"/>
              </a:solidFill>
              <a:prstDash val="solid"/>
            </a:ln>
            <a:effectLst>
              <a:outerShdw blurRad="50800" dist="25400" dir="5400000" rotWithShape="0">
                <a:srgbClr val="000000">
                  <a:alpha val="38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l">
                <a:rot lat="0" lon="0" rev="6360000"/>
              </a:lightRig>
            </a:scene3d>
            <a:sp3d prstMaterial="flat">
              <a:bevelT w="12700" h="12700"/>
            </a:sp3d>
          </c:spPr>
          <c:invertIfNegative val="0"/>
          <c:dLbls>
            <c:dLbl>
              <c:idx val="0"/>
              <c:layout>
                <c:manualLayout>
                  <c:x val="1.4290171726231366E-2"/>
                  <c:y val="-1.53689073692268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A88D-41EC-9F59-E6357168F618}"/>
                </c:ext>
              </c:extLst>
            </c:dLbl>
            <c:dLbl>
              <c:idx val="1"/>
              <c:layout>
                <c:manualLayout>
                  <c:x val="1.7148206071477639E-2"/>
                  <c:y val="-1.97600237604345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A88D-41EC-9F59-E6357168F618}"/>
                </c:ext>
              </c:extLst>
            </c:dLbl>
            <c:dLbl>
              <c:idx val="2"/>
              <c:layout>
                <c:manualLayout>
                  <c:x val="1.4290171726231418E-2"/>
                  <c:y val="-1.97600237604345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A88D-41EC-9F59-E6357168F618}"/>
                </c:ext>
              </c:extLst>
            </c:dLbl>
            <c:dLbl>
              <c:idx val="3"/>
              <c:layout>
                <c:manualLayout>
                  <c:x val="1.7148206071477639E-2"/>
                  <c:y val="-1.75646384434287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A88D-41EC-9F59-E6357168F618}"/>
                </c:ext>
              </c:extLst>
            </c:dLbl>
            <c:dLbl>
              <c:idx val="4"/>
              <c:layout>
                <c:manualLayout>
                  <c:x val="2.4293291934593321E-2"/>
                  <c:y val="-1.31733491736230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A88D-41EC-9F59-E6357168F618}"/>
                </c:ext>
              </c:extLst>
            </c:dLbl>
            <c:dLbl>
              <c:idx val="5"/>
              <c:layout>
                <c:manualLayout>
                  <c:x val="1.7148206071477639E-2"/>
                  <c:y val="-1.75646384434287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A88D-41EC-9F59-E6357168F618}"/>
                </c:ext>
              </c:extLst>
            </c:dLbl>
            <c:dLbl>
              <c:idx val="6"/>
              <c:layout>
                <c:manualLayout>
                  <c:x val="1.4290171726231366E-2"/>
                  <c:y val="-1.97600237604345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A88D-41EC-9F59-E6357168F6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Лист1!$A$2:$A$8</c:f>
              <c:strCache>
                <c:ptCount val="7"/>
                <c:pt idx="0">
                  <c:v>арендная плата за земельные участки</c:v>
                </c:pt>
                <c:pt idx="1">
                  <c:v>аренда имущества</c:v>
                </c:pt>
                <c:pt idx="2">
                  <c:v>плата за негативное воздействие на окружающую среду</c:v>
                </c:pt>
                <c:pt idx="3">
                  <c:v>реализация имущества</c:v>
                </c:pt>
                <c:pt idx="4">
                  <c:v>продажа земельных участков</c:v>
                </c:pt>
                <c:pt idx="5">
                  <c:v>штрафы</c:v>
                </c:pt>
                <c:pt idx="6">
                  <c:v>прочие неналоговые платежи</c:v>
                </c:pt>
              </c:strCache>
            </c:strRef>
          </c:cat>
          <c:val>
            <c:numRef>
              <c:f>Лист1!$C$2:$C$8</c:f>
              <c:numCache>
                <c:formatCode>_-* #,##0.0\ _₽_-;\-* #,##0.0\ _₽_-;_-* "-"??\ _₽_-;_-@_-</c:formatCode>
                <c:ptCount val="7"/>
                <c:pt idx="0">
                  <c:v>44729.7</c:v>
                </c:pt>
                <c:pt idx="1">
                  <c:v>5476</c:v>
                </c:pt>
                <c:pt idx="2">
                  <c:v>11543.2</c:v>
                </c:pt>
                <c:pt idx="3">
                  <c:v>7435.3</c:v>
                </c:pt>
                <c:pt idx="4">
                  <c:v>7051.9</c:v>
                </c:pt>
                <c:pt idx="5">
                  <c:v>3873.9</c:v>
                </c:pt>
                <c:pt idx="6">
                  <c:v>12731.7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7D1F-4213-A22F-C36BB0C373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4"/>
        <c:gapDepth val="116"/>
        <c:shape val="cylinder"/>
        <c:axId val="202331136"/>
        <c:axId val="202568192"/>
        <c:axId val="0"/>
      </c:bar3DChart>
      <c:catAx>
        <c:axId val="2023311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100" b="1">
                <a:latin typeface="Liberation Serif" panose="02020603050405020304" pitchFamily="18" charset="0"/>
              </a:defRPr>
            </a:pPr>
            <a:endParaRPr lang="ru-RU"/>
          </a:p>
        </c:txPr>
        <c:crossAx val="202568192"/>
        <c:crosses val="autoZero"/>
        <c:auto val="0"/>
        <c:lblAlgn val="ctr"/>
        <c:lblOffset val="100"/>
        <c:noMultiLvlLbl val="0"/>
      </c:catAx>
      <c:valAx>
        <c:axId val="20256819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 baseline="0">
                <a:latin typeface="Liberation Serif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02331136"/>
        <c:crosses val="autoZero"/>
        <c:crossBetween val="between"/>
        <c:majorUnit val="5000"/>
      </c:valAx>
    </c:plotArea>
    <c:legend>
      <c:legendPos val="r"/>
      <c:layout>
        <c:manualLayout>
          <c:xMode val="edge"/>
          <c:yMode val="edge"/>
          <c:x val="0.66405257793010131"/>
          <c:y val="0.14449953893277895"/>
          <c:w val="0.33023135337940618"/>
          <c:h val="0.11742242850864894"/>
        </c:manualLayout>
      </c:layout>
      <c:overlay val="0"/>
      <c:txPr>
        <a:bodyPr/>
        <a:lstStyle/>
        <a:p>
          <a:pPr>
            <a:defRPr sz="2000" b="1">
              <a:solidFill>
                <a:schemeClr val="accent2">
                  <a:lumMod val="50000"/>
                </a:schemeClr>
              </a:solidFill>
              <a:latin typeface="Liberation Serif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solidFill>
                  <a:srgbClr val="002060"/>
                </a:solidFill>
              </a:defRPr>
            </a:pPr>
            <a:r>
              <a:rPr lang="ru-RU" sz="2000" dirty="0">
                <a:solidFill>
                  <a:schemeClr val="tx1"/>
                </a:solidFill>
                <a:latin typeface="Liberation Serif" panose="02020603050405020304" pitchFamily="18" charset="0"/>
              </a:rPr>
              <a:t>Всего поступило - </a:t>
            </a:r>
            <a:r>
              <a:rPr lang="ru-RU" sz="20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2 878 345,7   </a:t>
            </a:r>
          </a:p>
          <a:p>
            <a:pPr>
              <a:defRPr>
                <a:solidFill>
                  <a:srgbClr val="002060"/>
                </a:solidFill>
              </a:defRPr>
            </a:pPr>
            <a:r>
              <a:rPr lang="ru-RU" sz="1800" i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(</a:t>
            </a:r>
            <a:r>
              <a:rPr lang="ru-RU" sz="1800" i="1" dirty="0">
                <a:solidFill>
                  <a:schemeClr val="tx1"/>
                </a:solidFill>
                <a:latin typeface="Liberation Serif" panose="02020603050405020304" pitchFamily="18" charset="0"/>
              </a:rPr>
              <a:t>с учетом возврата </a:t>
            </a:r>
            <a:r>
              <a:rPr lang="ru-RU" sz="1800" i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остатков)</a:t>
            </a:r>
            <a:endParaRPr lang="ru-RU" sz="1800" i="1" dirty="0">
              <a:solidFill>
                <a:schemeClr val="bg1"/>
              </a:solidFill>
              <a:latin typeface="Liberation Serif" panose="02020603050405020304" pitchFamily="18" charset="0"/>
            </a:endParaRPr>
          </a:p>
        </c:rich>
      </c:tx>
      <c:layout>
        <c:manualLayout>
          <c:xMode val="edge"/>
          <c:yMode val="edge"/>
          <c:x val="2.3519815225675634E-2"/>
          <c:y val="5.3157246249747353E-2"/>
        </c:manualLayout>
      </c:layout>
      <c:overlay val="0"/>
    </c:title>
    <c:autoTitleDeleted val="0"/>
    <c:view3D>
      <c:rotX val="30"/>
      <c:rotY val="185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5779622210651292"/>
          <c:w val="0.77727121656915721"/>
          <c:h val="0.7848306346148955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поступило - 2 878 345,7 (с учетом возврата остатков)</c:v>
                </c:pt>
              </c:strCache>
            </c:strRef>
          </c:tx>
          <c:spPr>
            <a:solidFill>
              <a:srgbClr val="002060"/>
            </a:solidFill>
          </c:spPr>
          <c:explosion val="11"/>
          <c:dPt>
            <c:idx val="0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1B2-4F29-94F6-4C01B9F978D6}"/>
              </c:ext>
            </c:extLst>
          </c:dPt>
          <c:dPt>
            <c:idx val="1"/>
            <c:bubble3D val="0"/>
            <c:spPr>
              <a:solidFill>
                <a:srgbClr val="7030A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1B2-4F29-94F6-4C01B9F978D6}"/>
              </c:ext>
            </c:extLst>
          </c:dPt>
          <c:dPt>
            <c:idx val="2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81B2-4F29-94F6-4C01B9F978D6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0"/>
                    </a:schemeClr>
                  </a:gs>
                  <a:gs pos="44000">
                    <a:schemeClr val="accent4">
                      <a:tint val="60000"/>
                      <a:satMod val="120000"/>
                    </a:schemeClr>
                  </a:gs>
                  <a:gs pos="100000">
                    <a:schemeClr val="accent4">
                      <a:tint val="90000"/>
                      <a:alpha val="100000"/>
                      <a:lumMod val="90000"/>
                    </a:schemeClr>
                  </a:gs>
                </a:gsLst>
                <a:lin ang="6000000" scaled="0"/>
              </a:gradFill>
              <a:ln w="9525" cap="flat" cmpd="sng" algn="ctr">
                <a:solidFill>
                  <a:srgbClr val="FFFF00"/>
                </a:solidFill>
                <a:prstDash val="solid"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81B2-4F29-94F6-4C01B9F978D6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81B2-4F29-94F6-4C01B9F978D6}"/>
              </c:ext>
            </c:extLst>
          </c:dPt>
          <c:dPt>
            <c:idx val="5"/>
            <c:bubble3D val="0"/>
            <c:spPr>
              <a:gradFill flip="none" rotWithShape="1">
                <a:gsLst>
                  <a:gs pos="0">
                    <a:schemeClr val="accent1">
                      <a:tint val="96000"/>
                      <a:satMod val="120000"/>
                      <a:lumMod val="120000"/>
                    </a:schemeClr>
                  </a:gs>
                  <a:gs pos="41000">
                    <a:schemeClr val="accent1">
                      <a:shade val="89000"/>
                      <a:lumMod val="89000"/>
                      <a:lumOff val="11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9525" cap="flat" cmpd="sng" algn="ctr">
                <a:solidFill>
                  <a:schemeClr val="accent1"/>
                </a:solidFill>
                <a:prstDash val="solid"/>
              </a:ln>
              <a:effectLst>
                <a:outerShdw blurRad="50800" dist="25400" dir="5400000" rotWithShape="0">
                  <a:srgbClr val="000000">
                    <a:alpha val="3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l">
                  <a:rot lat="0" lon="0" rev="6360000"/>
                </a:lightRig>
              </a:scene3d>
              <a:sp3d prstMaterial="flat">
                <a:bevelT w="12700" h="127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81B2-4F29-94F6-4C01B9F978D6}"/>
              </c:ext>
            </c:extLst>
          </c:dPt>
          <c:dPt>
            <c:idx val="6"/>
            <c:bubble3D val="0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81B2-4F29-94F6-4C01B9F978D6}"/>
              </c:ext>
            </c:extLst>
          </c:dPt>
          <c:dLbls>
            <c:dLbl>
              <c:idx val="0"/>
              <c:layout>
                <c:manualLayout>
                  <c:x val="2.007455359521932E-2"/>
                  <c:y val="5.524821204605110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1B2-4F29-94F6-4C01B9F978D6}"/>
                </c:ext>
              </c:extLst>
            </c:dLbl>
            <c:dLbl>
              <c:idx val="1"/>
              <c:layout>
                <c:manualLayout>
                  <c:x val="-3.011183039282898E-2"/>
                  <c:y val="1.062465616270213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1B2-4F29-94F6-4C01B9F978D6}"/>
                </c:ext>
              </c:extLst>
            </c:dLbl>
            <c:dLbl>
              <c:idx val="2"/>
              <c:layout>
                <c:manualLayout>
                  <c:x val="7.1694834268640401E-2"/>
                  <c:y val="-0.1848690172310171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1B2-4F29-94F6-4C01B9F978D6}"/>
                </c:ext>
              </c:extLst>
            </c:dLbl>
            <c:dLbl>
              <c:idx val="3"/>
              <c:layout>
                <c:manualLayout>
                  <c:x val="0.10180666466146941"/>
                  <c:y val="-0.1614947736730724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81B2-4F29-94F6-4C01B9F978D6}"/>
                </c:ext>
              </c:extLst>
            </c:dLbl>
            <c:dLbl>
              <c:idx val="4"/>
              <c:layout>
                <c:manualLayout>
                  <c:x val="0.12331511494206154"/>
                  <c:y val="0.1019966991619405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81B2-4F29-94F6-4C01B9F978D6}"/>
                </c:ext>
              </c:extLst>
            </c:dLbl>
            <c:dLbl>
              <c:idx val="5"/>
              <c:layout>
                <c:manualLayout>
                  <c:x val="-0.20648112269368443"/>
                  <c:y val="-0.1126213553246426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81B2-4F29-94F6-4C01B9F978D6}"/>
                </c:ext>
              </c:extLst>
            </c:dLbl>
            <c:dLbl>
              <c:idx val="6"/>
              <c:layout>
                <c:manualLayout>
                  <c:x val="9.8938871290723845E-2"/>
                  <c:y val="4.249862465080854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81B2-4F29-94F6-4C01B9F978D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Liberation Serif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Доходы бюджета от возврата остатков субсидий прошлых лет 1%</c:v>
                </c:pt>
                <c:pt idx="1">
                  <c:v>Возврат остатков МБТ прошлых лет из бюджета - 1%</c:v>
                </c:pt>
                <c:pt idx="2">
                  <c:v>Иные межбюджетные трансферты 6%</c:v>
                </c:pt>
                <c:pt idx="3">
                  <c:v>Субсидии 19%</c:v>
                </c:pt>
                <c:pt idx="4">
                  <c:v>Дотации 30%</c:v>
                </c:pt>
                <c:pt idx="5">
                  <c:v>Субвенции 45%</c:v>
                </c:pt>
                <c:pt idx="6">
                  <c:v>Прочие безвозмездные поступления 0,01%</c:v>
                </c:pt>
              </c:strCache>
            </c:strRef>
          </c:cat>
          <c:val>
            <c:numRef>
              <c:f>Лист1!$B$2:$B$8</c:f>
              <c:numCache>
                <c:formatCode>#,##0.0</c:formatCode>
                <c:ptCount val="7"/>
                <c:pt idx="0">
                  <c:v>22021.1</c:v>
                </c:pt>
                <c:pt idx="1">
                  <c:v>-37406.5</c:v>
                </c:pt>
                <c:pt idx="2">
                  <c:v>158408.79999999999</c:v>
                </c:pt>
                <c:pt idx="3">
                  <c:v>555663.9</c:v>
                </c:pt>
                <c:pt idx="4">
                  <c:v>870378</c:v>
                </c:pt>
                <c:pt idx="5">
                  <c:v>1309080.3999999999</c:v>
                </c:pt>
                <c:pt idx="6">
                  <c:v>200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81B2-4F29-94F6-4C01B9F978D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Доходы бюджета от возврата остатков субсидий прошлых лет 1%</c:v>
                </c:pt>
                <c:pt idx="1">
                  <c:v>Возврат остатков МБТ прошлых лет из бюджета - 1%</c:v>
                </c:pt>
                <c:pt idx="2">
                  <c:v>Иные межбюджетные трансферты 6%</c:v>
                </c:pt>
                <c:pt idx="3">
                  <c:v>Субсидии 19%</c:v>
                </c:pt>
                <c:pt idx="4">
                  <c:v>Дотации 30%</c:v>
                </c:pt>
                <c:pt idx="5">
                  <c:v>Субвенции 45%</c:v>
                </c:pt>
                <c:pt idx="6">
                  <c:v>Прочие безвозмездные поступления 0,01%</c:v>
                </c:pt>
              </c:strCache>
            </c:strRef>
          </c:cat>
          <c:val>
            <c:numRef>
              <c:f>Лист1!$C$2:$C$8</c:f>
              <c:numCache>
                <c:formatCode>0.0</c:formatCode>
                <c:ptCount val="7"/>
                <c:pt idx="0">
                  <c:v>0.76506098624637053</c:v>
                </c:pt>
                <c:pt idx="1">
                  <c:v>-1.2995832988372453</c:v>
                </c:pt>
                <c:pt idx="2">
                  <c:v>5.5034668003916272</c:v>
                </c:pt>
                <c:pt idx="3">
                  <c:v>19.304974381638733</c:v>
                </c:pt>
                <c:pt idx="4">
                  <c:v>30.238827810016005</c:v>
                </c:pt>
                <c:pt idx="5">
                  <c:v>45.480304884851037</c:v>
                </c:pt>
                <c:pt idx="6" formatCode="0.00">
                  <c:v>6.9484356934610041E-3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81B2-4F29-94F6-4C01B9F978D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</c:spPr>
    </c:plotArea>
    <c:legend>
      <c:legendPos val="r"/>
      <c:layout>
        <c:manualLayout>
          <c:xMode val="edge"/>
          <c:yMode val="edge"/>
          <c:x val="0.76651995758375535"/>
          <c:y val="0.12004606583204276"/>
          <c:w val="0.22487666230400777"/>
          <c:h val="0.86720434677271463"/>
        </c:manualLayout>
      </c:layout>
      <c:overlay val="0"/>
      <c:spPr>
        <a:noFill/>
        <a:effectLst>
          <a:glow>
            <a:schemeClr val="bg1"/>
          </a:glow>
          <a:outerShdw blurRad="50800" dist="50800" dir="5400000" algn="ctr" rotWithShape="0">
            <a:schemeClr val="bg1"/>
          </a:outerShdw>
        </a:effectLst>
      </c:spPr>
      <c:txPr>
        <a:bodyPr/>
        <a:lstStyle/>
        <a:p>
          <a:pPr>
            <a:defRPr sz="1300">
              <a:latin typeface="Liberation Serif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6"/>
      <c:rotY val="2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  <a:effectLst>
          <a:outerShdw blurRad="50800" dist="50800" dir="5400000" algn="ctr" rotWithShape="0">
            <a:schemeClr val="bg1"/>
          </a:outerShdw>
        </a:effectLst>
        <a:scene3d>
          <a:camera prst="orthographicFront"/>
          <a:lightRig rig="threePt" dir="t"/>
        </a:scene3d>
        <a:sp3d/>
      </c:spPr>
    </c:sideWall>
    <c:backWall>
      <c:thickness val="0"/>
      <c:spPr>
        <a:noFill/>
        <a:ln w="25400">
          <a:noFill/>
        </a:ln>
        <a:effectLst>
          <a:outerShdw blurRad="50800" dist="50800" dir="5400000" algn="ctr" rotWithShape="0">
            <a:schemeClr val="bg1"/>
          </a:outerShdw>
        </a:effectLst>
        <a:scene3d>
          <a:camera prst="orthographicFront"/>
          <a:lightRig rig="threePt" dir="t"/>
        </a:scene3d>
        <a:sp3d/>
      </c:spPr>
    </c:backWall>
    <c:plotArea>
      <c:layout>
        <c:manualLayout>
          <c:layoutTarget val="inner"/>
          <c:xMode val="edge"/>
          <c:yMode val="edge"/>
          <c:x val="8.3359381914250658E-2"/>
          <c:y val="1.9350442543421102E-2"/>
          <c:w val="0.92596501623276462"/>
          <c:h val="0.9341899048253897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 2 924 532,3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/>
          </c:spPr>
          <c:invertIfNegative val="0"/>
          <c:dLbls>
            <c:dLbl>
              <c:idx val="0"/>
              <c:layout>
                <c:manualLayout>
                  <c:x val="1.1727066755788506E-2"/>
                  <c:y val="-1.1608942185045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443-4844-9E48-7D2BD9018DAD}"/>
                </c:ext>
              </c:extLst>
            </c:dLbl>
            <c:dLbl>
              <c:idx val="1"/>
              <c:layout>
                <c:manualLayout>
                  <c:x val="1.5817003939452994E-2"/>
                  <c:y val="-1.63633365631666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443-4844-9E48-7D2BD9018DAD}"/>
                </c:ext>
              </c:extLst>
            </c:dLbl>
            <c:dLbl>
              <c:idx val="2"/>
              <c:layout>
                <c:manualLayout>
                  <c:x val="8.4737852442624776E-3"/>
                  <c:y val="-1.12127133553374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443-4844-9E48-7D2BD9018DAD}"/>
                </c:ext>
              </c:extLst>
            </c:dLbl>
            <c:dLbl>
              <c:idx val="3"/>
              <c:layout>
                <c:manualLayout>
                  <c:x val="1.4618366629573035E-2"/>
                  <c:y val="-1.31180923638583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443-4844-9E48-7D2BD9018DAD}"/>
                </c:ext>
              </c:extLst>
            </c:dLbl>
            <c:dLbl>
              <c:idx val="4"/>
              <c:layout>
                <c:manualLayout>
                  <c:x val="1.1859224202775284E-2"/>
                  <c:y val="-7.69575386284632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443-4844-9E48-7D2BD9018DAD}"/>
                </c:ext>
              </c:extLst>
            </c:dLbl>
            <c:dLbl>
              <c:idx val="5"/>
              <c:layout>
                <c:manualLayout>
                  <c:x val="1.7503747306765551E-3"/>
                  <c:y val="-7.626677843875932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443-4844-9E48-7D2BD9018DAD}"/>
                </c:ext>
              </c:extLst>
            </c:dLbl>
            <c:dLbl>
              <c:idx val="6"/>
              <c:layout>
                <c:manualLayout>
                  <c:x val="9.3599572725070624E-3"/>
                  <c:y val="-3.3528020696113131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443-4844-9E48-7D2BD9018DA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baseline="0">
                    <a:solidFill>
                      <a:schemeClr val="tx1"/>
                    </a:solidFill>
                    <a:latin typeface="Liberation Serif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Дотация</c:v>
                </c:pt>
                <c:pt idx="1">
                  <c:v>Субсидия</c:v>
                </c:pt>
                <c:pt idx="2">
                  <c:v>Субвенция</c:v>
                </c:pt>
                <c:pt idx="3">
                  <c:v>Иные  МБТ</c:v>
                </c:pt>
              </c:strCache>
            </c:strRef>
          </c:cat>
          <c:val>
            <c:numRef>
              <c:f>Лист1!$B$2:$B$5</c:f>
              <c:numCache>
                <c:formatCode>_-* #,##0.0\ _₽_-;\-* #,##0.0\ _₽_-;_-* "-"??\ _₽_-;_-@_-</c:formatCode>
                <c:ptCount val="4"/>
                <c:pt idx="0">
                  <c:v>870378.02</c:v>
                </c:pt>
                <c:pt idx="1">
                  <c:v>555905.5</c:v>
                </c:pt>
                <c:pt idx="2">
                  <c:v>1307835.6000000001</c:v>
                </c:pt>
                <c:pt idx="3">
                  <c:v>190413.13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F443-4844-9E48-7D2BD9018DA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 2 893 531,2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c:spPr>
          <c:invertIfNegative val="0"/>
          <c:dLbls>
            <c:dLbl>
              <c:idx val="0"/>
              <c:layout>
                <c:manualLayout>
                  <c:x val="1.6850131406164343E-2"/>
                  <c:y val="-1.04033799338751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F443-4844-9E48-7D2BD9018DAD}"/>
                </c:ext>
              </c:extLst>
            </c:dLbl>
            <c:dLbl>
              <c:idx val="1"/>
              <c:layout>
                <c:manualLayout>
                  <c:x val="1.7729245930780058E-2"/>
                  <c:y val="-6.83064047735905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F443-4844-9E48-7D2BD9018DAD}"/>
                </c:ext>
              </c:extLst>
            </c:dLbl>
            <c:dLbl>
              <c:idx val="2"/>
              <c:layout>
                <c:manualLayout>
                  <c:x val="2.1308249177586672E-2"/>
                  <c:y val="-7.24234344332111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F443-4844-9E48-7D2BD9018DAD}"/>
                </c:ext>
              </c:extLst>
            </c:dLbl>
            <c:dLbl>
              <c:idx val="3"/>
              <c:layout>
                <c:manualLayout>
                  <c:x val="1.5091219372710865E-2"/>
                  <c:y val="-1.00547899741097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F443-4844-9E48-7D2BD9018DAD}"/>
                </c:ext>
              </c:extLst>
            </c:dLbl>
            <c:dLbl>
              <c:idx val="4"/>
              <c:layout>
                <c:manualLayout>
                  <c:x val="1.7935860233985315E-2"/>
                  <c:y val="-6.99329704106951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443-4844-9E48-7D2BD9018DAD}"/>
                </c:ext>
              </c:extLst>
            </c:dLbl>
            <c:dLbl>
              <c:idx val="5"/>
              <c:layout>
                <c:manualLayout>
                  <c:x val="2.3796991591098257E-2"/>
                  <c:y val="-7.26073726295923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443-4844-9E48-7D2BD9018DAD}"/>
                </c:ext>
              </c:extLst>
            </c:dLbl>
            <c:dLbl>
              <c:idx val="6"/>
              <c:layout>
                <c:manualLayout>
                  <c:x val="3.1338617202824458E-2"/>
                  <c:y val="-1.89192542819917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443-4844-9E48-7D2BD9018DA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baseline="0">
                    <a:solidFill>
                      <a:schemeClr val="tx1"/>
                    </a:solidFill>
                    <a:latin typeface="Liberation Serif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Дотация</c:v>
                </c:pt>
                <c:pt idx="1">
                  <c:v>Субсидия</c:v>
                </c:pt>
                <c:pt idx="2">
                  <c:v>Субвенция</c:v>
                </c:pt>
                <c:pt idx="3">
                  <c:v>Иные  МБТ</c:v>
                </c:pt>
              </c:strCache>
            </c:strRef>
          </c:cat>
          <c:val>
            <c:numRef>
              <c:f>Лист1!$C$2:$C$5</c:f>
              <c:numCache>
                <c:formatCode>_-* #,##0.0\ _₽_-;\-* #,##0.0\ _₽_-;_-* "-"??\ _₽_-;_-@_-</c:formatCode>
                <c:ptCount val="4"/>
                <c:pt idx="0">
                  <c:v>870378.02</c:v>
                </c:pt>
                <c:pt idx="1">
                  <c:v>555663.93999999994</c:v>
                </c:pt>
                <c:pt idx="2">
                  <c:v>1309080.3799999999</c:v>
                </c:pt>
                <c:pt idx="3">
                  <c:v>158408.82999999999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F443-4844-9E48-7D2BD9018D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"/>
        <c:gapDepth val="30"/>
        <c:shape val="cylinder"/>
        <c:axId val="201580032"/>
        <c:axId val="161475392"/>
        <c:axId val="0"/>
      </c:bar3DChart>
      <c:catAx>
        <c:axId val="2015800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/>
          <a:lstStyle/>
          <a:p>
            <a:pPr>
              <a:defRPr sz="1400" b="1">
                <a:latin typeface="Liberation Serif" panose="02020603050405020304" pitchFamily="18" charset="0"/>
              </a:defRPr>
            </a:pPr>
            <a:endParaRPr lang="ru-RU"/>
          </a:p>
        </c:txPr>
        <c:crossAx val="161475392"/>
        <c:crosses val="autoZero"/>
        <c:auto val="1"/>
        <c:lblAlgn val="ctr"/>
        <c:lblOffset val="100"/>
        <c:noMultiLvlLbl val="0"/>
      </c:catAx>
      <c:valAx>
        <c:axId val="161475392"/>
        <c:scaling>
          <c:orientation val="minMax"/>
          <c:min val="0"/>
        </c:scaling>
        <c:delete val="0"/>
        <c:axPos val="l"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Liberation Serif" panose="02020603050405020304" pitchFamily="18" charset="0"/>
              </a:defRPr>
            </a:pPr>
            <a:endParaRPr lang="ru-RU"/>
          </a:p>
        </c:txPr>
        <c:crossAx val="201580032"/>
        <c:crosses val="autoZero"/>
        <c:crossBetween val="between"/>
      </c:valAx>
      <c:spPr>
        <a:solidFill>
          <a:schemeClr val="bg1"/>
        </a:solidFill>
        <a:ln>
          <a:solidFill>
            <a:schemeClr val="accent1">
              <a:lumMod val="20000"/>
              <a:lumOff val="80000"/>
              <a:alpha val="38000"/>
            </a:schemeClr>
          </a:solidFill>
        </a:ln>
        <a:effectLst/>
        <a:scene3d>
          <a:camera prst="orthographicFront"/>
          <a:lightRig rig="threePt" dir="t"/>
        </a:scene3d>
      </c:spPr>
    </c:plotArea>
    <c:legend>
      <c:legendPos val="r"/>
      <c:legendEntry>
        <c:idx val="0"/>
        <c:txPr>
          <a:bodyPr/>
          <a:lstStyle/>
          <a:p>
            <a:pPr>
              <a:defRPr sz="1600" b="1">
                <a:solidFill>
                  <a:schemeClr val="bg2">
                    <a:lumMod val="25000"/>
                  </a:schemeClr>
                </a:solidFill>
                <a:latin typeface="Liberation Serif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600" b="1">
                <a:solidFill>
                  <a:schemeClr val="bg2">
                    <a:lumMod val="25000"/>
                  </a:schemeClr>
                </a:solidFill>
                <a:latin typeface="Liberation Serif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17922382485734736"/>
          <c:y val="2.3240912753716536E-2"/>
          <c:w val="0.25371076710966539"/>
          <c:h val="0.10347127393721373"/>
        </c:manualLayout>
      </c:layout>
      <c:overlay val="0"/>
      <c:txPr>
        <a:bodyPr/>
        <a:lstStyle/>
        <a:p>
          <a:pPr>
            <a:defRPr sz="2000" b="1">
              <a:solidFill>
                <a:schemeClr val="bg2">
                  <a:lumMod val="25000"/>
                </a:schemeClr>
              </a:solidFill>
              <a:latin typeface="Liberation Serif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/>
    </a:solidFill>
    <a:ln>
      <a:noFill/>
    </a:ln>
    <a:effectLst>
      <a:glow>
        <a:schemeClr val="tx2">
          <a:lumMod val="40000"/>
          <a:lumOff val="60000"/>
        </a:schemeClr>
      </a:glow>
      <a:outerShdw blurRad="50800" dist="38100" sx="47000" sy="47000" algn="tl" rotWithShape="0">
        <a:prstClr val="black">
          <a:alpha val="82000"/>
        </a:prstClr>
      </a:outerShdw>
      <a:softEdge rad="0"/>
    </a:effectLst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"/>
      <c:rotY val="10"/>
      <c:rAngAx val="1"/>
    </c:view3D>
    <c:floor>
      <c:thickness val="0"/>
    </c:floor>
    <c:sideWall>
      <c:thickness val="0"/>
      <c:spPr>
        <a:ln w="9525"/>
        <a:effectLst>
          <a:outerShdw sx="1000" sy="1000" algn="ctr" rotWithShape="0">
            <a:srgbClr val="000000"/>
          </a:outerShdw>
        </a:effectLst>
      </c:spPr>
    </c:sideWall>
    <c:backWall>
      <c:thickness val="0"/>
      <c:spPr>
        <a:ln w="9525"/>
        <a:effectLst>
          <a:outerShdw sx="1000" sy="1000" algn="ctr" rotWithShape="0">
            <a:srgbClr val="000000"/>
          </a:outerShdw>
        </a:effectLst>
      </c:spPr>
    </c:backWall>
    <c:plotArea>
      <c:layout>
        <c:manualLayout>
          <c:layoutTarget val="inner"/>
          <c:xMode val="edge"/>
          <c:yMode val="edge"/>
          <c:x val="0.20179400096137601"/>
          <c:y val="0.1212319302246106"/>
          <c:w val="0.79820599903862399"/>
          <c:h val="0.7571646044981702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2.9395970341419456E-2"/>
                  <c:y val="0.258056841883959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716-4BEA-B471-0DF7700AF2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chemeClr val="tx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Дотации</c:v>
                </c:pt>
              </c:strCache>
            </c:strRef>
          </c:cat>
          <c:val>
            <c:numRef>
              <c:f>Лист1!$B$2</c:f>
              <c:numCache>
                <c:formatCode>_-* #,##0.0\ _₽_-;\-* #,##0.0\ _₽_-;_-* "-"??\ _₽_-;_-@_-</c:formatCode>
                <c:ptCount val="1"/>
                <c:pt idx="0">
                  <c:v>711617.3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716-4BEA-B471-0DF7700AF29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3.8079102321964223E-2"/>
                  <c:y val="0.223024264665037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716-4BEA-B471-0DF7700AF2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chemeClr val="bg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Дотации</c:v>
                </c:pt>
              </c:strCache>
            </c:strRef>
          </c:cat>
          <c:val>
            <c:numRef>
              <c:f>Лист1!$C$2</c:f>
              <c:numCache>
                <c:formatCode>_-* #,##0.0\ _₽_-;\-* #,##0.0\ _₽_-;_-* "-"??\ _₽_-;_-@_-</c:formatCode>
                <c:ptCount val="1"/>
                <c:pt idx="0">
                  <c:v>870378.02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716-4BEA-B471-0DF7700AF2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90"/>
        <c:shape val="cylinder"/>
        <c:axId val="202346496"/>
        <c:axId val="161478848"/>
        <c:axId val="0"/>
      </c:bar3DChart>
      <c:dateAx>
        <c:axId val="202346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high"/>
        <c:txPr>
          <a:bodyPr/>
          <a:lstStyle/>
          <a:p>
            <a:pPr>
              <a:defRPr sz="1200" b="1" i="0" baseline="0">
                <a:latin typeface="Liberation Serif" pitchFamily="18" charset="0"/>
              </a:defRPr>
            </a:pPr>
            <a:endParaRPr lang="ru-RU"/>
          </a:p>
        </c:txPr>
        <c:crossAx val="161478848"/>
        <c:crosses val="autoZero"/>
        <c:auto val="0"/>
        <c:lblOffset val="100"/>
        <c:baseTimeUnit val="days"/>
      </c:dateAx>
      <c:valAx>
        <c:axId val="161478848"/>
        <c:scaling>
          <c:orientation val="minMax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Liberation Serif" pitchFamily="18" charset="0"/>
              </a:defRPr>
            </a:pPr>
            <a:endParaRPr lang="ru-RU"/>
          </a:p>
        </c:txPr>
        <c:crossAx val="202346496"/>
        <c:crosses val="autoZero"/>
        <c:crossBetween val="between"/>
        <c:majorUnit val="300000"/>
      </c:valAx>
      <c:spPr>
        <a:solidFill>
          <a:srgbClr val="DDFAFB"/>
        </a:solidFill>
      </c:spPr>
    </c:plotArea>
    <c:legend>
      <c:legendPos val="b"/>
      <c:layout>
        <c:manualLayout>
          <c:xMode val="edge"/>
          <c:yMode val="edge"/>
          <c:x val="0.18570470563426589"/>
          <c:y val="0.91060177187747771"/>
          <c:w val="0.65813652848960491"/>
          <c:h val="7.3183468094586951E-2"/>
        </c:manualLayout>
      </c:layout>
      <c:overlay val="0"/>
      <c:txPr>
        <a:bodyPr/>
        <a:lstStyle/>
        <a:p>
          <a:pPr>
            <a:defRPr sz="1200" b="1">
              <a:latin typeface="Liberation Serif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effectLst>
      <a:glow rad="190500">
        <a:schemeClr val="accent1">
          <a:alpha val="40000"/>
        </a:schemeClr>
      </a:glo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1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6978723380415515"/>
          <c:y val="0.10061335309928122"/>
          <c:w val="0.71598278732792375"/>
          <c:h val="0.7286635626113042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8802900226559192E-2"/>
                  <c:y val="0.18901187671375433"/>
                </c:manualLayout>
              </c:layout>
              <c:spPr/>
              <c:txPr>
                <a:bodyPr rot="0"/>
                <a:lstStyle/>
                <a:p>
                  <a:pPr>
                    <a:defRPr sz="900" b="1">
                      <a:solidFill>
                        <a:schemeClr val="tx1"/>
                      </a:solidFill>
                      <a:latin typeface="Liberation Serif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B12-4A76-B4FF-CD540EC38C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-3660000"/>
              <a:lstStyle/>
              <a:p>
                <a:pPr>
                  <a:defRPr sz="90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Субвенции</c:v>
                </c:pt>
              </c:strCache>
            </c:strRef>
          </c:cat>
          <c:val>
            <c:numRef>
              <c:f>Лист1!$B$2</c:f>
              <c:numCache>
                <c:formatCode>_-* #,##0.0\ _₽_-;\-* #,##0.0\ _₽_-;_-* "-"??\ _₽_-;_-@_-</c:formatCode>
                <c:ptCount val="1"/>
                <c:pt idx="0">
                  <c:v>1289102.3999999999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B12-4A76-B4FF-CD540EC38C0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B12-4A76-B4FF-CD540EC38C0F}"/>
              </c:ext>
            </c:extLst>
          </c:dPt>
          <c:dLbls>
            <c:dLbl>
              <c:idx val="0"/>
              <c:layout>
                <c:manualLayout>
                  <c:x val="3.4879414934979078E-2"/>
                  <c:y val="0.171141981892467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2B12-4A76-B4FF-CD540EC38C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chemeClr val="bg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Субвенции</c:v>
                </c:pt>
              </c:strCache>
            </c:strRef>
          </c:cat>
          <c:val>
            <c:numRef>
              <c:f>Лист1!$C$2</c:f>
              <c:numCache>
                <c:formatCode>_-* #,##0.0\ _₽_-;\-* #,##0.0\ _₽_-;_-* "-"??\ _₽_-;_-@_-</c:formatCode>
                <c:ptCount val="1"/>
                <c:pt idx="0">
                  <c:v>1309080.3799999999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B12-4A76-B4FF-CD540EC38C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44"/>
        <c:shape val="cylinder"/>
        <c:axId val="201335808"/>
        <c:axId val="161479424"/>
        <c:axId val="0"/>
      </c:bar3DChart>
      <c:catAx>
        <c:axId val="2013358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high"/>
        <c:txPr>
          <a:bodyPr/>
          <a:lstStyle/>
          <a:p>
            <a:pPr>
              <a:defRPr sz="1200" b="1">
                <a:latin typeface="Liberation Serif" pitchFamily="18" charset="0"/>
              </a:defRPr>
            </a:pPr>
            <a:endParaRPr lang="ru-RU"/>
          </a:p>
        </c:txPr>
        <c:crossAx val="161479424"/>
        <c:crosses val="autoZero"/>
        <c:auto val="1"/>
        <c:lblAlgn val="l"/>
        <c:lblOffset val="100"/>
        <c:noMultiLvlLbl val="0"/>
      </c:catAx>
      <c:valAx>
        <c:axId val="161479424"/>
        <c:scaling>
          <c:orientation val="minMax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 baseline="0">
                <a:latin typeface="Liberation Serif" pitchFamily="18" charset="0"/>
              </a:defRPr>
            </a:pPr>
            <a:endParaRPr lang="ru-RU"/>
          </a:p>
        </c:txPr>
        <c:crossAx val="201335808"/>
        <c:crosses val="autoZero"/>
        <c:crossBetween val="between"/>
        <c:majorUnit val="300000"/>
      </c:valAx>
      <c:spPr>
        <a:solidFill>
          <a:srgbClr val="DDFAFB"/>
        </a:solidFill>
      </c:spPr>
    </c:plotArea>
    <c:legend>
      <c:legendPos val="b"/>
      <c:layout>
        <c:manualLayout>
          <c:xMode val="edge"/>
          <c:yMode val="edge"/>
          <c:x val="0.25042101689445839"/>
          <c:y val="0.85247468418276273"/>
          <c:w val="0.62721517072613231"/>
          <c:h val="8.5806037199907328E-2"/>
        </c:manualLayout>
      </c:layout>
      <c:overlay val="1"/>
      <c:txPr>
        <a:bodyPr/>
        <a:lstStyle/>
        <a:p>
          <a:pPr>
            <a:defRPr sz="1200" b="1">
              <a:latin typeface="Liberation Serif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3779588198141552"/>
          <c:y val="0.12802178772708667"/>
          <c:w val="0.74495505374858362"/>
          <c:h val="0.6855837347690564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3.6198626906309872E-2"/>
                  <c:y val="0.17723190390730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D75-4BB5-9E00-8D52652B20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50" b="1">
                    <a:solidFill>
                      <a:schemeClr val="tx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Субсидии</c:v>
                </c:pt>
              </c:strCache>
            </c:strRef>
          </c:cat>
          <c:val>
            <c:numRef>
              <c:f>Лист1!$B$2</c:f>
              <c:numCache>
                <c:formatCode>_-* #,##0.0\ _₽_-;\-* #,##0.0\ _₽_-;_-* "-"??\ _₽_-;_-@_-</c:formatCode>
                <c:ptCount val="1"/>
                <c:pt idx="0">
                  <c:v>279984.3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D75-4BB5-9E00-8D52652B20A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3.0158612280707816E-2"/>
                  <c:y val="0.184178977492458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D75-4BB5-9E00-8D52652B20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50" b="1">
                    <a:solidFill>
                      <a:schemeClr val="bg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Субсидии</c:v>
                </c:pt>
              </c:strCache>
            </c:strRef>
          </c:cat>
          <c:val>
            <c:numRef>
              <c:f>Лист1!$C$2</c:f>
              <c:numCache>
                <c:formatCode>_-* #,##0.0\ _₽_-;\-* #,##0.0\ _₽_-;_-* "-"??\ _₽_-;_-@_-</c:formatCode>
                <c:ptCount val="1"/>
                <c:pt idx="0">
                  <c:v>555663.93999999994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D75-4BB5-9E00-8D52652B20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38"/>
        <c:shape val="cylinder"/>
        <c:axId val="202772992"/>
        <c:axId val="132179648"/>
        <c:axId val="0"/>
      </c:bar3DChart>
      <c:catAx>
        <c:axId val="2027729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high"/>
        <c:txPr>
          <a:bodyPr/>
          <a:lstStyle/>
          <a:p>
            <a:pPr>
              <a:defRPr sz="1200" b="1">
                <a:latin typeface="Liberation Serif" pitchFamily="18" charset="0"/>
              </a:defRPr>
            </a:pPr>
            <a:endParaRPr lang="ru-RU"/>
          </a:p>
        </c:txPr>
        <c:crossAx val="132179648"/>
        <c:crosses val="autoZero"/>
        <c:auto val="1"/>
        <c:lblAlgn val="l"/>
        <c:lblOffset val="100"/>
        <c:noMultiLvlLbl val="0"/>
      </c:catAx>
      <c:valAx>
        <c:axId val="132179648"/>
        <c:scaling>
          <c:orientation val="minMax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Liberation Serif" pitchFamily="18" charset="0"/>
              </a:defRPr>
            </a:pPr>
            <a:endParaRPr lang="ru-RU"/>
          </a:p>
        </c:txPr>
        <c:crossAx val="202772992"/>
        <c:crosses val="autoZero"/>
        <c:crossBetween val="between"/>
        <c:majorUnit val="200000"/>
      </c:valAx>
      <c:spPr>
        <a:solidFill>
          <a:srgbClr val="DDFAFB"/>
        </a:solidFill>
      </c:spPr>
    </c:plotArea>
    <c:legend>
      <c:legendPos val="b"/>
      <c:layout>
        <c:manualLayout>
          <c:xMode val="edge"/>
          <c:yMode val="edge"/>
          <c:x val="0.25889649827267869"/>
          <c:y val="0.84113378042253073"/>
          <c:w val="0.5728649197708191"/>
          <c:h val="8.7370517301092535E-2"/>
        </c:manualLayout>
      </c:layout>
      <c:overlay val="0"/>
      <c:txPr>
        <a:bodyPr/>
        <a:lstStyle/>
        <a:p>
          <a:pPr>
            <a:defRPr sz="1200" b="1">
              <a:latin typeface="Liberation Serif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887212537531468"/>
          <c:y val="0.218315203539476"/>
          <c:w val="0.78268181421934313"/>
          <c:h val="0.6888756641418927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3.4765036146490125E-2"/>
                  <c:y val="0.215578987955586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30D-40D0-970B-B3DD60F056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50" b="1">
                    <a:solidFill>
                      <a:schemeClr val="tx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Иные межбюджетные трансферты</c:v>
                </c:pt>
              </c:strCache>
            </c:strRef>
          </c:cat>
          <c:val>
            <c:numRef>
              <c:f>Лист1!$B$2</c:f>
              <c:numCache>
                <c:formatCode>_-* #,##0.0\ _₽_-;\-* #,##0.0\ _₽_-;_-* "-"??\ _₽_-;_-@_-</c:formatCode>
                <c:ptCount val="1"/>
                <c:pt idx="0">
                  <c:v>153503.89000000001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30D-40D0-970B-B3DD60F056C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4.0623462472423696E-2"/>
                  <c:y val="0.205273786783547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30D-40D0-970B-B3DD60F056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50" b="1">
                    <a:solidFill>
                      <a:schemeClr val="bg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Иные межбюджетные трансферты</c:v>
                </c:pt>
              </c:strCache>
            </c:strRef>
          </c:cat>
          <c:val>
            <c:numRef>
              <c:f>Лист1!$C$2</c:f>
              <c:numCache>
                <c:formatCode>_-* #,##0.0\ _₽_-;\-* #,##0.0\ _₽_-;_-* "-"??\ _₽_-;_-@_-</c:formatCode>
                <c:ptCount val="1"/>
                <c:pt idx="0">
                  <c:v>158408.82999999999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30D-40D0-970B-B3DD60F056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12"/>
        <c:shape val="cylinder"/>
        <c:axId val="201338368"/>
        <c:axId val="132181376"/>
        <c:axId val="0"/>
      </c:bar3DChart>
      <c:catAx>
        <c:axId val="2013383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high"/>
        <c:txPr>
          <a:bodyPr/>
          <a:lstStyle/>
          <a:p>
            <a:pPr>
              <a:defRPr sz="1200" b="1">
                <a:latin typeface="Liberation Serif" pitchFamily="18" charset="0"/>
              </a:defRPr>
            </a:pPr>
            <a:endParaRPr lang="ru-RU"/>
          </a:p>
        </c:txPr>
        <c:crossAx val="132181376"/>
        <c:crosses val="autoZero"/>
        <c:auto val="1"/>
        <c:lblAlgn val="l"/>
        <c:lblOffset val="100"/>
        <c:noMultiLvlLbl val="0"/>
      </c:catAx>
      <c:valAx>
        <c:axId val="132181376"/>
        <c:scaling>
          <c:orientation val="minMax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 b="0">
                <a:latin typeface="Liberation Serif" pitchFamily="18" charset="0"/>
              </a:defRPr>
            </a:pPr>
            <a:endParaRPr lang="ru-RU"/>
          </a:p>
        </c:txPr>
        <c:crossAx val="201338368"/>
        <c:crosses val="autoZero"/>
        <c:crossBetween val="between"/>
        <c:majorUnit val="50000"/>
      </c:valAx>
      <c:spPr>
        <a:solidFill>
          <a:srgbClr val="DDFAFB"/>
        </a:solidFill>
      </c:spPr>
    </c:plotArea>
    <c:legend>
      <c:legendPos val="b"/>
      <c:layout>
        <c:manualLayout>
          <c:xMode val="edge"/>
          <c:yMode val="edge"/>
          <c:x val="0.35605369244687096"/>
          <c:y val="0.94209916218459389"/>
          <c:w val="0.39102103734505689"/>
          <c:h val="4.6020213440336695E-2"/>
        </c:manualLayout>
      </c:layout>
      <c:overlay val="0"/>
      <c:txPr>
        <a:bodyPr/>
        <a:lstStyle/>
        <a:p>
          <a:pPr>
            <a:defRPr sz="1200" b="1">
              <a:latin typeface="Liberation Serif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7225722003585067"/>
          <c:y val="0.25971256461700332"/>
          <c:w val="0.82774277996414936"/>
          <c:h val="0.62204934745812557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3.5369980878537231E-2"/>
                  <c:y val="0.239951013835913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3021-45BB-9531-97E66CE384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rgbClr val="FF0000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Возврат остатков субсидий, субвенций и иных МБТ</c:v>
                </c:pt>
              </c:strCache>
            </c:strRef>
          </c:cat>
          <c:val>
            <c:numRef>
              <c:f>Лист1!$B$2</c:f>
              <c:numCache>
                <c:formatCode>_-* #,##0.0\ _₽_-;\-* #,##0.0\ _₽_-;_-* "-"??\ _₽_-;_-@_-</c:formatCode>
                <c:ptCount val="1"/>
                <c:pt idx="0">
                  <c:v>-16849.5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021-45BB-9531-97E66CE3842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4.4669043243746334E-2"/>
                  <c:y val="0.215657900565539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3021-45BB-9531-97E66CE384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rgbClr val="FF0000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Возврат остатков субсидий, субвенций и иных МБТ</c:v>
                </c:pt>
              </c:strCache>
            </c:strRef>
          </c:cat>
          <c:val>
            <c:numRef>
              <c:f>Лист1!$C$2</c:f>
              <c:numCache>
                <c:formatCode>_-* #,##0.0\ _₽_-;\-* #,##0.0\ _₽_-;_-* "-"??\ _₽_-;_-@_-</c:formatCode>
                <c:ptCount val="1"/>
                <c:pt idx="0">
                  <c:v>-37406.53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021-45BB-9531-97E66CE384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52"/>
        <c:shape val="cylinder"/>
        <c:axId val="201336320"/>
        <c:axId val="132183104"/>
        <c:axId val="0"/>
      </c:bar3DChart>
      <c:catAx>
        <c:axId val="201336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high"/>
        <c:txPr>
          <a:bodyPr/>
          <a:lstStyle/>
          <a:p>
            <a:pPr>
              <a:defRPr sz="1200" b="1">
                <a:latin typeface="Liberation Serif" pitchFamily="18" charset="0"/>
              </a:defRPr>
            </a:pPr>
            <a:endParaRPr lang="ru-RU"/>
          </a:p>
        </c:txPr>
        <c:crossAx val="132183104"/>
        <c:crosses val="autoZero"/>
        <c:auto val="1"/>
        <c:lblAlgn val="l"/>
        <c:lblOffset val="100"/>
        <c:noMultiLvlLbl val="0"/>
      </c:catAx>
      <c:valAx>
        <c:axId val="132183104"/>
        <c:scaling>
          <c:orientation val="minMax"/>
          <c:max val="0"/>
          <c:min val="-3000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solidFill>
                  <a:srgbClr val="FF0000"/>
                </a:solidFill>
                <a:latin typeface="Liberation Serif" pitchFamily="18" charset="0"/>
              </a:defRPr>
            </a:pPr>
            <a:endParaRPr lang="ru-RU"/>
          </a:p>
        </c:txPr>
        <c:crossAx val="201336320"/>
        <c:crosses val="autoZero"/>
        <c:crossBetween val="between"/>
        <c:majorUnit val="5000"/>
      </c:valAx>
      <c:spPr>
        <a:solidFill>
          <a:srgbClr val="DDFAFB"/>
        </a:solidFill>
        <a:ln>
          <a:noFill/>
        </a:ln>
      </c:spPr>
    </c:plotArea>
    <c:legend>
      <c:legendPos val="b"/>
      <c:layout>
        <c:manualLayout>
          <c:xMode val="edge"/>
          <c:yMode val="edge"/>
          <c:x val="0.33460774828363743"/>
          <c:y val="0.93502615870963834"/>
          <c:w val="0.40887827201779098"/>
          <c:h val="6.4973841290361684E-2"/>
        </c:manualLayout>
      </c:layout>
      <c:overlay val="0"/>
      <c:txPr>
        <a:bodyPr/>
        <a:lstStyle/>
        <a:p>
          <a:pPr>
            <a:defRPr sz="1200" b="1">
              <a:latin typeface="Liberation Serif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537925139541834"/>
          <c:y val="0.2898305417045165"/>
          <c:w val="0.83295026224646818"/>
          <c:h val="0.58805680087833379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5.4736973669592265E-2"/>
                  <c:y val="1.49869711446203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332D-45D5-A542-3EDAD3A829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50" b="1" baseline="0">
                    <a:solidFill>
                      <a:schemeClr val="tx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Доходы от возврата остстков субсидий, субвенций и иных МБТ прошлых лет</c:v>
                </c:pt>
              </c:strCache>
            </c:strRef>
          </c:cat>
          <c:val>
            <c:numRef>
              <c:f>Лист1!$B$2</c:f>
              <c:numCache>
                <c:formatCode>_-* #,##0.0\ _₽_-;\-* #,##0.0\ _₽_-;_-* "-"??\ _₽_-;_-@_-</c:formatCode>
                <c:ptCount val="1"/>
                <c:pt idx="0">
                  <c:v>4596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32D-45D5-A542-3EDAD3A8299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3.9014920059387344E-2"/>
                  <c:y val="0.147001016477436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332D-45D5-A542-3EDAD3A829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50" b="1">
                    <a:solidFill>
                      <a:schemeClr val="bg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</c:f>
              <c:strCache>
                <c:ptCount val="1"/>
                <c:pt idx="0">
                  <c:v>Доходы от возврата остстков субсидий, субвенций и иных МБТ прошлых лет</c:v>
                </c:pt>
              </c:strCache>
            </c:strRef>
          </c:cat>
          <c:val>
            <c:numRef>
              <c:f>Лист1!$C$2</c:f>
              <c:numCache>
                <c:formatCode>_-* #,##0.0\ _₽_-;\-* #,##0.0\ _₽_-;_-* "-"??\ _₽_-;_-@_-</c:formatCode>
                <c:ptCount val="1"/>
                <c:pt idx="0">
                  <c:v>22021.06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32D-45D5-A542-3EDAD3A829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0"/>
        <c:shape val="cylinder"/>
        <c:axId val="201337344"/>
        <c:axId val="132184832"/>
        <c:axId val="0"/>
      </c:bar3DChart>
      <c:catAx>
        <c:axId val="2013373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high"/>
        <c:txPr>
          <a:bodyPr rot="0" anchor="t" anchorCtr="0"/>
          <a:lstStyle/>
          <a:p>
            <a:pPr>
              <a:defRPr sz="1100" b="1">
                <a:latin typeface="Liberation Serif" pitchFamily="18" charset="0"/>
              </a:defRPr>
            </a:pPr>
            <a:endParaRPr lang="ru-RU"/>
          </a:p>
        </c:txPr>
        <c:crossAx val="132184832"/>
        <c:crosses val="autoZero"/>
        <c:auto val="1"/>
        <c:lblAlgn val="l"/>
        <c:lblOffset val="10"/>
        <c:noMultiLvlLbl val="0"/>
      </c:catAx>
      <c:valAx>
        <c:axId val="132184832"/>
        <c:scaling>
          <c:orientation val="minMax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Liberation Serif" pitchFamily="18" charset="0"/>
              </a:defRPr>
            </a:pPr>
            <a:endParaRPr lang="ru-RU"/>
          </a:p>
        </c:txPr>
        <c:crossAx val="201337344"/>
        <c:crosses val="autoZero"/>
        <c:crossBetween val="between"/>
        <c:minorUnit val="40"/>
      </c:valAx>
      <c:spPr>
        <a:solidFill>
          <a:srgbClr val="DDFAFB"/>
        </a:solidFill>
      </c:spPr>
    </c:plotArea>
    <c:legend>
      <c:legendPos val="b"/>
      <c:layout>
        <c:manualLayout>
          <c:xMode val="edge"/>
          <c:yMode val="edge"/>
          <c:x val="0.18087862816154601"/>
          <c:y val="0.9140430475045257"/>
          <c:w val="0.64657515235952201"/>
          <c:h val="7.0394813339484705E-2"/>
        </c:manualLayout>
      </c:layout>
      <c:overlay val="0"/>
      <c:txPr>
        <a:bodyPr/>
        <a:lstStyle/>
        <a:p>
          <a:pPr>
            <a:defRPr sz="1200" b="1">
              <a:latin typeface="Liberation Serif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30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9712638456794762E-3"/>
          <c:y val="0.15063679887848699"/>
          <c:w val="0.5657286476504042"/>
          <c:h val="0.8493632011215129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"/>
          <c:dLbls>
            <c:dLbl>
              <c:idx val="0"/>
              <c:layout>
                <c:manualLayout>
                  <c:x val="-6.5127562805398345E-2"/>
                  <c:y val="-2.40941058166215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018-4193-A387-EEEF03C62DB2}"/>
                </c:ext>
              </c:extLst>
            </c:dLbl>
            <c:dLbl>
              <c:idx val="1"/>
              <c:layout>
                <c:manualLayout>
                  <c:x val="-5.721449830937439E-2"/>
                  <c:y val="-7.5843580686221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7018-4193-A387-EEEF03C62DB2}"/>
                </c:ext>
              </c:extLst>
            </c:dLbl>
            <c:dLbl>
              <c:idx val="2"/>
              <c:layout>
                <c:manualLayout>
                  <c:x val="1.7770278811835923E-3"/>
                  <c:y val="-9.9060163125088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7018-4193-A387-EEEF03C62DB2}"/>
                </c:ext>
              </c:extLst>
            </c:dLbl>
            <c:dLbl>
              <c:idx val="3"/>
              <c:layout>
                <c:manualLayout>
                  <c:x val="3.9348020967601351E-2"/>
                  <c:y val="-8.00410121879086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018-4193-A387-EEEF03C62DB2}"/>
                </c:ext>
              </c:extLst>
            </c:dLbl>
            <c:dLbl>
              <c:idx val="4"/>
              <c:layout>
                <c:manualLayout>
                  <c:x val="4.574612947337979E-2"/>
                  <c:y val="-2.54426674772229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7018-4193-A387-EEEF03C62DB2}"/>
                </c:ext>
              </c:extLst>
            </c:dLbl>
            <c:dLbl>
              <c:idx val="5"/>
              <c:layout>
                <c:manualLayout>
                  <c:x val="-0.13810366852210273"/>
                  <c:y val="5.40409355863638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018-4193-A387-EEEF03C62DB2}"/>
                </c:ext>
              </c:extLst>
            </c:dLbl>
            <c:dLbl>
              <c:idx val="6"/>
              <c:layout>
                <c:manualLayout>
                  <c:x val="-8.4581864648101371E-2"/>
                  <c:y val="-0.17071315377275986"/>
                </c:manualLayout>
              </c:layout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bg1"/>
                      </a:solidFill>
                      <a:latin typeface="Liberation Serif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7018-4193-A387-EEEF03C62DB2}"/>
                </c:ext>
              </c:extLst>
            </c:dLbl>
            <c:dLbl>
              <c:idx val="7"/>
              <c:layout>
                <c:manualLayout>
                  <c:x val="-2.6869977666653007E-2"/>
                  <c:y val="4.85622642654259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7018-4193-A387-EEEF03C62DB2}"/>
                </c:ext>
              </c:extLst>
            </c:dLbl>
            <c:dLbl>
              <c:idx val="8"/>
              <c:layout>
                <c:manualLayout>
                  <c:x val="8.1556545968077571E-2"/>
                  <c:y val="-0.181095939804991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7018-4193-A387-EEEF03C62DB2}"/>
                </c:ext>
              </c:extLst>
            </c:dLbl>
            <c:dLbl>
              <c:idx val="9"/>
              <c:layout>
                <c:manualLayout>
                  <c:x val="-2.0893137618788412E-2"/>
                  <c:y val="-3.01714415157122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7018-4193-A387-EEEF03C62DB2}"/>
                </c:ext>
              </c:extLst>
            </c:dLbl>
            <c:dLbl>
              <c:idx val="10"/>
              <c:layout>
                <c:manualLayout>
                  <c:x val="9.8967493983734573E-3"/>
                  <c:y val="-8.6757530472294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7018-4193-A387-EEEF03C62DB2}"/>
                </c:ext>
              </c:extLst>
            </c:dLbl>
            <c:dLbl>
              <c:idx val="11"/>
              <c:layout>
                <c:manualLayout>
                  <c:x val="8.6209316971323377E-2"/>
                  <c:y val="6.6373696702657969E-2"/>
                </c:manualLayout>
              </c:layout>
              <c:spPr/>
              <c:txPr>
                <a:bodyPr/>
                <a:lstStyle/>
                <a:p>
                  <a:pPr>
                    <a:defRPr sz="1100" b="1">
                      <a:solidFill>
                        <a:schemeClr val="bg1"/>
                      </a:solidFill>
                      <a:latin typeface="Liberation Serif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7018-4193-A387-EEEF03C62DB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Лист1!$A$2:$A$13</c:f>
              <c:strCache>
                <c:ptCount val="12"/>
                <c:pt idx="0">
                  <c:v>017 Министерство природный ресурсов и экологии Свердловской области 0,00%</c:v>
                </c:pt>
                <c:pt idx="1">
                  <c:v>019 Департамент по обеспечению деятельности мировых судей Свердловской облсти 0,02%</c:v>
                </c:pt>
                <c:pt idx="2">
                  <c:v>036 Администрация Южного управленческого округа 0,00%</c:v>
                </c:pt>
                <c:pt idx="3">
                  <c:v>045 Департамент по охране, контролю и регулированию использования животного мира Свердловской области 0,01%</c:v>
                </c:pt>
                <c:pt idx="4">
                  <c:v>048 Уральское межрегиональное управление Федеральной службы по надзору в сфере природопользования 0,32%</c:v>
                </c:pt>
                <c:pt idx="5">
                  <c:v>182 Управление Федеральной налоговой службы по Свердловской области 29,85%</c:v>
                </c:pt>
                <c:pt idx="6">
                  <c:v>901 Администрация муниципального округа Сухой Лог 17,01%</c:v>
                </c:pt>
                <c:pt idx="7">
                  <c:v>902 Комитет по управлению муниципальной собственностью Администрации муниципального округа Сухой Лог 1,64%</c:v>
                </c:pt>
                <c:pt idx="8">
                  <c:v>906 Упрвление образования Администрации муниципального округа Сухой Лог 30,32%</c:v>
                </c:pt>
                <c:pt idx="9">
                  <c:v>908 Управление культуры Администрации муниципального округа Сухой Лог 0,15 %</c:v>
                </c:pt>
                <c:pt idx="10">
                  <c:v>915 Управление физической культуры и спорта Администрации муниципального округа Сухой Лог 0,13%</c:v>
                </c:pt>
                <c:pt idx="11">
                  <c:v>919 Финансовое управление Администрации муниципального округа Сухой Лог 20,55%</c:v>
                </c:pt>
              </c:strCache>
            </c:strRef>
          </c:cat>
          <c:val>
            <c:numRef>
              <c:f>Лист1!$B$2:$B$13</c:f>
              <c:numCache>
                <c:formatCode>_-* #,##0.0\ _₽_-;\-* #,##0.0\ _₽_-;_-* "-"??\ _₽_-;_-@_-</c:formatCode>
                <c:ptCount val="12"/>
                <c:pt idx="0">
                  <c:v>52.7</c:v>
                </c:pt>
                <c:pt idx="1">
                  <c:v>668.5</c:v>
                </c:pt>
                <c:pt idx="2">
                  <c:v>39.200000000000003</c:v>
                </c:pt>
                <c:pt idx="3">
                  <c:v>440.7</c:v>
                </c:pt>
                <c:pt idx="4">
                  <c:v>13360.3</c:v>
                </c:pt>
                <c:pt idx="5">
                  <c:v>1264286.6000000001</c:v>
                </c:pt>
                <c:pt idx="6">
                  <c:v>720465.1</c:v>
                </c:pt>
                <c:pt idx="7">
                  <c:v>69587.8</c:v>
                </c:pt>
                <c:pt idx="8">
                  <c:v>1284316.7</c:v>
                </c:pt>
                <c:pt idx="9">
                  <c:v>6353.9</c:v>
                </c:pt>
                <c:pt idx="10">
                  <c:v>5684.3</c:v>
                </c:pt>
                <c:pt idx="11">
                  <c:v>870305.8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7018-4193-A387-EEEF03C62DB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cat>
            <c:strRef>
              <c:f>Лист1!$A$2:$A$13</c:f>
              <c:strCache>
                <c:ptCount val="12"/>
                <c:pt idx="0">
                  <c:v>017 Министерство природный ресурсов и экологии Свердловской области 0,00%</c:v>
                </c:pt>
                <c:pt idx="1">
                  <c:v>019 Департамент по обеспечению деятельности мировых судей Свердловской облсти 0,02%</c:v>
                </c:pt>
                <c:pt idx="2">
                  <c:v>036 Администрация Южного управленческого округа 0,00%</c:v>
                </c:pt>
                <c:pt idx="3">
                  <c:v>045 Департамент по охране, контролю и регулированию использования животного мира Свердловской области 0,01%</c:v>
                </c:pt>
                <c:pt idx="4">
                  <c:v>048 Уральское межрегиональное управление Федеральной службы по надзору в сфере природопользования 0,32%</c:v>
                </c:pt>
                <c:pt idx="5">
                  <c:v>182 Управление Федеральной налоговой службы по Свердловской области 29,85%</c:v>
                </c:pt>
                <c:pt idx="6">
                  <c:v>901 Администрация муниципального округа Сухой Лог 17,01%</c:v>
                </c:pt>
                <c:pt idx="7">
                  <c:v>902 Комитет по управлению муниципальной собственностью Администрации муниципального округа Сухой Лог 1,64%</c:v>
                </c:pt>
                <c:pt idx="8">
                  <c:v>906 Упрвление образования Администрации муниципального округа Сухой Лог 30,32%</c:v>
                </c:pt>
                <c:pt idx="9">
                  <c:v>908 Управление культуры Администрации муниципального округа Сухой Лог 0,15 %</c:v>
                </c:pt>
                <c:pt idx="10">
                  <c:v>915 Управление физической культуры и спорта Администрации муниципального округа Сухой Лог 0,13%</c:v>
                </c:pt>
                <c:pt idx="11">
                  <c:v>919 Финансовое управление Администрации муниципального округа Сухой Лог 20,55%</c:v>
                </c:pt>
              </c:strCache>
            </c:strRef>
          </c:cat>
          <c:val>
            <c:numRef>
              <c:f>Лист1!$C$2:$C$13</c:f>
              <c:numCache>
                <c:formatCode>0.00%</c:formatCode>
                <c:ptCount val="12"/>
                <c:pt idx="0">
                  <c:v>1.2442269757096676E-5</c:v>
                </c:pt>
                <c:pt idx="1">
                  <c:v>1.5783030991687149E-4</c:v>
                </c:pt>
                <c:pt idx="2">
                  <c:v>9.2549710527170718E-6</c:v>
                </c:pt>
                <c:pt idx="3">
                  <c:v>1.0404759548296973E-4</c:v>
                </c:pt>
                <c:pt idx="4">
                  <c:v>3.1543160651942826E-3</c:v>
                </c:pt>
                <c:pt idx="5">
                  <c:v>0.29849326238107365</c:v>
                </c:pt>
                <c:pt idx="6">
                  <c:v>0.17009907257634974</c:v>
                </c:pt>
                <c:pt idx="7">
                  <c:v>1.6429415168935334E-2</c:v>
                </c:pt>
                <c:pt idx="8">
                  <c:v>0.30322229288319169</c:v>
                </c:pt>
                <c:pt idx="9">
                  <c:v>1.500131647241301E-3</c:v>
                </c:pt>
                <c:pt idx="10">
                  <c:v>1.3420416315040728E-3</c:v>
                </c:pt>
                <c:pt idx="11">
                  <c:v>0.20547589250030035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7018-4193-A387-EEEF03C62D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3488918976212827"/>
          <c:y val="0"/>
          <c:w val="0.36078568852987125"/>
          <c:h val="0.99827750356663425"/>
        </c:manualLayout>
      </c:layout>
      <c:overlay val="0"/>
      <c:txPr>
        <a:bodyPr/>
        <a:lstStyle/>
        <a:p>
          <a:pPr algn="just">
            <a:defRPr sz="1100">
              <a:latin typeface="Liberation Serif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effectLst>
      <a:glow>
        <a:schemeClr val="accent1"/>
      </a:glow>
      <a:softEdge rad="0"/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729131948302054"/>
          <c:y val="0"/>
          <c:w val="0.80746352257156628"/>
          <c:h val="0.8087708522599348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произведено расходов -4 149 657,5 тыс. рублей</c:v>
                </c:pt>
              </c:strCache>
            </c:strRef>
          </c:tx>
          <c:explosion val="27"/>
          <c:dPt>
            <c:idx val="0"/>
            <c:bubble3D val="0"/>
            <c:spPr>
              <a:solidFill>
                <a:schemeClr val="accent4">
                  <a:lumMod val="75000"/>
                </a:schemeClr>
              </a:solidFill>
            </c:spPr>
          </c:dPt>
          <c:dPt>
            <c:idx val="1"/>
            <c:bubble3D val="0"/>
            <c:explosion val="29"/>
            <c:spPr>
              <a:solidFill>
                <a:srgbClr val="7030A0"/>
              </a:solidFill>
            </c:spPr>
          </c:dPt>
          <c:dPt>
            <c:idx val="2"/>
            <c:bubble3D val="0"/>
            <c:explosion val="36"/>
            <c:spPr>
              <a:solidFill>
                <a:schemeClr val="accent3"/>
              </a:solidFill>
            </c:spPr>
          </c:dPt>
          <c:dPt>
            <c:idx val="3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5"/>
            <c:bubble3D val="0"/>
            <c:explosion val="20"/>
            <c:spPr>
              <a:solidFill>
                <a:schemeClr val="bg1"/>
              </a:solidFill>
            </c:spPr>
          </c:dPt>
          <c:dPt>
            <c:idx val="6"/>
            <c:bubble3D val="0"/>
            <c:explosion val="34"/>
            <c:spPr>
              <a:solidFill>
                <a:schemeClr val="accent6">
                  <a:lumMod val="40000"/>
                  <a:lumOff val="60000"/>
                </a:schemeClr>
              </a:solidFill>
              <a:ln w="9525" cap="flat" cmpd="sng" algn="ctr">
                <a:solidFill>
                  <a:schemeClr val="accent1"/>
                </a:solidFill>
                <a:prstDash val="solid"/>
              </a:ln>
              <a:effectLst/>
            </c:spPr>
          </c:dPt>
          <c:dPt>
            <c:idx val="7"/>
            <c:bubble3D val="0"/>
            <c:spPr>
              <a:solidFill>
                <a:schemeClr val="accent1"/>
              </a:solidFill>
            </c:spPr>
          </c:dPt>
          <c:dPt>
            <c:idx val="8"/>
            <c:bubble3D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9"/>
            <c:bubble3D val="0"/>
            <c:spPr>
              <a:solidFill>
                <a:srgbClr val="FFFF00"/>
              </a:solidFill>
            </c:spPr>
          </c:dPt>
          <c:dPt>
            <c:idx val="10"/>
            <c:bubble3D val="0"/>
            <c:spPr>
              <a:solidFill>
                <a:schemeClr val="accent6">
                  <a:lumMod val="50000"/>
                </a:schemeClr>
              </a:solidFill>
            </c:spPr>
          </c:dPt>
          <c:dLbls>
            <c:dLbl>
              <c:idx val="0"/>
              <c:layout>
                <c:manualLayout>
                  <c:x val="-5.438053179276383E-2"/>
                  <c:y val="-0.1409853932902619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8040009443395195E-2"/>
                  <c:y val="-0.1157342780740955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5.1228451468355356E-2"/>
                  <c:y val="-5.471074963502701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9.2593878457949239E-2"/>
                  <c:y val="-8.4170384053887711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3.4591758323149389E-2"/>
                  <c:y val="4.418945162829107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3.1268863644780209E-2"/>
                  <c:y val="0.113630018472748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0.22781045161648719"/>
                  <c:y val="-0.1430898185813415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0.12345850461059871"/>
                  <c:y val="8.4165413361915967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0.1270335703440357"/>
                  <c:y val="-6.733630724311018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0.20576429007888028"/>
                  <c:y val="-9.469168206062365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0.11904927230307746"/>
                  <c:y val="-0.1183869706896520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0.14403503777358076"/>
                  <c:y val="-0.1851750106082851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-3.8213346665185416E-2"/>
                  <c:y val="-0.1367768740875673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bg2">
                        <a:lumMod val="25000"/>
                      </a:schemeClr>
                    </a:solidFill>
                    <a:latin typeface="Liberation Serif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Лист1!$A$2:$A$12</c:f>
              <c:strCache>
                <c:ptCount val="11"/>
                <c:pt idx="0">
                  <c:v>Общегосударственный вопросы, 6,2%</c:v>
                </c:pt>
                <c:pt idx="1">
                  <c:v>Национальная оборона, 0,1%</c:v>
                </c:pt>
                <c:pt idx="2">
                  <c:v>Национальная безопасность и првоохранительная деятельность, 0,9%</c:v>
                </c:pt>
                <c:pt idx="3">
                  <c:v>Национальная экономика, 7,3%</c:v>
                </c:pt>
                <c:pt idx="4">
                  <c:v>Жилищно-коммунальное хозяйство, 14,7%</c:v>
                </c:pt>
                <c:pt idx="5">
                  <c:v>Охрана окружающей среды, 0,1%</c:v>
                </c:pt>
                <c:pt idx="6">
                  <c:v>Образование,  53,9%</c:v>
                </c:pt>
                <c:pt idx="7">
                  <c:v>Культура и кинематография, 7,3%</c:v>
                </c:pt>
                <c:pt idx="8">
                  <c:v>Социальная политика 5,1%</c:v>
                </c:pt>
                <c:pt idx="9">
                  <c:v>Физическая культура и спорт, 4,3%</c:v>
                </c:pt>
                <c:pt idx="10">
                  <c:v>Средства массовой информации, 0,1%</c:v>
                </c:pt>
              </c:strCache>
            </c:strRef>
          </c:cat>
          <c:val>
            <c:numRef>
              <c:f>Лист1!$B$2:$B$12</c:f>
              <c:numCache>
                <c:formatCode>#,##0.0</c:formatCode>
                <c:ptCount val="11"/>
                <c:pt idx="0">
                  <c:v>259348</c:v>
                </c:pt>
                <c:pt idx="1">
                  <c:v>4746.8999999999996</c:v>
                </c:pt>
                <c:pt idx="2">
                  <c:v>35391.9</c:v>
                </c:pt>
                <c:pt idx="3">
                  <c:v>303233.8</c:v>
                </c:pt>
                <c:pt idx="4">
                  <c:v>610414.80000000005</c:v>
                </c:pt>
                <c:pt idx="5">
                  <c:v>3461.8</c:v>
                </c:pt>
                <c:pt idx="6">
                  <c:v>2236895</c:v>
                </c:pt>
                <c:pt idx="7">
                  <c:v>301892.5</c:v>
                </c:pt>
                <c:pt idx="8">
                  <c:v>210821.9</c:v>
                </c:pt>
                <c:pt idx="9">
                  <c:v>178895</c:v>
                </c:pt>
                <c:pt idx="10">
                  <c:v>4555.7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egendEntry>
        <c:idx val="0"/>
        <c:txPr>
          <a:bodyPr/>
          <a:lstStyle/>
          <a:p>
            <a:pPr>
              <a:defRPr sz="1000" b="1">
                <a:latin typeface="Liberation Serif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000" b="1">
                <a:latin typeface="Liberation Serif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000" b="1">
                <a:latin typeface="Liberation Serif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000" b="1">
                <a:latin typeface="Liberation Serif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4"/>
        <c:txPr>
          <a:bodyPr/>
          <a:lstStyle/>
          <a:p>
            <a:pPr>
              <a:defRPr sz="1000" b="1">
                <a:latin typeface="Liberation Serif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5"/>
        <c:txPr>
          <a:bodyPr/>
          <a:lstStyle/>
          <a:p>
            <a:pPr>
              <a:defRPr sz="1000" b="1">
                <a:latin typeface="Liberation Serif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6"/>
        <c:txPr>
          <a:bodyPr/>
          <a:lstStyle/>
          <a:p>
            <a:pPr>
              <a:defRPr sz="1000" b="1">
                <a:latin typeface="Liberation Serif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7"/>
        <c:txPr>
          <a:bodyPr/>
          <a:lstStyle/>
          <a:p>
            <a:pPr>
              <a:defRPr sz="1000" b="1">
                <a:latin typeface="Liberation Serif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8"/>
        <c:txPr>
          <a:bodyPr/>
          <a:lstStyle/>
          <a:p>
            <a:pPr>
              <a:defRPr sz="1000" b="1">
                <a:latin typeface="Liberation Serif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9"/>
        <c:txPr>
          <a:bodyPr/>
          <a:lstStyle/>
          <a:p>
            <a:pPr>
              <a:defRPr sz="1000" b="1">
                <a:latin typeface="Liberation Serif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0"/>
        <c:txPr>
          <a:bodyPr/>
          <a:lstStyle/>
          <a:p>
            <a:pPr>
              <a:defRPr sz="1000" b="1">
                <a:latin typeface="Liberation Serif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3.0864626152649705E-2"/>
          <c:y val="0.54808490008163524"/>
          <c:w val="0.58222732196422422"/>
          <c:h val="0.40772564829007368"/>
        </c:manualLayout>
      </c:layout>
      <c:overlay val="0"/>
      <c:txPr>
        <a:bodyPr/>
        <a:lstStyle/>
        <a:p>
          <a:pPr>
            <a:defRPr sz="1000" b="1">
              <a:latin typeface="Liberation Serif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1868784409469253"/>
          <c:y val="6.0605636419629062E-3"/>
          <c:w val="0.6450441476628167"/>
          <c:h val="0.9082075938703355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 2025 г.</c:v>
                </c:pt>
              </c:strCache>
            </c:strRef>
          </c:tx>
          <c:spPr>
            <a:solidFill>
              <a:srgbClr val="FFAFB1"/>
            </a:solidFill>
            <a:ln w="9525" cap="flat" cmpd="sng" algn="ctr">
              <a:solidFill>
                <a:schemeClr val="bg1"/>
              </a:solidFill>
              <a:prstDash val="solid"/>
            </a:ln>
            <a:effectLst>
              <a:innerShdw blurRad="114300">
                <a:prstClr val="black"/>
              </a:innerShdw>
            </a:effectLst>
          </c:spPr>
          <c:invertIfNegative val="0"/>
          <c:dLbls>
            <c:dLbl>
              <c:idx val="6"/>
              <c:layout>
                <c:manualLayout>
                  <c:x val="-5.5026265515229301E-2"/>
                  <c:y val="4.646432125504901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Общегосударственные расходы</c:v>
                </c:pt>
                <c:pt idx="1">
                  <c:v>Национальная оборона</c:v>
                </c:pt>
                <c:pt idx="2">
                  <c:v>Нац. безопасность и правоохранит.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 и кинематография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  <c:pt idx="10">
                  <c:v>Средства массовой информации</c:v>
                </c:pt>
              </c:strCache>
            </c:strRef>
          </c:cat>
          <c:val>
            <c:numRef>
              <c:f>Лист1!$B$2:$B$12</c:f>
              <c:numCache>
                <c:formatCode>#,##0.00</c:formatCode>
                <c:ptCount val="11"/>
                <c:pt idx="0">
                  <c:v>301979.90000000002</c:v>
                </c:pt>
                <c:pt idx="1">
                  <c:v>4746.8999999999996</c:v>
                </c:pt>
                <c:pt idx="2">
                  <c:v>38979.699999999997</c:v>
                </c:pt>
                <c:pt idx="3">
                  <c:v>309143.2</c:v>
                </c:pt>
                <c:pt idx="4">
                  <c:v>626046.5</c:v>
                </c:pt>
                <c:pt idx="5">
                  <c:v>6507</c:v>
                </c:pt>
                <c:pt idx="6">
                  <c:v>2326493.2999999998</c:v>
                </c:pt>
                <c:pt idx="7">
                  <c:v>301919</c:v>
                </c:pt>
                <c:pt idx="8">
                  <c:v>212362</c:v>
                </c:pt>
                <c:pt idx="9">
                  <c:v>179160.1</c:v>
                </c:pt>
                <c:pt idx="10">
                  <c:v>4556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 2025 г.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6000"/>
                    <a:satMod val="120000"/>
                    <a:lumMod val="120000"/>
                  </a:schemeClr>
                </a:gs>
                <a:gs pos="100000">
                  <a:schemeClr val="accent1">
                    <a:shade val="89000"/>
                    <a:lumMod val="9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25400" dir="5400000" rotWithShape="0">
                <a:srgbClr val="000000">
                  <a:alpha val="38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l">
                <a:rot lat="0" lon="0" rev="6360000"/>
              </a:lightRig>
            </a:scene3d>
            <a:sp3d contourW="19050" prstMaterial="flat">
              <a:bevelT w="63500" h="63500"/>
              <a:contourClr>
                <a:schemeClr val="accent1">
                  <a:shade val="25000"/>
                  <a:satMod val="180000"/>
                </a:schemeClr>
              </a:contourClr>
            </a:sp3d>
          </c:spPr>
          <c:invertIfNegative val="0"/>
          <c:dLbls>
            <c:dLbl>
              <c:idx val="6"/>
              <c:layout>
                <c:manualLayout>
                  <c:x val="-7.0546605347135333E-2"/>
                  <c:y val="-4.444413337439457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Общегосударственные расходы</c:v>
                </c:pt>
                <c:pt idx="1">
                  <c:v>Национальная оборона</c:v>
                </c:pt>
                <c:pt idx="2">
                  <c:v>Нац. безопасность и правоохранит.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 и кинематография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  <c:pt idx="10">
                  <c:v>Средства массовой информации</c:v>
                </c:pt>
              </c:strCache>
            </c:strRef>
          </c:cat>
          <c:val>
            <c:numRef>
              <c:f>Лист1!$C$2:$C$12</c:f>
              <c:numCache>
                <c:formatCode>#,##0.0</c:formatCode>
                <c:ptCount val="11"/>
                <c:pt idx="0">
                  <c:v>259348</c:v>
                </c:pt>
                <c:pt idx="1">
                  <c:v>4746.8999999999996</c:v>
                </c:pt>
                <c:pt idx="2">
                  <c:v>35391.9</c:v>
                </c:pt>
                <c:pt idx="3">
                  <c:v>303233.8</c:v>
                </c:pt>
                <c:pt idx="4">
                  <c:v>610414.80000000005</c:v>
                </c:pt>
                <c:pt idx="5">
                  <c:v>3461.8</c:v>
                </c:pt>
                <c:pt idx="6">
                  <c:v>2236895</c:v>
                </c:pt>
                <c:pt idx="7">
                  <c:v>301892.5</c:v>
                </c:pt>
                <c:pt idx="8">
                  <c:v>210821.9</c:v>
                </c:pt>
                <c:pt idx="9">
                  <c:v>178895</c:v>
                </c:pt>
                <c:pt idx="10">
                  <c:v>4555.7299999999996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5306368"/>
        <c:axId val="205951488"/>
      </c:barChart>
      <c:catAx>
        <c:axId val="20530636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solidFill>
            <a:schemeClr val="bg1"/>
          </a:solidFill>
          <a:ln w="38100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c:spPr>
        <c:crossAx val="205951488"/>
        <c:crosses val="autoZero"/>
        <c:auto val="1"/>
        <c:lblAlgn val="ctr"/>
        <c:lblOffset val="100"/>
        <c:noMultiLvlLbl val="0"/>
      </c:catAx>
      <c:valAx>
        <c:axId val="205951488"/>
        <c:scaling>
          <c:orientation val="minMax"/>
        </c:scaling>
        <c:delete val="0"/>
        <c:axPos val="b"/>
        <c:numFmt formatCode="#,##0.00" sourceLinked="1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205306368"/>
        <c:crosses val="autoZero"/>
        <c:crossBetween val="between"/>
      </c:valAx>
      <c:spPr>
        <a:noFill/>
        <a:ln w="9525" cap="flat" cmpd="sng" algn="ctr">
          <a:noFill/>
          <a:prstDash val="solid"/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c:spPr>
    </c:plotArea>
    <c:legend>
      <c:legendPos val="t"/>
      <c:layout>
        <c:manualLayout>
          <c:xMode val="edge"/>
          <c:yMode val="edge"/>
          <c:x val="0.61453559797304436"/>
          <c:y val="2.1580782416110604E-2"/>
          <c:w val="0.34887352246755882"/>
          <c:h val="6.810307857544623E-2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100" baseline="0">
          <a:latin typeface="Liberation Serif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5575661473794007"/>
          <c:y val="2.4292016334228447E-2"/>
          <c:w val="0.69174281181872321"/>
          <c:h val="0.9385806726081948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 - 3 508 032,7 тыс. руб.</c:v>
                </c:pt>
              </c:strCache>
            </c:strRef>
          </c:tx>
          <c:spPr>
            <a:gradFill rotWithShape="1">
              <a:gsLst>
                <a:gs pos="0">
                  <a:schemeClr val="dk1">
                    <a:tint val="0"/>
                  </a:schemeClr>
                </a:gs>
                <a:gs pos="44000">
                  <a:schemeClr val="dk1">
                    <a:tint val="60000"/>
                    <a:satMod val="120000"/>
                  </a:schemeClr>
                </a:gs>
                <a:gs pos="100000">
                  <a:schemeClr val="dk1">
                    <a:tint val="90000"/>
                    <a:alpha val="100000"/>
                    <a:lumMod val="90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dk1"/>
              </a:solidFill>
              <a:prstDash val="solid"/>
            </a:ln>
            <a:effectLst/>
          </c:spPr>
          <c:invertIfNegative val="0"/>
          <c:dLbls>
            <c:dLbl>
              <c:idx val="6"/>
              <c:layout>
                <c:manualLayout>
                  <c:x val="-5.7825997475690324E-2"/>
                  <c:y val="4.086605553312508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002060"/>
                    </a:solidFill>
                    <a:latin typeface="Liberation Serif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Общегосударственные расходы</c:v>
                </c:pt>
                <c:pt idx="1">
                  <c:v>Национальная оборона</c:v>
                </c:pt>
                <c:pt idx="2">
                  <c:v>Нац. безопасность и правоохранит.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 и кинематография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  <c:pt idx="10">
                  <c:v>Средства массовой информации</c:v>
                </c:pt>
              </c:strCache>
            </c:strRef>
          </c:cat>
          <c:val>
            <c:numRef>
              <c:f>Лист1!$B$2:$B$12</c:f>
              <c:numCache>
                <c:formatCode>#,##0.0</c:formatCode>
                <c:ptCount val="11"/>
                <c:pt idx="0">
                  <c:v>168225</c:v>
                </c:pt>
                <c:pt idx="1">
                  <c:v>4438.5</c:v>
                </c:pt>
                <c:pt idx="2">
                  <c:v>30552.7</c:v>
                </c:pt>
                <c:pt idx="3">
                  <c:v>210019.8</c:v>
                </c:pt>
                <c:pt idx="4">
                  <c:v>502960.7</c:v>
                </c:pt>
                <c:pt idx="5">
                  <c:v>5704.2</c:v>
                </c:pt>
                <c:pt idx="6">
                  <c:v>1998824.1</c:v>
                </c:pt>
                <c:pt idx="7">
                  <c:v>257105.5</c:v>
                </c:pt>
                <c:pt idx="8">
                  <c:v>175633.5</c:v>
                </c:pt>
                <c:pt idx="9">
                  <c:v>152361.60000000001</c:v>
                </c:pt>
                <c:pt idx="10">
                  <c:v>2207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 год - 4 149 657,5 тыс. руб.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6000"/>
                    <a:satMod val="120000"/>
                    <a:lumMod val="120000"/>
                  </a:schemeClr>
                </a:gs>
                <a:gs pos="100000">
                  <a:schemeClr val="accent1">
                    <a:shade val="89000"/>
                    <a:lumMod val="9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25400" dir="5400000" rotWithShape="0">
                <a:srgbClr val="000000">
                  <a:alpha val="38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l">
                <a:rot lat="0" lon="0" rev="6360000"/>
              </a:lightRig>
            </a:scene3d>
            <a:sp3d contourW="19050" prstMaterial="flat">
              <a:bevelT w="63500" h="63500"/>
              <a:contourClr>
                <a:schemeClr val="accent1">
                  <a:shade val="25000"/>
                  <a:satMod val="180000"/>
                </a:schemeClr>
              </a:contourClr>
            </a:sp3d>
          </c:spPr>
          <c:invertIfNegative val="0"/>
          <c:dLbls>
            <c:dLbl>
              <c:idx val="6"/>
              <c:layout>
                <c:manualLayout>
                  <c:x val="-4.7971616090199967E-2"/>
                  <c:y val="-3.838356973243167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>
                    <a:solidFill>
                      <a:srgbClr val="0070C0"/>
                    </a:solidFill>
                    <a:latin typeface="Liberation Serif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Лист1!$A$2:$A$12</c:f>
              <c:strCache>
                <c:ptCount val="11"/>
                <c:pt idx="0">
                  <c:v>Общегосударственные расходы</c:v>
                </c:pt>
                <c:pt idx="1">
                  <c:v>Национальная оборона</c:v>
                </c:pt>
                <c:pt idx="2">
                  <c:v>Нац. безопасность и правоохранит.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 и кинематография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  <c:pt idx="10">
                  <c:v>Средства массовой информации</c:v>
                </c:pt>
              </c:strCache>
            </c:strRef>
          </c:cat>
          <c:val>
            <c:numRef>
              <c:f>Лист1!$C$2:$C$12</c:f>
              <c:numCache>
                <c:formatCode>#,##0.0</c:formatCode>
                <c:ptCount val="11"/>
                <c:pt idx="0">
                  <c:v>259348</c:v>
                </c:pt>
                <c:pt idx="1">
                  <c:v>4746.8999999999996</c:v>
                </c:pt>
                <c:pt idx="2">
                  <c:v>35391.9</c:v>
                </c:pt>
                <c:pt idx="3">
                  <c:v>303233.8</c:v>
                </c:pt>
                <c:pt idx="4">
                  <c:v>610414.80000000005</c:v>
                </c:pt>
                <c:pt idx="5">
                  <c:v>3461.8</c:v>
                </c:pt>
                <c:pt idx="6">
                  <c:v>2236895</c:v>
                </c:pt>
                <c:pt idx="7">
                  <c:v>301892.5</c:v>
                </c:pt>
                <c:pt idx="8">
                  <c:v>210821.9</c:v>
                </c:pt>
                <c:pt idx="9">
                  <c:v>178895</c:v>
                </c:pt>
                <c:pt idx="10">
                  <c:v>4555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5318144"/>
        <c:axId val="146366464"/>
      </c:barChart>
      <c:catAx>
        <c:axId val="20531814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solidFill>
            <a:schemeClr val="bg1"/>
          </a:solidFill>
          <a:ln w="38100" cap="flat" cmpd="sng" algn="ctr">
            <a:solidFill>
              <a:schemeClr val="accent1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c:spPr>
        <c:txPr>
          <a:bodyPr/>
          <a:lstStyle/>
          <a:p>
            <a:pPr>
              <a:defRPr b="1">
                <a:solidFill>
                  <a:schemeClr val="tx1"/>
                </a:solidFill>
                <a:latin typeface="Liberation Serif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146366464"/>
        <c:crosses val="autoZero"/>
        <c:auto val="1"/>
        <c:lblAlgn val="ctr"/>
        <c:lblOffset val="100"/>
        <c:noMultiLvlLbl val="0"/>
      </c:catAx>
      <c:valAx>
        <c:axId val="146366464"/>
        <c:scaling>
          <c:orientation val="minMax"/>
        </c:scaling>
        <c:delete val="0"/>
        <c:axPos val="b"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750">
                <a:latin typeface="Liberation Serif" panose="02020603050405020304" pitchFamily="18" charset="0"/>
              </a:defRPr>
            </a:pPr>
            <a:endParaRPr lang="ru-RU"/>
          </a:p>
        </c:txPr>
        <c:crossAx val="205318144"/>
        <c:crosses val="autoZero"/>
        <c:crossBetween val="between"/>
      </c:valAx>
      <c:spPr>
        <a:noFill/>
        <a:ln w="9525" cap="flat" cmpd="sng" algn="ctr">
          <a:noFill/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</c:plotArea>
    <c:legend>
      <c:legendPos val="t"/>
      <c:legendEntry>
        <c:idx val="0"/>
        <c:txPr>
          <a:bodyPr/>
          <a:lstStyle/>
          <a:p>
            <a:pPr>
              <a:defRPr sz="1300" b="1">
                <a:solidFill>
                  <a:srgbClr val="0070C0"/>
                </a:solidFill>
                <a:latin typeface="Liberation Serif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300" b="1">
                <a:solidFill>
                  <a:schemeClr val="tx1">
                    <a:lumMod val="65000"/>
                    <a:lumOff val="35000"/>
                  </a:schemeClr>
                </a:solidFill>
                <a:latin typeface="Liberation Serif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132744130433595"/>
          <c:y val="0.76990395376123522"/>
          <c:w val="0.33179088935473572"/>
          <c:h val="0.13476927863703841"/>
        </c:manualLayout>
      </c:layout>
      <c:overlay val="0"/>
      <c:txPr>
        <a:bodyPr/>
        <a:lstStyle/>
        <a:p>
          <a:pPr>
            <a:defRPr sz="1300" b="1">
              <a:latin typeface="Liberation Serif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00" baseline="0"/>
      </a:pPr>
      <a:endParaRPr lang="ru-RU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075515408539337"/>
          <c:y val="2.7828022945419435E-2"/>
          <c:w val="0.88456580859323786"/>
          <c:h val="0.833027773044811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 год - план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6000"/>
                    <a:satMod val="120000"/>
                    <a:lumMod val="120000"/>
                  </a:schemeClr>
                </a:gs>
                <a:gs pos="100000">
                  <a:schemeClr val="accent1">
                    <a:shade val="89000"/>
                    <a:lumMod val="9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25400" dir="5400000" rotWithShape="0">
                <a:srgbClr val="000000">
                  <a:alpha val="38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l">
                <a:rot lat="0" lon="0" rev="6360000"/>
              </a:lightRig>
            </a:scene3d>
            <a:sp3d contourW="19050" prstMaterial="flat">
              <a:bevelT w="63500" h="63500"/>
              <a:contourClr>
                <a:schemeClr val="accent1">
                  <a:shade val="25000"/>
                  <a:satMod val="18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-1.4453472110944397E-3"/>
                  <c:y val="-2.885216107230078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3008124899849958E-2"/>
                  <c:y val="-5.770432214460210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4453472110944396E-2"/>
                  <c:y val="-3.173737717953086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8.6720832665666374E-3"/>
                  <c:y val="-3.173737717953076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7.2267360554721981E-3"/>
                  <c:y val="-2.59669449650707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1680208166416595E-2"/>
                  <c:y val="-5.770432214460157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1">
                    <a:latin typeface="Liberation Serif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ВСЕГО расходов</c:v>
                </c:pt>
                <c:pt idx="1">
                  <c:v>Образование</c:v>
                </c:pt>
                <c:pt idx="2">
                  <c:v>Культура</c:v>
                </c:pt>
                <c:pt idx="3">
                  <c:v>Социальная политика</c:v>
                </c:pt>
                <c:pt idx="4">
                  <c:v>Физкультура и спорт</c:v>
                </c:pt>
                <c:pt idx="5">
                  <c:v>ИТОГО социально - значимые расходы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4311893.5999999996</c:v>
                </c:pt>
                <c:pt idx="1">
                  <c:v>2326493.2999999998</c:v>
                </c:pt>
                <c:pt idx="2">
                  <c:v>301919</c:v>
                </c:pt>
                <c:pt idx="3">
                  <c:v>212362</c:v>
                </c:pt>
                <c:pt idx="4">
                  <c:v>179160.1</c:v>
                </c:pt>
                <c:pt idx="5">
                  <c:v>3019934.1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 год - факт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96000"/>
                    <a:satMod val="120000"/>
                    <a:lumMod val="120000"/>
                  </a:schemeClr>
                </a:gs>
                <a:gs pos="100000">
                  <a:schemeClr val="accent4">
                    <a:shade val="89000"/>
                    <a:lumMod val="9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25400" dir="5400000" rotWithShape="0">
                <a:srgbClr val="000000">
                  <a:alpha val="38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l">
                <a:rot lat="0" lon="0" rev="6360000"/>
              </a:lightRig>
            </a:scene3d>
            <a:sp3d contourW="19050" prstMaterial="flat">
              <a:bevelT w="63500" h="63500"/>
              <a:contourClr>
                <a:schemeClr val="accent4">
                  <a:shade val="25000"/>
                  <a:satMod val="180000"/>
                </a:schemeClr>
              </a:contourClr>
            </a:sp3d>
          </c:spPr>
          <c:invertIfNegative val="0"/>
          <c:dLbls>
            <c:dLbl>
              <c:idx val="0"/>
              <c:layout>
                <c:manualLayout>
                  <c:x val="2.3125555377511035E-2"/>
                  <c:y val="5.770432214460157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4615970107943E-2"/>
                  <c:y val="1.154063724654966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6720832665666374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6720832665666374E-3"/>
                  <c:y val="2.88498892485943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8789513744227715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2.8906830415021779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>
                    <a:latin typeface="Liberation Serif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ВСЕГО расходов</c:v>
                </c:pt>
                <c:pt idx="1">
                  <c:v>Образование</c:v>
                </c:pt>
                <c:pt idx="2">
                  <c:v>Культура</c:v>
                </c:pt>
                <c:pt idx="3">
                  <c:v>Социальная политика</c:v>
                </c:pt>
                <c:pt idx="4">
                  <c:v>Физкультура и спорт</c:v>
                </c:pt>
                <c:pt idx="5">
                  <c:v>ИТОГО социально - значимые расходы</c:v>
                </c:pt>
              </c:strCache>
            </c:strRef>
          </c:cat>
          <c:val>
            <c:numRef>
              <c:f>Лист1!$C$2:$C$7</c:f>
              <c:numCache>
                <c:formatCode>#,##0.0</c:formatCode>
                <c:ptCount val="6"/>
                <c:pt idx="0">
                  <c:v>4149657.5</c:v>
                </c:pt>
                <c:pt idx="1">
                  <c:v>2236895</c:v>
                </c:pt>
                <c:pt idx="2">
                  <c:v>301892.5</c:v>
                </c:pt>
                <c:pt idx="3">
                  <c:v>210821.9</c:v>
                </c:pt>
                <c:pt idx="4">
                  <c:v>178895</c:v>
                </c:pt>
                <c:pt idx="5">
                  <c:v>2928504.4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6136832"/>
        <c:axId val="146370496"/>
      </c:barChart>
      <c:catAx>
        <c:axId val="2061368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900" b="1">
                <a:latin typeface="Liberation Serif" pitchFamily="18" charset="0"/>
              </a:defRPr>
            </a:pPr>
            <a:endParaRPr lang="ru-RU"/>
          </a:p>
        </c:txPr>
        <c:crossAx val="146370496"/>
        <c:crosses val="autoZero"/>
        <c:auto val="1"/>
        <c:lblAlgn val="ctr"/>
        <c:lblOffset val="100"/>
        <c:noMultiLvlLbl val="0"/>
      </c:catAx>
      <c:valAx>
        <c:axId val="146370496"/>
        <c:scaling>
          <c:orientation val="minMax"/>
        </c:scaling>
        <c:delete val="0"/>
        <c:axPos val="l"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Liberation Serif" pitchFamily="18" charset="0"/>
              </a:defRPr>
            </a:pPr>
            <a:endParaRPr lang="ru-RU"/>
          </a:p>
        </c:txPr>
        <c:crossAx val="2061368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33528686614127345"/>
          <c:y val="0.92931697620264664"/>
          <c:w val="0.36848842629685202"/>
          <c:h val="7.068302379735332E-2"/>
        </c:manualLayout>
      </c:layout>
      <c:overlay val="0"/>
      <c:txPr>
        <a:bodyPr/>
        <a:lstStyle/>
        <a:p>
          <a:pPr>
            <a:defRPr sz="1200" b="1">
              <a:latin typeface="Liberation Serif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78879559521636E-2"/>
          <c:y val="1.2382164690980168E-2"/>
          <c:w val="0.58410376718970969"/>
          <c:h val="0.9677777075796789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3">
                      <a:tint val="96000"/>
                      <a:satMod val="120000"/>
                      <a:lumMod val="120000"/>
                    </a:schemeClr>
                  </a:gs>
                  <a:gs pos="100000">
                    <a:schemeClr val="accent3">
                      <a:shade val="89000"/>
                      <a:lumMod val="9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25400" dir="5400000" rotWithShape="0">
                  <a:srgbClr val="000000">
                    <a:alpha val="3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l">
                  <a:rot lat="0" lon="0" rev="6360000"/>
                </a:lightRig>
              </a:scene3d>
              <a:sp3d contourW="19050" prstMaterial="flat">
                <a:bevelT w="63500" h="63500"/>
                <a:contourClr>
                  <a:schemeClr val="accent3">
                    <a:shade val="25000"/>
                    <a:satMod val="180000"/>
                  </a:schemeClr>
                </a:contourClr>
              </a:sp3d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96000"/>
                      <a:satMod val="120000"/>
                      <a:lumMod val="120000"/>
                    </a:schemeClr>
                  </a:gs>
                  <a:gs pos="100000">
                    <a:schemeClr val="accent2">
                      <a:shade val="89000"/>
                      <a:lumMod val="9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25400" dir="5400000" rotWithShape="0">
                  <a:srgbClr val="000000">
                    <a:alpha val="3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l">
                  <a:rot lat="0" lon="0" rev="6360000"/>
                </a:lightRig>
              </a:scene3d>
              <a:sp3d contourW="19050" prstMaterial="flat">
                <a:bevelT w="63500" h="63500"/>
                <a:contourClr>
                  <a:schemeClr val="accent2">
                    <a:shade val="25000"/>
                    <a:satMod val="180000"/>
                  </a:schemeClr>
                </a:contourClr>
              </a:sp3d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6">
                      <a:tint val="96000"/>
                      <a:satMod val="120000"/>
                      <a:lumMod val="120000"/>
                    </a:schemeClr>
                  </a:gs>
                  <a:gs pos="100000">
                    <a:schemeClr val="accent6">
                      <a:shade val="89000"/>
                      <a:lumMod val="90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25400" dir="5400000" rotWithShape="0">
                  <a:srgbClr val="000000">
                    <a:alpha val="38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l">
                  <a:rot lat="0" lon="0" rev="6360000"/>
                </a:lightRig>
              </a:scene3d>
              <a:sp3d contourW="19050" prstMaterial="flat">
                <a:bevelT w="63500" h="63500"/>
                <a:contourClr>
                  <a:schemeClr val="accent6">
                    <a:shade val="25000"/>
                    <a:satMod val="180000"/>
                  </a:schemeClr>
                </a:contourClr>
              </a:sp3d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431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515,8</a:t>
                    </a:r>
                    <a:r>
                      <a:rPr lang="ru-RU" dirty="0" smtClean="0"/>
                      <a:t> </a:t>
                    </a:r>
                  </a:p>
                  <a:p>
                    <a:r>
                      <a:rPr lang="ru-RU" dirty="0" smtClean="0"/>
                      <a:t> (11%)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541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091,7</a:t>
                    </a:r>
                    <a:r>
                      <a:rPr lang="ru-RU" dirty="0" smtClean="0"/>
                      <a:t>  (39,1%)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3700846072062475E-17"/>
                  <c:y val="2.4764329381960336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965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418,5</a:t>
                    </a:r>
                    <a:r>
                      <a:rPr lang="ru-RU" dirty="0" smtClean="0"/>
                      <a:t>   (49,9%)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Федеральный бюджет</c:v>
                </c:pt>
                <c:pt idx="1">
                  <c:v>Областной бюджет</c:v>
                </c:pt>
                <c:pt idx="2">
                  <c:v>Местный бюджет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431515.8</c:v>
                </c:pt>
                <c:pt idx="1">
                  <c:v>1541091.7</c:v>
                </c:pt>
                <c:pt idx="2">
                  <c:v>1965418.5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ayout>
        <c:manualLayout>
          <c:xMode val="edge"/>
          <c:yMode val="edge"/>
          <c:x val="0.65302242782816977"/>
          <c:y val="3.9798812248164311E-2"/>
          <c:w val="0.34697757217183023"/>
          <c:h val="0.30642289206808282"/>
        </c:manualLayout>
      </c:layout>
      <c:overlay val="0"/>
      <c:txPr>
        <a:bodyPr/>
        <a:lstStyle/>
        <a:p>
          <a:pPr>
            <a:defRPr>
              <a:latin typeface="Liberation Serif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20230567417111E-2"/>
          <c:y val="0.10020535924559265"/>
          <c:w val="0.92169262337854818"/>
          <c:h val="0.71334707795608243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 w="38100" cap="flat" cmpd="sng" algn="ctr">
              <a:solidFill>
                <a:schemeClr val="bg1"/>
              </a:solidFill>
              <a:prstDash val="solid"/>
            </a:ln>
            <a:effectLst>
              <a:outerShdw blurRad="38100" dist="25400" dir="5400000" rotWithShape="0">
                <a:srgbClr val="000000">
                  <a:alpha val="40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bg1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38100" cap="flat" cmpd="sng" algn="ctr">
                <a:solidFill>
                  <a:schemeClr val="bg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bg1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3.1022894007945504E-2"/>
                  <c:y val="-0.40711935196977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1900344406177146E-2"/>
                  <c:y val="-0.40711935196977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7104593742457732E-2"/>
                  <c:y val="-0.407119351969776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rgbClr val="002060"/>
                    </a:solidFill>
                    <a:latin typeface="Liberation Serif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2023 г.</c:v>
                </c:pt>
                <c:pt idx="1">
                  <c:v>факт 2024 г.</c:v>
                </c:pt>
                <c:pt idx="2">
                  <c:v>факт 2025 г.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1407675.4</c:v>
                </c:pt>
                <c:pt idx="1">
                  <c:v>1890152.8</c:v>
                </c:pt>
                <c:pt idx="2">
                  <c:v>2129584.7000000002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14398976"/>
        <c:axId val="146406144"/>
        <c:axId val="0"/>
      </c:bar3DChart>
      <c:catAx>
        <c:axId val="2143989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accent2">
                <a:lumMod val="75000"/>
              </a:schemeClr>
            </a:solidFill>
          </a:ln>
        </c:spPr>
        <c:txPr>
          <a:bodyPr/>
          <a:lstStyle/>
          <a:p>
            <a:pPr>
              <a:defRPr sz="900" b="1">
                <a:solidFill>
                  <a:srgbClr val="002060"/>
                </a:solidFill>
                <a:latin typeface="Liberation Serif" panose="02020603050405020304" pitchFamily="18" charset="0"/>
              </a:defRPr>
            </a:pPr>
            <a:endParaRPr lang="ru-RU"/>
          </a:p>
        </c:txPr>
        <c:crossAx val="146406144"/>
        <c:crosses val="autoZero"/>
        <c:auto val="1"/>
        <c:lblAlgn val="ctr"/>
        <c:lblOffset val="100"/>
        <c:noMultiLvlLbl val="0"/>
      </c:catAx>
      <c:valAx>
        <c:axId val="14640614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one"/>
        <c:crossAx val="2143989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661675084821845"/>
          <c:y val="0.15462193058793436"/>
          <c:w val="0.85943250839725838"/>
          <c:h val="0.5874055911628874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 w="9525" cap="flat" cmpd="sng" algn="ctr">
              <a:solidFill>
                <a:schemeClr val="dk1"/>
              </a:solidFill>
              <a:prstDash val="solid"/>
            </a:ln>
            <a:effectLst/>
          </c:spPr>
          <c:invertIfNegative val="0"/>
          <c:dPt>
            <c:idx val="1"/>
            <c:invertIfNegative val="0"/>
            <c:bubble3D val="0"/>
          </c:dPt>
          <c:dLbls>
            <c:dLbl>
              <c:idx val="0"/>
              <c:layout>
                <c:manualLayout>
                  <c:x val="7.4037303724629518E-3"/>
                  <c:y val="-0.2441163511280877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5927792822447359E-2"/>
                  <c:y val="-0.2478993304307267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 b="1">
                    <a:solidFill>
                      <a:schemeClr val="tx2">
                        <a:lumMod val="50000"/>
                      </a:schemeClr>
                    </a:solidFill>
                    <a:latin typeface="Liberation Serif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2024г.</c:v>
                </c:pt>
                <c:pt idx="1">
                  <c:v>2025г.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679829.2</c:v>
                </c:pt>
                <c:pt idx="1">
                  <c:v>707333.7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08615424"/>
        <c:axId val="146399808"/>
        <c:axId val="0"/>
      </c:bar3DChart>
      <c:catAx>
        <c:axId val="2086154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defRPr>
            </a:pPr>
            <a:endParaRPr lang="ru-RU"/>
          </a:p>
        </c:txPr>
        <c:crossAx val="146399808"/>
        <c:crosses val="autoZero"/>
        <c:auto val="1"/>
        <c:lblAlgn val="ctr"/>
        <c:lblOffset val="100"/>
        <c:noMultiLvlLbl val="0"/>
      </c:catAx>
      <c:valAx>
        <c:axId val="146399808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one"/>
        <c:crossAx val="2086154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195613185836494E-2"/>
          <c:y val="0.15166324596694969"/>
          <c:w val="0.9697652641769966"/>
          <c:h val="0.6308207563424004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 w="9525" cap="flat" cmpd="sng" algn="ctr">
              <a:solidFill>
                <a:schemeClr val="dk1"/>
              </a:solidFill>
              <a:prstDash val="solid"/>
            </a:ln>
            <a:effectLst/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Lbls>
            <c:dLbl>
              <c:idx val="0"/>
              <c:layout>
                <c:manualLayout>
                  <c:x val="2.3569295540216341E-2"/>
                  <c:y val="-8.017797714226987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106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560,9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7252725734147464E-2"/>
                  <c:y val="-4.343452357562366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303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057,5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 b="1"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2024 г.</c:v>
                </c:pt>
                <c:pt idx="1">
                  <c:v>2025 г.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1106560.8999999999</c:v>
                </c:pt>
                <c:pt idx="1">
                  <c:v>1303057.5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08472064"/>
        <c:axId val="208537856"/>
        <c:axId val="0"/>
      </c:bar3DChart>
      <c:catAx>
        <c:axId val="2084720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 b="1">
                <a:solidFill>
                  <a:schemeClr val="tx1"/>
                </a:solidFill>
                <a:latin typeface="Liberation Serif" panose="02020603050405020304" pitchFamily="18" charset="0"/>
              </a:defRPr>
            </a:pPr>
            <a:endParaRPr lang="ru-RU"/>
          </a:p>
        </c:txPr>
        <c:crossAx val="208537856"/>
        <c:crosses val="autoZero"/>
        <c:auto val="1"/>
        <c:lblAlgn val="ctr"/>
        <c:lblOffset val="100"/>
        <c:noMultiLvlLbl val="0"/>
      </c:catAx>
      <c:valAx>
        <c:axId val="208537856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one"/>
        <c:crossAx val="2084720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9359534346474536E-2"/>
          <c:y val="3.2500645097870602E-2"/>
          <c:w val="0.9687727209124305"/>
          <c:h val="0.7672412089053964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 w="9525" cap="flat" cmpd="sng" algn="ctr">
              <a:solidFill>
                <a:schemeClr val="dk1"/>
              </a:solidFill>
              <a:prstDash val="solid"/>
            </a:ln>
            <a:effectLst/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Lbls>
            <c:dLbl>
              <c:idx val="0"/>
              <c:layout>
                <c:manualLayout>
                  <c:x val="2.177778021658431E-2"/>
                  <c:y val="-0.316063324715402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6621885605950446E-2"/>
                  <c:y val="-0.360838210241064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>
                    <a:latin typeface="Liberation Serif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2024 г.</c:v>
                </c:pt>
                <c:pt idx="1">
                  <c:v>2025 г.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27251.3</c:v>
                </c:pt>
                <c:pt idx="1">
                  <c:v>33158.6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08619520"/>
        <c:axId val="208543040"/>
        <c:axId val="0"/>
      </c:bar3DChart>
      <c:catAx>
        <c:axId val="2086195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Liberation Serif" panose="02020603050405020304" pitchFamily="18" charset="0"/>
              </a:defRPr>
            </a:pPr>
            <a:endParaRPr lang="ru-RU"/>
          </a:p>
        </c:txPr>
        <c:crossAx val="208543040"/>
        <c:crosses val="autoZero"/>
        <c:auto val="1"/>
        <c:lblAlgn val="ctr"/>
        <c:lblOffset val="100"/>
        <c:noMultiLvlLbl val="0"/>
      </c:catAx>
      <c:valAx>
        <c:axId val="208543040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one"/>
        <c:crossAx val="2086195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095972603027693E-2"/>
          <c:y val="0.40000829375879321"/>
          <c:w val="0.50246947156970512"/>
          <c:h val="0.5102655231518741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 w="9525" cap="flat" cmpd="sng" algn="ctr">
                <a:solidFill>
                  <a:schemeClr val="accent1"/>
                </a:solidFill>
                <a:prstDash val="solid"/>
              </a:ln>
              <a:effectLst/>
            </c:spPr>
          </c:dPt>
          <c:dPt>
            <c:idx val="1"/>
            <c:bubble3D val="0"/>
            <c:explosion val="5"/>
            <c:spPr>
              <a:solidFill>
                <a:schemeClr val="bg1">
                  <a:lumMod val="65000"/>
                </a:schemeClr>
              </a:solidFill>
            </c:spPr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dLbls>
            <c:dLbl>
              <c:idx val="0"/>
              <c:layout>
                <c:manualLayout>
                  <c:x val="2.2465207752305261E-2"/>
                  <c:y val="-0.6475892807775245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3898714725933992E-2"/>
                  <c:y val="-6.241821432301422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8688817955759753E-2"/>
                  <c:y val="-0.2106614733401731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2911874926021613"/>
                  <c:y val="-0.1716500893882892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10955355502181244"/>
                  <c:y val="-1.560455358075356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delete val="1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Liberation Serif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Выполнение муниципальных заданий по организации предоставления дополнительного образования детей - 28 904,6 тыс. руб.</c:v>
                </c:pt>
                <c:pt idx="1">
                  <c:v> Капитальный и текущий ремонт, приведение в соответствие с требованиями пожарной безопасности и санитарного законодательства зданий, сооружений, помещений и иных объектов муниципальных образовательных учреждений (ремонт кровли в МАУДО ЦДО) - 3 500,0 тыс. </c:v>
                </c:pt>
                <c:pt idx="2">
                  <c:v>Проведение мероприятий для детей и молодежи 754,0 тыс. руб.</c:v>
                </c:pt>
              </c:strCache>
            </c:strRef>
          </c:cat>
          <c:val>
            <c:numRef>
              <c:f>Лист1!$B$2:$B$4</c:f>
              <c:numCache>
                <c:formatCode>0.0%</c:formatCode>
                <c:ptCount val="3"/>
                <c:pt idx="0">
                  <c:v>0.871</c:v>
                </c:pt>
                <c:pt idx="1">
                  <c:v>0.106</c:v>
                </c:pt>
                <c:pt idx="2">
                  <c:v>2.3E-2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09961992266039"/>
          <c:y val="9.3627321484521395E-2"/>
          <c:w val="0.48798720167836673"/>
          <c:h val="0.90637267851547865"/>
        </c:manualLayout>
      </c:layout>
      <c:overlay val="0"/>
      <c:txPr>
        <a:bodyPr/>
        <a:lstStyle/>
        <a:p>
          <a:pPr>
            <a:defRPr sz="1000" b="1">
              <a:solidFill>
                <a:schemeClr val="bg2">
                  <a:lumMod val="10000"/>
                </a:schemeClr>
              </a:solidFill>
              <a:latin typeface="Liberation Serif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7887645420350106E-2"/>
          <c:y val="0.12260612551688052"/>
          <c:w val="0.95956996841620779"/>
          <c:h val="0.6599092289851810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bg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38100" cap="flat" cmpd="sng" algn="ctr">
                <a:solidFill>
                  <a:schemeClr val="bg1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38100" cap="flat" cmpd="sng" algn="ctr">
                <a:solidFill>
                  <a:schemeClr val="bg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bg1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3.5177768963610259E-2"/>
                  <c:y val="-0.187275521850602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8328663246200939E-2"/>
                  <c:y val="-0.260444459753593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1635582509848327E-2"/>
                  <c:y val="-0.269836001779998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1">
                    <a:solidFill>
                      <a:schemeClr val="bg2">
                        <a:lumMod val="10000"/>
                      </a:schemeClr>
                    </a:solidFill>
                    <a:latin typeface="Liberation Serif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2023 г.</c:v>
                </c:pt>
                <c:pt idx="1">
                  <c:v>Факт 2024 г.</c:v>
                </c:pt>
                <c:pt idx="2">
                  <c:v>Факт 2025 г.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230826.3</c:v>
                </c:pt>
                <c:pt idx="1">
                  <c:v>506086.40000000002</c:v>
                </c:pt>
                <c:pt idx="2">
                  <c:v>697916.9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09549312"/>
        <c:axId val="146421952"/>
        <c:axId val="0"/>
      </c:bar3DChart>
      <c:catAx>
        <c:axId val="2095493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 b="1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defRPr>
            </a:pPr>
            <a:endParaRPr lang="ru-RU"/>
          </a:p>
        </c:txPr>
        <c:crossAx val="146421952"/>
        <c:crosses val="autoZero"/>
        <c:auto val="1"/>
        <c:lblAlgn val="ctr"/>
        <c:lblOffset val="100"/>
        <c:noMultiLvlLbl val="0"/>
      </c:catAx>
      <c:valAx>
        <c:axId val="146421952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one"/>
        <c:crossAx val="2095493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7329893658663546E-3"/>
          <c:y val="0.22189226928793546"/>
          <c:w val="0.67665711481629043"/>
          <c:h val="0.6310896760963927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10"/>
          <c:dPt>
            <c:idx val="0"/>
            <c:bubble3D val="0"/>
            <c:spPr>
              <a:solidFill>
                <a:srgbClr val="0070C0"/>
              </a:solidFill>
            </c:spPr>
          </c:dPt>
          <c:dPt>
            <c:idx val="1"/>
            <c:bubble3D val="0"/>
            <c:explosion val="21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1">
                      <a:tint val="0"/>
                    </a:schemeClr>
                  </a:gs>
                  <a:gs pos="44000">
                    <a:schemeClr val="accent1">
                      <a:tint val="60000"/>
                      <a:satMod val="120000"/>
                    </a:schemeClr>
                  </a:gs>
                  <a:gs pos="100000">
                    <a:schemeClr val="accent1">
                      <a:tint val="90000"/>
                      <a:alpha val="100000"/>
                      <a:lumMod val="90000"/>
                    </a:schemeClr>
                  </a:gs>
                </a:gsLst>
                <a:lin ang="5400000" scaled="0"/>
              </a:gradFill>
              <a:ln w="9525" cap="flat" cmpd="sng" algn="ctr">
                <a:solidFill>
                  <a:schemeClr val="accent1"/>
                </a:solidFill>
                <a:prstDash val="solid"/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5"/>
            <c:bubble3D val="0"/>
            <c:spPr>
              <a:solidFill>
                <a:schemeClr val="accent2"/>
              </a:solidFill>
            </c:spPr>
          </c:dPt>
          <c:dLbls>
            <c:dLbl>
              <c:idx val="0"/>
              <c:layout>
                <c:manualLayout>
                  <c:x val="9.3313022829718997E-2"/>
                  <c:y val="-9.013201070478628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5.8831467573705734E-2"/>
                  <c:y val="-0.1259146397561369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21187246466104742"/>
                  <c:y val="-1.129819044951515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8.3259254776885019E-2"/>
                  <c:y val="-0.1753506757958567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6.9864086836170319E-2"/>
                  <c:y val="-6.49115669345589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9298452146398599E-2"/>
                  <c:y val="-8.438503701492659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00" b="1">
                    <a:latin typeface="Liberation Serif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Транспорт</c:v>
                </c:pt>
                <c:pt idx="1">
                  <c:v>Дорожное хозяйство (дорожные фонды)</c:v>
                </c:pt>
                <c:pt idx="2">
                  <c:v>Жилищное хозяйство</c:v>
                </c:pt>
                <c:pt idx="3">
                  <c:v>Коммунальное хозяйство</c:v>
                </c:pt>
                <c:pt idx="4">
                  <c:v>Благоустройство</c:v>
                </c:pt>
                <c:pt idx="5">
                  <c:v>Другие вопросы в области ЖКХ</c:v>
                </c:pt>
              </c:strCache>
            </c:strRef>
          </c:cat>
          <c:val>
            <c:numRef>
              <c:f>Лист1!$B$2:$B$7</c:f>
              <c:numCache>
                <c:formatCode>0.0%</c:formatCode>
                <c:ptCount val="6"/>
                <c:pt idx="0">
                  <c:v>4.2999999999999997E-2</c:v>
                </c:pt>
                <c:pt idx="1">
                  <c:v>0.38600000000000001</c:v>
                </c:pt>
                <c:pt idx="2">
                  <c:v>0.115</c:v>
                </c:pt>
                <c:pt idx="3">
                  <c:v>0.247</c:v>
                </c:pt>
                <c:pt idx="4">
                  <c:v>0.155</c:v>
                </c:pt>
                <c:pt idx="5">
                  <c:v>5.3999999999999999E-2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9110952457984121"/>
          <c:y val="0"/>
          <c:w val="0.3088904754201594"/>
          <c:h val="1"/>
        </c:manualLayout>
      </c:layout>
      <c:overlay val="0"/>
      <c:txPr>
        <a:bodyPr/>
        <a:lstStyle/>
        <a:p>
          <a:pPr>
            <a:defRPr sz="1000" b="1">
              <a:latin typeface="Liberation Serif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2.6076467694065738E-2"/>
          <c:w val="1"/>
          <c:h val="0.7104481777157035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chemeClr val="bg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28575">
                <a:solidFill>
                  <a:schemeClr val="bg1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28575" cap="flat" cmpd="sng" algn="ctr">
                <a:solidFill>
                  <a:schemeClr val="bg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28575" cap="flat" cmpd="sng" algn="ctr">
                <a:solidFill>
                  <a:schemeClr val="bg1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1.5252093201765429E-2"/>
                  <c:y val="-0.321358182424175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198197955558248E-2"/>
                  <c:y val="-0.316518164648372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9270024991611481E-2"/>
                  <c:y val="-0.302039773358515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chemeClr val="tx2">
                        <a:lumMod val="75000"/>
                      </a:schemeClr>
                    </a:solidFill>
                    <a:latin typeface="Liberation Serif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2023  г.</c:v>
                </c:pt>
                <c:pt idx="1">
                  <c:v>Факт 2024  г.</c:v>
                </c:pt>
                <c:pt idx="2">
                  <c:v>Факт 2025  г.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232150.1</c:v>
                </c:pt>
                <c:pt idx="1">
                  <c:v>344578.4</c:v>
                </c:pt>
                <c:pt idx="2">
                  <c:v>380604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09874432"/>
        <c:axId val="208405056"/>
        <c:axId val="0"/>
      </c:bar3DChart>
      <c:catAx>
        <c:axId val="209874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900" b="1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</a:defRPr>
            </a:pPr>
            <a:endParaRPr lang="ru-RU"/>
          </a:p>
        </c:txPr>
        <c:crossAx val="208405056"/>
        <c:crosses val="autoZero"/>
        <c:auto val="1"/>
        <c:lblAlgn val="ctr"/>
        <c:lblOffset val="100"/>
        <c:noMultiLvlLbl val="0"/>
      </c:catAx>
      <c:valAx>
        <c:axId val="208405056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one"/>
        <c:crossAx val="2098744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5.9193248661515402E-2"/>
          <c:y val="9.9946563119206466E-2"/>
          <c:w val="0.92302824593859589"/>
          <c:h val="0.6863240023545389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 w="9525" cap="flat" cmpd="sng" algn="ctr">
              <a:solidFill>
                <a:schemeClr val="dk1"/>
              </a:solidFill>
              <a:prstDash val="solid"/>
            </a:ln>
            <a:effectLst/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Lbls>
            <c:delete val="1"/>
          </c:dLbls>
          <c:cat>
            <c:strRef>
              <c:f>Лист1!$A$1:$A$2</c:f>
              <c:strCache>
                <c:ptCount val="2"/>
                <c:pt idx="0">
                  <c:v>2024 год</c:v>
                </c:pt>
                <c:pt idx="1">
                  <c:v>2025 год</c:v>
                </c:pt>
              </c:strCache>
            </c:strRef>
          </c:cat>
          <c:val>
            <c:numRef>
              <c:f>Лист1!$B$1:$B$2</c:f>
              <c:numCache>
                <c:formatCode>#,##0.0</c:formatCode>
                <c:ptCount val="2"/>
                <c:pt idx="0">
                  <c:v>257105.5</c:v>
                </c:pt>
                <c:pt idx="1">
                  <c:v>301892.5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07631872"/>
        <c:axId val="211436096"/>
        <c:axId val="0"/>
      </c:bar3DChart>
      <c:catAx>
        <c:axId val="207631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>
                <a:solidFill>
                  <a:schemeClr val="tx2"/>
                </a:solidFill>
                <a:latin typeface="Liberation Serif" panose="02020603050405020304" pitchFamily="18" charset="0"/>
              </a:defRPr>
            </a:pPr>
            <a:endParaRPr lang="ru-RU"/>
          </a:p>
        </c:txPr>
        <c:crossAx val="211436096"/>
        <c:crosses val="autoZero"/>
        <c:auto val="1"/>
        <c:lblAlgn val="ctr"/>
        <c:lblOffset val="100"/>
        <c:noMultiLvlLbl val="0"/>
      </c:catAx>
      <c:valAx>
        <c:axId val="211436096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one"/>
        <c:crossAx val="2076318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1137314563058846E-2"/>
          <c:y val="0.20520602937657342"/>
          <c:w val="0.89908382421936051"/>
          <c:h val="0.58697330877603504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 w="15875" cap="flat" cmpd="sng" algn="ctr">
              <a:solidFill>
                <a:schemeClr val="dk1">
                  <a:shade val="75000"/>
                  <a:lumMod val="80000"/>
                </a:schemeClr>
              </a:solidFill>
              <a:prstDash val="solid"/>
            </a:ln>
            <a:effectLst/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cat>
            <c:strRef>
              <c:f>Лист1!$A$2:$A$3</c:f>
              <c:strCache>
                <c:ptCount val="2"/>
                <c:pt idx="0">
                  <c:v>2024 г.</c:v>
                </c:pt>
                <c:pt idx="1">
                  <c:v>2025 г.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91430.2</c:v>
                </c:pt>
                <c:pt idx="1">
                  <c:v>78900.800000000003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09312256"/>
        <c:axId val="211438400"/>
        <c:axId val="0"/>
      </c:bar3DChart>
      <c:catAx>
        <c:axId val="2093122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>
                <a:latin typeface="Liberation Serif" pitchFamily="18" charset="0"/>
              </a:defRPr>
            </a:pPr>
            <a:endParaRPr lang="ru-RU"/>
          </a:p>
        </c:txPr>
        <c:crossAx val="211438400"/>
        <c:crosses val="autoZero"/>
        <c:auto val="1"/>
        <c:lblAlgn val="ctr"/>
        <c:lblOffset val="100"/>
        <c:noMultiLvlLbl val="0"/>
      </c:catAx>
      <c:valAx>
        <c:axId val="211438400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one"/>
        <c:crossAx val="2093122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tx2">
              <a:lumMod val="50000"/>
            </a:schemeClr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60255803484182191"/>
          <c:y val="0.21981462367945143"/>
          <c:w val="0.37167055553231465"/>
          <c:h val="0.6514383018582174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tx2">
                  <a:lumMod val="50000"/>
                </a:schemeClr>
              </a:solidFill>
            </a:ln>
          </c:spPr>
          <c:explosion val="9"/>
          <c:dPt>
            <c:idx val="0"/>
            <c:bubble3D val="0"/>
            <c:spPr>
              <a:solidFill>
                <a:srgbClr val="002060"/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tx2">
                    <a:lumMod val="50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0.142733961004782"/>
                  <c:y val="-9.051190386800941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9.3173557878121677E-2"/>
                  <c:y val="1.293027198114420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1630582530636916E-2"/>
                  <c:y val="-0.1583958317690164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Обеспечение меры социальной поддержки отдельных категорий граждан, осваивающих дополнительные предпрофессиональные и общеразвивающие программы в сфере искусств - 145,2 тыс. руб. (0,2%)</c:v>
                </c:pt>
                <c:pt idx="1">
                  <c:v>Выполнение муниципальных заданий по организации предоставления доп.образования детей в сфере культуры - 77 419,6 тыс. руб. (98,1%)</c:v>
                </c:pt>
                <c:pt idx="2">
                  <c:v>Реализация проекта "Благоустройство территории "Сухоложской детской школы искусств им. В.А.Бунакова" в рамках инициативного бюджетирования  -  1 336,0 тыс. руб.1,7%)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 formatCode="#,##0.00">
                  <c:v>0.2</c:v>
                </c:pt>
                <c:pt idx="1">
                  <c:v>98.1</c:v>
                </c:pt>
                <c:pt idx="2" formatCode="0.00">
                  <c:v>1.7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l"/>
      <c:legendEntry>
        <c:idx val="0"/>
        <c:txPr>
          <a:bodyPr/>
          <a:lstStyle/>
          <a:p>
            <a:pPr>
              <a:defRPr sz="1200" baseline="0">
                <a:latin typeface="Liberation Serif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200" baseline="0">
                <a:latin typeface="Liberation Serif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200" baseline="0">
                <a:latin typeface="Liberation Serif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3.8007912181775384E-2"/>
          <c:y val="7.4349063891579165E-2"/>
          <c:w val="0.53945960273005233"/>
          <c:h val="0.83837160023569746"/>
        </c:manualLayout>
      </c:layout>
      <c:overlay val="0"/>
      <c:txPr>
        <a:bodyPr/>
        <a:lstStyle/>
        <a:p>
          <a:pPr>
            <a:defRPr sz="1200" baseline="0">
              <a:latin typeface="Liberation Serif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>
          <a:latin typeface="Liberation Serif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7.562506515835757E-3"/>
          <c:w val="0.96339505254133329"/>
          <c:h val="0.73429331401974984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28575" cap="flat" cmpd="sng" algn="ctr">
              <a:solidFill>
                <a:schemeClr val="bg1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1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28575" cap="flat" cmpd="sng" algn="ctr">
                <a:solidFill>
                  <a:schemeClr val="bg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28575">
                <a:solidFill>
                  <a:schemeClr val="bg1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1.8574950343327932E-2"/>
                  <c:y val="-0.3025261860751694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902158638260257E-2"/>
                  <c:y val="-0.343967177287547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4.4332243863836412E-2"/>
                  <c:y val="-0.374938151273297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2023 г.</c:v>
                </c:pt>
                <c:pt idx="1">
                  <c:v>Факт 2024 г.</c:v>
                </c:pt>
                <c:pt idx="2">
                  <c:v>Факт 2025 г.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133106.6</c:v>
                </c:pt>
                <c:pt idx="1">
                  <c:v>151308.4</c:v>
                </c:pt>
                <c:pt idx="2">
                  <c:v>178750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09312768"/>
        <c:axId val="208585280"/>
        <c:axId val="0"/>
      </c:bar3DChart>
      <c:catAx>
        <c:axId val="2093127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208585280"/>
        <c:crosses val="autoZero"/>
        <c:auto val="1"/>
        <c:lblAlgn val="ctr"/>
        <c:lblOffset val="100"/>
        <c:noMultiLvlLbl val="0"/>
      </c:catAx>
      <c:valAx>
        <c:axId val="208585280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one"/>
        <c:crossAx val="2093127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>
          <a:latin typeface="Liberation Serif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30"/>
      <c:depthPercent val="90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6268274853801354E-3"/>
          <c:y val="1.4970060890416482E-2"/>
          <c:w val="0.63735490175633436"/>
          <c:h val="0.9726892117807027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38100">
              <a:solidFill>
                <a:schemeClr val="bg1"/>
              </a:solidFill>
            </a:ln>
          </c:spPr>
          <c:explosion val="15"/>
          <c:dPt>
            <c:idx val="0"/>
            <c:bubble3D val="0"/>
            <c:explosion val="18"/>
            <c:spPr>
              <a:solidFill>
                <a:schemeClr val="accent3">
                  <a:lumMod val="75000"/>
                </a:schemeClr>
              </a:solidFill>
              <a:ln w="38100" cap="flat" cmpd="sng" algn="ctr">
                <a:solidFill>
                  <a:schemeClr val="bg1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1"/>
            <c:bubble3D val="0"/>
            <c:explosion val="46"/>
            <c:spPr>
              <a:solidFill>
                <a:schemeClr val="accent6">
                  <a:lumMod val="75000"/>
                </a:schemeClr>
              </a:solidFill>
              <a:ln w="38100" cap="flat" cmpd="sng" algn="ctr">
                <a:solidFill>
                  <a:schemeClr val="bg1"/>
                </a:solidFill>
                <a:prstDash val="solid"/>
              </a:ln>
              <a:effectLst/>
            </c:spPr>
          </c:dPt>
          <c:dPt>
            <c:idx val="2"/>
            <c:bubble3D val="0"/>
            <c:explosion val="21"/>
            <c:spPr>
              <a:solidFill>
                <a:schemeClr val="bg1">
                  <a:lumMod val="65000"/>
                </a:schemeClr>
              </a:solidFill>
              <a:ln w="38100" cap="flat" cmpd="sng" algn="ctr">
                <a:solidFill>
                  <a:schemeClr val="bg1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Pt>
            <c:idx val="3"/>
            <c:bubble3D val="0"/>
            <c:explosion val="33"/>
            <c:spPr>
              <a:solidFill>
                <a:schemeClr val="tx2">
                  <a:lumMod val="60000"/>
                  <a:lumOff val="40000"/>
                </a:schemeClr>
              </a:solidFill>
              <a:ln w="38100">
                <a:solidFill>
                  <a:schemeClr val="bg1"/>
                </a:solidFill>
              </a:ln>
            </c:spPr>
          </c:dPt>
          <c:dLbls>
            <c:dLbl>
              <c:idx val="0"/>
              <c:layout>
                <c:manualLayout>
                  <c:x val="-0.23462982850991559"/>
                  <c:y val="-0.11558021914130337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/>
                      </a:solidFill>
                      <a:latin typeface="Liberation Serif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2531262183235869"/>
                  <c:y val="-0.29763425869536525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/>
                      </a:solidFill>
                      <a:latin typeface="Liberation Serif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6982357576179266"/>
                  <c:y val="-1.3787729121988862E-2"/>
                </c:manualLayout>
              </c:layout>
              <c:spPr/>
              <c:txPr>
                <a:bodyPr/>
                <a:lstStyle/>
                <a:p>
                  <a:pPr>
                    <a:defRPr b="1">
                      <a:solidFill>
                        <a:schemeClr val="tx1"/>
                      </a:solidFill>
                      <a:latin typeface="Liberation Serif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0477998853343995"/>
                  <c:y val="0.11182111932836036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b="1">
                      <a:solidFill>
                        <a:schemeClr val="tx1"/>
                      </a:solidFill>
                      <a:latin typeface="Liberation Serif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  <a:latin typeface="Liberation Serif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Пенсионное обеспечение -                                                        15 230,6 тыс. руб.</c:v>
                </c:pt>
                <c:pt idx="1">
                  <c:v>Социальное обеспечение населения -                                  166 446,1 тыс. руб.</c:v>
                </c:pt>
                <c:pt idx="2">
                  <c:v>Охрана семьи и детства - 14 344,2 тыс. руб.</c:v>
                </c:pt>
                <c:pt idx="3">
                  <c:v>Другие вопросы в области социальной политики - 14 801,0  тыс. руб.</c:v>
                </c:pt>
              </c:strCache>
            </c:strRef>
          </c:cat>
          <c:val>
            <c:numRef>
              <c:f>Лист1!$B$2:$B$5</c:f>
              <c:numCache>
                <c:formatCode>0.0%</c:formatCode>
                <c:ptCount val="4"/>
                <c:pt idx="0">
                  <c:v>7.1999999999999995E-2</c:v>
                </c:pt>
                <c:pt idx="1">
                  <c:v>0.79</c:v>
                </c:pt>
                <c:pt idx="2">
                  <c:v>6.8000000000000005E-2</c:v>
                </c:pt>
                <c:pt idx="3">
                  <c:v>7.0000000000000007E-2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59185547375627423"/>
          <c:y val="5.7392556379648064E-3"/>
          <c:w val="0.40814452624372582"/>
          <c:h val="0.94013749982877204"/>
        </c:manualLayout>
      </c:layout>
      <c:overlay val="0"/>
      <c:txPr>
        <a:bodyPr/>
        <a:lstStyle/>
        <a:p>
          <a:pPr>
            <a:defRPr sz="1200" b="1">
              <a:latin typeface="Liberation Serif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3333529424529859E-3"/>
          <c:y val="7.0076565937421523E-2"/>
          <c:w val="0.98502582103929204"/>
          <c:h val="0.6132212452292106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bg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bg1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38100" cap="flat" cmpd="sng" algn="ctr">
                <a:solidFill>
                  <a:schemeClr val="bg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38100">
                <a:solidFill>
                  <a:schemeClr val="bg1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2.6621779969940456E-2"/>
                  <c:y val="-0.3251474042566698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9966010850382316E-2"/>
                  <c:y val="-0.322862185429827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8239884959801296E-2"/>
                  <c:y val="-0.326594414625342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solidFill>
                      <a:schemeClr val="bg2">
                        <a:lumMod val="10000"/>
                      </a:schemeClr>
                    </a:solidFill>
                    <a:latin typeface="Liberation Serif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2023 г.</c:v>
                </c:pt>
                <c:pt idx="1">
                  <c:v>Факт 2024 г.</c:v>
                </c:pt>
                <c:pt idx="2">
                  <c:v>Факт 2025 г.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7092.3</c:v>
                </c:pt>
                <c:pt idx="1">
                  <c:v>10437.1</c:v>
                </c:pt>
                <c:pt idx="2">
                  <c:v>19319.099999999999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11357696"/>
        <c:axId val="208591616"/>
        <c:axId val="0"/>
      </c:bar3DChart>
      <c:catAx>
        <c:axId val="2113576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defRPr>
            </a:pPr>
            <a:endParaRPr lang="ru-RU"/>
          </a:p>
        </c:txPr>
        <c:crossAx val="208591616"/>
        <c:crosses val="autoZero"/>
        <c:auto val="1"/>
        <c:lblAlgn val="ctr"/>
        <c:lblOffset val="100"/>
        <c:noMultiLvlLbl val="0"/>
      </c:catAx>
      <c:valAx>
        <c:axId val="208591616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one"/>
        <c:crossAx val="2113576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1378096036467328E-2"/>
          <c:y val="5.0187545299199568E-2"/>
          <c:w val="0.96080682393314365"/>
          <c:h val="0.68481149871349267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 w="28575">
              <a:solidFill>
                <a:schemeClr val="bg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28575">
                <a:solidFill>
                  <a:schemeClr val="bg1"/>
                </a:solidFill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28575" cap="flat" cmpd="sng" algn="ctr">
                <a:solidFill>
                  <a:schemeClr val="bg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2"/>
            <c:invertIfNegative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28575" cap="flat" cmpd="sng" algn="ctr">
                <a:solidFill>
                  <a:schemeClr val="bg1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6.4483175696290812E-3"/>
                  <c:y val="-0.338987536116715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4301747809789479E-2"/>
                  <c:y val="-0.3742976287375255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6602885411672404E-2"/>
                  <c:y val="-0.37244444101547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chemeClr val="tx2">
                        <a:lumMod val="50000"/>
                      </a:schemeClr>
                    </a:solidFill>
                    <a:latin typeface="Liberation Serif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Факт 2023 г.</c:v>
                </c:pt>
                <c:pt idx="1">
                  <c:v>Факт 2024 г.</c:v>
                </c:pt>
                <c:pt idx="2">
                  <c:v>Факт 2025 г.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6347.5</c:v>
                </c:pt>
                <c:pt idx="1">
                  <c:v>10330.1</c:v>
                </c:pt>
                <c:pt idx="2">
                  <c:v>28651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12324864"/>
        <c:axId val="211707584"/>
        <c:axId val="0"/>
      </c:bar3DChart>
      <c:catAx>
        <c:axId val="2123248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 b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defRPr>
            </a:pPr>
            <a:endParaRPr lang="ru-RU"/>
          </a:p>
        </c:txPr>
        <c:crossAx val="211707584"/>
        <c:crosses val="autoZero"/>
        <c:auto val="1"/>
        <c:lblAlgn val="ctr"/>
        <c:lblOffset val="100"/>
        <c:noMultiLvlLbl val="0"/>
      </c:catAx>
      <c:valAx>
        <c:axId val="211707584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one"/>
        <c:crossAx val="2123248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994060159007583"/>
          <c:y val="9.1402006383675086E-2"/>
          <c:w val="0.58428980915410544"/>
          <c:h val="0.8942977807270663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Лист1!$A$2:$A$13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Нац.безопасность и правоохранит.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 и кинематография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  <c:pt idx="10">
                  <c:v>Средства массовой информации</c:v>
                </c:pt>
                <c:pt idx="11">
                  <c:v>Всего расходов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3617.9</c:v>
                </c:pt>
                <c:pt idx="1">
                  <c:v>95.8</c:v>
                </c:pt>
                <c:pt idx="2">
                  <c:v>657.1</c:v>
                </c:pt>
                <c:pt idx="3">
                  <c:v>4516.7</c:v>
                </c:pt>
                <c:pt idx="4">
                  <c:v>10747.5</c:v>
                </c:pt>
                <c:pt idx="5">
                  <c:v>122.7</c:v>
                </c:pt>
                <c:pt idx="6">
                  <c:v>42987.3</c:v>
                </c:pt>
                <c:pt idx="7">
                  <c:v>5529.4</c:v>
                </c:pt>
                <c:pt idx="8">
                  <c:v>3777.2</c:v>
                </c:pt>
                <c:pt idx="9">
                  <c:v>3276.7</c:v>
                </c:pt>
                <c:pt idx="10">
                  <c:v>47.5</c:v>
                </c:pt>
                <c:pt idx="11">
                  <c:v>75444.800000000003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 год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</c:spPr>
          <c:invertIfNegative val="0"/>
          <c:cat>
            <c:strRef>
              <c:f>Лист1!$A$2:$A$13</c:f>
              <c:strCache>
                <c:ptCount val="12"/>
                <c:pt idx="0">
                  <c:v>Общегосударственные вопросы</c:v>
                </c:pt>
                <c:pt idx="1">
                  <c:v>Национальная оборона</c:v>
                </c:pt>
                <c:pt idx="2">
                  <c:v>Нац.безопасность и правоохранит. деятельность</c:v>
                </c:pt>
                <c:pt idx="3">
                  <c:v>Национальная экономика</c:v>
                </c:pt>
                <c:pt idx="4">
                  <c:v>Жилищно-коммунальное хозяйство</c:v>
                </c:pt>
                <c:pt idx="5">
                  <c:v>Охрана окружающей среды</c:v>
                </c:pt>
                <c:pt idx="6">
                  <c:v>Образование</c:v>
                </c:pt>
                <c:pt idx="7">
                  <c:v>Культура и кинематография</c:v>
                </c:pt>
                <c:pt idx="8">
                  <c:v>Социальная политика</c:v>
                </c:pt>
                <c:pt idx="9">
                  <c:v>Физическая культура и спорт</c:v>
                </c:pt>
                <c:pt idx="10">
                  <c:v>Средства массовой информации</c:v>
                </c:pt>
                <c:pt idx="11">
                  <c:v>Всего расходов</c:v>
                </c:pt>
              </c:strCache>
            </c:strRef>
          </c:cat>
          <c:val>
            <c:numRef>
              <c:f>Лист1!$C$2:$C$13</c:f>
              <c:numCache>
                <c:formatCode>#,##0.0</c:formatCode>
                <c:ptCount val="12"/>
                <c:pt idx="0">
                  <c:v>5598.4</c:v>
                </c:pt>
                <c:pt idx="1">
                  <c:v>102.5</c:v>
                </c:pt>
                <c:pt idx="2">
                  <c:v>764</c:v>
                </c:pt>
                <c:pt idx="3">
                  <c:v>6545.8</c:v>
                </c:pt>
                <c:pt idx="4">
                  <c:v>13176.8</c:v>
                </c:pt>
                <c:pt idx="5">
                  <c:v>74.7</c:v>
                </c:pt>
                <c:pt idx="6">
                  <c:v>48287</c:v>
                </c:pt>
                <c:pt idx="7">
                  <c:v>6516.8</c:v>
                </c:pt>
                <c:pt idx="8">
                  <c:v>4550.8999999999996</c:v>
                </c:pt>
                <c:pt idx="9">
                  <c:v>3861.7</c:v>
                </c:pt>
                <c:pt idx="10">
                  <c:v>98.3</c:v>
                </c:pt>
                <c:pt idx="11">
                  <c:v>89577.1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12832768"/>
        <c:axId val="209988992"/>
      </c:barChart>
      <c:catAx>
        <c:axId val="212832768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209988992"/>
        <c:crosses val="autoZero"/>
        <c:auto val="1"/>
        <c:lblAlgn val="ctr"/>
        <c:lblOffset val="100"/>
        <c:noMultiLvlLbl val="0"/>
      </c:catAx>
      <c:valAx>
        <c:axId val="209988992"/>
        <c:scaling>
          <c:orientation val="minMax"/>
        </c:scaling>
        <c:delete val="1"/>
        <c:axPos val="b"/>
        <c:numFmt formatCode="#,##0.0" sourceLinked="1"/>
        <c:majorTickMark val="none"/>
        <c:minorTickMark val="none"/>
        <c:tickLblPos val="nextTo"/>
        <c:crossAx val="212832768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2906553161746201"/>
          <c:y val="1.430021288925855E-2"/>
          <c:w val="0.52896643267395682"/>
          <c:h val="4.0431881442602471E-2"/>
        </c:manualLayout>
      </c:layout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00" b="0">
          <a:latin typeface="Liberation Serif" pitchFamily="18" charset="0"/>
        </a:defRPr>
      </a:pPr>
      <a:endParaRPr lang="ru-RU"/>
    </a:p>
  </c:txPr>
  <c:externalData r:id="rId1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ea typeface="+mn-ea"/>
                <a:cs typeface="+mn-cs"/>
              </a:defRPr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Объем муниципального долга 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2020-2025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гг.</a:t>
            </a:r>
          </a:p>
        </c:rich>
      </c:tx>
      <c:layout>
        <c:manualLayout>
          <c:xMode val="edge"/>
          <c:yMode val="edge"/>
          <c:x val="0.24346336487744472"/>
          <c:y val="3.5094704264882182E-3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20"/>
      <c:rotY val="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8720318982281776E-2"/>
          <c:y val="0.14269749348837796"/>
          <c:w val="0.89326063492223517"/>
          <c:h val="0.70789356738140263"/>
        </c:manualLayout>
      </c:layout>
      <c:line3D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6"/>
            </a:solidFill>
            <a:ln w="15875" cap="flat" cmpd="sng" algn="ctr">
              <a:solidFill>
                <a:schemeClr val="accent6">
                  <a:shade val="50000"/>
                  <a:shade val="75000"/>
                  <a:lumMod val="80000"/>
                </a:schemeClr>
              </a:solidFill>
              <a:prstDash val="solid"/>
            </a:ln>
            <a:effectLst/>
          </c:spPr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Lbls>
            <c:dLbl>
              <c:idx val="0"/>
              <c:layout>
                <c:manualLayout>
                  <c:x val="-4.6174414026513289E-2"/>
                  <c:y val="9.51387345850461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4.1835754900064706E-2"/>
                  <c:y val="8.78528928884445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7110921920203637E-2"/>
                  <c:y val="0.12919745028330176"/>
                </c:manualLayout>
              </c:layout>
              <c:tx>
                <c:rich>
                  <a:bodyPr/>
                  <a:lstStyle/>
                  <a:p>
                    <a:r>
                      <a:rPr lang="ru-RU" sz="1300" b="1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</a:rPr>
                      <a:t>0,0</a:t>
                    </a:r>
                  </a:p>
                  <a:p>
                    <a:endParaRPr lang="en-US" sz="12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6.7699408200468034E-3"/>
                  <c:y val="9.37129670777321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2167667659625724E-2"/>
                  <c:y val="6.74145773926353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7.7071512403817473E-3"/>
                  <c:y val="6.67487563110271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1.4894972266616096E-3"/>
                  <c:y val="6.21146261526497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2.3832072909833607E-2"/>
                  <c:y val="-8.47722829580225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Liberation Serif" panose="02020603050405020304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на 01.01.2020 </c:v>
                </c:pt>
                <c:pt idx="1">
                  <c:v>на 01.01.2021 </c:v>
                </c:pt>
                <c:pt idx="2">
                  <c:v>на 01.01.2022 </c:v>
                </c:pt>
                <c:pt idx="3">
                  <c:v>на 01.01.2023 </c:v>
                </c:pt>
                <c:pt idx="4">
                  <c:v>на 01.01.2024</c:v>
                </c:pt>
                <c:pt idx="5">
                  <c:v>на 01.01.2025 (прогноз)</c:v>
                </c:pt>
              </c:strCache>
            </c:strRef>
          </c:cat>
          <c:val>
            <c:numRef>
              <c:f>Лист1!$B$2:$B$7</c:f>
              <c:numCache>
                <c:formatCode>#,##0.0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218938880"/>
        <c:axId val="210520896"/>
        <c:axId val="132209792"/>
      </c:line3DChart>
      <c:catAx>
        <c:axId val="218938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Liberation Serif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10520896"/>
        <c:crosses val="autoZero"/>
        <c:auto val="1"/>
        <c:lblAlgn val="ctr"/>
        <c:lblOffset val="100"/>
        <c:noMultiLvlLbl val="0"/>
      </c:catAx>
      <c:valAx>
        <c:axId val="210520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3">
                  <a:lumMod val="50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Liberation Serif" panose="02020603050405020304" pitchFamily="18" charset="0"/>
                <a:ea typeface="+mn-ea"/>
                <a:cs typeface="+mn-cs"/>
              </a:defRPr>
            </a:pPr>
            <a:endParaRPr lang="ru-RU"/>
          </a:p>
        </c:txPr>
        <c:crossAx val="218938880"/>
        <c:crosses val="autoZero"/>
        <c:crossBetween val="between"/>
      </c:valAx>
      <c:serAx>
        <c:axId val="132209792"/>
        <c:scaling>
          <c:orientation val="minMax"/>
        </c:scaling>
        <c:delete val="1"/>
        <c:axPos val="b"/>
        <c:majorTickMark val="out"/>
        <c:minorTickMark val="none"/>
        <c:tickLblPos val="none"/>
        <c:crossAx val="210520896"/>
        <c:crosses val="autoZero"/>
      </c:ser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7A442F-DBFE-4D07-881B-A1F64A2028BA}" type="doc">
      <dgm:prSet loTypeId="urn:microsoft.com/office/officeart/2005/8/layout/orgChart1" loCatId="hierarchy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841EF261-3455-4948-871A-60EFACD3B96E}">
      <dgm:prSet phldrT="[Текст]" custT="1"/>
      <dgm:spPr>
        <a:solidFill>
          <a:srgbClr val="DDFAFB">
            <a:alpha val="80000"/>
          </a:srgb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r>
            <a:rPr lang="ru-RU" sz="1800" b="1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Источники финансирования дефицита бюджета</a:t>
          </a:r>
          <a:endParaRPr lang="ru-RU" sz="1800" b="1" dirty="0">
            <a:solidFill>
              <a:schemeClr val="tx2">
                <a:lumMod val="50000"/>
              </a:schemeClr>
            </a:solidFill>
            <a:latin typeface="Liberation Serif" panose="02020603050405020304" pitchFamily="18" charset="0"/>
          </a:endParaRPr>
        </a:p>
      </dgm:t>
    </dgm:pt>
    <dgm:pt modelId="{47458C99-8956-48BD-BACB-9895590AA2C6}" type="parTrans" cxnId="{EC918020-02A3-4A8E-983D-9362B187BC97}">
      <dgm:prSet/>
      <dgm:spPr/>
      <dgm:t>
        <a:bodyPr/>
        <a:lstStyle/>
        <a:p>
          <a:endParaRPr lang="ru-RU"/>
        </a:p>
      </dgm:t>
    </dgm:pt>
    <dgm:pt modelId="{3D785A38-2924-47D1-8395-A8F75AD8B703}" type="sibTrans" cxnId="{EC918020-02A3-4A8E-983D-9362B187BC97}">
      <dgm:prSet/>
      <dgm:spPr/>
      <dgm:t>
        <a:bodyPr/>
        <a:lstStyle/>
        <a:p>
          <a:endParaRPr lang="ru-RU"/>
        </a:p>
      </dgm:t>
    </dgm:pt>
    <dgm:pt modelId="{C7325B33-6C51-42EB-AB9F-44A5356756E4}">
      <dgm:prSet phldrT="[Текст]" custT="1"/>
      <dgm:spPr>
        <a:solidFill>
          <a:schemeClr val="accent6">
            <a:lumMod val="20000"/>
            <a:lumOff val="80000"/>
            <a:alpha val="70000"/>
          </a:schemeClr>
        </a:solidFill>
        <a:ln>
          <a:noFill/>
        </a:ln>
        <a:effectLst>
          <a:glow rad="101600">
            <a:schemeClr val="accent1">
              <a:lumMod val="75000"/>
              <a:alpha val="40000"/>
            </a:schemeClr>
          </a:glow>
        </a:effectLst>
      </dgm:spPr>
      <dgm:t>
        <a:bodyPr/>
        <a:lstStyle/>
        <a:p>
          <a:r>
            <a:rPr lang="ru-RU" sz="1100" b="1" u="sng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муниципальные займы</a:t>
          </a:r>
          <a:r>
            <a:rPr lang="ru-RU" sz="1100" b="0" u="none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, </a:t>
          </a:r>
        </a:p>
        <a:p>
          <a:r>
            <a:rPr lang="ru-RU" sz="1100" b="0" u="none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осуществляемые путем выпуска муниципальных ценных бумаг от имени городского округа</a:t>
          </a:r>
          <a:endParaRPr lang="ru-RU" sz="1100" b="1" u="sng" dirty="0">
            <a:solidFill>
              <a:schemeClr val="tx2">
                <a:lumMod val="50000"/>
              </a:schemeClr>
            </a:solidFill>
            <a:latin typeface="Liberation Serif" panose="02020603050405020304" pitchFamily="18" charset="0"/>
          </a:endParaRPr>
        </a:p>
      </dgm:t>
    </dgm:pt>
    <dgm:pt modelId="{99DCA5EF-D520-42C3-80B6-5A3CC0D73ED4}" type="parTrans" cxnId="{5A7B0158-2482-4DBD-BFA0-08C1F1BBE5DB}">
      <dgm:prSet/>
      <dgm:spPr/>
      <dgm:t>
        <a:bodyPr/>
        <a:lstStyle/>
        <a:p>
          <a:endParaRPr lang="ru-RU"/>
        </a:p>
      </dgm:t>
    </dgm:pt>
    <dgm:pt modelId="{4B4BB33D-D1C3-4BFE-B17F-079C249A1A96}" type="sibTrans" cxnId="{5A7B0158-2482-4DBD-BFA0-08C1F1BBE5DB}">
      <dgm:prSet/>
      <dgm:spPr/>
      <dgm:t>
        <a:bodyPr/>
        <a:lstStyle/>
        <a:p>
          <a:endParaRPr lang="ru-RU"/>
        </a:p>
      </dgm:t>
    </dgm:pt>
    <dgm:pt modelId="{F95C8189-E00D-49F0-85AD-8049368408CA}">
      <dgm:prSet phldrT="[Текст]" custT="1"/>
      <dgm:spPr>
        <a:solidFill>
          <a:schemeClr val="accent6">
            <a:lumMod val="20000"/>
            <a:lumOff val="80000"/>
            <a:alpha val="70000"/>
          </a:schemeClr>
        </a:solidFill>
        <a:ln>
          <a:noFill/>
        </a:ln>
        <a:effectLst>
          <a:glow rad="101600">
            <a:schemeClr val="accent1">
              <a:lumMod val="75000"/>
              <a:alpha val="40000"/>
            </a:schemeClr>
          </a:glow>
          <a:outerShdw blurRad="107950" dist="12700" dir="5400000" algn="ctr">
            <a:srgbClr val="000000"/>
          </a:outerShdw>
        </a:effectLst>
      </dgm:spPr>
      <dgm:t>
        <a:bodyPr/>
        <a:lstStyle/>
        <a:p>
          <a:r>
            <a:rPr lang="ru-RU" sz="1100" b="1" u="sng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бюджетные кредиты</a:t>
          </a:r>
          <a:r>
            <a:rPr lang="ru-RU" sz="11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, </a:t>
          </a:r>
        </a:p>
        <a:p>
          <a:r>
            <a:rPr lang="ru-RU" sz="11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полученные от бюджетов других уровней бюджетной системы РФ</a:t>
          </a:r>
          <a:endParaRPr lang="ru-RU" sz="1100" dirty="0">
            <a:solidFill>
              <a:schemeClr val="tx2">
                <a:lumMod val="50000"/>
              </a:schemeClr>
            </a:solidFill>
            <a:latin typeface="Liberation Serif" panose="02020603050405020304" pitchFamily="18" charset="0"/>
          </a:endParaRPr>
        </a:p>
      </dgm:t>
    </dgm:pt>
    <dgm:pt modelId="{C95532D5-1E08-43C2-B300-3DCA73A99091}" type="parTrans" cxnId="{54BDBEB6-F6F7-43E1-BE06-A5D03A7B6712}">
      <dgm:prSet/>
      <dgm:spPr/>
      <dgm:t>
        <a:bodyPr/>
        <a:lstStyle/>
        <a:p>
          <a:endParaRPr lang="ru-RU"/>
        </a:p>
      </dgm:t>
    </dgm:pt>
    <dgm:pt modelId="{53822A0F-BB76-40EC-AE6E-CC8B18CAE9BB}" type="sibTrans" cxnId="{54BDBEB6-F6F7-43E1-BE06-A5D03A7B6712}">
      <dgm:prSet/>
      <dgm:spPr/>
      <dgm:t>
        <a:bodyPr/>
        <a:lstStyle/>
        <a:p>
          <a:endParaRPr lang="ru-RU"/>
        </a:p>
      </dgm:t>
    </dgm:pt>
    <dgm:pt modelId="{5B22239E-C452-48CE-8064-FD0A60A3AD66}">
      <dgm:prSet phldrT="[Текст]" custT="1"/>
      <dgm:spPr>
        <a:solidFill>
          <a:schemeClr val="accent6">
            <a:lumMod val="20000"/>
            <a:lumOff val="80000"/>
            <a:alpha val="70000"/>
          </a:schemeClr>
        </a:solidFill>
        <a:ln>
          <a:noFill/>
        </a:ln>
        <a:effectLst>
          <a:glow rad="101600">
            <a:schemeClr val="accent1">
              <a:lumMod val="75000"/>
              <a:alpha val="60000"/>
            </a:schemeClr>
          </a:glow>
          <a:outerShdw blurRad="107950" dist="12700" dir="5400000" algn="ctr">
            <a:srgbClr val="000000"/>
          </a:outerShdw>
        </a:effectLst>
      </dgm:spPr>
      <dgm:t>
        <a:bodyPr/>
        <a:lstStyle/>
        <a:p>
          <a:r>
            <a:rPr lang="ru-RU" sz="1100" b="1" u="sng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изменение остатков</a:t>
          </a:r>
          <a:r>
            <a:rPr lang="ru-RU" sz="1100" u="sng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 </a:t>
          </a:r>
          <a:r>
            <a:rPr lang="ru-RU" sz="1100" u="none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средств </a:t>
          </a:r>
          <a:r>
            <a:rPr lang="ru-RU" sz="11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на счетах по учету средств местного бюджет</a:t>
          </a:r>
          <a:r>
            <a:rPr lang="ru-RU" sz="1100" dirty="0" smtClean="0">
              <a:solidFill>
                <a:schemeClr val="tx1">
                  <a:lumMod val="95000"/>
                  <a:lumOff val="5000"/>
                </a:schemeClr>
              </a:solidFill>
              <a:latin typeface="Liberation Serif" panose="02020603050405020304" pitchFamily="18" charset="0"/>
            </a:rPr>
            <a:t>а</a:t>
          </a:r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Liberation Serif" panose="02020603050405020304" pitchFamily="18" charset="0"/>
          </a:endParaRPr>
        </a:p>
      </dgm:t>
    </dgm:pt>
    <dgm:pt modelId="{F95F4148-19BF-4590-A242-1F4D1F1E9F8B}" type="parTrans" cxnId="{110AB713-D27A-4AF5-BB81-2770E2363FC0}">
      <dgm:prSet/>
      <dgm:spPr/>
      <dgm:t>
        <a:bodyPr/>
        <a:lstStyle/>
        <a:p>
          <a:endParaRPr lang="ru-RU"/>
        </a:p>
      </dgm:t>
    </dgm:pt>
    <dgm:pt modelId="{80A0BD64-CDA1-470E-BAD4-B053EEC5BE68}" type="sibTrans" cxnId="{110AB713-D27A-4AF5-BB81-2770E2363FC0}">
      <dgm:prSet/>
      <dgm:spPr/>
      <dgm:t>
        <a:bodyPr/>
        <a:lstStyle/>
        <a:p>
          <a:endParaRPr lang="ru-RU"/>
        </a:p>
      </dgm:t>
    </dgm:pt>
    <dgm:pt modelId="{06BB9EAB-23F8-4598-A938-67FC31DFF593}">
      <dgm:prSet phldrT="[Текст]" custT="1"/>
      <dgm:spPr>
        <a:solidFill>
          <a:schemeClr val="accent6">
            <a:lumMod val="20000"/>
            <a:lumOff val="80000"/>
            <a:alpha val="70000"/>
          </a:schemeClr>
        </a:solidFill>
        <a:ln>
          <a:noFill/>
        </a:ln>
        <a:effectLst>
          <a:glow rad="101600">
            <a:schemeClr val="accent1">
              <a:lumMod val="75000"/>
              <a:alpha val="60000"/>
            </a:schemeClr>
          </a:glow>
          <a:outerShdw blurRad="107950" dist="12700" dir="5400000" algn="ctr">
            <a:srgbClr val="000000"/>
          </a:outerShdw>
        </a:effectLst>
      </dgm:spPr>
      <dgm:t>
        <a:bodyPr/>
        <a:lstStyle/>
        <a:p>
          <a:r>
            <a:rPr lang="ru-RU" sz="1100" b="1" u="sng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кредиты</a:t>
          </a:r>
          <a:r>
            <a:rPr lang="ru-RU" sz="11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, </a:t>
          </a:r>
        </a:p>
        <a:p>
          <a:r>
            <a:rPr lang="ru-RU" sz="11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полученные от кредитных организаций</a:t>
          </a:r>
          <a:endParaRPr lang="ru-RU" sz="1100" dirty="0">
            <a:solidFill>
              <a:schemeClr val="tx2">
                <a:lumMod val="50000"/>
              </a:schemeClr>
            </a:solidFill>
            <a:latin typeface="Liberation Serif" panose="02020603050405020304" pitchFamily="18" charset="0"/>
          </a:endParaRPr>
        </a:p>
      </dgm:t>
    </dgm:pt>
    <dgm:pt modelId="{698512CA-CC5A-439D-8441-E51B7613B984}" type="parTrans" cxnId="{364E5EE2-D081-411D-B786-0B099C5AE99F}">
      <dgm:prSet/>
      <dgm:spPr/>
      <dgm:t>
        <a:bodyPr/>
        <a:lstStyle/>
        <a:p>
          <a:endParaRPr lang="ru-RU"/>
        </a:p>
      </dgm:t>
    </dgm:pt>
    <dgm:pt modelId="{6C647E87-935D-4FC7-99A9-4E2322C7E4A2}" type="sibTrans" cxnId="{364E5EE2-D081-411D-B786-0B099C5AE99F}">
      <dgm:prSet/>
      <dgm:spPr/>
      <dgm:t>
        <a:bodyPr/>
        <a:lstStyle/>
        <a:p>
          <a:endParaRPr lang="ru-RU"/>
        </a:p>
      </dgm:t>
    </dgm:pt>
    <dgm:pt modelId="{21BFD246-D605-4B5D-AF25-858D0AB7E80F}">
      <dgm:prSet phldrT="[Текст]" custT="1"/>
      <dgm:spPr>
        <a:solidFill>
          <a:schemeClr val="accent6">
            <a:lumMod val="20000"/>
            <a:lumOff val="80000"/>
            <a:alpha val="70000"/>
          </a:schemeClr>
        </a:solidFill>
        <a:ln>
          <a:noFill/>
        </a:ln>
        <a:effectLst>
          <a:glow rad="101600">
            <a:schemeClr val="accent1">
              <a:lumMod val="75000"/>
              <a:alpha val="60000"/>
            </a:schemeClr>
          </a:glow>
          <a:outerShdw blurRad="107950" dist="12700" dir="5400000" algn="ctr">
            <a:srgbClr val="000000"/>
          </a:outerShdw>
        </a:effectLst>
      </dgm:spPr>
      <dgm:t>
        <a:bodyPr/>
        <a:lstStyle/>
        <a:p>
          <a:r>
            <a:rPr lang="ru-RU" sz="1100" b="1" u="sng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иные источники</a:t>
          </a:r>
          <a:r>
            <a:rPr lang="ru-RU" sz="11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 внутреннего финансирования дефицитов бюджета</a:t>
          </a:r>
          <a:endParaRPr lang="ru-RU" sz="1100" dirty="0">
            <a:solidFill>
              <a:schemeClr val="tx2">
                <a:lumMod val="50000"/>
              </a:schemeClr>
            </a:solidFill>
            <a:latin typeface="Liberation Serif" panose="02020603050405020304" pitchFamily="18" charset="0"/>
          </a:endParaRPr>
        </a:p>
      </dgm:t>
    </dgm:pt>
    <dgm:pt modelId="{7366C9B0-75E2-40F2-BA5F-9C6DF0E44F55}" type="parTrans" cxnId="{0886C466-A50F-41DC-BF6B-220F6EE792FC}">
      <dgm:prSet/>
      <dgm:spPr/>
      <dgm:t>
        <a:bodyPr/>
        <a:lstStyle/>
        <a:p>
          <a:endParaRPr lang="ru-RU"/>
        </a:p>
      </dgm:t>
    </dgm:pt>
    <dgm:pt modelId="{7D442441-30DF-4ABE-91D8-17C6A439B309}" type="sibTrans" cxnId="{0886C466-A50F-41DC-BF6B-220F6EE792FC}">
      <dgm:prSet/>
      <dgm:spPr/>
      <dgm:t>
        <a:bodyPr/>
        <a:lstStyle/>
        <a:p>
          <a:endParaRPr lang="ru-RU"/>
        </a:p>
      </dgm:t>
    </dgm:pt>
    <dgm:pt modelId="{70006F8B-9844-4645-9E8E-EE478A77DAC3}" type="pres">
      <dgm:prSet presAssocID="{A87A442F-DBFE-4D07-881B-A1F64A2028B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51E7C7E-7C94-4D34-BA88-2AA73281BF09}" type="pres">
      <dgm:prSet presAssocID="{841EF261-3455-4948-871A-60EFACD3B96E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15B6F972-ABED-499D-ADB3-03CA314026C3}" type="pres">
      <dgm:prSet presAssocID="{841EF261-3455-4948-871A-60EFACD3B96E}" presName="rootComposite1" presStyleCnt="0"/>
      <dgm:spPr/>
      <dgm:t>
        <a:bodyPr/>
        <a:lstStyle/>
        <a:p>
          <a:endParaRPr lang="ru-RU"/>
        </a:p>
      </dgm:t>
    </dgm:pt>
    <dgm:pt modelId="{02FF6611-C0F3-420E-8CCC-A56BA3DCEC38}" type="pres">
      <dgm:prSet presAssocID="{841EF261-3455-4948-871A-60EFACD3B96E}" presName="rootText1" presStyleLbl="node0" presStyleIdx="0" presStyleCnt="1" custScaleX="425946" custScaleY="98310" custLinFactNeighborX="3930" custLinFactNeighborY="-413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35EE409-8968-406D-A7FE-984D85C0C37D}" type="pres">
      <dgm:prSet presAssocID="{841EF261-3455-4948-871A-60EFACD3B96E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5380B9C-31BC-4669-853F-63E2F53B334E}" type="pres">
      <dgm:prSet presAssocID="{841EF261-3455-4948-871A-60EFACD3B96E}" presName="hierChild2" presStyleCnt="0"/>
      <dgm:spPr/>
      <dgm:t>
        <a:bodyPr/>
        <a:lstStyle/>
        <a:p>
          <a:endParaRPr lang="ru-RU"/>
        </a:p>
      </dgm:t>
    </dgm:pt>
    <dgm:pt modelId="{5CBFC9DD-1BFA-43FA-A7F0-B0184FDBA362}" type="pres">
      <dgm:prSet presAssocID="{99DCA5EF-D520-42C3-80B6-5A3CC0D73ED4}" presName="Name37" presStyleLbl="parChTrans1D2" presStyleIdx="0" presStyleCnt="5"/>
      <dgm:spPr/>
      <dgm:t>
        <a:bodyPr/>
        <a:lstStyle/>
        <a:p>
          <a:endParaRPr lang="ru-RU"/>
        </a:p>
      </dgm:t>
    </dgm:pt>
    <dgm:pt modelId="{79629C5F-55B1-4E2F-B8F9-0A40869748B6}" type="pres">
      <dgm:prSet presAssocID="{C7325B33-6C51-42EB-AB9F-44A5356756E4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13CA6194-EA7C-49DA-A336-AB87282A1DDA}" type="pres">
      <dgm:prSet presAssocID="{C7325B33-6C51-42EB-AB9F-44A5356756E4}" presName="rootComposite" presStyleCnt="0"/>
      <dgm:spPr/>
      <dgm:t>
        <a:bodyPr/>
        <a:lstStyle/>
        <a:p>
          <a:endParaRPr lang="ru-RU"/>
        </a:p>
      </dgm:t>
    </dgm:pt>
    <dgm:pt modelId="{DCCD4B16-F589-49A8-854E-9A61035B9377}" type="pres">
      <dgm:prSet presAssocID="{C7325B33-6C51-42EB-AB9F-44A5356756E4}" presName="rootText" presStyleLbl="node2" presStyleIdx="0" presStyleCnt="5" custScaleX="131114" custScaleY="239888" custLinFactNeighborX="2362" custLinFactNeighborY="-107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B49EC4-04C8-4B28-ABDA-EA675C7245D4}" type="pres">
      <dgm:prSet presAssocID="{C7325B33-6C51-42EB-AB9F-44A5356756E4}" presName="rootConnector" presStyleLbl="node2" presStyleIdx="0" presStyleCnt="5"/>
      <dgm:spPr/>
      <dgm:t>
        <a:bodyPr/>
        <a:lstStyle/>
        <a:p>
          <a:endParaRPr lang="ru-RU"/>
        </a:p>
      </dgm:t>
    </dgm:pt>
    <dgm:pt modelId="{DF7C73FC-D0F8-4B63-BA59-BEE72D77FB6D}" type="pres">
      <dgm:prSet presAssocID="{C7325B33-6C51-42EB-AB9F-44A5356756E4}" presName="hierChild4" presStyleCnt="0"/>
      <dgm:spPr/>
      <dgm:t>
        <a:bodyPr/>
        <a:lstStyle/>
        <a:p>
          <a:endParaRPr lang="ru-RU"/>
        </a:p>
      </dgm:t>
    </dgm:pt>
    <dgm:pt modelId="{7968151F-915E-4E47-849C-04EEE189D214}" type="pres">
      <dgm:prSet presAssocID="{C7325B33-6C51-42EB-AB9F-44A5356756E4}" presName="hierChild5" presStyleCnt="0"/>
      <dgm:spPr/>
      <dgm:t>
        <a:bodyPr/>
        <a:lstStyle/>
        <a:p>
          <a:endParaRPr lang="ru-RU"/>
        </a:p>
      </dgm:t>
    </dgm:pt>
    <dgm:pt modelId="{6EF4E044-533F-417A-AA2B-450822FF7438}" type="pres">
      <dgm:prSet presAssocID="{C95532D5-1E08-43C2-B300-3DCA73A99091}" presName="Name37" presStyleLbl="parChTrans1D2" presStyleIdx="1" presStyleCnt="5"/>
      <dgm:spPr/>
      <dgm:t>
        <a:bodyPr/>
        <a:lstStyle/>
        <a:p>
          <a:endParaRPr lang="ru-RU"/>
        </a:p>
      </dgm:t>
    </dgm:pt>
    <dgm:pt modelId="{6F8EF03A-6A29-4F5F-BE3C-DB0FC89DACE7}" type="pres">
      <dgm:prSet presAssocID="{F95C8189-E00D-49F0-85AD-8049368408CA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A341EA99-E0BB-45DE-A9AF-2A5335840B80}" type="pres">
      <dgm:prSet presAssocID="{F95C8189-E00D-49F0-85AD-8049368408CA}" presName="rootComposite" presStyleCnt="0"/>
      <dgm:spPr/>
      <dgm:t>
        <a:bodyPr/>
        <a:lstStyle/>
        <a:p>
          <a:endParaRPr lang="ru-RU"/>
        </a:p>
      </dgm:t>
    </dgm:pt>
    <dgm:pt modelId="{9C424BDC-F7FD-4A59-B529-C97AFCA5A410}" type="pres">
      <dgm:prSet presAssocID="{F95C8189-E00D-49F0-85AD-8049368408CA}" presName="rootText" presStyleLbl="node2" presStyleIdx="1" presStyleCnt="5" custScaleX="109713" custScaleY="239888" custLinFactNeighborX="-110" custLinFactNeighborY="-960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AA5CA17-25BD-4826-A218-C5257F97566F}" type="pres">
      <dgm:prSet presAssocID="{F95C8189-E00D-49F0-85AD-8049368408CA}" presName="rootConnector" presStyleLbl="node2" presStyleIdx="1" presStyleCnt="5"/>
      <dgm:spPr/>
      <dgm:t>
        <a:bodyPr/>
        <a:lstStyle/>
        <a:p>
          <a:endParaRPr lang="ru-RU"/>
        </a:p>
      </dgm:t>
    </dgm:pt>
    <dgm:pt modelId="{FC97CC02-FE27-4EEF-8847-7274A66297F6}" type="pres">
      <dgm:prSet presAssocID="{F95C8189-E00D-49F0-85AD-8049368408CA}" presName="hierChild4" presStyleCnt="0"/>
      <dgm:spPr/>
      <dgm:t>
        <a:bodyPr/>
        <a:lstStyle/>
        <a:p>
          <a:endParaRPr lang="ru-RU"/>
        </a:p>
      </dgm:t>
    </dgm:pt>
    <dgm:pt modelId="{C9F0F6CA-7AFB-4AFD-93EF-5AAE23DB2E88}" type="pres">
      <dgm:prSet presAssocID="{F95C8189-E00D-49F0-85AD-8049368408CA}" presName="hierChild5" presStyleCnt="0"/>
      <dgm:spPr/>
      <dgm:t>
        <a:bodyPr/>
        <a:lstStyle/>
        <a:p>
          <a:endParaRPr lang="ru-RU"/>
        </a:p>
      </dgm:t>
    </dgm:pt>
    <dgm:pt modelId="{F8E5F9FE-4B30-4865-94C1-89AB7FA9194E}" type="pres">
      <dgm:prSet presAssocID="{698512CA-CC5A-439D-8441-E51B7613B984}" presName="Name37" presStyleLbl="parChTrans1D2" presStyleIdx="2" presStyleCnt="5"/>
      <dgm:spPr/>
      <dgm:t>
        <a:bodyPr/>
        <a:lstStyle/>
        <a:p>
          <a:endParaRPr lang="ru-RU"/>
        </a:p>
      </dgm:t>
    </dgm:pt>
    <dgm:pt modelId="{87EAC55C-2DF7-4AFC-9B65-A665F2C50C5B}" type="pres">
      <dgm:prSet presAssocID="{06BB9EAB-23F8-4598-A938-67FC31DFF593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98092DF8-FE1B-48F4-AFA3-91A0DD802585}" type="pres">
      <dgm:prSet presAssocID="{06BB9EAB-23F8-4598-A938-67FC31DFF593}" presName="rootComposite" presStyleCnt="0"/>
      <dgm:spPr/>
      <dgm:t>
        <a:bodyPr/>
        <a:lstStyle/>
        <a:p>
          <a:endParaRPr lang="ru-RU"/>
        </a:p>
      </dgm:t>
    </dgm:pt>
    <dgm:pt modelId="{4B2D497D-CF1A-49BF-A821-1D59CA24A351}" type="pres">
      <dgm:prSet presAssocID="{06BB9EAB-23F8-4598-A938-67FC31DFF593}" presName="rootText" presStyleLbl="node2" presStyleIdx="2" presStyleCnt="5" custScaleX="83467" custScaleY="237727" custLinFactNeighborX="-1821" custLinFactNeighborY="-74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47B2ADC-BD8F-4191-9BB4-0738C4B9D829}" type="pres">
      <dgm:prSet presAssocID="{06BB9EAB-23F8-4598-A938-67FC31DFF593}" presName="rootConnector" presStyleLbl="node2" presStyleIdx="2" presStyleCnt="5"/>
      <dgm:spPr/>
      <dgm:t>
        <a:bodyPr/>
        <a:lstStyle/>
        <a:p>
          <a:endParaRPr lang="ru-RU"/>
        </a:p>
      </dgm:t>
    </dgm:pt>
    <dgm:pt modelId="{8E762C16-505F-44D7-B31F-7C17227DF8D6}" type="pres">
      <dgm:prSet presAssocID="{06BB9EAB-23F8-4598-A938-67FC31DFF593}" presName="hierChild4" presStyleCnt="0"/>
      <dgm:spPr/>
      <dgm:t>
        <a:bodyPr/>
        <a:lstStyle/>
        <a:p>
          <a:endParaRPr lang="ru-RU"/>
        </a:p>
      </dgm:t>
    </dgm:pt>
    <dgm:pt modelId="{0C3FDCF8-160D-411B-BAA4-6C6933A61DC0}" type="pres">
      <dgm:prSet presAssocID="{06BB9EAB-23F8-4598-A938-67FC31DFF593}" presName="hierChild5" presStyleCnt="0"/>
      <dgm:spPr/>
      <dgm:t>
        <a:bodyPr/>
        <a:lstStyle/>
        <a:p>
          <a:endParaRPr lang="ru-RU"/>
        </a:p>
      </dgm:t>
    </dgm:pt>
    <dgm:pt modelId="{38C41AAF-40C2-4E92-A51B-2DF1470D6DE3}" type="pres">
      <dgm:prSet presAssocID="{F95F4148-19BF-4590-A242-1F4D1F1E9F8B}" presName="Name37" presStyleLbl="parChTrans1D2" presStyleIdx="3" presStyleCnt="5"/>
      <dgm:spPr/>
      <dgm:t>
        <a:bodyPr/>
        <a:lstStyle/>
        <a:p>
          <a:endParaRPr lang="ru-RU"/>
        </a:p>
      </dgm:t>
    </dgm:pt>
    <dgm:pt modelId="{65F66B12-824B-40B0-9D98-AE4793CDAF13}" type="pres">
      <dgm:prSet presAssocID="{5B22239E-C452-48CE-8064-FD0A60A3AD66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18D925C5-82C8-474B-8672-1017F48FE468}" type="pres">
      <dgm:prSet presAssocID="{5B22239E-C452-48CE-8064-FD0A60A3AD66}" presName="rootComposite" presStyleCnt="0"/>
      <dgm:spPr/>
      <dgm:t>
        <a:bodyPr/>
        <a:lstStyle/>
        <a:p>
          <a:endParaRPr lang="ru-RU"/>
        </a:p>
      </dgm:t>
    </dgm:pt>
    <dgm:pt modelId="{B32C14C6-CBDD-423A-9CF2-54BC9D0FB1D8}" type="pres">
      <dgm:prSet presAssocID="{5B22239E-C452-48CE-8064-FD0A60A3AD66}" presName="rootText" presStyleLbl="node2" presStyleIdx="3" presStyleCnt="5" custScaleY="237727" custLinFactNeighborX="-3087" custLinFactNeighborY="-853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26C9882-ED46-4D23-B6CE-BAB1629531F1}" type="pres">
      <dgm:prSet presAssocID="{5B22239E-C452-48CE-8064-FD0A60A3AD66}" presName="rootConnector" presStyleLbl="node2" presStyleIdx="3" presStyleCnt="5"/>
      <dgm:spPr/>
      <dgm:t>
        <a:bodyPr/>
        <a:lstStyle/>
        <a:p>
          <a:endParaRPr lang="ru-RU"/>
        </a:p>
      </dgm:t>
    </dgm:pt>
    <dgm:pt modelId="{4BDD9857-2173-462A-BFDF-86ADEA165865}" type="pres">
      <dgm:prSet presAssocID="{5B22239E-C452-48CE-8064-FD0A60A3AD66}" presName="hierChild4" presStyleCnt="0"/>
      <dgm:spPr/>
      <dgm:t>
        <a:bodyPr/>
        <a:lstStyle/>
        <a:p>
          <a:endParaRPr lang="ru-RU"/>
        </a:p>
      </dgm:t>
    </dgm:pt>
    <dgm:pt modelId="{5468CF11-3865-4869-B9C2-C41F7EA53452}" type="pres">
      <dgm:prSet presAssocID="{5B22239E-C452-48CE-8064-FD0A60A3AD66}" presName="hierChild5" presStyleCnt="0"/>
      <dgm:spPr/>
      <dgm:t>
        <a:bodyPr/>
        <a:lstStyle/>
        <a:p>
          <a:endParaRPr lang="ru-RU"/>
        </a:p>
      </dgm:t>
    </dgm:pt>
    <dgm:pt modelId="{8A27DAD4-4946-46B8-AFCA-40845E25493A}" type="pres">
      <dgm:prSet presAssocID="{7366C9B0-75E2-40F2-BA5F-9C6DF0E44F55}" presName="Name37" presStyleLbl="parChTrans1D2" presStyleIdx="4" presStyleCnt="5"/>
      <dgm:spPr/>
      <dgm:t>
        <a:bodyPr/>
        <a:lstStyle/>
        <a:p>
          <a:endParaRPr lang="ru-RU"/>
        </a:p>
      </dgm:t>
    </dgm:pt>
    <dgm:pt modelId="{AA4F9B11-F28E-428B-952B-A051EE9CF246}" type="pres">
      <dgm:prSet presAssocID="{21BFD246-D605-4B5D-AF25-858D0AB7E80F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E7D10AF-058E-4053-9F75-433EBCA4EB36}" type="pres">
      <dgm:prSet presAssocID="{21BFD246-D605-4B5D-AF25-858D0AB7E80F}" presName="rootComposite" presStyleCnt="0"/>
      <dgm:spPr/>
      <dgm:t>
        <a:bodyPr/>
        <a:lstStyle/>
        <a:p>
          <a:endParaRPr lang="ru-RU"/>
        </a:p>
      </dgm:t>
    </dgm:pt>
    <dgm:pt modelId="{B106B6AC-D6B8-4BC9-B10C-7BC40B7F3ABC}" type="pres">
      <dgm:prSet presAssocID="{21BFD246-D605-4B5D-AF25-858D0AB7E80F}" presName="rootText" presStyleLbl="node2" presStyleIdx="4" presStyleCnt="5" custScaleY="230424" custLinFactNeighborX="-5405" custLinFactNeighborY="-619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1DCD35F-17FC-48D4-991F-AA01F1424B21}" type="pres">
      <dgm:prSet presAssocID="{21BFD246-D605-4B5D-AF25-858D0AB7E80F}" presName="rootConnector" presStyleLbl="node2" presStyleIdx="4" presStyleCnt="5"/>
      <dgm:spPr/>
      <dgm:t>
        <a:bodyPr/>
        <a:lstStyle/>
        <a:p>
          <a:endParaRPr lang="ru-RU"/>
        </a:p>
      </dgm:t>
    </dgm:pt>
    <dgm:pt modelId="{56272FA4-6356-41D0-9518-FA61F01D1317}" type="pres">
      <dgm:prSet presAssocID="{21BFD246-D605-4B5D-AF25-858D0AB7E80F}" presName="hierChild4" presStyleCnt="0"/>
      <dgm:spPr/>
      <dgm:t>
        <a:bodyPr/>
        <a:lstStyle/>
        <a:p>
          <a:endParaRPr lang="ru-RU"/>
        </a:p>
      </dgm:t>
    </dgm:pt>
    <dgm:pt modelId="{97FD7029-9C92-405D-95DA-67EBF18FD66F}" type="pres">
      <dgm:prSet presAssocID="{21BFD246-D605-4B5D-AF25-858D0AB7E80F}" presName="hierChild5" presStyleCnt="0"/>
      <dgm:spPr/>
      <dgm:t>
        <a:bodyPr/>
        <a:lstStyle/>
        <a:p>
          <a:endParaRPr lang="ru-RU"/>
        </a:p>
      </dgm:t>
    </dgm:pt>
    <dgm:pt modelId="{67E00A28-092F-4897-AD56-C57B102BE7D0}" type="pres">
      <dgm:prSet presAssocID="{841EF261-3455-4948-871A-60EFACD3B96E}" presName="hierChild3" presStyleCnt="0"/>
      <dgm:spPr/>
      <dgm:t>
        <a:bodyPr/>
        <a:lstStyle/>
        <a:p>
          <a:endParaRPr lang="ru-RU"/>
        </a:p>
      </dgm:t>
    </dgm:pt>
  </dgm:ptLst>
  <dgm:cxnLst>
    <dgm:cxn modelId="{FC0E98B1-15E0-4CE5-9D80-0FCF4468D62F}" type="presOf" srcId="{21BFD246-D605-4B5D-AF25-858D0AB7E80F}" destId="{B106B6AC-D6B8-4BC9-B10C-7BC40B7F3ABC}" srcOrd="0" destOrd="0" presId="urn:microsoft.com/office/officeart/2005/8/layout/orgChart1"/>
    <dgm:cxn modelId="{BD857791-7880-4560-A540-F4EE8D295BAE}" type="presOf" srcId="{5B22239E-C452-48CE-8064-FD0A60A3AD66}" destId="{426C9882-ED46-4D23-B6CE-BAB1629531F1}" srcOrd="1" destOrd="0" presId="urn:microsoft.com/office/officeart/2005/8/layout/orgChart1"/>
    <dgm:cxn modelId="{2860A332-FD5D-417A-B56B-932A964B38F3}" type="presOf" srcId="{C7325B33-6C51-42EB-AB9F-44A5356756E4}" destId="{45B49EC4-04C8-4B28-ABDA-EA675C7245D4}" srcOrd="1" destOrd="0" presId="urn:microsoft.com/office/officeart/2005/8/layout/orgChart1"/>
    <dgm:cxn modelId="{666E8EE2-761A-47C3-9676-26F726863321}" type="presOf" srcId="{5B22239E-C452-48CE-8064-FD0A60A3AD66}" destId="{B32C14C6-CBDD-423A-9CF2-54BC9D0FB1D8}" srcOrd="0" destOrd="0" presId="urn:microsoft.com/office/officeart/2005/8/layout/orgChart1"/>
    <dgm:cxn modelId="{DF4B38D1-995C-4906-A537-D457148C7DF9}" type="presOf" srcId="{841EF261-3455-4948-871A-60EFACD3B96E}" destId="{A35EE409-8968-406D-A7FE-984D85C0C37D}" srcOrd="1" destOrd="0" presId="urn:microsoft.com/office/officeart/2005/8/layout/orgChart1"/>
    <dgm:cxn modelId="{54BDBEB6-F6F7-43E1-BE06-A5D03A7B6712}" srcId="{841EF261-3455-4948-871A-60EFACD3B96E}" destId="{F95C8189-E00D-49F0-85AD-8049368408CA}" srcOrd="1" destOrd="0" parTransId="{C95532D5-1E08-43C2-B300-3DCA73A99091}" sibTransId="{53822A0F-BB76-40EC-AE6E-CC8B18CAE9BB}"/>
    <dgm:cxn modelId="{24D1FFFE-F159-4E96-843F-FE4D33920403}" type="presOf" srcId="{99DCA5EF-D520-42C3-80B6-5A3CC0D73ED4}" destId="{5CBFC9DD-1BFA-43FA-A7F0-B0184FDBA362}" srcOrd="0" destOrd="0" presId="urn:microsoft.com/office/officeart/2005/8/layout/orgChart1"/>
    <dgm:cxn modelId="{BF4EDCC1-EF22-4045-A38F-EF3EAE2491FC}" type="presOf" srcId="{A87A442F-DBFE-4D07-881B-A1F64A2028BA}" destId="{70006F8B-9844-4645-9E8E-EE478A77DAC3}" srcOrd="0" destOrd="0" presId="urn:microsoft.com/office/officeart/2005/8/layout/orgChart1"/>
    <dgm:cxn modelId="{AC7215A1-A221-419E-97EB-BDBA51FF9484}" type="presOf" srcId="{C95532D5-1E08-43C2-B300-3DCA73A99091}" destId="{6EF4E044-533F-417A-AA2B-450822FF7438}" srcOrd="0" destOrd="0" presId="urn:microsoft.com/office/officeart/2005/8/layout/orgChart1"/>
    <dgm:cxn modelId="{0886C466-A50F-41DC-BF6B-220F6EE792FC}" srcId="{841EF261-3455-4948-871A-60EFACD3B96E}" destId="{21BFD246-D605-4B5D-AF25-858D0AB7E80F}" srcOrd="4" destOrd="0" parTransId="{7366C9B0-75E2-40F2-BA5F-9C6DF0E44F55}" sibTransId="{7D442441-30DF-4ABE-91D8-17C6A439B309}"/>
    <dgm:cxn modelId="{5A2B299F-6669-4F6F-BC92-CDEF60FB479B}" type="presOf" srcId="{F95C8189-E00D-49F0-85AD-8049368408CA}" destId="{9C424BDC-F7FD-4A59-B529-C97AFCA5A410}" srcOrd="0" destOrd="0" presId="urn:microsoft.com/office/officeart/2005/8/layout/orgChart1"/>
    <dgm:cxn modelId="{110AB713-D27A-4AF5-BB81-2770E2363FC0}" srcId="{841EF261-3455-4948-871A-60EFACD3B96E}" destId="{5B22239E-C452-48CE-8064-FD0A60A3AD66}" srcOrd="3" destOrd="0" parTransId="{F95F4148-19BF-4590-A242-1F4D1F1E9F8B}" sibTransId="{80A0BD64-CDA1-470E-BAD4-B053EEC5BE68}"/>
    <dgm:cxn modelId="{1C77306B-5D8E-4F6D-99B5-9259B521603C}" type="presOf" srcId="{7366C9B0-75E2-40F2-BA5F-9C6DF0E44F55}" destId="{8A27DAD4-4946-46B8-AFCA-40845E25493A}" srcOrd="0" destOrd="0" presId="urn:microsoft.com/office/officeart/2005/8/layout/orgChart1"/>
    <dgm:cxn modelId="{CB5F165E-7051-4761-AC03-5ABB9B29D90C}" type="presOf" srcId="{06BB9EAB-23F8-4598-A938-67FC31DFF593}" destId="{B47B2ADC-BD8F-4191-9BB4-0738C4B9D829}" srcOrd="1" destOrd="0" presId="urn:microsoft.com/office/officeart/2005/8/layout/orgChart1"/>
    <dgm:cxn modelId="{364E5EE2-D081-411D-B786-0B099C5AE99F}" srcId="{841EF261-3455-4948-871A-60EFACD3B96E}" destId="{06BB9EAB-23F8-4598-A938-67FC31DFF593}" srcOrd="2" destOrd="0" parTransId="{698512CA-CC5A-439D-8441-E51B7613B984}" sibTransId="{6C647E87-935D-4FC7-99A9-4E2322C7E4A2}"/>
    <dgm:cxn modelId="{A0B4B8C7-6438-4D83-8B0C-112F2ED8C551}" type="presOf" srcId="{C7325B33-6C51-42EB-AB9F-44A5356756E4}" destId="{DCCD4B16-F589-49A8-854E-9A61035B9377}" srcOrd="0" destOrd="0" presId="urn:microsoft.com/office/officeart/2005/8/layout/orgChart1"/>
    <dgm:cxn modelId="{5A7B0158-2482-4DBD-BFA0-08C1F1BBE5DB}" srcId="{841EF261-3455-4948-871A-60EFACD3B96E}" destId="{C7325B33-6C51-42EB-AB9F-44A5356756E4}" srcOrd="0" destOrd="0" parTransId="{99DCA5EF-D520-42C3-80B6-5A3CC0D73ED4}" sibTransId="{4B4BB33D-D1C3-4BFE-B17F-079C249A1A96}"/>
    <dgm:cxn modelId="{4E8BFDC4-E2D7-4CBD-8A0F-34CD6C684225}" type="presOf" srcId="{841EF261-3455-4948-871A-60EFACD3B96E}" destId="{02FF6611-C0F3-420E-8CCC-A56BA3DCEC38}" srcOrd="0" destOrd="0" presId="urn:microsoft.com/office/officeart/2005/8/layout/orgChart1"/>
    <dgm:cxn modelId="{464299D8-C5F7-45C2-8A76-76A1AD762925}" type="presOf" srcId="{06BB9EAB-23F8-4598-A938-67FC31DFF593}" destId="{4B2D497D-CF1A-49BF-A821-1D59CA24A351}" srcOrd="0" destOrd="0" presId="urn:microsoft.com/office/officeart/2005/8/layout/orgChart1"/>
    <dgm:cxn modelId="{5F9014CD-3B76-4A62-B2D0-861D595D4DE2}" type="presOf" srcId="{698512CA-CC5A-439D-8441-E51B7613B984}" destId="{F8E5F9FE-4B30-4865-94C1-89AB7FA9194E}" srcOrd="0" destOrd="0" presId="urn:microsoft.com/office/officeart/2005/8/layout/orgChart1"/>
    <dgm:cxn modelId="{EC918020-02A3-4A8E-983D-9362B187BC97}" srcId="{A87A442F-DBFE-4D07-881B-A1F64A2028BA}" destId="{841EF261-3455-4948-871A-60EFACD3B96E}" srcOrd="0" destOrd="0" parTransId="{47458C99-8956-48BD-BACB-9895590AA2C6}" sibTransId="{3D785A38-2924-47D1-8395-A8F75AD8B703}"/>
    <dgm:cxn modelId="{5C293EF8-D48C-452F-B0F6-AEFF4AAA0D09}" type="presOf" srcId="{21BFD246-D605-4B5D-AF25-858D0AB7E80F}" destId="{F1DCD35F-17FC-48D4-991F-AA01F1424B21}" srcOrd="1" destOrd="0" presId="urn:microsoft.com/office/officeart/2005/8/layout/orgChart1"/>
    <dgm:cxn modelId="{CCEC0F11-30CB-4F5F-9795-2BFE05C5D655}" type="presOf" srcId="{F95F4148-19BF-4590-A242-1F4D1F1E9F8B}" destId="{38C41AAF-40C2-4E92-A51B-2DF1470D6DE3}" srcOrd="0" destOrd="0" presId="urn:microsoft.com/office/officeart/2005/8/layout/orgChart1"/>
    <dgm:cxn modelId="{910E1BB6-A5DF-4192-B421-24A2EE1D782E}" type="presOf" srcId="{F95C8189-E00D-49F0-85AD-8049368408CA}" destId="{5AA5CA17-25BD-4826-A218-C5257F97566F}" srcOrd="1" destOrd="0" presId="urn:microsoft.com/office/officeart/2005/8/layout/orgChart1"/>
    <dgm:cxn modelId="{6BBFB41E-029B-4254-B6D4-9A51D4D46B98}" type="presParOf" srcId="{70006F8B-9844-4645-9E8E-EE478A77DAC3}" destId="{E51E7C7E-7C94-4D34-BA88-2AA73281BF09}" srcOrd="0" destOrd="0" presId="urn:microsoft.com/office/officeart/2005/8/layout/orgChart1"/>
    <dgm:cxn modelId="{47C13991-ECE4-4C3E-8AFA-EC974FD684C5}" type="presParOf" srcId="{E51E7C7E-7C94-4D34-BA88-2AA73281BF09}" destId="{15B6F972-ABED-499D-ADB3-03CA314026C3}" srcOrd="0" destOrd="0" presId="urn:microsoft.com/office/officeart/2005/8/layout/orgChart1"/>
    <dgm:cxn modelId="{91B86F3C-CA5F-4B0D-B828-EBBF74497A5E}" type="presParOf" srcId="{15B6F972-ABED-499D-ADB3-03CA314026C3}" destId="{02FF6611-C0F3-420E-8CCC-A56BA3DCEC38}" srcOrd="0" destOrd="0" presId="urn:microsoft.com/office/officeart/2005/8/layout/orgChart1"/>
    <dgm:cxn modelId="{3D631D97-FFA4-40A0-B93D-8CF7C7B693FA}" type="presParOf" srcId="{15B6F972-ABED-499D-ADB3-03CA314026C3}" destId="{A35EE409-8968-406D-A7FE-984D85C0C37D}" srcOrd="1" destOrd="0" presId="urn:microsoft.com/office/officeart/2005/8/layout/orgChart1"/>
    <dgm:cxn modelId="{B62B41EF-E2EF-4BBD-B862-43EE85391859}" type="presParOf" srcId="{E51E7C7E-7C94-4D34-BA88-2AA73281BF09}" destId="{65380B9C-31BC-4669-853F-63E2F53B334E}" srcOrd="1" destOrd="0" presId="urn:microsoft.com/office/officeart/2005/8/layout/orgChart1"/>
    <dgm:cxn modelId="{BF397500-EF82-4E0E-9648-DC39B390B18A}" type="presParOf" srcId="{65380B9C-31BC-4669-853F-63E2F53B334E}" destId="{5CBFC9DD-1BFA-43FA-A7F0-B0184FDBA362}" srcOrd="0" destOrd="0" presId="urn:microsoft.com/office/officeart/2005/8/layout/orgChart1"/>
    <dgm:cxn modelId="{824F134F-AD6B-406E-B143-9220960E4988}" type="presParOf" srcId="{65380B9C-31BC-4669-853F-63E2F53B334E}" destId="{79629C5F-55B1-4E2F-B8F9-0A40869748B6}" srcOrd="1" destOrd="0" presId="urn:microsoft.com/office/officeart/2005/8/layout/orgChart1"/>
    <dgm:cxn modelId="{F3FEF2B7-CEEC-4D01-A8CC-7909641635FF}" type="presParOf" srcId="{79629C5F-55B1-4E2F-B8F9-0A40869748B6}" destId="{13CA6194-EA7C-49DA-A336-AB87282A1DDA}" srcOrd="0" destOrd="0" presId="urn:microsoft.com/office/officeart/2005/8/layout/orgChart1"/>
    <dgm:cxn modelId="{6DBFB871-6D9C-45D6-B813-11AD8A3B474C}" type="presParOf" srcId="{13CA6194-EA7C-49DA-A336-AB87282A1DDA}" destId="{DCCD4B16-F589-49A8-854E-9A61035B9377}" srcOrd="0" destOrd="0" presId="urn:microsoft.com/office/officeart/2005/8/layout/orgChart1"/>
    <dgm:cxn modelId="{AF89C546-4FE5-4899-8B99-9EBAC139B0F8}" type="presParOf" srcId="{13CA6194-EA7C-49DA-A336-AB87282A1DDA}" destId="{45B49EC4-04C8-4B28-ABDA-EA675C7245D4}" srcOrd="1" destOrd="0" presId="urn:microsoft.com/office/officeart/2005/8/layout/orgChart1"/>
    <dgm:cxn modelId="{4647CFE6-C7A8-4625-9E52-647B34B22A0E}" type="presParOf" srcId="{79629C5F-55B1-4E2F-B8F9-0A40869748B6}" destId="{DF7C73FC-D0F8-4B63-BA59-BEE72D77FB6D}" srcOrd="1" destOrd="0" presId="urn:microsoft.com/office/officeart/2005/8/layout/orgChart1"/>
    <dgm:cxn modelId="{1D7CD391-17AF-4325-9281-EC890F30D4CA}" type="presParOf" srcId="{79629C5F-55B1-4E2F-B8F9-0A40869748B6}" destId="{7968151F-915E-4E47-849C-04EEE189D214}" srcOrd="2" destOrd="0" presId="urn:microsoft.com/office/officeart/2005/8/layout/orgChart1"/>
    <dgm:cxn modelId="{5535DBC1-D2FB-4D92-B423-EE8651A913A1}" type="presParOf" srcId="{65380B9C-31BC-4669-853F-63E2F53B334E}" destId="{6EF4E044-533F-417A-AA2B-450822FF7438}" srcOrd="2" destOrd="0" presId="urn:microsoft.com/office/officeart/2005/8/layout/orgChart1"/>
    <dgm:cxn modelId="{51F3DD32-A3BA-4F65-97B2-50A71E939F89}" type="presParOf" srcId="{65380B9C-31BC-4669-853F-63E2F53B334E}" destId="{6F8EF03A-6A29-4F5F-BE3C-DB0FC89DACE7}" srcOrd="3" destOrd="0" presId="urn:microsoft.com/office/officeart/2005/8/layout/orgChart1"/>
    <dgm:cxn modelId="{5B658965-9A95-4405-A819-D8044869BB16}" type="presParOf" srcId="{6F8EF03A-6A29-4F5F-BE3C-DB0FC89DACE7}" destId="{A341EA99-E0BB-45DE-A9AF-2A5335840B80}" srcOrd="0" destOrd="0" presId="urn:microsoft.com/office/officeart/2005/8/layout/orgChart1"/>
    <dgm:cxn modelId="{39190547-EB8F-4654-A504-92AABE9AFD7F}" type="presParOf" srcId="{A341EA99-E0BB-45DE-A9AF-2A5335840B80}" destId="{9C424BDC-F7FD-4A59-B529-C97AFCA5A410}" srcOrd="0" destOrd="0" presId="urn:microsoft.com/office/officeart/2005/8/layout/orgChart1"/>
    <dgm:cxn modelId="{EC96CBF7-80CA-4BA8-9EED-556E3248C715}" type="presParOf" srcId="{A341EA99-E0BB-45DE-A9AF-2A5335840B80}" destId="{5AA5CA17-25BD-4826-A218-C5257F97566F}" srcOrd="1" destOrd="0" presId="urn:microsoft.com/office/officeart/2005/8/layout/orgChart1"/>
    <dgm:cxn modelId="{25AF3140-59A2-4854-9712-FA7A9A6AC8FC}" type="presParOf" srcId="{6F8EF03A-6A29-4F5F-BE3C-DB0FC89DACE7}" destId="{FC97CC02-FE27-4EEF-8847-7274A66297F6}" srcOrd="1" destOrd="0" presId="urn:microsoft.com/office/officeart/2005/8/layout/orgChart1"/>
    <dgm:cxn modelId="{019508ED-6387-4FA6-B82F-218DAD7C015E}" type="presParOf" srcId="{6F8EF03A-6A29-4F5F-BE3C-DB0FC89DACE7}" destId="{C9F0F6CA-7AFB-4AFD-93EF-5AAE23DB2E88}" srcOrd="2" destOrd="0" presId="urn:microsoft.com/office/officeart/2005/8/layout/orgChart1"/>
    <dgm:cxn modelId="{D1F640BF-FDF2-4F93-B546-372DFDF5DDFB}" type="presParOf" srcId="{65380B9C-31BC-4669-853F-63E2F53B334E}" destId="{F8E5F9FE-4B30-4865-94C1-89AB7FA9194E}" srcOrd="4" destOrd="0" presId="urn:microsoft.com/office/officeart/2005/8/layout/orgChart1"/>
    <dgm:cxn modelId="{72CAEBF0-B61F-42F8-B92D-4015320B027A}" type="presParOf" srcId="{65380B9C-31BC-4669-853F-63E2F53B334E}" destId="{87EAC55C-2DF7-4AFC-9B65-A665F2C50C5B}" srcOrd="5" destOrd="0" presId="urn:microsoft.com/office/officeart/2005/8/layout/orgChart1"/>
    <dgm:cxn modelId="{5D39BFC2-9AF1-4865-868C-66D6DB15B193}" type="presParOf" srcId="{87EAC55C-2DF7-4AFC-9B65-A665F2C50C5B}" destId="{98092DF8-FE1B-48F4-AFA3-91A0DD802585}" srcOrd="0" destOrd="0" presId="urn:microsoft.com/office/officeart/2005/8/layout/orgChart1"/>
    <dgm:cxn modelId="{80DA5A0A-2057-4DB5-B145-B273693C7264}" type="presParOf" srcId="{98092DF8-FE1B-48F4-AFA3-91A0DD802585}" destId="{4B2D497D-CF1A-49BF-A821-1D59CA24A351}" srcOrd="0" destOrd="0" presId="urn:microsoft.com/office/officeart/2005/8/layout/orgChart1"/>
    <dgm:cxn modelId="{0808A489-3305-4497-B326-1F6B530A0434}" type="presParOf" srcId="{98092DF8-FE1B-48F4-AFA3-91A0DD802585}" destId="{B47B2ADC-BD8F-4191-9BB4-0738C4B9D829}" srcOrd="1" destOrd="0" presId="urn:microsoft.com/office/officeart/2005/8/layout/orgChart1"/>
    <dgm:cxn modelId="{3C679723-FB96-406A-A9AF-C7F930805CEA}" type="presParOf" srcId="{87EAC55C-2DF7-4AFC-9B65-A665F2C50C5B}" destId="{8E762C16-505F-44D7-B31F-7C17227DF8D6}" srcOrd="1" destOrd="0" presId="urn:microsoft.com/office/officeart/2005/8/layout/orgChart1"/>
    <dgm:cxn modelId="{2F7AC56C-B117-42B9-845B-0088D041FB90}" type="presParOf" srcId="{87EAC55C-2DF7-4AFC-9B65-A665F2C50C5B}" destId="{0C3FDCF8-160D-411B-BAA4-6C6933A61DC0}" srcOrd="2" destOrd="0" presId="urn:microsoft.com/office/officeart/2005/8/layout/orgChart1"/>
    <dgm:cxn modelId="{C4DAB0FD-4D62-437D-9A7A-FEB0B4588541}" type="presParOf" srcId="{65380B9C-31BC-4669-853F-63E2F53B334E}" destId="{38C41AAF-40C2-4E92-A51B-2DF1470D6DE3}" srcOrd="6" destOrd="0" presId="urn:microsoft.com/office/officeart/2005/8/layout/orgChart1"/>
    <dgm:cxn modelId="{3E3987DC-D439-45F4-9D3C-CCED7AF15559}" type="presParOf" srcId="{65380B9C-31BC-4669-853F-63E2F53B334E}" destId="{65F66B12-824B-40B0-9D98-AE4793CDAF13}" srcOrd="7" destOrd="0" presId="urn:microsoft.com/office/officeart/2005/8/layout/orgChart1"/>
    <dgm:cxn modelId="{8180B729-6CCB-4FE1-934C-398FB062C2F7}" type="presParOf" srcId="{65F66B12-824B-40B0-9D98-AE4793CDAF13}" destId="{18D925C5-82C8-474B-8672-1017F48FE468}" srcOrd="0" destOrd="0" presId="urn:microsoft.com/office/officeart/2005/8/layout/orgChart1"/>
    <dgm:cxn modelId="{DB0FD5D8-D5E1-4A25-8057-81280628BAD0}" type="presParOf" srcId="{18D925C5-82C8-474B-8672-1017F48FE468}" destId="{B32C14C6-CBDD-423A-9CF2-54BC9D0FB1D8}" srcOrd="0" destOrd="0" presId="urn:microsoft.com/office/officeart/2005/8/layout/orgChart1"/>
    <dgm:cxn modelId="{0485D736-6CA1-4134-A94A-23114896AF54}" type="presParOf" srcId="{18D925C5-82C8-474B-8672-1017F48FE468}" destId="{426C9882-ED46-4D23-B6CE-BAB1629531F1}" srcOrd="1" destOrd="0" presId="urn:microsoft.com/office/officeart/2005/8/layout/orgChart1"/>
    <dgm:cxn modelId="{BAF8377F-8927-44C6-82B5-E9BEE537429F}" type="presParOf" srcId="{65F66B12-824B-40B0-9D98-AE4793CDAF13}" destId="{4BDD9857-2173-462A-BFDF-86ADEA165865}" srcOrd="1" destOrd="0" presId="urn:microsoft.com/office/officeart/2005/8/layout/orgChart1"/>
    <dgm:cxn modelId="{B882D2DC-39B0-44C3-AA52-5DAE82A68409}" type="presParOf" srcId="{65F66B12-824B-40B0-9D98-AE4793CDAF13}" destId="{5468CF11-3865-4869-B9C2-C41F7EA53452}" srcOrd="2" destOrd="0" presId="urn:microsoft.com/office/officeart/2005/8/layout/orgChart1"/>
    <dgm:cxn modelId="{70B54E9B-BABB-4ACA-B3C3-18B32ED73222}" type="presParOf" srcId="{65380B9C-31BC-4669-853F-63E2F53B334E}" destId="{8A27DAD4-4946-46B8-AFCA-40845E25493A}" srcOrd="8" destOrd="0" presId="urn:microsoft.com/office/officeart/2005/8/layout/orgChart1"/>
    <dgm:cxn modelId="{33A77F85-E657-4A7A-B7FF-D7CA21459005}" type="presParOf" srcId="{65380B9C-31BC-4669-853F-63E2F53B334E}" destId="{AA4F9B11-F28E-428B-952B-A051EE9CF246}" srcOrd="9" destOrd="0" presId="urn:microsoft.com/office/officeart/2005/8/layout/orgChart1"/>
    <dgm:cxn modelId="{4CE2E6B4-FCAA-47B6-98B3-7C17CF193630}" type="presParOf" srcId="{AA4F9B11-F28E-428B-952B-A051EE9CF246}" destId="{8E7D10AF-058E-4053-9F75-433EBCA4EB36}" srcOrd="0" destOrd="0" presId="urn:microsoft.com/office/officeart/2005/8/layout/orgChart1"/>
    <dgm:cxn modelId="{E551F0F3-BD1A-4D90-9A83-1B97BE5AFB49}" type="presParOf" srcId="{8E7D10AF-058E-4053-9F75-433EBCA4EB36}" destId="{B106B6AC-D6B8-4BC9-B10C-7BC40B7F3ABC}" srcOrd="0" destOrd="0" presId="urn:microsoft.com/office/officeart/2005/8/layout/orgChart1"/>
    <dgm:cxn modelId="{D8E67631-4AFF-47B2-B942-31CF745E0D10}" type="presParOf" srcId="{8E7D10AF-058E-4053-9F75-433EBCA4EB36}" destId="{F1DCD35F-17FC-48D4-991F-AA01F1424B21}" srcOrd="1" destOrd="0" presId="urn:microsoft.com/office/officeart/2005/8/layout/orgChart1"/>
    <dgm:cxn modelId="{8DA4CF18-BB43-4907-AC5B-3D773F2F9C3C}" type="presParOf" srcId="{AA4F9B11-F28E-428B-952B-A051EE9CF246}" destId="{56272FA4-6356-41D0-9518-FA61F01D1317}" srcOrd="1" destOrd="0" presId="urn:microsoft.com/office/officeart/2005/8/layout/orgChart1"/>
    <dgm:cxn modelId="{A54AD93F-73A7-4685-8B30-4346F6E221ED}" type="presParOf" srcId="{AA4F9B11-F28E-428B-952B-A051EE9CF246}" destId="{97FD7029-9C92-405D-95DA-67EBF18FD66F}" srcOrd="2" destOrd="0" presId="urn:microsoft.com/office/officeart/2005/8/layout/orgChart1"/>
    <dgm:cxn modelId="{84B2F0ED-6590-463D-983B-043411BB6534}" type="presParOf" srcId="{E51E7C7E-7C94-4D34-BA88-2AA73281BF09}" destId="{67E00A28-092F-4897-AD56-C57B102BE7D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27DAD4-4946-46B8-AFCA-40845E25493A}">
      <dsp:nvSpPr>
        <dsp:cNvPr id="0" name=""/>
        <dsp:cNvSpPr/>
      </dsp:nvSpPr>
      <dsp:spPr>
        <a:xfrm>
          <a:off x="4304584" y="749979"/>
          <a:ext cx="3416312" cy="53818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1656"/>
              </a:lnTo>
              <a:lnTo>
                <a:pt x="3416312" y="391656"/>
              </a:lnTo>
              <a:lnTo>
                <a:pt x="3416312" y="538182"/>
              </a:lnTo>
            </a:path>
          </a:pathLst>
        </a:custGeom>
        <a:noFill/>
        <a:ln w="15875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C41AAF-40C2-4E92-A51B-2DF1470D6DE3}">
      <dsp:nvSpPr>
        <dsp:cNvPr id="0" name=""/>
        <dsp:cNvSpPr/>
      </dsp:nvSpPr>
      <dsp:spPr>
        <a:xfrm>
          <a:off x="4304584" y="749979"/>
          <a:ext cx="1760123" cy="5218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75308"/>
              </a:lnTo>
              <a:lnTo>
                <a:pt x="1760123" y="375308"/>
              </a:lnTo>
              <a:lnTo>
                <a:pt x="1760123" y="521834"/>
              </a:lnTo>
            </a:path>
          </a:pathLst>
        </a:custGeom>
        <a:noFill/>
        <a:ln w="15875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E5F9FE-4B30-4865-94C1-89AB7FA9194E}">
      <dsp:nvSpPr>
        <dsp:cNvPr id="0" name=""/>
        <dsp:cNvSpPr/>
      </dsp:nvSpPr>
      <dsp:spPr>
        <a:xfrm>
          <a:off x="4304584" y="749979"/>
          <a:ext cx="204612" cy="52944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2920"/>
              </a:lnTo>
              <a:lnTo>
                <a:pt x="204612" y="382920"/>
              </a:lnTo>
              <a:lnTo>
                <a:pt x="204612" y="529446"/>
              </a:lnTo>
            </a:path>
          </a:pathLst>
        </a:custGeom>
        <a:noFill/>
        <a:ln w="15875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F4E044-533F-417A-AA2B-450822FF7438}">
      <dsp:nvSpPr>
        <dsp:cNvPr id="0" name=""/>
        <dsp:cNvSpPr/>
      </dsp:nvSpPr>
      <dsp:spPr>
        <a:xfrm>
          <a:off x="2892123" y="749979"/>
          <a:ext cx="1412460" cy="514368"/>
        </a:xfrm>
        <a:custGeom>
          <a:avLst/>
          <a:gdLst/>
          <a:ahLst/>
          <a:cxnLst/>
          <a:rect l="0" t="0" r="0" b="0"/>
          <a:pathLst>
            <a:path>
              <a:moveTo>
                <a:pt x="1412460" y="0"/>
              </a:moveTo>
              <a:lnTo>
                <a:pt x="1412460" y="367842"/>
              </a:lnTo>
              <a:lnTo>
                <a:pt x="0" y="367842"/>
              </a:lnTo>
              <a:lnTo>
                <a:pt x="0" y="514368"/>
              </a:lnTo>
            </a:path>
          </a:pathLst>
        </a:custGeom>
        <a:noFill/>
        <a:ln w="15875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BFC9DD-1BFA-43FA-A7F0-B0184FDBA362}">
      <dsp:nvSpPr>
        <dsp:cNvPr id="0" name=""/>
        <dsp:cNvSpPr/>
      </dsp:nvSpPr>
      <dsp:spPr>
        <a:xfrm>
          <a:off x="953217" y="749979"/>
          <a:ext cx="3351366" cy="506756"/>
        </a:xfrm>
        <a:custGeom>
          <a:avLst/>
          <a:gdLst/>
          <a:ahLst/>
          <a:cxnLst/>
          <a:rect l="0" t="0" r="0" b="0"/>
          <a:pathLst>
            <a:path>
              <a:moveTo>
                <a:pt x="3351366" y="0"/>
              </a:moveTo>
              <a:lnTo>
                <a:pt x="3351366" y="360230"/>
              </a:lnTo>
              <a:lnTo>
                <a:pt x="0" y="360230"/>
              </a:lnTo>
              <a:lnTo>
                <a:pt x="0" y="506756"/>
              </a:lnTo>
            </a:path>
          </a:pathLst>
        </a:custGeom>
        <a:noFill/>
        <a:ln w="15875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FF6611-C0F3-420E-8CCC-A56BA3DCEC38}">
      <dsp:nvSpPr>
        <dsp:cNvPr id="0" name=""/>
        <dsp:cNvSpPr/>
      </dsp:nvSpPr>
      <dsp:spPr>
        <a:xfrm>
          <a:off x="1332579" y="64029"/>
          <a:ext cx="5944008" cy="685950"/>
        </a:xfrm>
        <a:prstGeom prst="rect">
          <a:avLst/>
        </a:prstGeom>
        <a:solidFill>
          <a:srgbClr val="DDFAFB">
            <a:alpha val="80000"/>
          </a:srgb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>
          <a:bevelT w="165100" prst="coolSlant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Источники финансирования дефицита бюджета</a:t>
          </a:r>
          <a:endParaRPr lang="ru-RU" sz="1800" b="1" kern="1200" dirty="0">
            <a:solidFill>
              <a:schemeClr val="tx2">
                <a:lumMod val="50000"/>
              </a:schemeClr>
            </a:solidFill>
            <a:latin typeface="Liberation Serif" panose="02020603050405020304" pitchFamily="18" charset="0"/>
          </a:endParaRPr>
        </a:p>
      </dsp:txBody>
      <dsp:txXfrm>
        <a:off x="1332579" y="64029"/>
        <a:ext cx="5944008" cy="685950"/>
      </dsp:txXfrm>
    </dsp:sp>
    <dsp:sp modelId="{DCCD4B16-F589-49A8-854E-9A61035B9377}">
      <dsp:nvSpPr>
        <dsp:cNvPr id="0" name=""/>
        <dsp:cNvSpPr/>
      </dsp:nvSpPr>
      <dsp:spPr>
        <a:xfrm>
          <a:off x="38380" y="1256735"/>
          <a:ext cx="1829674" cy="1673799"/>
        </a:xfrm>
        <a:prstGeom prst="rect">
          <a:avLst/>
        </a:prstGeom>
        <a:solidFill>
          <a:schemeClr val="accent6">
            <a:lumMod val="20000"/>
            <a:lumOff val="80000"/>
            <a:alpha val="70000"/>
          </a:schemeClr>
        </a:solidFill>
        <a:ln w="15875" cap="flat" cmpd="sng" algn="ctr">
          <a:noFill/>
          <a:prstDash val="solid"/>
        </a:ln>
        <a:effectLst>
          <a:glow rad="101600">
            <a:schemeClr val="accent1">
              <a:lumMod val="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u="sng" kern="12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муниципальные займы</a:t>
          </a:r>
          <a:r>
            <a:rPr lang="ru-RU" sz="1100" b="0" u="none" kern="12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,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0" u="none" kern="12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осуществляемые путем выпуска муниципальных ценных бумаг от имени городского округа</a:t>
          </a:r>
          <a:endParaRPr lang="ru-RU" sz="1100" b="1" u="sng" kern="1200" dirty="0">
            <a:solidFill>
              <a:schemeClr val="tx2">
                <a:lumMod val="50000"/>
              </a:schemeClr>
            </a:solidFill>
            <a:latin typeface="Liberation Serif" panose="02020603050405020304" pitchFamily="18" charset="0"/>
          </a:endParaRPr>
        </a:p>
      </dsp:txBody>
      <dsp:txXfrm>
        <a:off x="38380" y="1256735"/>
        <a:ext cx="1829674" cy="1673799"/>
      </dsp:txXfrm>
    </dsp:sp>
    <dsp:sp modelId="{9C424BDC-F7FD-4A59-B529-C97AFCA5A410}">
      <dsp:nvSpPr>
        <dsp:cNvPr id="0" name=""/>
        <dsp:cNvSpPr/>
      </dsp:nvSpPr>
      <dsp:spPr>
        <a:xfrm>
          <a:off x="2126610" y="1264348"/>
          <a:ext cx="1531027" cy="1673799"/>
        </a:xfrm>
        <a:prstGeom prst="rect">
          <a:avLst/>
        </a:prstGeom>
        <a:solidFill>
          <a:schemeClr val="accent6">
            <a:lumMod val="20000"/>
            <a:lumOff val="80000"/>
            <a:alpha val="70000"/>
          </a:schemeClr>
        </a:solidFill>
        <a:ln w="15875" cap="flat" cmpd="sng" algn="ctr">
          <a:noFill/>
          <a:prstDash val="solid"/>
        </a:ln>
        <a:effectLst>
          <a:glow rad="101600">
            <a:schemeClr val="accent1">
              <a:lumMod val="75000"/>
              <a:alpha val="40000"/>
            </a:schemeClr>
          </a:glow>
          <a:outerShdw blurRad="107950" dist="12700" dir="5400000" algn="ctr" rotWithShape="0">
            <a:srgbClr val="000000"/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u="sng" kern="12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бюджетные кредиты</a:t>
          </a:r>
          <a:r>
            <a:rPr lang="ru-RU" sz="1100" kern="12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,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полученные от бюджетов других уровней бюджетной системы РФ</a:t>
          </a:r>
          <a:endParaRPr lang="ru-RU" sz="1100" kern="1200" dirty="0">
            <a:solidFill>
              <a:schemeClr val="tx2">
                <a:lumMod val="50000"/>
              </a:schemeClr>
            </a:solidFill>
            <a:latin typeface="Liberation Serif" panose="02020603050405020304" pitchFamily="18" charset="0"/>
          </a:endParaRPr>
        </a:p>
      </dsp:txBody>
      <dsp:txXfrm>
        <a:off x="2126610" y="1264348"/>
        <a:ext cx="1531027" cy="1673799"/>
      </dsp:txXfrm>
    </dsp:sp>
    <dsp:sp modelId="{4B2D497D-CF1A-49BF-A821-1D59CA24A351}">
      <dsp:nvSpPr>
        <dsp:cNvPr id="0" name=""/>
        <dsp:cNvSpPr/>
      </dsp:nvSpPr>
      <dsp:spPr>
        <a:xfrm>
          <a:off x="3926812" y="1279426"/>
          <a:ext cx="1164768" cy="1658721"/>
        </a:xfrm>
        <a:prstGeom prst="rect">
          <a:avLst/>
        </a:prstGeom>
        <a:solidFill>
          <a:schemeClr val="accent6">
            <a:lumMod val="20000"/>
            <a:lumOff val="80000"/>
            <a:alpha val="70000"/>
          </a:schemeClr>
        </a:solidFill>
        <a:ln w="15875" cap="flat" cmpd="sng" algn="ctr">
          <a:noFill/>
          <a:prstDash val="solid"/>
        </a:ln>
        <a:effectLst>
          <a:glow rad="101600">
            <a:schemeClr val="accent1">
              <a:lumMod val="75000"/>
              <a:alpha val="60000"/>
            </a:schemeClr>
          </a:glow>
          <a:outerShdw blurRad="107950" dist="12700" dir="5400000" algn="ctr" rotWithShape="0">
            <a:srgbClr val="000000"/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u="sng" kern="12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кредиты</a:t>
          </a:r>
          <a:r>
            <a:rPr lang="ru-RU" sz="1100" kern="12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, 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полученные от кредитных организаций</a:t>
          </a:r>
          <a:endParaRPr lang="ru-RU" sz="1100" kern="1200" dirty="0">
            <a:solidFill>
              <a:schemeClr val="tx2">
                <a:lumMod val="50000"/>
              </a:schemeClr>
            </a:solidFill>
            <a:latin typeface="Liberation Serif" panose="02020603050405020304" pitchFamily="18" charset="0"/>
          </a:endParaRPr>
        </a:p>
      </dsp:txBody>
      <dsp:txXfrm>
        <a:off x="3926812" y="1279426"/>
        <a:ext cx="1164768" cy="1658721"/>
      </dsp:txXfrm>
    </dsp:sp>
    <dsp:sp modelId="{B32C14C6-CBDD-423A-9CF2-54BC9D0FB1D8}">
      <dsp:nvSpPr>
        <dsp:cNvPr id="0" name=""/>
        <dsp:cNvSpPr/>
      </dsp:nvSpPr>
      <dsp:spPr>
        <a:xfrm>
          <a:off x="5366965" y="1271814"/>
          <a:ext cx="1395483" cy="1658721"/>
        </a:xfrm>
        <a:prstGeom prst="rect">
          <a:avLst/>
        </a:prstGeom>
        <a:solidFill>
          <a:schemeClr val="accent6">
            <a:lumMod val="20000"/>
            <a:lumOff val="80000"/>
            <a:alpha val="70000"/>
          </a:schemeClr>
        </a:solidFill>
        <a:ln w="15875" cap="flat" cmpd="sng" algn="ctr">
          <a:noFill/>
          <a:prstDash val="solid"/>
        </a:ln>
        <a:effectLst>
          <a:glow rad="101600">
            <a:schemeClr val="accent1">
              <a:lumMod val="75000"/>
              <a:alpha val="60000"/>
            </a:schemeClr>
          </a:glow>
          <a:outerShdw blurRad="107950" dist="12700" dir="5400000" algn="ctr" rotWithShape="0">
            <a:srgbClr val="000000"/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u="sng" kern="12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изменение остатков</a:t>
          </a:r>
          <a:r>
            <a:rPr lang="ru-RU" sz="1100" u="sng" kern="12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 </a:t>
          </a:r>
          <a:r>
            <a:rPr lang="ru-RU" sz="1100" u="none" kern="12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средств </a:t>
          </a:r>
          <a:r>
            <a:rPr lang="ru-RU" sz="1100" kern="12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на счетах по учету средств местного бюджет</a:t>
          </a:r>
          <a:r>
            <a:rPr lang="ru-RU" sz="1100" kern="1200" dirty="0" smtClean="0">
              <a:solidFill>
                <a:schemeClr val="tx1">
                  <a:lumMod val="95000"/>
                  <a:lumOff val="5000"/>
                </a:schemeClr>
              </a:solidFill>
              <a:latin typeface="Liberation Serif" panose="02020603050405020304" pitchFamily="18" charset="0"/>
            </a:rPr>
            <a:t>а</a:t>
          </a:r>
          <a:endParaRPr lang="ru-RU" sz="1100" kern="1200" dirty="0">
            <a:solidFill>
              <a:schemeClr val="tx1">
                <a:lumMod val="95000"/>
                <a:lumOff val="5000"/>
              </a:schemeClr>
            </a:solidFill>
            <a:latin typeface="Liberation Serif" panose="02020603050405020304" pitchFamily="18" charset="0"/>
          </a:endParaRPr>
        </a:p>
      </dsp:txBody>
      <dsp:txXfrm>
        <a:off x="5366965" y="1271814"/>
        <a:ext cx="1395483" cy="1658721"/>
      </dsp:txXfrm>
    </dsp:sp>
    <dsp:sp modelId="{B106B6AC-D6B8-4BC9-B10C-7BC40B7F3ABC}">
      <dsp:nvSpPr>
        <dsp:cNvPr id="0" name=""/>
        <dsp:cNvSpPr/>
      </dsp:nvSpPr>
      <dsp:spPr>
        <a:xfrm>
          <a:off x="7023154" y="1288162"/>
          <a:ext cx="1395483" cy="1607764"/>
        </a:xfrm>
        <a:prstGeom prst="rect">
          <a:avLst/>
        </a:prstGeom>
        <a:solidFill>
          <a:schemeClr val="accent6">
            <a:lumMod val="20000"/>
            <a:lumOff val="80000"/>
            <a:alpha val="70000"/>
          </a:schemeClr>
        </a:solidFill>
        <a:ln w="15875" cap="flat" cmpd="sng" algn="ctr">
          <a:noFill/>
          <a:prstDash val="solid"/>
        </a:ln>
        <a:effectLst>
          <a:glow rad="101600">
            <a:schemeClr val="accent1">
              <a:lumMod val="75000"/>
              <a:alpha val="60000"/>
            </a:schemeClr>
          </a:glow>
          <a:outerShdw blurRad="107950" dist="12700" dir="5400000" algn="ctr" rotWithShape="0">
            <a:srgbClr val="000000"/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u="sng" kern="12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иные источники</a:t>
          </a:r>
          <a:r>
            <a:rPr lang="ru-RU" sz="1100" kern="12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 внутреннего финансирования дефицитов бюджета</a:t>
          </a:r>
          <a:endParaRPr lang="ru-RU" sz="1100" kern="1200" dirty="0">
            <a:solidFill>
              <a:schemeClr val="tx2">
                <a:lumMod val="50000"/>
              </a:schemeClr>
            </a:solidFill>
            <a:latin typeface="Liberation Serif" panose="02020603050405020304" pitchFamily="18" charset="0"/>
          </a:endParaRPr>
        </a:p>
      </dsp:txBody>
      <dsp:txXfrm>
        <a:off x="7023154" y="1288162"/>
        <a:ext cx="1395483" cy="16077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0.14805</cdr:x>
      <cdr:y>0.03753</cdr:y>
    </cdr:from>
    <cdr:to>
      <cdr:x>0.93524</cdr:x>
      <cdr:y>0.14906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26428" y="129410"/>
          <a:ext cx="2267354" cy="3845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0.09789</cdr:x>
      <cdr:y>0.12799</cdr:y>
    </cdr:from>
    <cdr:to>
      <cdr:x>1</cdr:x>
      <cdr:y>0.21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30937" y="423664"/>
          <a:ext cx="3049769" cy="2714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 smtClean="0">
              <a:latin typeface="Liberation Serif" pitchFamily="18" charset="0"/>
            </a:rPr>
            <a:t>Налог на доходы физических лиц</a:t>
          </a:r>
          <a:endParaRPr lang="ru-RU" sz="1200" b="1" dirty="0">
            <a:latin typeface="Liberation Serif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0.23729</cdr:x>
      <cdr:y>0.50704</cdr:y>
    </cdr:from>
    <cdr:to>
      <cdr:x>0.37288</cdr:x>
      <cdr:y>0.56338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08112" y="2592288"/>
          <a:ext cx="57606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0.26667</cdr:x>
      <cdr:y>0.07895</cdr:y>
    </cdr:from>
    <cdr:to>
      <cdr:x>0.63333</cdr:x>
      <cdr:y>0.26316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52127" y="216024"/>
          <a:ext cx="1584176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0.16667</cdr:x>
      <cdr:y>0</cdr:y>
    </cdr:from>
    <cdr:to>
      <cdr:x>0.83333</cdr:x>
      <cdr:y>0.13158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04056" y="0"/>
          <a:ext cx="2016224" cy="293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solidFill>
                <a:schemeClr val="accent2">
                  <a:lumMod val="75000"/>
                </a:schemeClr>
              </a:solidFill>
              <a:latin typeface="Liberation Serif" pitchFamily="18" charset="0"/>
            </a:rPr>
            <a:t>Земельный налог</a:t>
          </a:r>
          <a:endParaRPr lang="ru-RU" sz="1600" b="1" dirty="0">
            <a:solidFill>
              <a:schemeClr val="accent2">
                <a:lumMod val="75000"/>
              </a:schemeClr>
            </a:solidFill>
            <a:latin typeface="Liberation Serif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0.22034</cdr:x>
      <cdr:y>0</cdr:y>
    </cdr:from>
    <cdr:to>
      <cdr:x>0.725</cdr:x>
      <cdr:y>0.13158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34650" y="0"/>
          <a:ext cx="1453582" cy="2747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solidFill>
                <a:schemeClr val="accent2">
                  <a:lumMod val="75000"/>
                </a:schemeClr>
              </a:solidFill>
              <a:latin typeface="Liberation Serif" pitchFamily="18" charset="0"/>
            </a:rPr>
            <a:t>Госпошлина</a:t>
          </a:r>
          <a:endParaRPr lang="ru-RU" sz="1600" b="1" dirty="0">
            <a:solidFill>
              <a:schemeClr val="accent2">
                <a:lumMod val="75000"/>
              </a:schemeClr>
            </a:solidFill>
            <a:latin typeface="Liberation Serif" pitchFamily="18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0.14286</cdr:x>
      <cdr:y>0</cdr:y>
    </cdr:from>
    <cdr:to>
      <cdr:x>0.9138</cdr:x>
      <cdr:y>0.27603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32048" y="0"/>
          <a:ext cx="2331590" cy="630276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550" b="1" dirty="0" smtClean="0">
              <a:solidFill>
                <a:srgbClr val="0070C0"/>
              </a:solidFill>
              <a:latin typeface="Liberation Serif" panose="02020603050405020304" pitchFamily="18" charset="0"/>
            </a:rPr>
            <a:t>Налоги на совокупный </a:t>
          </a:r>
          <a:r>
            <a:rPr lang="ru-RU" sz="1550" b="1" dirty="0" smtClean="0">
              <a:solidFill>
                <a:schemeClr val="accent2">
                  <a:lumMod val="75000"/>
                </a:schemeClr>
              </a:solidFill>
              <a:latin typeface="Liberation Serif" panose="02020603050405020304" pitchFamily="18" charset="0"/>
            </a:rPr>
            <a:t>доход</a:t>
          </a:r>
          <a:endParaRPr lang="ru-RU" sz="1550" b="1" dirty="0">
            <a:solidFill>
              <a:schemeClr val="accent2">
                <a:lumMod val="75000"/>
              </a:schemeClr>
            </a:solidFill>
            <a:latin typeface="Liberation Serif" panose="02020603050405020304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0.26667</cdr:x>
      <cdr:y>0.07895</cdr:y>
    </cdr:from>
    <cdr:to>
      <cdr:x>0.63333</cdr:x>
      <cdr:y>0.26316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152127" y="216024"/>
          <a:ext cx="1584176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0.16667</cdr:x>
      <cdr:y>0</cdr:y>
    </cdr:from>
    <cdr:to>
      <cdr:x>0.83333</cdr:x>
      <cdr:y>0.13158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04056" y="0"/>
          <a:ext cx="2016224" cy="293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b="1" dirty="0" smtClean="0">
              <a:solidFill>
                <a:schemeClr val="accent2">
                  <a:lumMod val="75000"/>
                </a:schemeClr>
              </a:solidFill>
              <a:latin typeface="Liberation Serif" pitchFamily="18" charset="0"/>
            </a:rPr>
            <a:t>     Акцизы</a:t>
          </a:r>
        </a:p>
        <a:p xmlns:a="http://schemas.openxmlformats.org/drawingml/2006/main">
          <a:endParaRPr lang="ru-RU" sz="1600" b="1" dirty="0">
            <a:latin typeface="Liberation Serif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0.8305</cdr:x>
      <cdr:y>0.04859</cdr:y>
    </cdr:from>
    <cdr:to>
      <cdr:x>1</cdr:x>
      <cdr:y>0.10883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355726" y="290391"/>
          <a:ext cx="1501258" cy="3600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 smtClean="0">
              <a:solidFill>
                <a:schemeClr val="tx1"/>
              </a:solidFill>
              <a:latin typeface="Liberation Serif" pitchFamily="18" charset="0"/>
            </a:rPr>
            <a:t>    тыс. руб.</a:t>
          </a:r>
          <a:endParaRPr lang="ru-RU" sz="2000" b="1" dirty="0">
            <a:solidFill>
              <a:schemeClr val="tx1"/>
            </a:solidFill>
            <a:latin typeface="Liberation Serif" pitchFamily="18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0.63333</cdr:x>
      <cdr:y>0.70393</cdr:y>
    </cdr:from>
    <cdr:to>
      <cdr:x>0.95834</cdr:x>
      <cdr:y>0.94256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5472608" y="4248472"/>
          <a:ext cx="2808398" cy="1440222"/>
        </a:xfrm>
        <a:prstGeom xmlns:a="http://schemas.openxmlformats.org/drawingml/2006/main" prst="rect">
          <a:avLst/>
        </a:prstGeom>
        <a:solidFill xmlns:a="http://schemas.openxmlformats.org/drawingml/2006/main">
          <a:schemeClr val="bg2"/>
        </a:solidFill>
        <a:ln xmlns:a="http://schemas.openxmlformats.org/drawingml/2006/main">
          <a:noFill/>
        </a:ln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2000" b="1" dirty="0" smtClean="0">
              <a:solidFill>
                <a:schemeClr val="bg2">
                  <a:lumMod val="25000"/>
                </a:schemeClr>
              </a:solidFill>
              <a:latin typeface="Liberation Serif" panose="02020603050405020304" pitchFamily="18" charset="0"/>
              <a:cs typeface="Times New Roman" panose="02020603050405020304" pitchFamily="18" charset="0"/>
            </a:rPr>
            <a:t>Всего произведено расходов  – </a:t>
          </a:r>
        </a:p>
        <a:p xmlns:a="http://schemas.openxmlformats.org/drawingml/2006/main">
          <a:pPr algn="ctr"/>
          <a:r>
            <a:rPr lang="ru-RU" sz="2000" b="1" dirty="0" smtClean="0">
              <a:solidFill>
                <a:schemeClr val="bg2">
                  <a:lumMod val="25000"/>
                </a:schemeClr>
              </a:solidFill>
              <a:latin typeface="Liberation Serif" panose="02020603050405020304" pitchFamily="18" charset="0"/>
              <a:cs typeface="Times New Roman" panose="02020603050405020304" pitchFamily="18" charset="0"/>
            </a:rPr>
            <a:t>4 149 657,5</a:t>
          </a:r>
        </a:p>
        <a:p xmlns:a="http://schemas.openxmlformats.org/drawingml/2006/main">
          <a:pPr algn="ctr"/>
          <a:r>
            <a:rPr lang="ru-RU" sz="2000" b="1" dirty="0" smtClean="0">
              <a:solidFill>
                <a:schemeClr val="bg2">
                  <a:lumMod val="25000"/>
                </a:schemeClr>
              </a:solidFill>
              <a:latin typeface="Liberation Serif" panose="02020603050405020304" pitchFamily="18" charset="0"/>
              <a:cs typeface="Times New Roman" panose="02020603050405020304" pitchFamily="18" charset="0"/>
            </a:rPr>
            <a:t>тыс. рублей</a:t>
          </a:r>
          <a:endParaRPr lang="ru-RU" sz="2000" b="1" dirty="0">
            <a:solidFill>
              <a:schemeClr val="bg2">
                <a:lumMod val="25000"/>
              </a:schemeClr>
            </a:solidFill>
            <a:latin typeface="Liberation Serif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0.44167</cdr:x>
      <cdr:y>0.09545</cdr:y>
    </cdr:from>
    <cdr:to>
      <cdr:x>0.56667</cdr:x>
      <cdr:y>0.1909</cdr:y>
    </cdr:to>
    <cdr:cxnSp macro="">
      <cdr:nvCxnSpPr>
        <cdr:cNvPr id="4" name="Прямая соединительная линия 3"/>
        <cdr:cNvCxnSpPr/>
      </cdr:nvCxnSpPr>
      <cdr:spPr>
        <a:xfrm xmlns:a="http://schemas.openxmlformats.org/drawingml/2006/main">
          <a:off x="3816424" y="576064"/>
          <a:ext cx="1080120" cy="57606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2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0.58464</cdr:x>
      <cdr:y>0.78631</cdr:y>
    </cdr:from>
    <cdr:to>
      <cdr:x>0.98958</cdr:x>
      <cdr:y>0.98288</cdr:y>
    </cdr:to>
    <cdr:sp macro="" textlink="">
      <cdr:nvSpPr>
        <cdr:cNvPr id="2" name="Скругленная прямоугольная выноска 1"/>
        <cdr:cNvSpPr/>
      </cdr:nvSpPr>
      <cdr:spPr>
        <a:xfrm xmlns:a="http://schemas.openxmlformats.org/drawingml/2006/main">
          <a:off x="4967632" y="4032448"/>
          <a:ext cx="3440751" cy="1008112"/>
        </a:xfrm>
        <a:prstGeom xmlns:a="http://schemas.openxmlformats.org/drawingml/2006/main" prst="wedgeRoundRectCallout">
          <a:avLst>
            <a:gd name="adj1" fmla="val -34746"/>
            <a:gd name="adj2" fmla="val -91942"/>
            <a:gd name="adj3" fmla="val 16667"/>
          </a:avLst>
        </a:prstGeom>
        <a:ln xmlns:a="http://schemas.openxmlformats.org/drawingml/2006/main"/>
      </cdr:spPr>
      <cdr:style>
        <a:lnRef xmlns:a="http://schemas.openxmlformats.org/drawingml/2006/main" idx="0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3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dirty="0" smtClean="0">
              <a:solidFill>
                <a:schemeClr val="tx2">
                  <a:lumMod val="75000"/>
                </a:schemeClr>
              </a:solidFill>
              <a:latin typeface="Liberation Serif" panose="02020603050405020304" pitchFamily="18" charset="0"/>
            </a:rPr>
            <a:t>211 631,5 тыс</a:t>
          </a:r>
          <a:r>
            <a:rPr lang="ru-RU" dirty="0">
              <a:solidFill>
                <a:schemeClr val="tx2">
                  <a:lumMod val="75000"/>
                </a:schemeClr>
              </a:solidFill>
              <a:latin typeface="Liberation Serif" panose="02020603050405020304" pitchFamily="18" charset="0"/>
            </a:rPr>
            <a:t>. руб. или </a:t>
          </a:r>
          <a:r>
            <a:rPr lang="ru-RU" dirty="0" smtClean="0">
              <a:solidFill>
                <a:schemeClr val="tx2">
                  <a:lumMod val="75000"/>
                </a:schemeClr>
              </a:solidFill>
              <a:latin typeface="Liberation Serif" panose="02020603050405020304" pitchFamily="18" charset="0"/>
            </a:rPr>
            <a:t>5,1% </a:t>
          </a:r>
          <a:r>
            <a:rPr lang="ru-RU" dirty="0">
              <a:solidFill>
                <a:schemeClr val="tx2">
                  <a:lumMod val="75000"/>
                </a:schemeClr>
              </a:solidFill>
              <a:latin typeface="Liberation Serif" panose="02020603050405020304" pitchFamily="18" charset="0"/>
            </a:rPr>
            <a:t>- непрограммные расходы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0.51429</cdr:x>
      <cdr:y>0.15157</cdr:y>
    </cdr:from>
    <cdr:to>
      <cdr:x>0.88572</cdr:x>
      <cdr:y>0.27657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296144" y="261935"/>
          <a:ext cx="936108" cy="21602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 rtl="0">
            <a:defRPr sz="1000" b="1" i="0" u="none" strike="noStrike" kern="1200" baseline="0">
              <a:solidFill>
                <a:prstClr val="black"/>
              </a:solidFill>
              <a:latin typeface="+mn-lt"/>
              <a:ea typeface="+mn-ea"/>
              <a:cs typeface="+mn-cs"/>
            </a:defRPr>
          </a:pPr>
          <a:r>
            <a:rPr lang="ru-RU" sz="1200" b="1" dirty="0" smtClean="0">
              <a:solidFill>
                <a:schemeClr val="bg1"/>
              </a:solidFill>
              <a:latin typeface="Liberation Serif" panose="02020603050405020304" pitchFamily="18" charset="0"/>
            </a:rPr>
            <a:t>1 303 057,5</a:t>
          </a:r>
          <a:endParaRPr lang="en-US" sz="1200" dirty="0">
            <a:solidFill>
              <a:schemeClr val="bg1"/>
            </a:solidFill>
            <a:latin typeface="Liberation Serif" panose="02020603050405020304" pitchFamily="18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0.37209</cdr:x>
      <cdr:y>0.30967</cdr:y>
    </cdr:from>
    <cdr:to>
      <cdr:x>0.43023</cdr:x>
      <cdr:y>0.44238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 flipV="1">
          <a:off x="2304254" y="1008112"/>
          <a:ext cx="360040" cy="432048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0.05051</cdr:x>
      <cdr:y>0.32058</cdr:y>
    </cdr:from>
    <cdr:to>
      <cdr:x>0.50924</cdr:x>
      <cdr:y>0.50496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29851" y="425349"/>
          <a:ext cx="1179225" cy="24463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 rtl="0">
            <a:defRPr sz="900" b="0" i="0" u="none" strike="noStrike" kern="1200" baseline="0">
              <a:solidFill>
                <a:prstClr val="black"/>
              </a:solidFill>
              <a:latin typeface="+mn-lt"/>
              <a:ea typeface="+mn-ea"/>
              <a:cs typeface="+mn-cs"/>
            </a:defRPr>
          </a:pPr>
          <a:r>
            <a:rPr lang="ru-RU" sz="1000" b="1" dirty="0" smtClean="0">
              <a:solidFill>
                <a:srgbClr val="002060"/>
              </a:solidFill>
              <a:latin typeface="Liberation Serif" panose="02020603050405020304" pitchFamily="18" charset="0"/>
            </a:rPr>
            <a:t>257 105,5 т. руб.</a:t>
          </a:r>
          <a:endParaRPr lang="en-US" sz="1000" b="1" dirty="0">
            <a:solidFill>
              <a:srgbClr val="002060"/>
            </a:solidFill>
            <a:latin typeface="Liberation Serif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0.48931</cdr:x>
      <cdr:y>0.21848</cdr:y>
    </cdr:from>
    <cdr:to>
      <cdr:x>0.94803</cdr:x>
      <cdr:y>0.40175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152127" y="343367"/>
          <a:ext cx="1080120" cy="2880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900" b="0" i="0" u="none" strike="noStrike" kern="1200" baseline="0">
              <a:solidFill>
                <a:prstClr val="black"/>
              </a:solidFill>
              <a:latin typeface="+mn-lt"/>
              <a:ea typeface="+mn-ea"/>
              <a:cs typeface="+mn-cs"/>
            </a:defRPr>
          </a:pPr>
          <a:r>
            <a:rPr lang="ru-RU" sz="1000" b="1" dirty="0" smtClean="0">
              <a:solidFill>
                <a:srgbClr val="002060"/>
              </a:solidFill>
              <a:latin typeface="Liberation Serif" panose="02020603050405020304" pitchFamily="18" charset="0"/>
            </a:rPr>
            <a:t>301 892,5 т. руб.</a:t>
          </a:r>
          <a:endParaRPr lang="en-US" sz="1000" b="1" dirty="0">
            <a:solidFill>
              <a:srgbClr val="002060"/>
            </a:solidFill>
            <a:latin typeface="Liberation Serif" panose="02020603050405020304" pitchFamily="18" charset="0"/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0.07735</cdr:x>
      <cdr:y>0.14618</cdr:y>
    </cdr:from>
    <cdr:to>
      <cdr:x>0.52188</cdr:x>
      <cdr:y>0.34108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16024" y="216024"/>
          <a:ext cx="1241473" cy="2880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b="1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91 430,2 т. руб.</a:t>
          </a:r>
          <a:r>
            <a:rPr lang="ru-RU" b="1" dirty="0" smtClean="0">
              <a:solidFill>
                <a:schemeClr val="bg1"/>
              </a:solidFill>
              <a:latin typeface="Liberation Serif" panose="02020603050405020304" pitchFamily="18" charset="0"/>
            </a:rPr>
            <a:t>.</a:t>
          </a:r>
          <a:endParaRPr lang="ru-RU" b="1" dirty="0">
            <a:solidFill>
              <a:schemeClr val="bg1"/>
            </a:solidFill>
            <a:latin typeface="Liberation Serif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0.54146</cdr:x>
      <cdr:y>0.24363</cdr:y>
    </cdr:from>
    <cdr:to>
      <cdr:x>0.97661</cdr:x>
      <cdr:y>0.42302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512168" y="360040"/>
          <a:ext cx="1215293" cy="2651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b="1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rPr>
            <a:t>78 900,8 т. руб.</a:t>
          </a:r>
          <a:endParaRPr lang="ru-RU" b="1" dirty="0">
            <a:solidFill>
              <a:schemeClr val="tx2">
                <a:lumMod val="50000"/>
              </a:schemeClr>
            </a:solidFill>
            <a:latin typeface="Liberation Serif" panose="020206030504050203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7165D-99BD-4AC8-BB83-A0D5F2EB71B9}" type="datetimeFigureOut">
              <a:rPr lang="ru-RU" smtClean="0"/>
              <a:pPr/>
              <a:t>01.10.2026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167855-5CAA-4FB9-9665-58A1051719B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4881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7855-5CAA-4FB9-9665-58A1051719BB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3838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7855-5CAA-4FB9-9665-58A1051719BB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3838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7855-5CAA-4FB9-9665-58A1051719BB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3838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7855-5CAA-4FB9-9665-58A1051719BB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38382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7855-5CAA-4FB9-9665-58A1051719BB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38382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7855-5CAA-4FB9-9665-58A1051719BB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38382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7855-5CAA-4FB9-9665-58A1051719BB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93657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7855-5CAA-4FB9-9665-58A1051719BB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1432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7855-5CAA-4FB9-9665-58A1051719BB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049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7855-5CAA-4FB9-9665-58A1051719BB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1432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7855-5CAA-4FB9-9665-58A1051719BB}" type="slidenum">
              <a:rPr lang="ru-RU" smtClean="0">
                <a:solidFill>
                  <a:prstClr val="black"/>
                </a:solidFill>
              </a:rPr>
              <a:pPr/>
              <a:t>19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1844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7855-5CAA-4FB9-9665-58A1051719BB}" type="slidenum">
              <a:rPr lang="ru-RU" smtClean="0">
                <a:solidFill>
                  <a:prstClr val="black"/>
                </a:solidFill>
              </a:rPr>
              <a:pPr/>
              <a:t>20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1432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7855-5CAA-4FB9-9665-58A1051719BB}" type="slidenum">
              <a:rPr lang="ru-RU" smtClean="0">
                <a:solidFill>
                  <a:prstClr val="black"/>
                </a:solidFill>
              </a:rPr>
              <a:pPr/>
              <a:t>21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81432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7855-5CAA-4FB9-9665-58A1051719BB}" type="slidenum">
              <a:rPr lang="ru-RU" smtClean="0"/>
              <a:pPr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77193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7855-5CAA-4FB9-9665-58A1051719BB}" type="slidenum">
              <a:rPr lang="ru-RU" smtClean="0"/>
              <a:pPr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77193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7855-5CAA-4FB9-9665-58A1051719BB}" type="slidenum">
              <a:rPr lang="ru-RU" smtClean="0"/>
              <a:pPr/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69424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7855-5CAA-4FB9-9665-58A1051719BB}" type="slidenum">
              <a:rPr lang="ru-RU" smtClean="0"/>
              <a:pPr/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54378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7855-5CAA-4FB9-9665-58A1051719BB}" type="slidenum">
              <a:rPr lang="ru-RU" smtClean="0"/>
              <a:pPr/>
              <a:t>33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67872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7855-5CAA-4FB9-9665-58A1051719BB}" type="slidenum">
              <a:rPr lang="ru-RU" smtClean="0"/>
              <a:pPr/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92180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7855-5CAA-4FB9-9665-58A1051719BB}" type="slidenum">
              <a:rPr lang="ru-RU" smtClean="0"/>
              <a:pPr/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92180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0B729-75D4-42B3-AB18-E9E2A5D726A2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09672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0B729-75D4-42B3-AB18-E9E2A5D726A2}" type="slidenum">
              <a:rPr lang="ru-RU" smtClean="0"/>
              <a:pPr>
                <a:defRPr/>
              </a:pPr>
              <a:t>39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09672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7855-5CAA-4FB9-9665-58A1051719BB}" type="slidenum">
              <a:rPr lang="ru-RU" smtClean="0"/>
              <a:pPr/>
              <a:t>41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97431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0B729-75D4-42B3-AB18-E9E2A5D726A2}" type="slidenum">
              <a:rPr lang="ru-RU" smtClean="0"/>
              <a:pPr>
                <a:defRPr/>
              </a:pPr>
              <a:t>43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09672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0B729-75D4-42B3-AB18-E9E2A5D726A2}" type="slidenum">
              <a:rPr lang="ru-RU" smtClean="0"/>
              <a:pPr>
                <a:defRPr/>
              </a:pPr>
              <a:t>45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09672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67855-5CAA-4FB9-9665-58A1051719BB}" type="slidenum">
              <a:rPr lang="ru-RU" smtClean="0"/>
              <a:pPr/>
              <a:t>46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44397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0B729-75D4-42B3-AB18-E9E2A5D726A2}" type="slidenum">
              <a:rPr lang="ru-RU" smtClean="0"/>
              <a:pPr>
                <a:defRPr/>
              </a:pPr>
              <a:t>47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09672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250B729-75D4-42B3-AB18-E9E2A5D726A2}" type="slidenum">
              <a:rPr lang="ru-RU" smtClean="0"/>
              <a:pPr>
                <a:defRPr/>
              </a:pPr>
              <a:t>48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0967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10A3-AAB7-4D00-98FE-18E5F58EA21C}" type="datetimeFigureOut">
              <a:rPr lang="ru-RU" smtClean="0"/>
              <a:pPr/>
              <a:t>01.10.2026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C8690-3B01-470D-8874-844247F2B38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10A3-AAB7-4D00-98FE-18E5F58EA21C}" type="datetimeFigureOut">
              <a:rPr lang="ru-RU" smtClean="0"/>
              <a:pPr/>
              <a:t>01.10.2026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C8690-3B01-470D-8874-844247F2B38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10A3-AAB7-4D00-98FE-18E5F58EA21C}" type="datetimeFigureOut">
              <a:rPr lang="ru-RU" smtClean="0"/>
              <a:pPr/>
              <a:t>01.10.2026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C8690-3B01-470D-8874-844247F2B38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10A3-AAB7-4D00-98FE-18E5F58EA21C}" type="datetimeFigureOut">
              <a:rPr lang="ru-RU" smtClean="0"/>
              <a:pPr/>
              <a:t>01.10.2026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C8690-3B01-470D-8874-844247F2B38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10A3-AAB7-4D00-98FE-18E5F58EA21C}" type="datetimeFigureOut">
              <a:rPr lang="ru-RU" smtClean="0"/>
              <a:pPr/>
              <a:t>01.10.2026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C8690-3B01-470D-8874-844247F2B38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10A3-AAB7-4D00-98FE-18E5F58EA21C}" type="datetimeFigureOut">
              <a:rPr lang="ru-RU" smtClean="0"/>
              <a:pPr/>
              <a:t>01.10.2026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C8690-3B01-470D-8874-844247F2B38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10A3-AAB7-4D00-98FE-18E5F58EA21C}" type="datetimeFigureOut">
              <a:rPr lang="ru-RU" smtClean="0"/>
              <a:pPr/>
              <a:t>01.10.2026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C8690-3B01-470D-8874-844247F2B38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10A3-AAB7-4D00-98FE-18E5F58EA21C}" type="datetimeFigureOut">
              <a:rPr lang="ru-RU" smtClean="0"/>
              <a:pPr/>
              <a:t>01.10.2026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C8690-3B01-470D-8874-844247F2B38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10A3-AAB7-4D00-98FE-18E5F58EA21C}" type="datetimeFigureOut">
              <a:rPr lang="ru-RU" smtClean="0"/>
              <a:pPr/>
              <a:t>01.10.2026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C8690-3B01-470D-8874-844247F2B38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10A3-AAB7-4D00-98FE-18E5F58EA21C}" type="datetimeFigureOut">
              <a:rPr lang="ru-RU" smtClean="0"/>
              <a:pPr/>
              <a:t>01.10.2026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C8690-3B01-470D-8874-844247F2B381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7710A3-AAB7-4D00-98FE-18E5F58EA21C}" type="datetimeFigureOut">
              <a:rPr lang="ru-RU" smtClean="0"/>
              <a:pPr/>
              <a:t>01.10.2026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C8690-3B01-470D-8874-844247F2B381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B7710A3-AAB7-4D00-98FE-18E5F58EA21C}" type="datetimeFigureOut">
              <a:rPr lang="ru-RU" smtClean="0"/>
              <a:pPr/>
              <a:t>01.10.2026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A67C8690-3B01-470D-8874-844247F2B38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25" r:id="rId1"/>
    <p:sldLayoutId id="2147484526" r:id="rId2"/>
    <p:sldLayoutId id="2147484527" r:id="rId3"/>
    <p:sldLayoutId id="2147484528" r:id="rId4"/>
    <p:sldLayoutId id="2147484529" r:id="rId5"/>
    <p:sldLayoutId id="2147484530" r:id="rId6"/>
    <p:sldLayoutId id="2147484531" r:id="rId7"/>
    <p:sldLayoutId id="2147484532" r:id="rId8"/>
    <p:sldLayoutId id="2147484533" r:id="rId9"/>
    <p:sldLayoutId id="2147484534" r:id="rId10"/>
    <p:sldLayoutId id="214748453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jpe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7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wmf"/><Relationship Id="rId2" Type="http://schemas.openxmlformats.org/officeDocument/2006/relationships/control" Target="../activeX/activeX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wmf"/><Relationship Id="rId2" Type="http://schemas.openxmlformats.org/officeDocument/2006/relationships/control" Target="../activeX/activeX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png"/><Relationship Id="rId5" Type="http://schemas.openxmlformats.org/officeDocument/2006/relationships/image" Target="../media/image10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control" Target="../activeX/activeX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1.jpe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control" Target="../activeX/activeX5.xml"/><Relationship Id="rId7" Type="http://schemas.openxmlformats.org/officeDocument/2006/relationships/chart" Target="../charts/chart1.xml"/><Relationship Id="rId2" Type="http://schemas.openxmlformats.org/officeDocument/2006/relationships/vmlDrawing" Target="../drawings/vmlDrawing5.v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wmf"/><Relationship Id="rId2" Type="http://schemas.openxmlformats.org/officeDocument/2006/relationships/control" Target="../activeX/activeX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3" Type="http://schemas.openxmlformats.org/officeDocument/2006/relationships/chart" Target="../charts/chart5.xml"/><Relationship Id="rId7" Type="http://schemas.openxmlformats.org/officeDocument/2006/relationships/chart" Target="../charts/chart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10" Type="http://schemas.openxmlformats.org/officeDocument/2006/relationships/image" Target="../media/image12.png"/><Relationship Id="rId4" Type="http://schemas.openxmlformats.org/officeDocument/2006/relationships/chart" Target="../charts/chart6.xml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8.xml"/><Relationship Id="rId3" Type="http://schemas.openxmlformats.org/officeDocument/2006/relationships/chart" Target="../charts/chart13.xml"/><Relationship Id="rId7" Type="http://schemas.openxmlformats.org/officeDocument/2006/relationships/chart" Target="../charts/chart1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chart" Target="../charts/chart16.xml"/><Relationship Id="rId5" Type="http://schemas.openxmlformats.org/officeDocument/2006/relationships/chart" Target="../charts/chart15.xml"/><Relationship Id="rId10" Type="http://schemas.openxmlformats.org/officeDocument/2006/relationships/image" Target="../media/image12.png"/><Relationship Id="rId4" Type="http://schemas.openxmlformats.org/officeDocument/2006/relationships/chart" Target="../charts/chart14.xml"/><Relationship Id="rId9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4.xml"/><Relationship Id="rId3" Type="http://schemas.openxmlformats.org/officeDocument/2006/relationships/chart" Target="../charts/chart19.xml"/><Relationship Id="rId7" Type="http://schemas.openxmlformats.org/officeDocument/2006/relationships/chart" Target="../charts/chart2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2.xml"/><Relationship Id="rId5" Type="http://schemas.openxmlformats.org/officeDocument/2006/relationships/chart" Target="../charts/chart21.xml"/><Relationship Id="rId10" Type="http://schemas.openxmlformats.org/officeDocument/2006/relationships/image" Target="../media/image12.png"/><Relationship Id="rId4" Type="http://schemas.openxmlformats.org/officeDocument/2006/relationships/chart" Target="../charts/chart20.xml"/><Relationship Id="rId9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4.xml"/><Relationship Id="rId3" Type="http://schemas.openxmlformats.org/officeDocument/2006/relationships/chart" Target="../charts/chart29.xml"/><Relationship Id="rId7" Type="http://schemas.openxmlformats.org/officeDocument/2006/relationships/chart" Target="../charts/chart3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2.xml"/><Relationship Id="rId5" Type="http://schemas.openxmlformats.org/officeDocument/2006/relationships/chart" Target="../charts/chart31.xml"/><Relationship Id="rId10" Type="http://schemas.openxmlformats.org/officeDocument/2006/relationships/image" Target="../media/image12.png"/><Relationship Id="rId4" Type="http://schemas.openxmlformats.org/officeDocument/2006/relationships/chart" Target="../charts/chart30.xml"/><Relationship Id="rId9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5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5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7" Type="http://schemas.openxmlformats.org/officeDocument/2006/relationships/image" Target="../media/image9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5.png"/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chart" Target="../charts/chart44.xml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chart" Target="../charts/chart45.xml"/><Relationship Id="rId9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10" Type="http://schemas.openxmlformats.org/officeDocument/2006/relationships/image" Target="../media/image35.png"/><Relationship Id="rId4" Type="http://schemas.openxmlformats.org/officeDocument/2006/relationships/image" Target="../media/image30.jpeg"/><Relationship Id="rId9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8.png"/><Relationship Id="rId4" Type="http://schemas.openxmlformats.org/officeDocument/2006/relationships/image" Target="../media/image3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6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7.xml"/><Relationship Id="rId7" Type="http://schemas.openxmlformats.org/officeDocument/2006/relationships/image" Target="../media/image9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8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9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1.xml"/><Relationship Id="rId7" Type="http://schemas.openxmlformats.org/officeDocument/2006/relationships/image" Target="../media/image9.png"/><Relationship Id="rId2" Type="http://schemas.openxmlformats.org/officeDocument/2006/relationships/chart" Target="../charts/chart5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4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3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4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5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7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60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Relationship Id="rId9" Type="http://schemas.openxmlformats.org/officeDocument/2006/relationships/image" Target="../media/image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chart" Target="../charts/chart56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51522" y="188640"/>
            <a:ext cx="8643063" cy="4233885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3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9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Liberation Serif" panose="02020603050405020304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9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90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Liberation Serif" panose="02020603050405020304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9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69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lt1"/>
              </a:solidFill>
              <a:uLnTx/>
              <a:uFillTx/>
              <a:latin typeface="Cambria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Cambria" pitchFamily="18" charset="0"/>
                <a:cs typeface="Times New Roman" pitchFamily="18" charset="0"/>
              </a:rPr>
              <a:t> 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Cambria" pitchFamily="18" charset="0"/>
              <a:cs typeface="Times New Roman" pitchFamily="18" charset="0"/>
            </a:endParaRPr>
          </a:p>
        </p:txBody>
      </p:sp>
      <p:pic>
        <p:nvPicPr>
          <p:cNvPr id="52280" name="Picture 56" descr="https://nashural.ru/wp-content/cache/image/1024x768--center-68be2961abb991d74e42ff7ca7088e2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751" y="4539604"/>
            <a:ext cx="2840832" cy="213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82" name="Picture 58" descr="https://avatars.mds.yandex.net/i?id=45dc523ae4c3762e198d2b0166b3b3dcccee928a-8497218-images-thumbs&amp;n=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221" y="4539607"/>
            <a:ext cx="2659663" cy="213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284" name="Picture 60" descr="http://photos.wikimapia.org/p/00/05/64/58/72_big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89" y="4539607"/>
            <a:ext cx="2844083" cy="213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332" name="Picture 108" descr="https://avatars.mds.yandex.net/i?id=5acd2ca663cde9073cab9a6bfe7ab87929e4d25b-5527871-images-thumbs&amp;n=1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16632"/>
            <a:ext cx="3851511" cy="3712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3097" y="3068960"/>
            <a:ext cx="8283023" cy="10801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0"/>
              </a:spcBef>
              <a:defRPr/>
            </a:pP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ПРОЕКТ БЮДЖЕТА ДЛЯ ГРАЖДАН</a:t>
            </a:r>
            <a:br>
              <a:rPr lang="ru-RU" sz="32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об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исполнении бюджета 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муниципального округа Сухой Лог за 2025 год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52340" r:id="rId2" imgW="6095880" imgH="4069080"/>
        </mc:Choice>
        <mc:Fallback>
          <p:control r:id="rId2" imgW="6095880" imgH="4069080">
            <p:pic>
              <p:nvPicPr>
                <p:cNvPr id="0" name="SapphireHiddenControl" hidden="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6096000" cy="40671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62392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8640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pic>
        <p:nvPicPr>
          <p:cNvPr id="11" name="Рисунок 10" descr="C:\Users\NL\Music\Герб с короной вар.5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03905"/>
            <a:ext cx="374015" cy="63881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Вертикальный свиток 11"/>
          <p:cNvSpPr/>
          <p:nvPr/>
        </p:nvSpPr>
        <p:spPr>
          <a:xfrm>
            <a:off x="179512" y="980728"/>
            <a:ext cx="5256584" cy="5619491"/>
          </a:xfrm>
          <a:prstGeom prst="verticalScroll">
            <a:avLst>
              <a:gd name="adj" fmla="val 12904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017483" y="1660405"/>
            <a:ext cx="3580641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1300" u="sng" dirty="0">
                <a:latin typeface="Sitka Small" pitchFamily="2" charset="0"/>
                <a:ea typeface="Times New Roman" pitchFamily="18" charset="0"/>
              </a:rPr>
              <a:t>Бюджет</a:t>
            </a:r>
            <a:r>
              <a:rPr lang="ru-RU" sz="1300" dirty="0">
                <a:latin typeface="Sitka Small" pitchFamily="2" charset="0"/>
                <a:ea typeface="Times New Roman" pitchFamily="18" charset="0"/>
              </a:rPr>
              <a:t> –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ru-RU" sz="1300" dirty="0">
              <a:latin typeface="Sitka Small" pitchFamily="2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1300" u="sng" dirty="0">
                <a:latin typeface="Sitka Small" pitchFamily="2" charset="0"/>
                <a:ea typeface="Times New Roman" pitchFamily="18" charset="0"/>
              </a:rPr>
              <a:t>Доходы бюджета</a:t>
            </a:r>
            <a:r>
              <a:rPr lang="ru-RU" sz="1300" dirty="0">
                <a:latin typeface="Sitka Small" pitchFamily="2" charset="0"/>
                <a:ea typeface="Times New Roman" pitchFamily="18" charset="0"/>
              </a:rPr>
              <a:t> – поступающие в бюджет денежные средства за исключением источников финансирования дефицита бюджета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ru-RU" sz="1300" dirty="0">
              <a:latin typeface="Sitka Small" pitchFamily="2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1300" u="sng" dirty="0">
                <a:latin typeface="Sitka Small" pitchFamily="2" charset="0"/>
                <a:ea typeface="Times New Roman" pitchFamily="18" charset="0"/>
              </a:rPr>
              <a:t>Расходы бюджета</a:t>
            </a:r>
            <a:r>
              <a:rPr lang="ru-RU" sz="1300" dirty="0">
                <a:latin typeface="Sitka Small" pitchFamily="2" charset="0"/>
                <a:ea typeface="Times New Roman" pitchFamily="18" charset="0"/>
              </a:rPr>
              <a:t> – выплачиваемые из бюджета денежные средства, за исключением источников финансирования дефицита бюджета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ru-RU" sz="1300" dirty="0">
              <a:latin typeface="Sitka Small" pitchFamily="2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1300" u="sng" dirty="0">
                <a:latin typeface="Sitka Small" pitchFamily="2" charset="0"/>
                <a:ea typeface="Times New Roman" pitchFamily="18" charset="0"/>
              </a:rPr>
              <a:t>Дефицит бюджета</a:t>
            </a:r>
            <a:r>
              <a:rPr lang="ru-RU" sz="1300" dirty="0">
                <a:latin typeface="Sitka Small" pitchFamily="2" charset="0"/>
                <a:ea typeface="Times New Roman" pitchFamily="18" charset="0"/>
              </a:rPr>
              <a:t> – превышение расходов бюджета над его доходами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ru-RU" sz="1300" dirty="0">
              <a:latin typeface="Sitka Small" pitchFamily="2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1300" u="sng" dirty="0">
                <a:latin typeface="Sitka Small" pitchFamily="2" charset="0"/>
                <a:ea typeface="Times New Roman" pitchFamily="18" charset="0"/>
              </a:rPr>
              <a:t>Профицит бюджета</a:t>
            </a:r>
            <a:r>
              <a:rPr lang="ru-RU" sz="1300" dirty="0">
                <a:latin typeface="Sitka Small" pitchFamily="2" charset="0"/>
                <a:ea typeface="Times New Roman" pitchFamily="18" charset="0"/>
              </a:rPr>
              <a:t> – превышение доходов бюджета над его </a:t>
            </a:r>
            <a:r>
              <a:rPr lang="ru-RU" sz="1300" dirty="0" smtClean="0">
                <a:latin typeface="Sitka Small" pitchFamily="2" charset="0"/>
                <a:ea typeface="Times New Roman" pitchFamily="18" charset="0"/>
              </a:rPr>
              <a:t>расходами</a:t>
            </a:r>
            <a:endParaRPr lang="ru-RU" sz="1300" dirty="0">
              <a:latin typeface="Sitka Small" pitchFamily="2" charset="0"/>
              <a:ea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76056" y="1844824"/>
            <a:ext cx="367240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1150" b="1" dirty="0">
                <a:latin typeface="Sitka Small" pitchFamily="2" charset="0"/>
              </a:rPr>
              <a:t>Исполнение бюджета </a:t>
            </a:r>
            <a:r>
              <a:rPr lang="ru-RU" sz="1150" dirty="0">
                <a:latin typeface="Sitka Small" pitchFamily="2" charset="0"/>
              </a:rPr>
              <a:t>– процесс сбора и учета доходов и осуществление расходов на основе сводной бюджетной росписи и кассового плана. </a:t>
            </a:r>
            <a:endParaRPr lang="ru-RU" sz="1150" dirty="0" smtClean="0">
              <a:latin typeface="Sitka Small" pitchFamily="2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ru-RU" sz="1150" dirty="0">
              <a:latin typeface="Sitka Small" pitchFamily="2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1150" b="1" dirty="0">
                <a:latin typeface="Sitka Small" pitchFamily="2" charset="0"/>
              </a:rPr>
              <a:t>Исполнение бюджета </a:t>
            </a:r>
            <a:r>
              <a:rPr lang="ru-RU" sz="1150" dirty="0">
                <a:latin typeface="Sitka Small" pitchFamily="2" charset="0"/>
              </a:rPr>
              <a:t>– это этап бюджетного процесса, который начинается с момента утверждения решения о бюджете законодательным (представительным) органом муниципального образования и продолжается в течение финансового года.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1150" dirty="0">
                <a:latin typeface="Sitka Small" pitchFamily="2" charset="0"/>
              </a:rPr>
              <a:t>         Отчет об исполнении бюджета составляется по всем основным показателям доходов и расходов в установленном порядке с необходимым анализом исполнения доходов и расходования средств.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1150" dirty="0">
                <a:latin typeface="Sitka Small" pitchFamily="2" charset="0"/>
              </a:rPr>
              <a:t>         Годовой отчет об исполнении бюджета предоставляется в Думу  муниципального округа Сухой Лог. По результатам рассмотрения отчета об исполнении бюджета Дума муниципального округа принимает решение об его утверждении или об отклонении.</a:t>
            </a:r>
            <a:endParaRPr lang="ru-RU" sz="1150" u="sng" dirty="0">
              <a:latin typeface="Sitka Small" pitchFamily="2" charset="0"/>
              <a:ea typeface="Times New Roman" pitchFamily="18" charset="0"/>
            </a:endParaRPr>
          </a:p>
        </p:txBody>
      </p:sp>
      <p:sp>
        <p:nvSpPr>
          <p:cNvPr id="15" name="WordArt 1"/>
          <p:cNvSpPr>
            <a:spLocks noChangeArrowheads="1" noChangeShapeType="1" noTextEdit="1"/>
          </p:cNvSpPr>
          <p:nvPr/>
        </p:nvSpPr>
        <p:spPr bwMode="auto">
          <a:xfrm>
            <a:off x="2573193" y="221217"/>
            <a:ext cx="5005726" cy="568633"/>
          </a:xfrm>
          <a:prstGeom prst="rect">
            <a:avLst/>
          </a:prstGeom>
        </p:spPr>
        <p:txBody>
          <a:bodyPr wrap="none" fromWordArt="1"/>
          <a:lstStyle/>
          <a:p>
            <a:pPr algn="ctr" rtl="0"/>
            <a:r>
              <a:rPr lang="ru-RU" sz="2400" b="1" u="sng" kern="1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latin typeface="Liberation Serif" panose="02020603050405020304" pitchFamily="18" charset="0"/>
                <a:cs typeface="Arial" pitchFamily="34" charset="0"/>
              </a:rPr>
              <a:t>ОСНОВНЫЕ   ПОНЯТИЯ</a:t>
            </a:r>
            <a:endParaRPr lang="ru-RU" sz="2400" b="1" u="sng" kern="1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Liberation Serif" panose="02020603050405020304" pitchFamily="18" charset="0"/>
              <a:cs typeface="Arial" pitchFamily="34" charset="0"/>
            </a:endParaRPr>
          </a:p>
        </p:txBody>
      </p:sp>
      <p:pic>
        <p:nvPicPr>
          <p:cNvPr id="10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3601" y="116632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ontrols>
      <mc:AlternateContent xmlns:mc="http://schemas.openxmlformats.org/markup-compatibility/2006">
        <mc:Choice xmlns:v="urn:schemas-microsoft-com:vml" Requires="v">
          <p:control spid="54287" r:id="rId2" imgW="6095880" imgH="4069080"/>
        </mc:Choice>
        <mc:Fallback>
          <p:control r:id="rId2" imgW="6095880" imgH="4069080">
            <p:pic>
              <p:nvPicPr>
                <p:cNvPr id="0" name="SapphireHiddenControl" hidden="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6096000" cy="40671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262808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8640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pic>
        <p:nvPicPr>
          <p:cNvPr id="8" name="Picture 2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116632"/>
            <a:ext cx="1094928" cy="783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 descr="C:\Users\NL\Music\Герб с короной вар.5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45649"/>
            <a:ext cx="374015" cy="63881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Вертикальный свиток 8"/>
          <p:cNvSpPr/>
          <p:nvPr/>
        </p:nvSpPr>
        <p:spPr>
          <a:xfrm>
            <a:off x="539552" y="1020768"/>
            <a:ext cx="8266945" cy="5617765"/>
          </a:xfrm>
          <a:prstGeom prst="verticalScroll">
            <a:avLst>
              <a:gd name="adj" fmla="val 12904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608656" y="1011387"/>
            <a:ext cx="6300700" cy="5216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latin typeface="Liberation Serif" panose="02020603050405020304" pitchFamily="18" charset="0"/>
                <a:cs typeface="Aharoni" pitchFamily="2" charset="-79"/>
              </a:rPr>
              <a:t>     </a:t>
            </a:r>
            <a:r>
              <a:rPr lang="ru-RU" altLang="ru-RU" sz="2400" b="1" dirty="0" smtClean="0">
                <a:solidFill>
                  <a:srgbClr val="002060"/>
                </a:solidFill>
                <a:latin typeface="Monotype Corsiva" pitchFamily="66" charset="0"/>
                <a:cs typeface="Aharoni" pitchFamily="2" charset="-79"/>
              </a:rPr>
              <a:t>Уважаемые </a:t>
            </a:r>
            <a:r>
              <a:rPr lang="ru-RU" altLang="ru-RU" sz="2400" b="1" dirty="0">
                <a:solidFill>
                  <a:srgbClr val="002060"/>
                </a:solidFill>
                <a:latin typeface="Monotype Corsiva" pitchFamily="66" charset="0"/>
                <a:cs typeface="Aharoni" pitchFamily="2" charset="-79"/>
              </a:rPr>
              <a:t>жители муниципального округа</a:t>
            </a:r>
            <a:r>
              <a:rPr lang="ru-RU" altLang="ru-RU" sz="2400" b="1" dirty="0" smtClean="0">
                <a:solidFill>
                  <a:srgbClr val="002060"/>
                </a:solidFill>
                <a:latin typeface="Monotype Corsiva" pitchFamily="66" charset="0"/>
                <a:cs typeface="Aharoni" pitchFamily="2" charset="-79"/>
              </a:rPr>
              <a:t>!</a:t>
            </a:r>
          </a:p>
          <a:p>
            <a:pPr algn="just">
              <a:lnSpc>
                <a:spcPct val="150000"/>
              </a:lnSpc>
            </a:pPr>
            <a:r>
              <a:rPr lang="ru-RU" altLang="ru-RU" sz="2400" b="1" dirty="0" smtClean="0">
                <a:solidFill>
                  <a:srgbClr val="002060"/>
                </a:solidFill>
                <a:latin typeface="Segoe Script" pitchFamily="66" charset="0"/>
                <a:cs typeface="Aharoni" pitchFamily="2" charset="-79"/>
              </a:rPr>
              <a:t>   </a:t>
            </a:r>
            <a:r>
              <a:rPr lang="ru-RU" altLang="ru-RU" sz="1600" dirty="0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  <a:cs typeface="Arial" panose="020B0604020202020204" pitchFamily="34" charset="0"/>
              </a:rPr>
              <a:t>           </a:t>
            </a:r>
            <a:r>
              <a:rPr lang="ru-RU" altLang="ru-RU" sz="1500" dirty="0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  <a:cs typeface="Arial" panose="020B0604020202020204" pitchFamily="34" charset="0"/>
              </a:rPr>
              <a:t>Представляем </a:t>
            </a:r>
            <a:r>
              <a:rPr lang="ru-RU" altLang="ru-RU" sz="1500" dirty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  <a:cs typeface="Arial" panose="020B0604020202020204" pitchFamily="34" charset="0"/>
              </a:rPr>
              <a:t>вам в краткой и доступной форме основные параметры исполнения бюджета муниципального округа Сухой Лог за 2025 год.</a:t>
            </a:r>
          </a:p>
          <a:p>
            <a:pPr algn="just">
              <a:lnSpc>
                <a:spcPct val="150000"/>
              </a:lnSpc>
            </a:pPr>
            <a:r>
              <a:rPr lang="ru-RU" altLang="ru-RU" sz="1500" dirty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  <a:cs typeface="Arial" panose="020B0604020202020204" pitchFamily="34" charset="0"/>
              </a:rPr>
              <a:t>          Здесь наиболее полно предоставлена информация о расходовании средств бюджета в образовании, культуре, жилищно–коммунальном хозяйстве и в сфере социальной поддержки граждан. Представлена информация о расходах бюджетных средств на детские сады, школы, физическую культуру и спорт, дорожное хозяйство.</a:t>
            </a:r>
          </a:p>
          <a:p>
            <a:pPr algn="just">
              <a:lnSpc>
                <a:spcPct val="150000"/>
              </a:lnSpc>
            </a:pPr>
            <a:r>
              <a:rPr lang="ru-RU" altLang="ru-RU" sz="1500" dirty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  <a:cs typeface="Arial" panose="020B0604020202020204" pitchFamily="34" charset="0"/>
              </a:rPr>
              <a:t>          Представленная информация предназначена для широкого круга пользователей и будет интересна и полезна как студентам, педагогам, молодым семьям, так и муниципальным служащим, пенсионерам и другим категориям населения, так как бюджет муниципального округа затрагивает интересы каждого жителя Сухого Лога.</a:t>
            </a:r>
          </a:p>
          <a:p>
            <a:pPr algn="r">
              <a:lnSpc>
                <a:spcPct val="150000"/>
              </a:lnSpc>
              <a:buFont typeface="Wingdings 2" pitchFamily="18" charset="2"/>
              <a:buNone/>
            </a:pPr>
            <a:r>
              <a:rPr lang="ru-RU" altLang="ru-RU" sz="1200" dirty="0" smtClean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  <a:cs typeface="Arial" panose="020B0604020202020204" pitchFamily="34" charset="0"/>
              </a:rPr>
              <a:t>Мы </a:t>
            </a:r>
            <a:r>
              <a:rPr lang="ru-RU" altLang="ru-RU" sz="1200" dirty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  <a:cs typeface="Arial" panose="020B0604020202020204" pitchFamily="34" charset="0"/>
              </a:rPr>
              <a:t>постарались в доступной и понятной форме для граждан показать</a:t>
            </a:r>
          </a:p>
          <a:p>
            <a:pPr algn="r">
              <a:lnSpc>
                <a:spcPct val="150000"/>
              </a:lnSpc>
              <a:buFont typeface="Wingdings 2" pitchFamily="18" charset="2"/>
              <a:buNone/>
            </a:pPr>
            <a:r>
              <a:rPr lang="ru-RU" altLang="ru-RU" sz="1200" dirty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  <a:cs typeface="Arial" panose="020B0604020202020204" pitchFamily="34" charset="0"/>
              </a:rPr>
              <a:t>основные показатели бюджета муниципального округа...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55310" r:id="rId2" imgW="6095880" imgH="4069080"/>
        </mc:Choice>
        <mc:Fallback>
          <p:control r:id="rId2" imgW="6095880" imgH="4069080">
            <p:pic>
              <p:nvPicPr>
                <p:cNvPr id="0" name="SapphireHiddenControl" hidden="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6096000" cy="40671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29121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8640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pic>
        <p:nvPicPr>
          <p:cNvPr id="11" name="Рисунок 10" descr="C:\Users\NL\Music\Герб с короной вар.5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61" y="116632"/>
            <a:ext cx="374015" cy="63881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/>
          <p:cNvSpPr/>
          <p:nvPr/>
        </p:nvSpPr>
        <p:spPr>
          <a:xfrm>
            <a:off x="2699792" y="256292"/>
            <a:ext cx="5040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Liberation Serif" panose="02020603050405020304" pitchFamily="18" charset="0"/>
              </a:rPr>
              <a:t>Показатели социально-экономического развития </a:t>
            </a:r>
            <a:r>
              <a:rPr lang="ru-RU" sz="1600" b="1" dirty="0" smtClean="0">
                <a:latin typeface="Liberation Serif" panose="02020603050405020304" pitchFamily="18" charset="0"/>
              </a:rPr>
              <a:t>муниципального округа </a:t>
            </a:r>
            <a:r>
              <a:rPr lang="ru-RU" sz="1600" b="1" dirty="0">
                <a:latin typeface="Liberation Serif" panose="02020603050405020304" pitchFamily="18" charset="0"/>
              </a:rPr>
              <a:t>Сухой Лог </a:t>
            </a:r>
            <a:r>
              <a:rPr lang="ru-RU" sz="1600" b="1" dirty="0" smtClean="0">
                <a:latin typeface="Liberation Serif" panose="02020603050405020304" pitchFamily="18" charset="0"/>
              </a:rPr>
              <a:t>за 2025 год </a:t>
            </a:r>
            <a:endParaRPr lang="ru-RU" sz="1600" dirty="0">
              <a:latin typeface="Liberation Serif" panose="02020603050405020304" pitchFamily="18" charset="0"/>
            </a:endParaRPr>
          </a:p>
        </p:txBody>
      </p:sp>
      <p:pic>
        <p:nvPicPr>
          <p:cNvPr id="12" name="Picture 6" descr="Picture background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35" y="1268760"/>
            <a:ext cx="4597070" cy="2866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532238" y="3881842"/>
            <a:ext cx="8152210" cy="241912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 w="12700">
            <a:noFill/>
            <a:prstDash val="dash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dirty="0" smtClean="0">
                <a:latin typeface="Liberation Serif" pitchFamily="18" charset="0"/>
              </a:rPr>
              <a:t>                                                                                                     План               Факт </a:t>
            </a:r>
          </a:p>
          <a:p>
            <a:pPr>
              <a:lnSpc>
                <a:spcPct val="120000"/>
              </a:lnSpc>
            </a:pPr>
            <a:endParaRPr lang="ru-RU" dirty="0" smtClean="0">
              <a:latin typeface="Liberation Serif" pitchFamily="18" charset="0"/>
            </a:endParaRPr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ru-RU" dirty="0" smtClean="0">
                <a:latin typeface="Liberation Serif" pitchFamily="18" charset="0"/>
              </a:rPr>
              <a:t>численность населения, человек                                       46 325               46 325</a:t>
            </a:r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ru-RU" dirty="0" smtClean="0">
                <a:latin typeface="Liberation Serif" pitchFamily="18" charset="0"/>
              </a:rPr>
              <a:t>индекс </a:t>
            </a:r>
            <a:r>
              <a:rPr lang="ru-RU" dirty="0">
                <a:latin typeface="Liberation Serif" pitchFamily="18" charset="0"/>
              </a:rPr>
              <a:t>потребительских </a:t>
            </a:r>
            <a:r>
              <a:rPr lang="ru-RU" dirty="0" smtClean="0">
                <a:latin typeface="Liberation Serif" pitchFamily="18" charset="0"/>
              </a:rPr>
              <a:t>цен, %                                          107,6               107,31</a:t>
            </a:r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ru-RU" dirty="0" smtClean="0">
                <a:latin typeface="Liberation Serif" pitchFamily="18" charset="0"/>
              </a:rPr>
              <a:t>прожиточный </a:t>
            </a:r>
            <a:r>
              <a:rPr lang="ru-RU" dirty="0">
                <a:latin typeface="Liberation Serif" pitchFamily="18" charset="0"/>
              </a:rPr>
              <a:t>минимум (общий) </a:t>
            </a:r>
            <a:r>
              <a:rPr lang="ru-RU" dirty="0" smtClean="0">
                <a:latin typeface="Liberation Serif" pitchFamily="18" charset="0"/>
              </a:rPr>
              <a:t>                                   17 556,0           17 556,0</a:t>
            </a:r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ru-RU" dirty="0" smtClean="0">
                <a:latin typeface="Liberation Serif" pitchFamily="18" charset="0"/>
              </a:rPr>
              <a:t>среднемесячная </a:t>
            </a:r>
            <a:r>
              <a:rPr lang="ru-RU" dirty="0">
                <a:latin typeface="Liberation Serif" pitchFamily="18" charset="0"/>
              </a:rPr>
              <a:t>заработная </a:t>
            </a:r>
            <a:r>
              <a:rPr lang="ru-RU" dirty="0" smtClean="0">
                <a:latin typeface="Liberation Serif" pitchFamily="18" charset="0"/>
              </a:rPr>
              <a:t>плата, руб.                          86 761,4           87 871,6</a:t>
            </a:r>
            <a:endParaRPr lang="ru-RU" dirty="0">
              <a:latin typeface="Liberation Serif" pitchFamily="18" charset="0"/>
            </a:endParaRPr>
          </a:p>
          <a:p>
            <a:pPr marL="285750" indent="-285750">
              <a:lnSpc>
                <a:spcPct val="120000"/>
              </a:lnSpc>
              <a:buFont typeface="Arial" pitchFamily="34" charset="0"/>
              <a:buChar char="•"/>
            </a:pPr>
            <a:r>
              <a:rPr lang="ru-RU" dirty="0" smtClean="0">
                <a:latin typeface="Liberation Serif" pitchFamily="18" charset="0"/>
              </a:rPr>
              <a:t>уровень безработицы, %                                                           0,2                   0,31</a:t>
            </a:r>
            <a:endParaRPr lang="ru-RU" dirty="0">
              <a:latin typeface="Liberation Serif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7308304" y="3881780"/>
            <a:ext cx="0" cy="241912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5868144" y="3914435"/>
            <a:ext cx="0" cy="241912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>
            <a:off x="438527" y="4437112"/>
            <a:ext cx="8214930" cy="0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3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3188" y="116632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ontrols>
      <mc:AlternateContent xmlns:mc="http://schemas.openxmlformats.org/markup-compatibility/2006">
        <mc:Choice xmlns:v="urn:schemas-microsoft-com:vml" Requires="v">
          <p:control spid="56334" r:id="rId2" imgW="6095880" imgH="4069080"/>
        </mc:Choice>
        <mc:Fallback>
          <p:control r:id="rId2" imgW="6095880" imgH="4069080">
            <p:pic>
              <p:nvPicPr>
                <p:cNvPr id="0" name="SapphireHiddenControl" hidden="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6096000" cy="40671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40599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8640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pic>
        <p:nvPicPr>
          <p:cNvPr id="11" name="Рисунок 10" descr="C:\Users\NL\Music\Герб с короной вар.5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16632"/>
            <a:ext cx="374015" cy="63881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2843808" y="235510"/>
            <a:ext cx="4752528" cy="694407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Структура бюджета муниципального округа Сухой Лог за 2025 год, млн. руб.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2656531575"/>
              </p:ext>
            </p:extLst>
          </p:nvPr>
        </p:nvGraphicFramePr>
        <p:xfrm>
          <a:off x="251520" y="980728"/>
          <a:ext cx="8640960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7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952" y="106772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ontrols>
      <mc:AlternateContent xmlns:mc="http://schemas.openxmlformats.org/markup-compatibility/2006">
        <mc:Choice xmlns:v="urn:schemas-microsoft-com:vml" Requires="v">
          <p:control spid="58382" r:id="rId3" imgW="6095880" imgH="4069080"/>
        </mc:Choice>
        <mc:Fallback>
          <p:control r:id="rId3" imgW="6095880" imgH="4069080">
            <p:pic>
              <p:nvPicPr>
                <p:cNvPr id="0" name="SapphireHiddenControl" hidden="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6096000" cy="40671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0473551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C:\Users\NL\Music\Герб с короной вар.5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9275"/>
            <a:ext cx="374015" cy="63881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2843808" y="235510"/>
            <a:ext cx="4752528" cy="694407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Структура бюджета муниципального округа Сухой Лог за 2025 год, млн. руб.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116632"/>
            <a:ext cx="8712968" cy="8640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pic>
        <p:nvPicPr>
          <p:cNvPr id="9" name="Рисунок 8" descr="C:\Users\NL\Music\Герб с короной вар.5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16632"/>
            <a:ext cx="374015" cy="63881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627784" y="330270"/>
            <a:ext cx="5184576" cy="642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ru-RU" sz="1900" b="1" dirty="0" smtClean="0">
                <a:latin typeface="Book Antiqua" pitchFamily="18" charset="0"/>
              </a:rPr>
              <a:t/>
            </a:r>
            <a:br>
              <a:rPr lang="ru-RU" sz="1900" b="1" dirty="0" smtClean="0">
                <a:latin typeface="Book Antiqua" pitchFamily="18" charset="0"/>
              </a:rPr>
            </a:br>
            <a:r>
              <a:rPr lang="ru-RU" sz="7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Основные параметры исполнения бюджета </a:t>
            </a:r>
            <a:br>
              <a:rPr lang="ru-RU" sz="7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</a:br>
            <a:r>
              <a:rPr lang="ru-RU" sz="7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муниципального округа Сухой Лог за 2025  год</a:t>
            </a:r>
            <a:br>
              <a:rPr lang="ru-RU" sz="7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</a:br>
            <a:endParaRPr lang="ru-RU" sz="7200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4510" y="1117481"/>
            <a:ext cx="3947320" cy="4286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b="1" dirty="0">
                <a:solidFill>
                  <a:schemeClr val="tx1"/>
                </a:solidFill>
                <a:latin typeface="Liberation Serif" panose="02020603050405020304" pitchFamily="18" charset="0"/>
              </a:rPr>
              <a:t>Доходы бюджета  </a:t>
            </a:r>
            <a:r>
              <a:rPr lang="ru-RU" sz="1700" b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4 235 561,6 тыс</a:t>
            </a:r>
            <a:r>
              <a:rPr lang="ru-RU" sz="1700" b="1" dirty="0">
                <a:solidFill>
                  <a:schemeClr val="tx1"/>
                </a:solidFill>
                <a:latin typeface="Liberation Serif" panose="02020603050405020304" pitchFamily="18" charset="0"/>
              </a:rPr>
              <a:t>. руб.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04005" y="1117481"/>
            <a:ext cx="4388476" cy="428628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700" b="1" dirty="0">
                <a:solidFill>
                  <a:schemeClr val="tx1"/>
                </a:solidFill>
                <a:latin typeface="Liberation Serif" panose="02020603050405020304" pitchFamily="18" charset="0"/>
              </a:rPr>
              <a:t>Расходы бюджета </a:t>
            </a:r>
            <a:r>
              <a:rPr lang="ru-RU" sz="1700" b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4 149 657,5  тыс</a:t>
            </a:r>
            <a:r>
              <a:rPr lang="ru-RU" sz="1700" b="1" dirty="0">
                <a:solidFill>
                  <a:schemeClr val="tx1"/>
                </a:solidFill>
                <a:latin typeface="Liberation Serif" panose="02020603050405020304" pitchFamily="18" charset="0"/>
              </a:rPr>
              <a:t>. руб.</a:t>
            </a:r>
          </a:p>
        </p:txBody>
      </p:sp>
      <p:sp>
        <p:nvSpPr>
          <p:cNvPr id="15" name="Пятиугольник 14"/>
          <p:cNvSpPr/>
          <p:nvPr/>
        </p:nvSpPr>
        <p:spPr>
          <a:xfrm rot="5400000">
            <a:off x="1646102" y="971482"/>
            <a:ext cx="1224135" cy="2682788"/>
          </a:xfrm>
          <a:prstGeom prst="homePlate">
            <a:avLst>
              <a:gd name="adj" fmla="val 48462"/>
            </a:avLst>
          </a:prstGeom>
          <a:solidFill>
            <a:srgbClr val="FFCCF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500" dirty="0">
                <a:solidFill>
                  <a:schemeClr val="tx1"/>
                </a:solidFill>
                <a:latin typeface="Liberation Serif" panose="02020603050405020304" pitchFamily="18" charset="0"/>
              </a:rPr>
              <a:t>Налоговые </a:t>
            </a:r>
            <a:r>
              <a:rPr lang="ru-RU" sz="15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доходы</a:t>
            </a:r>
          </a:p>
          <a:p>
            <a:pPr algn="ctr">
              <a:defRPr/>
            </a:pPr>
            <a:r>
              <a:rPr lang="ru-RU" sz="1500" dirty="0" smtClean="0">
                <a:solidFill>
                  <a:schemeClr val="tx1"/>
                </a:solidFill>
                <a:latin typeface="Liberation Serif" panose="02020603050405020304" pitchFamily="18" charset="0"/>
                <a:ea typeface="Times New Roman"/>
                <a:cs typeface="Liberation Serif"/>
              </a:rPr>
              <a:t>1 264 374,2 </a:t>
            </a:r>
            <a:r>
              <a:rPr lang="ru-RU" sz="15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тыс</a:t>
            </a:r>
            <a:r>
              <a:rPr lang="ru-RU" sz="1500" dirty="0">
                <a:solidFill>
                  <a:schemeClr val="tx1"/>
                </a:solidFill>
                <a:latin typeface="Liberation Serif" panose="02020603050405020304" pitchFamily="18" charset="0"/>
              </a:rPr>
              <a:t>. руб.  </a:t>
            </a:r>
          </a:p>
        </p:txBody>
      </p:sp>
      <p:sp>
        <p:nvSpPr>
          <p:cNvPr id="16" name="Пятиугольник 15"/>
          <p:cNvSpPr/>
          <p:nvPr/>
        </p:nvSpPr>
        <p:spPr>
          <a:xfrm rot="5400000">
            <a:off x="1564974" y="2430587"/>
            <a:ext cx="1368152" cy="2788920"/>
          </a:xfrm>
          <a:prstGeom prst="homePlate">
            <a:avLst/>
          </a:prstGeom>
          <a:solidFill>
            <a:srgbClr val="CBBDB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500" dirty="0">
                <a:latin typeface="Liberation Serif" panose="02020603050405020304" pitchFamily="18" charset="0"/>
              </a:rPr>
              <a:t>Неналоговые доходы</a:t>
            </a:r>
          </a:p>
          <a:p>
            <a:pPr algn="ctr">
              <a:defRPr/>
            </a:pPr>
            <a:r>
              <a:rPr lang="ru-RU" sz="1500" dirty="0" smtClean="0">
                <a:solidFill>
                  <a:schemeClr val="tx1"/>
                </a:solidFill>
                <a:latin typeface="Liberation Serif" panose="02020603050405020304" pitchFamily="18" charset="0"/>
                <a:ea typeface="Times New Roman"/>
                <a:cs typeface="Liberation Serif"/>
              </a:rPr>
              <a:t>92 841,7 </a:t>
            </a:r>
            <a:r>
              <a:rPr lang="ru-RU" sz="15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тыс</a:t>
            </a:r>
            <a:r>
              <a:rPr lang="ru-RU" sz="1500" dirty="0">
                <a:latin typeface="Liberation Serif" panose="02020603050405020304" pitchFamily="18" charset="0"/>
              </a:rPr>
              <a:t>. руб.</a:t>
            </a:r>
          </a:p>
        </p:txBody>
      </p:sp>
      <p:sp>
        <p:nvSpPr>
          <p:cNvPr id="18" name="Пятиугольник 17"/>
          <p:cNvSpPr/>
          <p:nvPr/>
        </p:nvSpPr>
        <p:spPr>
          <a:xfrm rot="5400000">
            <a:off x="1598208" y="3971980"/>
            <a:ext cx="1319922" cy="2943769"/>
          </a:xfrm>
          <a:prstGeom prst="homePlate">
            <a:avLst>
              <a:gd name="adj" fmla="val 50813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400" dirty="0">
                <a:latin typeface="Liberation Serif" panose="02020603050405020304" pitchFamily="18" charset="0"/>
              </a:rPr>
              <a:t>Безвозмездные </a:t>
            </a:r>
            <a:r>
              <a:rPr lang="ru-RU" sz="1400" dirty="0" smtClean="0">
                <a:latin typeface="Liberation Serif" panose="02020603050405020304" pitchFamily="18" charset="0"/>
              </a:rPr>
              <a:t>поступления</a:t>
            </a:r>
          </a:p>
          <a:p>
            <a:pPr algn="ctr">
              <a:defRPr/>
            </a:pPr>
            <a:r>
              <a:rPr lang="ru-RU" sz="1400" dirty="0" smtClean="0">
                <a:latin typeface="Liberation Serif" panose="02020603050405020304" pitchFamily="18" charset="0"/>
              </a:rPr>
              <a:t> </a:t>
            </a:r>
            <a:r>
              <a:rPr lang="ru-RU" sz="1400" i="1" dirty="0">
                <a:latin typeface="Liberation Serif" panose="02020603050405020304" pitchFamily="18" charset="0"/>
              </a:rPr>
              <a:t>(с учетом возвратов) </a:t>
            </a:r>
          </a:p>
          <a:p>
            <a:pPr algn="ctr">
              <a:defRPr/>
            </a:pPr>
            <a:r>
              <a:rPr lang="ru-RU" sz="1400" dirty="0" smtClean="0">
                <a:solidFill>
                  <a:schemeClr val="tx1"/>
                </a:solidFill>
                <a:latin typeface="Liberation Serif" panose="02020603050405020304" pitchFamily="18" charset="0"/>
                <a:ea typeface="Times New Roman"/>
                <a:cs typeface="Liberation Serif"/>
              </a:rPr>
              <a:t>2 878 345,7 </a:t>
            </a:r>
            <a:r>
              <a:rPr lang="ru-RU" sz="14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тыс</a:t>
            </a:r>
            <a:r>
              <a:rPr lang="ru-RU" sz="1400" dirty="0">
                <a:latin typeface="Liberation Serif" panose="02020603050405020304" pitchFamily="18" charset="0"/>
              </a:rPr>
              <a:t>. руб.</a:t>
            </a:r>
          </a:p>
        </p:txBody>
      </p:sp>
      <p:sp>
        <p:nvSpPr>
          <p:cNvPr id="19" name="Прямоугольник с одним вырезанным углом 18"/>
          <p:cNvSpPr/>
          <p:nvPr/>
        </p:nvSpPr>
        <p:spPr>
          <a:xfrm>
            <a:off x="395536" y="6133614"/>
            <a:ext cx="3459321" cy="537166"/>
          </a:xfrm>
          <a:prstGeom prst="snip1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Liberation Serif" panose="02020603050405020304" pitchFamily="18" charset="0"/>
              </a:rPr>
              <a:t>Доходы в расчете на 1 человека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91 431,4 руб</a:t>
            </a:r>
            <a:r>
              <a:rPr lang="ru-RU" sz="1400" b="1" dirty="0">
                <a:solidFill>
                  <a:schemeClr val="tx1"/>
                </a:solidFill>
                <a:latin typeface="Liberation Serif" panose="02020603050405020304" pitchFamily="18" charset="0"/>
              </a:rPr>
              <a:t>.</a:t>
            </a:r>
          </a:p>
        </p:txBody>
      </p:sp>
      <p:sp>
        <p:nvSpPr>
          <p:cNvPr id="20" name="Пятиугольник 19"/>
          <p:cNvSpPr/>
          <p:nvPr/>
        </p:nvSpPr>
        <p:spPr>
          <a:xfrm rot="5400000">
            <a:off x="5230772" y="969716"/>
            <a:ext cx="884558" cy="2305821"/>
          </a:xfrm>
          <a:prstGeom prst="homePlate">
            <a:avLst>
              <a:gd name="adj" fmla="val 48462"/>
            </a:avLst>
          </a:prstGeom>
          <a:solidFill>
            <a:srgbClr val="FFCCF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400" dirty="0">
                <a:latin typeface="Liberation Serif" panose="02020603050405020304" pitchFamily="18" charset="0"/>
              </a:rPr>
              <a:t>Культура и кинематография</a:t>
            </a:r>
          </a:p>
          <a:p>
            <a:pPr algn="ctr">
              <a:defRPr/>
            </a:pPr>
            <a:r>
              <a:rPr lang="ru-RU" sz="1400" dirty="0">
                <a:latin typeface="Liberation Serif" panose="02020603050405020304" pitchFamily="18" charset="0"/>
              </a:rPr>
              <a:t>301 892,5  тыс. руб.</a:t>
            </a:r>
          </a:p>
        </p:txBody>
      </p:sp>
      <p:sp>
        <p:nvSpPr>
          <p:cNvPr id="21" name="Пятиугольник 20"/>
          <p:cNvSpPr/>
          <p:nvPr/>
        </p:nvSpPr>
        <p:spPr>
          <a:xfrm rot="5400000">
            <a:off x="7555768" y="1233026"/>
            <a:ext cx="872848" cy="1790908"/>
          </a:xfrm>
          <a:prstGeom prst="homePlate">
            <a:avLst>
              <a:gd name="adj" fmla="val 48462"/>
            </a:avLst>
          </a:prstGeom>
          <a:solidFill>
            <a:srgbClr val="FFCCF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400" dirty="0">
                <a:latin typeface="Liberation Serif" panose="02020603050405020304" pitchFamily="18" charset="0"/>
              </a:rPr>
              <a:t>Образование</a:t>
            </a:r>
          </a:p>
          <a:p>
            <a:pPr algn="ctr">
              <a:defRPr/>
            </a:pPr>
            <a:r>
              <a:rPr lang="ru-RU" sz="1400" dirty="0">
                <a:latin typeface="Liberation Serif" panose="02020603050405020304" pitchFamily="18" charset="0"/>
              </a:rPr>
              <a:t>2 236 895,0 </a:t>
            </a:r>
            <a:endParaRPr lang="ru-RU" sz="1400" dirty="0" smtClean="0">
              <a:latin typeface="Liberation Serif" panose="02020603050405020304" pitchFamily="18" charset="0"/>
            </a:endParaRPr>
          </a:p>
          <a:p>
            <a:pPr algn="ctr">
              <a:defRPr/>
            </a:pPr>
            <a:r>
              <a:rPr lang="ru-RU" sz="1400" dirty="0" smtClean="0">
                <a:latin typeface="Liberation Serif" panose="02020603050405020304" pitchFamily="18" charset="0"/>
              </a:rPr>
              <a:t>тыс</a:t>
            </a:r>
            <a:r>
              <a:rPr lang="ru-RU" sz="1400" dirty="0">
                <a:latin typeface="Liberation Serif" panose="02020603050405020304" pitchFamily="18" charset="0"/>
              </a:rPr>
              <a:t>. </a:t>
            </a:r>
            <a:r>
              <a:rPr lang="ru-RU" sz="1400" dirty="0" smtClean="0">
                <a:latin typeface="Liberation Serif" panose="02020603050405020304" pitchFamily="18" charset="0"/>
              </a:rPr>
              <a:t>руб.</a:t>
            </a:r>
            <a:endParaRPr lang="ru-RU" sz="1400" dirty="0">
              <a:solidFill>
                <a:schemeClr val="tx1"/>
              </a:solidFill>
              <a:latin typeface="Liberation Serif" panose="02020603050405020304" pitchFamily="18" charset="0"/>
            </a:endParaRPr>
          </a:p>
        </p:txBody>
      </p:sp>
      <p:sp>
        <p:nvSpPr>
          <p:cNvPr id="22" name="Пятиугольник 21"/>
          <p:cNvSpPr/>
          <p:nvPr/>
        </p:nvSpPr>
        <p:spPr>
          <a:xfrm rot="5400000">
            <a:off x="5274361" y="1913969"/>
            <a:ext cx="858384" cy="2273545"/>
          </a:xfrm>
          <a:prstGeom prst="homePlate">
            <a:avLst>
              <a:gd name="adj" fmla="val 48462"/>
            </a:avLst>
          </a:prstGeom>
          <a:solidFill>
            <a:srgbClr val="CBBDB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500" dirty="0">
                <a:latin typeface="Liberation Serif" panose="02020603050405020304" pitchFamily="18" charset="0"/>
              </a:rPr>
              <a:t>Национальная экономика</a:t>
            </a:r>
          </a:p>
          <a:p>
            <a:pPr algn="ctr">
              <a:defRPr/>
            </a:pPr>
            <a:r>
              <a:rPr lang="ru-RU" sz="1500" dirty="0">
                <a:latin typeface="Liberation Serif" panose="02020603050405020304" pitchFamily="18" charset="0"/>
              </a:rPr>
              <a:t>303 233,8  тыс. руб.</a:t>
            </a:r>
          </a:p>
        </p:txBody>
      </p:sp>
      <p:sp>
        <p:nvSpPr>
          <p:cNvPr id="23" name="Пятиугольник 22"/>
          <p:cNvSpPr/>
          <p:nvPr/>
        </p:nvSpPr>
        <p:spPr>
          <a:xfrm rot="5400000">
            <a:off x="7567365" y="2150913"/>
            <a:ext cx="858392" cy="1799646"/>
          </a:xfrm>
          <a:prstGeom prst="homePlate">
            <a:avLst>
              <a:gd name="adj" fmla="val 48462"/>
            </a:avLst>
          </a:prstGeom>
          <a:solidFill>
            <a:srgbClr val="CBBDB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500" dirty="0">
                <a:latin typeface="Liberation Serif" panose="02020603050405020304" pitchFamily="18" charset="0"/>
              </a:rPr>
              <a:t>ЖКХ</a:t>
            </a:r>
          </a:p>
          <a:p>
            <a:pPr algn="ctr">
              <a:defRPr/>
            </a:pPr>
            <a:r>
              <a:rPr lang="ru-RU" sz="1500" dirty="0">
                <a:latin typeface="Liberation Serif" panose="02020603050405020304" pitchFamily="18" charset="0"/>
              </a:rPr>
              <a:t>610 414,8 тыс. руб.</a:t>
            </a:r>
          </a:p>
        </p:txBody>
      </p:sp>
      <p:sp>
        <p:nvSpPr>
          <p:cNvPr id="24" name="Пятиугольник 23"/>
          <p:cNvSpPr/>
          <p:nvPr/>
        </p:nvSpPr>
        <p:spPr>
          <a:xfrm rot="5400000">
            <a:off x="5096205" y="3046377"/>
            <a:ext cx="1220264" cy="2273544"/>
          </a:xfrm>
          <a:prstGeom prst="homePlate">
            <a:avLst>
              <a:gd name="adj" fmla="val 48462"/>
            </a:avLst>
          </a:prstGeom>
          <a:solidFill>
            <a:srgbClr val="FFFF9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defRPr/>
            </a:pPr>
            <a:endParaRPr lang="ru-RU" sz="1500" dirty="0" smtClean="0">
              <a:latin typeface="Liberation Serif" panose="02020603050405020304" pitchFamily="18" charset="0"/>
            </a:endParaRPr>
          </a:p>
          <a:p>
            <a:pPr algn="ctr">
              <a:defRPr/>
            </a:pPr>
            <a:r>
              <a:rPr lang="ru-RU" sz="1500" dirty="0" smtClean="0">
                <a:latin typeface="Liberation Serif" panose="02020603050405020304" pitchFamily="18" charset="0"/>
              </a:rPr>
              <a:t>Социальная </a:t>
            </a:r>
            <a:r>
              <a:rPr lang="ru-RU" sz="1500" dirty="0">
                <a:latin typeface="Liberation Serif" panose="02020603050405020304" pitchFamily="18" charset="0"/>
              </a:rPr>
              <a:t>политика</a:t>
            </a:r>
          </a:p>
          <a:p>
            <a:pPr algn="ctr">
              <a:defRPr/>
            </a:pPr>
            <a:r>
              <a:rPr lang="ru-RU" sz="1500" dirty="0">
                <a:latin typeface="Liberation Serif" panose="02020603050405020304" pitchFamily="18" charset="0"/>
              </a:rPr>
              <a:t>210 821,9  тыс. руб.</a:t>
            </a:r>
          </a:p>
          <a:p>
            <a:pPr algn="ctr">
              <a:defRPr/>
            </a:pPr>
            <a:endParaRPr lang="ru-RU" sz="1500" dirty="0">
              <a:latin typeface="Liberation Serif" panose="02020603050405020304" pitchFamily="18" charset="0"/>
            </a:endParaRPr>
          </a:p>
        </p:txBody>
      </p:sp>
      <p:sp>
        <p:nvSpPr>
          <p:cNvPr id="25" name="Пятиугольник 24"/>
          <p:cNvSpPr/>
          <p:nvPr/>
        </p:nvSpPr>
        <p:spPr>
          <a:xfrm rot="5400000">
            <a:off x="7438374" y="3214860"/>
            <a:ext cx="1116369" cy="1832683"/>
          </a:xfrm>
          <a:prstGeom prst="homePlate">
            <a:avLst>
              <a:gd name="adj" fmla="val 48462"/>
            </a:avLst>
          </a:prstGeom>
          <a:solidFill>
            <a:srgbClr val="FFFF9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300" dirty="0" smtClean="0">
                <a:latin typeface="Liberation Serif" panose="02020603050405020304" pitchFamily="18" charset="0"/>
              </a:rPr>
              <a:t>Общегосударственные</a:t>
            </a:r>
            <a:endParaRPr lang="ru-RU" sz="1300" dirty="0">
              <a:latin typeface="Liberation Serif" panose="02020603050405020304" pitchFamily="18" charset="0"/>
            </a:endParaRPr>
          </a:p>
          <a:p>
            <a:pPr algn="ctr">
              <a:defRPr/>
            </a:pPr>
            <a:r>
              <a:rPr lang="ru-RU" sz="1300" dirty="0" smtClean="0">
                <a:latin typeface="Liberation Serif" panose="02020603050405020304" pitchFamily="18" charset="0"/>
              </a:rPr>
              <a:t>вопросы</a:t>
            </a:r>
            <a:endParaRPr lang="ru-RU" sz="1300" dirty="0">
              <a:latin typeface="Liberation Serif" panose="02020603050405020304" pitchFamily="18" charset="0"/>
            </a:endParaRPr>
          </a:p>
          <a:p>
            <a:pPr algn="ctr">
              <a:defRPr/>
            </a:pPr>
            <a:r>
              <a:rPr lang="ru-RU" sz="1300" dirty="0">
                <a:latin typeface="Liberation Serif" panose="02020603050405020304" pitchFamily="18" charset="0"/>
              </a:rPr>
              <a:t>259 348,0  тыс. руб</a:t>
            </a:r>
            <a:r>
              <a:rPr lang="ru-RU" sz="1300" dirty="0">
                <a:latin typeface="Book Antiqua" pitchFamily="18" charset="0"/>
              </a:rPr>
              <a:t>.</a:t>
            </a:r>
          </a:p>
        </p:txBody>
      </p:sp>
      <p:sp>
        <p:nvSpPr>
          <p:cNvPr id="26" name="Пятиугольник 25"/>
          <p:cNvSpPr/>
          <p:nvPr/>
        </p:nvSpPr>
        <p:spPr>
          <a:xfrm rot="5400000">
            <a:off x="5154572" y="4382181"/>
            <a:ext cx="1027484" cy="2250740"/>
          </a:xfrm>
          <a:prstGeom prst="homePlate">
            <a:avLst>
              <a:gd name="adj" fmla="val 4846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defRPr/>
            </a:pPr>
            <a:endParaRPr lang="ru-RU" sz="1500" dirty="0" smtClean="0">
              <a:latin typeface="Liberation Serif" panose="02020603050405020304" pitchFamily="18" charset="0"/>
            </a:endParaRPr>
          </a:p>
          <a:p>
            <a:pPr algn="ctr">
              <a:defRPr/>
            </a:pPr>
            <a:r>
              <a:rPr lang="ru-RU" sz="1400" dirty="0">
                <a:latin typeface="Liberation Serif" panose="02020603050405020304" pitchFamily="18" charset="0"/>
              </a:rPr>
              <a:t>Физическая культура и спорт</a:t>
            </a:r>
          </a:p>
          <a:p>
            <a:pPr algn="ctr">
              <a:defRPr/>
            </a:pPr>
            <a:r>
              <a:rPr lang="ru-RU" sz="1400" dirty="0">
                <a:latin typeface="Liberation Serif" panose="02020603050405020304" pitchFamily="18" charset="0"/>
              </a:rPr>
              <a:t>178 895,0  тыс. руб.</a:t>
            </a:r>
          </a:p>
          <a:p>
            <a:pPr algn="ctr">
              <a:defRPr/>
            </a:pPr>
            <a:endParaRPr lang="ru-RU" sz="1400" dirty="0">
              <a:latin typeface="Liberation Serif" panose="02020603050405020304" pitchFamily="18" charset="0"/>
            </a:endParaRPr>
          </a:p>
        </p:txBody>
      </p:sp>
      <p:sp>
        <p:nvSpPr>
          <p:cNvPr id="27" name="Пятиугольник 26"/>
          <p:cNvSpPr/>
          <p:nvPr/>
        </p:nvSpPr>
        <p:spPr>
          <a:xfrm rot="5400000">
            <a:off x="7485257" y="4593646"/>
            <a:ext cx="1022605" cy="1832683"/>
          </a:xfrm>
          <a:prstGeom prst="homePlate">
            <a:avLst>
              <a:gd name="adj" fmla="val 49198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defRPr/>
            </a:pPr>
            <a:endParaRPr lang="ru-RU" sz="1500" dirty="0" smtClean="0">
              <a:latin typeface="Liberation Serif" panose="02020603050405020304" pitchFamily="18" charset="0"/>
            </a:endParaRPr>
          </a:p>
          <a:p>
            <a:pPr algn="ctr">
              <a:defRPr/>
            </a:pPr>
            <a:r>
              <a:rPr lang="ru-RU" sz="1500" dirty="0">
                <a:latin typeface="Liberation Serif" panose="02020603050405020304" pitchFamily="18" charset="0"/>
              </a:rPr>
              <a:t>Прочие расходы</a:t>
            </a:r>
          </a:p>
          <a:p>
            <a:pPr algn="ctr">
              <a:defRPr/>
            </a:pPr>
            <a:r>
              <a:rPr lang="ru-RU" sz="1500" dirty="0">
                <a:latin typeface="Liberation Serif" panose="02020603050405020304" pitchFamily="18" charset="0"/>
              </a:rPr>
              <a:t>48 156,3  тыс. руб.</a:t>
            </a:r>
          </a:p>
          <a:p>
            <a:pPr algn="ctr">
              <a:defRPr/>
            </a:pPr>
            <a:endParaRPr lang="ru-RU" sz="1500" dirty="0">
              <a:latin typeface="Liberation Serif" panose="02020603050405020304" pitchFamily="18" charset="0"/>
            </a:endParaRPr>
          </a:p>
        </p:txBody>
      </p:sp>
      <p:sp>
        <p:nvSpPr>
          <p:cNvPr id="28" name="Прямоугольник с одним вырезанным углом 27"/>
          <p:cNvSpPr/>
          <p:nvPr/>
        </p:nvSpPr>
        <p:spPr>
          <a:xfrm flipH="1">
            <a:off x="5367077" y="6133614"/>
            <a:ext cx="3459321" cy="537166"/>
          </a:xfrm>
          <a:prstGeom prst="snip1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  <a:latin typeface="Liberation Serif" panose="02020603050405020304" pitchFamily="18" charset="0"/>
              </a:rPr>
              <a:t>Расходы в расчете на 1 человека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89 577,0 руб</a:t>
            </a:r>
            <a:r>
              <a:rPr lang="ru-RU" sz="1400" b="1" dirty="0">
                <a:solidFill>
                  <a:schemeClr val="tx1"/>
                </a:solidFill>
                <a:latin typeface="Liberation Serif" panose="02020603050405020304" pitchFamily="18" charset="0"/>
              </a:rPr>
              <a:t>.</a:t>
            </a:r>
          </a:p>
        </p:txBody>
      </p:sp>
      <p:pic>
        <p:nvPicPr>
          <p:cNvPr id="29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952" y="106772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ontrols>
      <mc:AlternateContent xmlns:mc="http://schemas.openxmlformats.org/markup-compatibility/2006">
        <mc:Choice xmlns:v="urn:schemas-microsoft-com:vml" Requires="v">
          <p:control spid="59406" r:id="rId2" imgW="6095880" imgH="4069080"/>
        </mc:Choice>
        <mc:Fallback>
          <p:control r:id="rId2" imgW="6095880" imgH="4069080">
            <p:pic>
              <p:nvPicPr>
                <p:cNvPr id="0" name="SapphireHiddenControl" hidden="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6096000" cy="40671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10510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975766" y="188640"/>
            <a:ext cx="7428074" cy="432048"/>
          </a:xfrm>
        </p:spPr>
        <p:txBody>
          <a:bodyPr>
            <a:noAutofit/>
          </a:bodyPr>
          <a:lstStyle/>
          <a:p>
            <a:pPr eaLnBrk="1" hangingPunct="1"/>
            <a:r>
              <a:rPr lang="ru-RU" sz="3200" b="1" dirty="0" smtClean="0">
                <a:solidFill>
                  <a:schemeClr val="bg1"/>
                </a:solidFill>
                <a:latin typeface="Liberation Serif" panose="02020603050405020304" pitchFamily="18" charset="0"/>
              </a:rPr>
              <a:t>Мы все - налогоплательщики</a:t>
            </a:r>
          </a:p>
        </p:txBody>
      </p:sp>
      <p:sp>
        <p:nvSpPr>
          <p:cNvPr id="8" name="Овал 7"/>
          <p:cNvSpPr/>
          <p:nvPr/>
        </p:nvSpPr>
        <p:spPr>
          <a:xfrm>
            <a:off x="498554" y="1104685"/>
            <a:ext cx="5870569" cy="5365678"/>
          </a:xfrm>
          <a:prstGeom prst="ellipse">
            <a:avLst/>
          </a:prstGeom>
          <a:ln>
            <a:noFill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89446" y="4981163"/>
            <a:ext cx="1593690" cy="1496773"/>
          </a:xfrm>
          <a:prstGeom prst="ellipse">
            <a:avLst/>
          </a:prstGeom>
          <a:ln/>
        </p:spPr>
        <p:style>
          <a:lnRef idx="0">
            <a:schemeClr val="accent1"/>
          </a:lnRef>
          <a:fillRef idx="1003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latin typeface="Liberation Serif" panose="02020603050405020304" pitchFamily="18" charset="0"/>
              </a:rPr>
              <a:t>в отдельных случаях ставка   9%, 15%, 30%,  35%</a:t>
            </a:r>
          </a:p>
        </p:txBody>
      </p:sp>
      <p:sp>
        <p:nvSpPr>
          <p:cNvPr id="9" name="Овал 8"/>
          <p:cNvSpPr/>
          <p:nvPr/>
        </p:nvSpPr>
        <p:spPr>
          <a:xfrm>
            <a:off x="4074698" y="1112259"/>
            <a:ext cx="1157150" cy="106745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  <a:effectLst/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Ставка налога 0,3 %</a:t>
            </a:r>
            <a:endParaRPr lang="ru-RU" sz="1300" b="1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3491880" y="1545395"/>
            <a:ext cx="0" cy="511584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3540000" y="4093088"/>
            <a:ext cx="2735036" cy="20454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/>
          <p:cNvSpPr/>
          <p:nvPr/>
        </p:nvSpPr>
        <p:spPr>
          <a:xfrm>
            <a:off x="5359105" y="2438535"/>
            <a:ext cx="1101056" cy="1020786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Ставка налога 0,3%</a:t>
            </a:r>
            <a:endParaRPr lang="ru-RU" sz="1300" b="1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5231848" y="4323244"/>
            <a:ext cx="1172064" cy="109260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38357" y="4114939"/>
            <a:ext cx="2344642" cy="135421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Liberation Serif" panose="02020603050405020304" pitchFamily="18" charset="0"/>
              </a:rPr>
              <a:t>Налог на доходы физических 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Liberation Serif" panose="02020603050405020304" pitchFamily="18" charset="0"/>
              </a:rPr>
              <a:t>лиц 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Liberation Serif" panose="02020603050405020304" pitchFamily="18" charset="0"/>
              </a:rPr>
              <a:t>992 436,7 </a:t>
            </a:r>
            <a:r>
              <a:rPr lang="ru-RU" sz="1600" b="1" dirty="0" smtClean="0">
                <a:solidFill>
                  <a:schemeClr val="bg1"/>
                </a:solidFill>
                <a:latin typeface="Liberation Serif" panose="02020603050405020304" pitchFamily="18" charset="0"/>
              </a:rPr>
              <a:t>тыс. руб.</a:t>
            </a:r>
          </a:p>
          <a:p>
            <a:endParaRPr lang="ru-RU" b="1" dirty="0">
              <a:solidFill>
                <a:schemeClr val="bg1"/>
              </a:solidFill>
              <a:latin typeface="Liberation Serif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23869" y="2450025"/>
            <a:ext cx="19341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Liberation Serif" panose="02020603050405020304" pitchFamily="18" charset="0"/>
              </a:rPr>
              <a:t>Налог на имущество 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Liberation Serif" panose="02020603050405020304" pitchFamily="18" charset="0"/>
              </a:rPr>
              <a:t>физических </a:t>
            </a:r>
            <a:r>
              <a:rPr lang="ru-RU" sz="1600" b="1" dirty="0" smtClean="0">
                <a:solidFill>
                  <a:schemeClr val="bg1"/>
                </a:solidFill>
                <a:latin typeface="Liberation Serif" panose="02020603050405020304" pitchFamily="18" charset="0"/>
              </a:rPr>
              <a:t>лиц 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Liberation Serif" panose="02020603050405020304" pitchFamily="18" charset="0"/>
              </a:rPr>
              <a:t>19 308,0 </a:t>
            </a:r>
            <a:r>
              <a:rPr lang="ru-RU" sz="1600" b="1" dirty="0" smtClean="0">
                <a:solidFill>
                  <a:schemeClr val="bg1"/>
                </a:solidFill>
                <a:latin typeface="Liberation Serif" panose="02020603050405020304" pitchFamily="18" charset="0"/>
              </a:rPr>
              <a:t>тыс. руб.</a:t>
            </a:r>
            <a:endParaRPr lang="ru-RU" sz="1600" b="1" dirty="0">
              <a:solidFill>
                <a:schemeClr val="bg1"/>
              </a:solidFill>
              <a:latin typeface="Liberation Serif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542128" y="4269384"/>
            <a:ext cx="17924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Liberation Serif" panose="02020603050405020304" pitchFamily="18" charset="0"/>
              </a:rPr>
              <a:t>Земельный налог </a:t>
            </a:r>
            <a:r>
              <a:rPr lang="ru-RU" sz="1600" b="1" dirty="0">
                <a:solidFill>
                  <a:schemeClr val="bg1"/>
                </a:solidFill>
                <a:latin typeface="Liberation Serif" panose="02020603050405020304" pitchFamily="18" charset="0"/>
              </a:rPr>
              <a:t>18 139,8 тыс</a:t>
            </a:r>
            <a:r>
              <a:rPr lang="ru-RU" sz="1600" b="1" dirty="0" smtClean="0">
                <a:solidFill>
                  <a:schemeClr val="bg1"/>
                </a:solidFill>
                <a:latin typeface="Liberation Serif" panose="02020603050405020304" pitchFamily="18" charset="0"/>
              </a:rPr>
              <a:t>. руб.</a:t>
            </a:r>
          </a:p>
          <a:p>
            <a:pPr algn="ctr"/>
            <a:endParaRPr lang="ru-RU" b="1" dirty="0">
              <a:solidFill>
                <a:schemeClr val="bg1"/>
              </a:solidFill>
              <a:latin typeface="Liberation Serif" panose="020206030504050203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334568" y="4523299"/>
            <a:ext cx="96662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iberation Serif" panose="02020603050405020304" pitchFamily="18" charset="0"/>
              </a:rPr>
              <a:t>Ставка налога </a:t>
            </a:r>
          </a:p>
          <a:p>
            <a:pPr algn="ctr"/>
            <a:r>
              <a:rPr lang="ru-RU" sz="13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iberation Serif" panose="02020603050405020304" pitchFamily="18" charset="0"/>
              </a:rPr>
              <a:t> 0,1 %</a:t>
            </a:r>
            <a:endParaRPr lang="ru-RU" sz="1300" b="1" dirty="0">
              <a:solidFill>
                <a:schemeClr val="tx1">
                  <a:lumMod val="95000"/>
                  <a:lumOff val="5000"/>
                </a:schemeClr>
              </a:solidFill>
              <a:latin typeface="Liberation Serif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39928" y="1573324"/>
            <a:ext cx="284532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В отношении комнат, квартир</a:t>
            </a:r>
            <a:endParaRPr lang="ru-RU" sz="1300" b="1" dirty="0">
              <a:solidFill>
                <a:srgbClr val="002060"/>
              </a:solidFill>
              <a:latin typeface="Liberation Serif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76278" y="2502652"/>
            <a:ext cx="244721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В отношении жилых домов, гаражей, </a:t>
            </a:r>
            <a:r>
              <a:rPr lang="ru-RU" sz="13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объектов </a:t>
            </a:r>
            <a:r>
              <a:rPr lang="ru-RU" sz="13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незавер-шенного строительства и др</a:t>
            </a:r>
            <a:r>
              <a:rPr lang="ru-RU" sz="13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.</a:t>
            </a:r>
          </a:p>
          <a:p>
            <a:r>
              <a:rPr lang="ru-RU" sz="13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</a:t>
            </a:r>
            <a:endParaRPr lang="ru-RU" sz="1300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34026" y="4398214"/>
            <a:ext cx="244721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Земельные участки для ведения </a:t>
            </a:r>
            <a:r>
              <a:rPr lang="ru-RU" sz="13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личного подсобного хозяйства, садоводства или огородничества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18176" y="5785439"/>
            <a:ext cx="304421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Земельные участки под жилыми домами индивидуальной застройки, под индивидуальными гаражами</a:t>
            </a:r>
            <a:endParaRPr lang="ru-RU" sz="1300" b="1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4015185" y="5469156"/>
            <a:ext cx="1250378" cy="1187243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iberation Serif" panose="02020603050405020304" pitchFamily="18" charset="0"/>
              </a:rPr>
              <a:t>Ставка </a:t>
            </a:r>
          </a:p>
          <a:p>
            <a:pPr algn="ctr"/>
            <a:r>
              <a:rPr lang="ru-RU" sz="13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iberation Serif" panose="02020603050405020304" pitchFamily="18" charset="0"/>
              </a:rPr>
              <a:t>налога  0,3 %</a:t>
            </a:r>
            <a:endParaRPr lang="ru-RU" sz="1300" b="1" dirty="0">
              <a:solidFill>
                <a:schemeClr val="tx1">
                  <a:lumMod val="95000"/>
                  <a:lumOff val="5000"/>
                </a:schemeClr>
              </a:solidFill>
              <a:latin typeface="Liberation Serif" panose="02020603050405020304" pitchFamily="18" charset="0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42690" y="2350370"/>
            <a:ext cx="2153046" cy="2089668"/>
          </a:xfrm>
          <a:prstGeom prst="ellipse">
            <a:avLst/>
          </a:prstGeom>
          <a:ln/>
        </p:spPr>
        <p:style>
          <a:lnRef idx="0">
            <a:schemeClr val="accent1"/>
          </a:lnRef>
          <a:fillRef idx="1003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latin typeface="Liberation Serif" panose="02020603050405020304" pitchFamily="18" charset="0"/>
              </a:rPr>
              <a:t>специальные прогрессивные ставки: 13%, 15% (дивиденды, доход по операциям с ценными бумагами, дарение и др.)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79512" y="109748"/>
            <a:ext cx="8804740" cy="8640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            Муниципальный округ</a:t>
            </a:r>
          </a:p>
          <a:p>
            <a:r>
              <a:rPr lang="ru-RU" sz="1400" dirty="0" smtClean="0"/>
              <a:t>            Сухой Лог</a:t>
            </a:r>
            <a:endParaRPr lang="ru-RU" sz="1400" dirty="0"/>
          </a:p>
        </p:txBody>
      </p:sp>
      <p:pic>
        <p:nvPicPr>
          <p:cNvPr id="29" name="Рисунок 28" descr="C:\Users\NL\Music\Герб с короной вар.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56" y="109748"/>
            <a:ext cx="374015" cy="63881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Овал 3"/>
          <p:cNvSpPr/>
          <p:nvPr/>
        </p:nvSpPr>
        <p:spPr>
          <a:xfrm>
            <a:off x="1368861" y="751602"/>
            <a:ext cx="2064978" cy="1935833"/>
          </a:xfrm>
          <a:prstGeom prst="ellipse">
            <a:avLst/>
          </a:prstGeom>
          <a:ln/>
        </p:spPr>
        <p:style>
          <a:lnRef idx="0">
            <a:schemeClr val="accent1"/>
          </a:lnRef>
          <a:fillRef idx="1003">
            <a:schemeClr val="dk2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latin typeface="Liberation Serif" panose="02020603050405020304" pitchFamily="18" charset="0"/>
              </a:rPr>
              <a:t>основные прогрессивные ставки: 13%, 15%, 18%, 20%, 22%   (</a:t>
            </a:r>
            <a:r>
              <a:rPr lang="ru-RU" sz="1300" b="1" dirty="0" smtClean="0">
                <a:latin typeface="Liberation Serif" panose="02020603050405020304" pitchFamily="18" charset="0"/>
              </a:rPr>
              <a:t>зависят </a:t>
            </a:r>
            <a:r>
              <a:rPr lang="ru-RU" sz="1300" b="1" dirty="0">
                <a:latin typeface="Liberation Serif" panose="02020603050405020304" pitchFamily="18" charset="0"/>
              </a:rPr>
              <a:t>от вида и величины дохода)</a:t>
            </a:r>
          </a:p>
        </p:txBody>
      </p:sp>
      <p:sp>
        <p:nvSpPr>
          <p:cNvPr id="31" name="Заголовок 1"/>
          <p:cNvSpPr txBox="1">
            <a:spLocks/>
          </p:cNvSpPr>
          <p:nvPr/>
        </p:nvSpPr>
        <p:spPr>
          <a:xfrm>
            <a:off x="2530705" y="245594"/>
            <a:ext cx="5283259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Мы все - налогоплательщики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140931" y="974098"/>
            <a:ext cx="3843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u="sng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Ставка налога исходя из кадастровой стоимости объектов</a:t>
            </a:r>
            <a:endParaRPr lang="ru-RU" sz="1600" b="1" u="sng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pic>
        <p:nvPicPr>
          <p:cNvPr id="33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952" y="106772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588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34452" y="70055"/>
            <a:ext cx="8712968" cy="8640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            Муниципальный округ</a:t>
            </a:r>
          </a:p>
          <a:p>
            <a:r>
              <a:rPr lang="ru-RU" sz="1400" dirty="0" smtClean="0"/>
              <a:t>            Сухой Лог</a:t>
            </a:r>
            <a:endParaRPr lang="ru-RU" sz="1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6396" y="144899"/>
            <a:ext cx="5472608" cy="714408"/>
          </a:xfrm>
        </p:spPr>
        <p:txBody>
          <a:bodyPr>
            <a:noAutofit/>
          </a:bodyPr>
          <a:lstStyle/>
          <a:p>
            <a:r>
              <a:rPr lang="ru-RU" sz="2200" b="1" dirty="0">
                <a:solidFill>
                  <a:schemeClr val="tx2">
                    <a:lumMod val="50000"/>
                  </a:schemeClr>
                </a:solidFill>
                <a:latin typeface="Liberation Serif" pitchFamily="18" charset="0"/>
              </a:rPr>
              <a:t>Нормативы отчислений по </a:t>
            </a:r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latin typeface="Liberation Serif" pitchFamily="18" charset="0"/>
              </a:rPr>
              <a:t/>
            </a:r>
            <a:br>
              <a:rPr lang="ru-RU" sz="2200" b="1" dirty="0" smtClean="0">
                <a:solidFill>
                  <a:schemeClr val="tx2">
                    <a:lumMod val="50000"/>
                  </a:schemeClr>
                </a:solidFill>
                <a:latin typeface="Liberation Serif" pitchFamily="18" charset="0"/>
              </a:rPr>
            </a:br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latin typeface="Liberation Serif" pitchFamily="18" charset="0"/>
              </a:rPr>
              <a:t>основным </a:t>
            </a:r>
            <a:r>
              <a:rPr lang="ru-RU" sz="2200" b="1" dirty="0">
                <a:solidFill>
                  <a:schemeClr val="tx2">
                    <a:lumMod val="50000"/>
                  </a:schemeClr>
                </a:solidFill>
                <a:latin typeface="Liberation Serif" pitchFamily="18" charset="0"/>
              </a:rPr>
              <a:t>налогам</a:t>
            </a:r>
          </a:p>
        </p:txBody>
      </p:sp>
      <p:pic>
        <p:nvPicPr>
          <p:cNvPr id="8" name="Рисунок 7" descr="C:\Users\NL\Music\Герб с короной вар.5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39" y="70657"/>
            <a:ext cx="374015" cy="63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952" y="70055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3163908" y="1211027"/>
            <a:ext cx="2808312" cy="1944216"/>
          </a:xfrm>
          <a:prstGeom prst="roundRect">
            <a:avLst/>
          </a:prstGeom>
          <a:solidFill>
            <a:schemeClr val="tx2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Liberation Serif" panose="02020603050405020304" pitchFamily="18" charset="0"/>
              </a:rPr>
              <a:t>Бюджет муниципального округа Сухой Лог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1939447" y="1376381"/>
            <a:ext cx="1201023" cy="72008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Liberation Serif" pitchFamily="18" charset="0"/>
              </a:rPr>
              <a:t>100%</a:t>
            </a:r>
            <a:endParaRPr lang="ru-RU" sz="1400" b="1" dirty="0">
              <a:solidFill>
                <a:schemeClr val="tx1"/>
              </a:solidFill>
              <a:latin typeface="Liberation Serif" pitchFamily="18" charset="0"/>
            </a:endParaRPr>
          </a:p>
        </p:txBody>
      </p:sp>
      <p:sp>
        <p:nvSpPr>
          <p:cNvPr id="19" name="Стрелка вправо 18"/>
          <p:cNvSpPr/>
          <p:nvPr/>
        </p:nvSpPr>
        <p:spPr>
          <a:xfrm rot="19656204">
            <a:off x="1812885" y="2478757"/>
            <a:ext cx="1459715" cy="782266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  <a:latin typeface="Liberation Serif" pitchFamily="18" charset="0"/>
              </a:rPr>
              <a:t>100%</a:t>
            </a:r>
            <a:endParaRPr lang="ru-RU" sz="1400" b="1" dirty="0">
              <a:solidFill>
                <a:schemeClr val="tx1"/>
              </a:solidFill>
              <a:latin typeface="Liberation Serif" pitchFamily="18" charset="0"/>
            </a:endParaRPr>
          </a:p>
        </p:txBody>
      </p:sp>
      <p:sp>
        <p:nvSpPr>
          <p:cNvPr id="21" name="Стрелка вверх 20"/>
          <p:cNvSpPr/>
          <p:nvPr/>
        </p:nvSpPr>
        <p:spPr>
          <a:xfrm rot="1272972">
            <a:off x="2392890" y="3101173"/>
            <a:ext cx="1080872" cy="2695728"/>
          </a:xfrm>
          <a:prstGeom prst="up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1"/>
              </a:solidFill>
              <a:latin typeface="Liberation Serif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 rot="17511306">
            <a:off x="2398303" y="4156549"/>
            <a:ext cx="1209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Liberation Serif" pitchFamily="18" charset="0"/>
              </a:rPr>
              <a:t>100</a:t>
            </a:r>
            <a:r>
              <a:rPr lang="ru-RU" b="1" dirty="0">
                <a:latin typeface="Liberation Serif" pitchFamily="18" charset="0"/>
              </a:rPr>
              <a:t>%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127895" y="5157192"/>
            <a:ext cx="2219970" cy="115212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Liberation Serif" pitchFamily="18" charset="0"/>
              </a:rPr>
              <a:t>Земельный налог</a:t>
            </a:r>
            <a:endParaRPr lang="ru-RU" sz="1600" b="1" dirty="0">
              <a:solidFill>
                <a:schemeClr val="bg1"/>
              </a:solidFill>
              <a:latin typeface="Liberation Serif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60637" y="2625532"/>
            <a:ext cx="2077243" cy="217162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Liberation Serif" pitchFamily="18" charset="0"/>
                <a:ea typeface="Times New Roman"/>
                <a:cs typeface="Times New Roman"/>
              </a:rPr>
              <a:t>Налог, взимаемый в связи с </a:t>
            </a:r>
            <a:r>
              <a:rPr lang="ru-RU" sz="1600" b="1" dirty="0" smtClean="0">
                <a:solidFill>
                  <a:schemeClr val="bg1"/>
                </a:solidFill>
                <a:latin typeface="Liberation Serif" pitchFamily="18" charset="0"/>
                <a:ea typeface="Times New Roman"/>
                <a:cs typeface="Times New Roman"/>
              </a:rPr>
              <a:t>применением </a:t>
            </a:r>
            <a:r>
              <a:rPr lang="ru-RU" sz="1600" b="1" dirty="0">
                <a:solidFill>
                  <a:schemeClr val="bg1"/>
                </a:solidFill>
                <a:latin typeface="Liberation Serif" pitchFamily="18" charset="0"/>
                <a:ea typeface="Times New Roman"/>
                <a:cs typeface="Times New Roman"/>
              </a:rPr>
              <a:t>патентной системы налогообложения</a:t>
            </a:r>
            <a:endParaRPr lang="ru-RU" sz="1600" b="1" dirty="0">
              <a:solidFill>
                <a:schemeClr val="bg1"/>
              </a:solidFill>
              <a:latin typeface="Liberation Serif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27795" y="1211027"/>
            <a:ext cx="1800200" cy="108012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Liberation Serif" pitchFamily="18" charset="0"/>
              </a:rPr>
              <a:t>Налог на имущество физических лиц</a:t>
            </a:r>
          </a:p>
          <a:p>
            <a:pPr algn="ctr"/>
            <a:endParaRPr lang="ru-RU" sz="1400" b="1" dirty="0">
              <a:solidFill>
                <a:schemeClr val="tx1"/>
              </a:solidFill>
              <a:latin typeface="Liberation Serif" pitchFamily="18" charset="0"/>
            </a:endParaRPr>
          </a:p>
        </p:txBody>
      </p:sp>
      <p:sp>
        <p:nvSpPr>
          <p:cNvPr id="23" name="Стрелка вверх 22"/>
          <p:cNvSpPr/>
          <p:nvPr/>
        </p:nvSpPr>
        <p:spPr>
          <a:xfrm>
            <a:off x="4139952" y="3155243"/>
            <a:ext cx="1080120" cy="3086844"/>
          </a:xfrm>
          <a:prstGeom prst="up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Liberation Serif" pitchFamily="18" charset="0"/>
              </a:rPr>
              <a:t>58%</a:t>
            </a:r>
            <a:endParaRPr lang="ru-RU" sz="1400" b="1" dirty="0">
              <a:solidFill>
                <a:schemeClr val="tx1"/>
              </a:solidFill>
              <a:latin typeface="Liberation Serif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707904" y="5157192"/>
            <a:ext cx="2088232" cy="115212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Liberation Serif" pitchFamily="18" charset="0"/>
              </a:rPr>
              <a:t>НДФЛ</a:t>
            </a:r>
            <a:endParaRPr lang="ru-RU" sz="1600" b="1" dirty="0">
              <a:solidFill>
                <a:schemeClr val="bg1"/>
              </a:solidFill>
              <a:latin typeface="Liberation Serif" pitchFamily="18" charset="0"/>
            </a:endParaRPr>
          </a:p>
        </p:txBody>
      </p:sp>
      <p:sp>
        <p:nvSpPr>
          <p:cNvPr id="24" name="Стрелка влево 23"/>
          <p:cNvSpPr/>
          <p:nvPr/>
        </p:nvSpPr>
        <p:spPr>
          <a:xfrm>
            <a:off x="5990066" y="1348412"/>
            <a:ext cx="933237" cy="718009"/>
          </a:xfrm>
          <a:prstGeom prst="lef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Liberation Serif" pitchFamily="18" charset="0"/>
              </a:rPr>
              <a:t>48,4%</a:t>
            </a:r>
            <a:endParaRPr lang="ru-RU" sz="1400" b="1" dirty="0">
              <a:solidFill>
                <a:schemeClr val="tx1"/>
              </a:solidFill>
              <a:latin typeface="Liberation Serif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804248" y="1211027"/>
            <a:ext cx="2088232" cy="105078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Liberation Serif" pitchFamily="18" charset="0"/>
              </a:rPr>
              <a:t>Упрощенная система налогообложения</a:t>
            </a:r>
            <a:endParaRPr lang="ru-RU" sz="1600" b="1" dirty="0">
              <a:solidFill>
                <a:schemeClr val="bg1"/>
              </a:solidFill>
              <a:latin typeface="Liberation Serif" pitchFamily="18" charset="0"/>
            </a:endParaRPr>
          </a:p>
        </p:txBody>
      </p:sp>
      <p:sp>
        <p:nvSpPr>
          <p:cNvPr id="25" name="Стрелка влево 24"/>
          <p:cNvSpPr/>
          <p:nvPr/>
        </p:nvSpPr>
        <p:spPr>
          <a:xfrm rot="1800790">
            <a:off x="5895943" y="2477414"/>
            <a:ext cx="1327348" cy="754893"/>
          </a:xfrm>
          <a:prstGeom prst="lef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Liberation Serif" pitchFamily="18" charset="0"/>
              </a:rPr>
              <a:t>100%</a:t>
            </a:r>
            <a:endParaRPr lang="ru-RU" sz="1400" b="1" dirty="0">
              <a:solidFill>
                <a:schemeClr val="tx1"/>
              </a:solidFill>
              <a:latin typeface="Liberation Serif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804249" y="2625532"/>
            <a:ext cx="2088232" cy="146202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Liberation Serif" pitchFamily="18" charset="0"/>
              </a:rPr>
              <a:t>Единый сельско</a:t>
            </a:r>
          </a:p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Liberation Serif" pitchFamily="18" charset="0"/>
              </a:rPr>
              <a:t>хозяйственный</a:t>
            </a:r>
            <a:r>
              <a:rPr lang="ru-RU" sz="1600" dirty="0" smtClean="0">
                <a:solidFill>
                  <a:schemeClr val="bg1"/>
                </a:solidFill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  <a:latin typeface="Liberation Serif" pitchFamily="18" charset="0"/>
              </a:rPr>
              <a:t>налог</a:t>
            </a:r>
            <a:endParaRPr lang="ru-RU" sz="1600" b="1" dirty="0">
              <a:solidFill>
                <a:schemeClr val="bg1"/>
              </a:solidFill>
              <a:latin typeface="Liberation Serif" pitchFamily="18" charset="0"/>
            </a:endParaRPr>
          </a:p>
        </p:txBody>
      </p:sp>
      <p:sp>
        <p:nvSpPr>
          <p:cNvPr id="26" name="Стрелка вверх 25"/>
          <p:cNvSpPr/>
          <p:nvPr/>
        </p:nvSpPr>
        <p:spPr>
          <a:xfrm rot="20146581">
            <a:off x="5813516" y="3037408"/>
            <a:ext cx="892482" cy="2388900"/>
          </a:xfrm>
          <a:prstGeom prst="up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b="1" dirty="0">
              <a:latin typeface="Liberation Serif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206553" y="5157192"/>
            <a:ext cx="2033177" cy="1152128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bg1"/>
                </a:solidFill>
                <a:latin typeface="Liberation Serif" pitchFamily="18" charset="0"/>
              </a:rPr>
              <a:t>Акцизы</a:t>
            </a:r>
            <a:endParaRPr lang="ru-RU" sz="1600" b="1" dirty="0">
              <a:solidFill>
                <a:schemeClr val="bg1"/>
              </a:solidFill>
              <a:latin typeface="Liberation Serif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3946527">
            <a:off x="5735771" y="4193679"/>
            <a:ext cx="12396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Liberation Serif" pitchFamily="18" charset="0"/>
              </a:rPr>
              <a:t>0,33794%</a:t>
            </a:r>
          </a:p>
        </p:txBody>
      </p:sp>
    </p:spTree>
    <p:extLst>
      <p:ext uri="{BB962C8B-B14F-4D97-AF65-F5344CB8AC3E}">
        <p14:creationId xmlns:p14="http://schemas.microsoft.com/office/powerpoint/2010/main" val="78882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34452" y="70055"/>
            <a:ext cx="8712968" cy="8640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            Муниципальный округ</a:t>
            </a:r>
          </a:p>
          <a:p>
            <a:r>
              <a:rPr lang="ru-RU" sz="1400" dirty="0" smtClean="0"/>
              <a:t>            Сухой Лог</a:t>
            </a:r>
            <a:endParaRPr lang="ru-RU" sz="1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66396" y="144899"/>
            <a:ext cx="5472608" cy="714408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latin typeface="Liberation Serif" pitchFamily="18" charset="0"/>
              </a:rPr>
              <a:t>Поступление доходов местного бюджета </a:t>
            </a:r>
            <a:br>
              <a:rPr lang="ru-RU" sz="2200" b="1" dirty="0" smtClean="0">
                <a:solidFill>
                  <a:schemeClr val="tx2">
                    <a:lumMod val="50000"/>
                  </a:schemeClr>
                </a:solidFill>
                <a:latin typeface="Liberation Serif" pitchFamily="18" charset="0"/>
              </a:rPr>
            </a:br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latin typeface="Liberation Serif" pitchFamily="18" charset="0"/>
              </a:rPr>
              <a:t>в 2023 – 2025 годах</a:t>
            </a:r>
            <a:endParaRPr lang="ru-RU" sz="2200" b="1" dirty="0">
              <a:solidFill>
                <a:schemeClr val="tx2">
                  <a:lumMod val="50000"/>
                </a:schemeClr>
              </a:solidFill>
              <a:latin typeface="Liberation Serif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04842" y="1022323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Liberation Serif" pitchFamily="18" charset="0"/>
              </a:rPr>
              <a:t>   тыс. руб.</a:t>
            </a:r>
            <a:endParaRPr lang="ru-RU" b="1" dirty="0">
              <a:latin typeface="Liberation Serif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3779462350"/>
              </p:ext>
            </p:extLst>
          </p:nvPr>
        </p:nvGraphicFramePr>
        <p:xfrm>
          <a:off x="202439" y="1397070"/>
          <a:ext cx="8784976" cy="5200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03648" y="865781"/>
            <a:ext cx="32403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latin typeface="Liberation Serif" pitchFamily="18" charset="0"/>
              </a:rPr>
              <a:t>Поступило в бюджет всего:</a:t>
            </a:r>
          </a:p>
          <a:p>
            <a:r>
              <a:rPr lang="ru-RU" b="1" dirty="0" smtClean="0">
                <a:latin typeface="Liberation Serif" pitchFamily="18" charset="0"/>
              </a:rPr>
              <a:t>     2023 </a:t>
            </a:r>
            <a:r>
              <a:rPr lang="ru-RU" b="1" dirty="0">
                <a:latin typeface="Liberation Serif" pitchFamily="18" charset="0"/>
              </a:rPr>
              <a:t>год – 2 420 </a:t>
            </a:r>
            <a:r>
              <a:rPr lang="ru-RU" b="1" dirty="0" smtClean="0">
                <a:latin typeface="Liberation Serif" pitchFamily="18" charset="0"/>
              </a:rPr>
              <a:t>004,3</a:t>
            </a:r>
            <a:endParaRPr lang="ru-RU" b="1" dirty="0">
              <a:latin typeface="Liberation Serif" pitchFamily="18" charset="0"/>
            </a:endParaRPr>
          </a:p>
          <a:p>
            <a:r>
              <a:rPr lang="ru-RU" b="1" dirty="0">
                <a:latin typeface="Liberation Serif" pitchFamily="18" charset="0"/>
              </a:rPr>
              <a:t>     2024 год – 3 519 </a:t>
            </a:r>
            <a:r>
              <a:rPr lang="ru-RU" b="1" dirty="0" smtClean="0">
                <a:latin typeface="Liberation Serif" pitchFamily="18" charset="0"/>
              </a:rPr>
              <a:t>663,0</a:t>
            </a:r>
            <a:endParaRPr lang="ru-RU" b="1" dirty="0">
              <a:latin typeface="Liberation Serif" pitchFamily="18" charset="0"/>
            </a:endParaRPr>
          </a:p>
          <a:p>
            <a:r>
              <a:rPr lang="ru-RU" b="1" dirty="0">
                <a:latin typeface="Liberation Serif" pitchFamily="18" charset="0"/>
              </a:rPr>
              <a:t>     2025 год – 4 235 </a:t>
            </a:r>
            <a:r>
              <a:rPr lang="ru-RU" b="1" dirty="0" smtClean="0">
                <a:latin typeface="Liberation Serif" pitchFamily="18" charset="0"/>
              </a:rPr>
              <a:t>561,6</a:t>
            </a:r>
            <a:endParaRPr lang="ru-RU" b="1" dirty="0">
              <a:latin typeface="Liberation Serif" pitchFamily="18" charset="0"/>
            </a:endParaRPr>
          </a:p>
        </p:txBody>
      </p:sp>
      <p:pic>
        <p:nvPicPr>
          <p:cNvPr id="8" name="Рисунок 7" descr="C:\Users\NL\Music\Герб с короной вар.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44" y="104469"/>
            <a:ext cx="374015" cy="63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952" y="70055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975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79512" y="116632"/>
            <a:ext cx="8712968" cy="8640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            Муниципальный округ</a:t>
            </a:r>
          </a:p>
          <a:p>
            <a:r>
              <a:rPr lang="ru-RU" sz="1400" dirty="0" smtClean="0"/>
              <a:t>            Сухой Лог</a:t>
            </a:r>
            <a:endParaRPr lang="ru-RU" sz="1400" dirty="0"/>
          </a:p>
        </p:txBody>
      </p:sp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>
          <a:xfrm>
            <a:off x="2627784" y="202333"/>
            <a:ext cx="5184576" cy="692693"/>
          </a:xfrm>
        </p:spPr>
        <p:txBody>
          <a:bodyPr>
            <a:noAutofit/>
          </a:bodyPr>
          <a:lstStyle/>
          <a:p>
            <a:pPr eaLnBrk="1" hangingPunct="1"/>
            <a:r>
              <a:rPr lang="ru-RU" sz="26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Структура доходов бюджета за 2025 год</a:t>
            </a:r>
            <a:endParaRPr lang="ru-RU" sz="26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pic>
        <p:nvPicPr>
          <p:cNvPr id="2052" name="Рисунок 3" descr="&amp;Mcy;&amp;icy;&amp;scy;&amp;tcy;&amp;icy;&amp;kcy;&amp;acy; &amp;Zcy;&amp;acy;&amp;pcy;&amp;icy;&amp;scy;&amp;icy; &amp;vcy; &amp;rcy;&amp;ucy;&amp;bcy;&amp;rcy;&amp;icy;&amp;kcy;&amp;iecy; &amp;Mcy;&amp;icy;&amp;scy;&amp;tcy;&amp;icy;&amp;kcy;&amp;acy; &amp;Dcy;&amp;ncy;&amp;iecy;&amp;vcy;&amp;ncy;&amp;icy;&amp;kcy; &amp;mcy;&amp;acy;&amp;dcy;&amp;acy;&amp;mcy;&amp;ncy;&amp;ucy;&amp;acy;&amp;rcy; : LiveInt…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512" y="5373216"/>
            <a:ext cx="1605256" cy="119791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467544" y="1827947"/>
            <a:ext cx="6945397" cy="332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b="1" dirty="0">
              <a:solidFill>
                <a:schemeClr val="tx1"/>
              </a:solidFill>
              <a:latin typeface="Liberation Serif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108219366"/>
              </p:ext>
            </p:extLst>
          </p:nvPr>
        </p:nvGraphicFramePr>
        <p:xfrm>
          <a:off x="499220" y="1052736"/>
          <a:ext cx="8208912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9" name="Рисунок 8" descr="C:\Users\NL\Music\Герб с короной вар.5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22" y="116632"/>
            <a:ext cx="374015" cy="63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952" y="106772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02952" y="980728"/>
            <a:ext cx="108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Liberation Serif" pitchFamily="18" charset="0"/>
              </a:rPr>
              <a:t>тыс.руб.</a:t>
            </a:r>
            <a:endParaRPr lang="ru-RU" b="1" dirty="0">
              <a:latin typeface="Liberation Serif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03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79512" y="116632"/>
            <a:ext cx="8712968" cy="8640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            Муниципальный округ</a:t>
            </a:r>
          </a:p>
          <a:p>
            <a:r>
              <a:rPr lang="ru-RU" sz="1400" dirty="0" smtClean="0"/>
              <a:t>            Сухой Лог</a:t>
            </a:r>
            <a:endParaRPr lang="ru-RU" sz="14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1703186"/>
              </p:ext>
            </p:extLst>
          </p:nvPr>
        </p:nvGraphicFramePr>
        <p:xfrm>
          <a:off x="202439" y="980728"/>
          <a:ext cx="8762049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34410"/>
            <a:ext cx="7488832" cy="857256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6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Структура налоговых доходов </a:t>
            </a:r>
            <a:br>
              <a:rPr lang="ru-RU" sz="26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</a:br>
            <a:r>
              <a:rPr lang="ru-RU" sz="26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бюджета в 2025 году </a:t>
            </a:r>
            <a:endParaRPr lang="ru-RU" sz="2600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pic>
        <p:nvPicPr>
          <p:cNvPr id="4" name="Рисунок 3" descr="C:\Users\NL\Music\Герб с короной вар.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39" y="134278"/>
            <a:ext cx="374015" cy="63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952" y="106772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530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79512" y="116632"/>
            <a:ext cx="8712968" cy="8640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            Муниципальный округ</a:t>
            </a:r>
          </a:p>
          <a:p>
            <a:r>
              <a:rPr lang="ru-RU" sz="1400" dirty="0" smtClean="0"/>
              <a:t>            Сухой Лог</a:t>
            </a:r>
            <a:endParaRPr lang="ru-RU" sz="1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9737121"/>
              </p:ext>
            </p:extLst>
          </p:nvPr>
        </p:nvGraphicFramePr>
        <p:xfrm>
          <a:off x="25175" y="773088"/>
          <a:ext cx="3380706" cy="3310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>
          <a:xfrm>
            <a:off x="2123728" y="161023"/>
            <a:ext cx="6192688" cy="827113"/>
          </a:xfrm>
        </p:spPr>
        <p:txBody>
          <a:bodyPr>
            <a:noAutofit/>
          </a:bodyPr>
          <a:lstStyle/>
          <a:p>
            <a:pPr eaLnBrk="1" hangingPunct="1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Поступление налоговых платежей в бюджет за 2025 год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688108" y="886944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Liberation Serif" pitchFamily="18" charset="0"/>
              </a:rPr>
              <a:t>тыс. руб.</a:t>
            </a:r>
            <a:endParaRPr lang="ru-RU" sz="2000" b="1" dirty="0">
              <a:latin typeface="Liberation Serif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4045401266"/>
              </p:ext>
            </p:extLst>
          </p:nvPr>
        </p:nvGraphicFramePr>
        <p:xfrm>
          <a:off x="6139937" y="1484785"/>
          <a:ext cx="3065381" cy="26376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508225064"/>
              </p:ext>
            </p:extLst>
          </p:nvPr>
        </p:nvGraphicFramePr>
        <p:xfrm>
          <a:off x="2987824" y="886944"/>
          <a:ext cx="3528392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054621226"/>
              </p:ext>
            </p:extLst>
          </p:nvPr>
        </p:nvGraphicFramePr>
        <p:xfrm>
          <a:off x="179510" y="4005064"/>
          <a:ext cx="3168354" cy="2636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3953753970"/>
              </p:ext>
            </p:extLst>
          </p:nvPr>
        </p:nvGraphicFramePr>
        <p:xfrm>
          <a:off x="6072236" y="4149080"/>
          <a:ext cx="3007942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721398217"/>
              </p:ext>
            </p:extLst>
          </p:nvPr>
        </p:nvGraphicFramePr>
        <p:xfrm>
          <a:off x="3146680" y="4221088"/>
          <a:ext cx="3168352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131840" y="917722"/>
            <a:ext cx="410445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b="1" dirty="0">
                <a:latin typeface="Liberation Serif" pitchFamily="18" charset="0"/>
              </a:rPr>
              <a:t>План  - 1 222 </a:t>
            </a:r>
            <a:r>
              <a:rPr lang="ru-RU" sz="1700" b="1" dirty="0" smtClean="0">
                <a:latin typeface="Liberation Serif" pitchFamily="18" charset="0"/>
              </a:rPr>
              <a:t>380,5      Факт  </a:t>
            </a:r>
            <a:r>
              <a:rPr lang="ru-RU" sz="1700" b="1" dirty="0">
                <a:latin typeface="Liberation Serif" pitchFamily="18" charset="0"/>
              </a:rPr>
              <a:t>- 1 264 </a:t>
            </a:r>
            <a:r>
              <a:rPr lang="ru-RU" sz="1700" b="1" dirty="0" smtClean="0">
                <a:latin typeface="Liberation Serif" pitchFamily="18" charset="0"/>
              </a:rPr>
              <a:t>374,2</a:t>
            </a:r>
            <a:endParaRPr lang="ru-RU" sz="1700" b="1" dirty="0">
              <a:latin typeface="Liberation Serif" pitchFamily="18" charset="0"/>
            </a:endParaRPr>
          </a:p>
        </p:txBody>
      </p:sp>
      <p:pic>
        <p:nvPicPr>
          <p:cNvPr id="13" name="Рисунок 12" descr="C:\Users\NL\Music\Герб с короной вар.5.pn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39" y="134278"/>
            <a:ext cx="374015" cy="63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952" y="106772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0789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7504" y="134278"/>
            <a:ext cx="8712968" cy="8640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            Муниципальный округ</a:t>
            </a:r>
          </a:p>
          <a:p>
            <a:r>
              <a:rPr lang="ru-RU" sz="1400" dirty="0" smtClean="0"/>
              <a:t>            Сухой Лог</a:t>
            </a:r>
            <a:endParaRPr lang="ru-RU" sz="1400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7183944"/>
              </p:ext>
            </p:extLst>
          </p:nvPr>
        </p:nvGraphicFramePr>
        <p:xfrm>
          <a:off x="107505" y="1196752"/>
          <a:ext cx="4486826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>
          <a:xfrm>
            <a:off x="2339752" y="134278"/>
            <a:ext cx="5616624" cy="864096"/>
          </a:xfrm>
        </p:spPr>
        <p:txBody>
          <a:bodyPr>
            <a:noAutofit/>
          </a:bodyPr>
          <a:lstStyle/>
          <a:p>
            <a:pPr eaLnBrk="1" hangingPunct="1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Динамика поступлений налога на доходы физических лиц в бюджет  за 2023 - 2025 годы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456380944"/>
              </p:ext>
            </p:extLst>
          </p:nvPr>
        </p:nvGraphicFramePr>
        <p:xfrm>
          <a:off x="4694785" y="1196752"/>
          <a:ext cx="4248472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Рисунок 4" descr="C:\Users\NL\Music\Герб с короной вар.5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39" y="134278"/>
            <a:ext cx="374015" cy="63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809" y="134278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899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29651" y="157282"/>
            <a:ext cx="8712968" cy="8640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            Муниципальный округ</a:t>
            </a:r>
          </a:p>
          <a:p>
            <a:r>
              <a:rPr lang="ru-RU" sz="1400" dirty="0" smtClean="0"/>
              <a:t>            Сухой Лог</a:t>
            </a:r>
            <a:endParaRPr lang="ru-RU" sz="1400" dirty="0"/>
          </a:p>
        </p:txBody>
      </p:sp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1562005" y="179332"/>
            <a:ext cx="6912768" cy="720427"/>
          </a:xfrm>
        </p:spPr>
        <p:txBody>
          <a:bodyPr>
            <a:noAutofit/>
          </a:bodyPr>
          <a:lstStyle/>
          <a:p>
            <a:pPr eaLnBrk="1" hangingPunct="1"/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Динамика поступлений налоговых </a:t>
            </a:r>
            <a:br>
              <a:rPr lang="ru-RU" sz="2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</a:br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платежей в бюджет за 2024-2025 годы</a:t>
            </a:r>
            <a:endParaRPr lang="ru-RU" sz="22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graphicFrame>
        <p:nvGraphicFramePr>
          <p:cNvPr id="14" name="Диаграмма 13"/>
          <p:cNvGraphicFramePr/>
          <p:nvPr>
            <p:extLst>
              <p:ext uri="{D42A27DB-BD31-4B8C-83A1-F6EECF244321}">
                <p14:modId xmlns:p14="http://schemas.microsoft.com/office/powerpoint/2010/main" val="4050513460"/>
              </p:ext>
            </p:extLst>
          </p:nvPr>
        </p:nvGraphicFramePr>
        <p:xfrm>
          <a:off x="107505" y="4221088"/>
          <a:ext cx="2808311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543357941"/>
              </p:ext>
            </p:extLst>
          </p:nvPr>
        </p:nvGraphicFramePr>
        <p:xfrm>
          <a:off x="6084168" y="4221088"/>
          <a:ext cx="2952328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400076" y="988559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latin typeface="Liberation Serif" panose="02020603050405020304" pitchFamily="18" charset="0"/>
              </a:rPr>
              <a:t>тыс. </a:t>
            </a:r>
            <a:r>
              <a:rPr lang="ru-RU" sz="1600" b="1" dirty="0" smtClean="0">
                <a:latin typeface="Liberation Serif" panose="02020603050405020304" pitchFamily="18" charset="0"/>
              </a:rPr>
              <a:t>руб</a:t>
            </a:r>
            <a:r>
              <a:rPr lang="ru-RU" b="1" dirty="0" smtClean="0">
                <a:solidFill>
                  <a:schemeClr val="bg1"/>
                </a:solidFill>
                <a:latin typeface="Liberation Serif" panose="02020603050405020304" pitchFamily="18" charset="0"/>
              </a:rPr>
              <a:t>.</a:t>
            </a:r>
            <a:endParaRPr lang="ru-RU" b="1" dirty="0">
              <a:solidFill>
                <a:schemeClr val="bg1"/>
              </a:solidFill>
              <a:latin typeface="Liberation Serif" panose="02020603050405020304" pitchFamily="18" charset="0"/>
            </a:endParaRPr>
          </a:p>
        </p:txBody>
      </p:sp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3649990794"/>
              </p:ext>
            </p:extLst>
          </p:nvPr>
        </p:nvGraphicFramePr>
        <p:xfrm>
          <a:off x="6084168" y="1556792"/>
          <a:ext cx="2952328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904526621"/>
              </p:ext>
            </p:extLst>
          </p:nvPr>
        </p:nvGraphicFramePr>
        <p:xfrm>
          <a:off x="118413" y="1556792"/>
          <a:ext cx="2736304" cy="2520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2122084162"/>
              </p:ext>
            </p:extLst>
          </p:nvPr>
        </p:nvGraphicFramePr>
        <p:xfrm>
          <a:off x="2937963" y="1556792"/>
          <a:ext cx="3096344" cy="2529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843808" y="1021378"/>
            <a:ext cx="44644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tx2"/>
                </a:solidFill>
                <a:latin typeface="Liberation Serif" pitchFamily="18" charset="0"/>
              </a:rPr>
              <a:t>2024 год - 1 021 </a:t>
            </a:r>
            <a:r>
              <a:rPr lang="ru-RU" sz="1600" b="1" dirty="0" smtClean="0">
                <a:solidFill>
                  <a:schemeClr val="tx2"/>
                </a:solidFill>
                <a:latin typeface="Liberation Serif" pitchFamily="18" charset="0"/>
              </a:rPr>
              <a:t>036,6         2025 </a:t>
            </a:r>
            <a:r>
              <a:rPr lang="ru-RU" sz="1600" b="1" dirty="0">
                <a:solidFill>
                  <a:schemeClr val="tx2"/>
                </a:solidFill>
                <a:latin typeface="Liberation Serif" pitchFamily="18" charset="0"/>
              </a:rPr>
              <a:t>год - 1 264 </a:t>
            </a:r>
            <a:r>
              <a:rPr lang="ru-RU" sz="1600" b="1" dirty="0" smtClean="0">
                <a:solidFill>
                  <a:schemeClr val="tx2"/>
                </a:solidFill>
                <a:latin typeface="Liberation Serif" pitchFamily="18" charset="0"/>
              </a:rPr>
              <a:t>374,2</a:t>
            </a:r>
            <a:endParaRPr lang="ru-RU" sz="1600" b="1" dirty="0">
              <a:solidFill>
                <a:schemeClr val="tx2"/>
              </a:solidFill>
              <a:latin typeface="Liberation Serif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829662365"/>
              </p:ext>
            </p:extLst>
          </p:nvPr>
        </p:nvGraphicFramePr>
        <p:xfrm>
          <a:off x="2987824" y="4221088"/>
          <a:ext cx="3024335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13" name="Рисунок 12" descr="C:\Users\NL\Music\Герб с короной вар.5.pn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39" y="134278"/>
            <a:ext cx="374015" cy="63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60484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06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07504" y="134278"/>
            <a:ext cx="8712968" cy="8640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            Муниципальный округ</a:t>
            </a:r>
          </a:p>
          <a:p>
            <a:r>
              <a:rPr lang="ru-RU" sz="1400" dirty="0" smtClean="0"/>
              <a:t>            Сухой Лог</a:t>
            </a:r>
            <a:endParaRPr lang="ru-RU" sz="1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697075"/>
              </p:ext>
            </p:extLst>
          </p:nvPr>
        </p:nvGraphicFramePr>
        <p:xfrm>
          <a:off x="98401" y="1415860"/>
          <a:ext cx="3024336" cy="2684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>
          <a:xfrm>
            <a:off x="2555776" y="164267"/>
            <a:ext cx="4939485" cy="924619"/>
          </a:xfrm>
        </p:spPr>
        <p:txBody>
          <a:bodyPr>
            <a:noAutofit/>
          </a:bodyPr>
          <a:lstStyle/>
          <a:p>
            <a:r>
              <a:rPr lang="ru-RU" sz="26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Поступление неналоговых платежей </a:t>
            </a:r>
            <a:r>
              <a:rPr lang="ru-RU" sz="26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в </a:t>
            </a:r>
            <a:r>
              <a:rPr lang="ru-RU" sz="26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бюджет за </a:t>
            </a:r>
            <a:r>
              <a:rPr lang="ru-RU" sz="26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2025 </a:t>
            </a:r>
            <a:r>
              <a:rPr lang="ru-RU" sz="26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год</a:t>
            </a:r>
            <a:endParaRPr lang="ru-RU" sz="2600" b="1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12359" y="1022195"/>
            <a:ext cx="13316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Liberation Serif" pitchFamily="18" charset="0"/>
              </a:rPr>
              <a:t> тыс. руб.</a:t>
            </a:r>
            <a:endParaRPr lang="ru-RU" sz="2000" b="1" dirty="0">
              <a:latin typeface="Liberation Serif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934126080"/>
              </p:ext>
            </p:extLst>
          </p:nvPr>
        </p:nvGraphicFramePr>
        <p:xfrm>
          <a:off x="6116152" y="1556791"/>
          <a:ext cx="2921753" cy="2898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677376784"/>
              </p:ext>
            </p:extLst>
          </p:nvPr>
        </p:nvGraphicFramePr>
        <p:xfrm>
          <a:off x="2699792" y="899519"/>
          <a:ext cx="3744416" cy="39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857475842"/>
              </p:ext>
            </p:extLst>
          </p:nvPr>
        </p:nvGraphicFramePr>
        <p:xfrm>
          <a:off x="202438" y="4005064"/>
          <a:ext cx="2857393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563046805"/>
              </p:ext>
            </p:extLst>
          </p:nvPr>
        </p:nvGraphicFramePr>
        <p:xfrm>
          <a:off x="6012159" y="4221089"/>
          <a:ext cx="2988035" cy="2636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496354487"/>
              </p:ext>
            </p:extLst>
          </p:nvPr>
        </p:nvGraphicFramePr>
        <p:xfrm>
          <a:off x="2843808" y="4149080"/>
          <a:ext cx="3456384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258910" y="1045278"/>
            <a:ext cx="36004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00" b="1" dirty="0" smtClean="0">
                <a:latin typeface="Liberation Serif" pitchFamily="18" charset="0"/>
              </a:rPr>
              <a:t>План  - </a:t>
            </a:r>
            <a:r>
              <a:rPr lang="ru-RU" sz="1700" b="1" dirty="0">
                <a:latin typeface="Liberation Serif" pitchFamily="18" charset="0"/>
              </a:rPr>
              <a:t>94 </a:t>
            </a:r>
            <a:r>
              <a:rPr lang="ru-RU" sz="1700" b="1" dirty="0" smtClean="0">
                <a:latin typeface="Liberation Serif" pitchFamily="18" charset="0"/>
              </a:rPr>
              <a:t>916,7     Факт  - </a:t>
            </a:r>
            <a:r>
              <a:rPr lang="ru-RU" sz="1700" b="1" dirty="0">
                <a:latin typeface="Liberation Serif" pitchFamily="18" charset="0"/>
              </a:rPr>
              <a:t>92 </a:t>
            </a:r>
            <a:r>
              <a:rPr lang="ru-RU" sz="1700" b="1" dirty="0" smtClean="0">
                <a:latin typeface="Liberation Serif" pitchFamily="18" charset="0"/>
              </a:rPr>
              <a:t>841,7</a:t>
            </a:r>
            <a:endParaRPr lang="ru-RU" sz="1700" b="1" dirty="0">
              <a:latin typeface="Liberation Serif" pitchFamily="18" charset="0"/>
            </a:endParaRPr>
          </a:p>
        </p:txBody>
      </p:sp>
      <p:pic>
        <p:nvPicPr>
          <p:cNvPr id="11" name="Рисунок 10" descr="C:\Users\NL\Music\Герб с короной вар.5.pn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39" y="134278"/>
            <a:ext cx="374015" cy="63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259" y="134278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51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7504" y="134278"/>
            <a:ext cx="8712968" cy="8640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            Муниципальный округ</a:t>
            </a:r>
          </a:p>
          <a:p>
            <a:r>
              <a:rPr lang="ru-RU" sz="1400" dirty="0" smtClean="0"/>
              <a:t>            Сухой Лог</a:t>
            </a:r>
            <a:endParaRPr lang="ru-RU" sz="1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2696708"/>
              </p:ext>
            </p:extLst>
          </p:nvPr>
        </p:nvGraphicFramePr>
        <p:xfrm>
          <a:off x="107504" y="1000418"/>
          <a:ext cx="8876748" cy="5733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411760" y="184440"/>
            <a:ext cx="5853336" cy="858424"/>
          </a:xfrm>
        </p:spPr>
        <p:txBody>
          <a:bodyPr>
            <a:noAutofit/>
          </a:bodyPr>
          <a:lstStyle/>
          <a:p>
            <a:r>
              <a:rPr lang="ru-RU" sz="2600" b="1" dirty="0">
                <a:solidFill>
                  <a:schemeClr val="tx2">
                    <a:lumMod val="50000"/>
                  </a:schemeClr>
                </a:solidFill>
                <a:latin typeface="Liberation Serif" pitchFamily="18" charset="0"/>
              </a:rPr>
              <a:t>Структура неналоговых доходов бюджета </a:t>
            </a:r>
            <a:r>
              <a:rPr lang="ru-RU" sz="2600" b="1" dirty="0" smtClean="0">
                <a:solidFill>
                  <a:schemeClr val="tx2">
                    <a:lumMod val="50000"/>
                  </a:schemeClr>
                </a:solidFill>
                <a:latin typeface="Liberation Serif" pitchFamily="18" charset="0"/>
              </a:rPr>
              <a:t>в 2025 </a:t>
            </a:r>
            <a:r>
              <a:rPr lang="ru-RU" sz="2600" b="1" dirty="0">
                <a:solidFill>
                  <a:schemeClr val="tx2">
                    <a:lumMod val="50000"/>
                  </a:schemeClr>
                </a:solidFill>
                <a:latin typeface="Liberation Serif" pitchFamily="18" charset="0"/>
              </a:rPr>
              <a:t>году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902952" y="100041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Liberation Serif" pitchFamily="18" charset="0"/>
              </a:rPr>
              <a:t>тыс</a:t>
            </a:r>
            <a:r>
              <a:rPr lang="ru-RU" sz="1600" b="1" dirty="0" smtClean="0">
                <a:latin typeface="Liberation Serif" pitchFamily="18" charset="0"/>
              </a:rPr>
              <a:t>. </a:t>
            </a:r>
            <a:r>
              <a:rPr lang="ru-RU" b="1" dirty="0" smtClean="0">
                <a:latin typeface="Liberation Serif" pitchFamily="18" charset="0"/>
              </a:rPr>
              <a:t>руб.</a:t>
            </a:r>
            <a:endParaRPr lang="ru-RU" b="1" dirty="0">
              <a:latin typeface="Liberation Serif" pitchFamily="18" charset="0"/>
            </a:endParaRPr>
          </a:p>
        </p:txBody>
      </p:sp>
      <p:pic>
        <p:nvPicPr>
          <p:cNvPr id="7" name="Рисунок 6" descr="C:\Users\NL\Music\Герб с короной вар.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39" y="134278"/>
            <a:ext cx="374015" cy="63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952" y="140325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447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7504" y="134278"/>
            <a:ext cx="8712968" cy="8640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            Муниципальный округ</a:t>
            </a:r>
          </a:p>
          <a:p>
            <a:r>
              <a:rPr lang="ru-RU" sz="1400" dirty="0" smtClean="0"/>
              <a:t>            Сухой Лог</a:t>
            </a:r>
            <a:endParaRPr lang="ru-RU" sz="1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1740771"/>
              </p:ext>
            </p:extLst>
          </p:nvPr>
        </p:nvGraphicFramePr>
        <p:xfrm>
          <a:off x="202439" y="925051"/>
          <a:ext cx="8887227" cy="57844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62270"/>
            <a:ext cx="5360082" cy="1008112"/>
          </a:xfr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Динамика поступлений неналоговых платежей в бюджет за 2024 – 2025 годы</a:t>
            </a:r>
            <a:endParaRPr lang="ru-RU" sz="2200" b="1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9824" y="1068705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Liberation Serif" pitchFamily="18" charset="0"/>
              </a:rPr>
              <a:t>  тыс. руб. </a:t>
            </a:r>
            <a:endParaRPr lang="ru-RU" sz="2000" b="1" dirty="0">
              <a:latin typeface="Liberation Serif" pitchFamily="18" charset="0"/>
            </a:endParaRPr>
          </a:p>
        </p:txBody>
      </p:sp>
      <p:pic>
        <p:nvPicPr>
          <p:cNvPr id="5" name="Рисунок 4" descr="C:\Users\NL\Music\Герб с короной вар.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39" y="134278"/>
            <a:ext cx="374015" cy="63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952" y="112415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97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7504" y="134278"/>
            <a:ext cx="8712968" cy="8640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            Муниципальный округ</a:t>
            </a:r>
          </a:p>
          <a:p>
            <a:r>
              <a:rPr lang="ru-RU" sz="1400" dirty="0" smtClean="0"/>
              <a:t>            Сухой Лог</a:t>
            </a:r>
            <a:endParaRPr lang="ru-RU" sz="1400" dirty="0"/>
          </a:p>
        </p:txBody>
      </p:sp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2555776" y="237809"/>
            <a:ext cx="5256584" cy="576064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26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Структура безвозмездных  </a:t>
            </a:r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поступлений</a:t>
            </a:r>
            <a:r>
              <a:rPr lang="ru-RU" sz="26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в 2025  году</a:t>
            </a:r>
            <a:endParaRPr lang="ru-RU" sz="26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84026692"/>
              </p:ext>
            </p:extLst>
          </p:nvPr>
        </p:nvGraphicFramePr>
        <p:xfrm>
          <a:off x="157114" y="748730"/>
          <a:ext cx="8964016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Рисунок 6" descr="C:\Users\NL\Music\Герб с короной вар.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39" y="134278"/>
            <a:ext cx="374015" cy="63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952" y="134278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351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07504" y="134278"/>
            <a:ext cx="8712968" cy="8640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            Муниципальный округ</a:t>
            </a:r>
          </a:p>
          <a:p>
            <a:r>
              <a:rPr lang="ru-RU" sz="1400" dirty="0" smtClean="0"/>
              <a:t>            Сухой Лог</a:t>
            </a:r>
            <a:endParaRPr lang="ru-RU" sz="1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119755" y="279376"/>
            <a:ext cx="6384339" cy="49371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Безвозмездные поступления в бюджет </a:t>
            </a:r>
            <a:br>
              <a:rPr lang="ru-RU" sz="2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</a:br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за 2025 год</a:t>
            </a:r>
            <a:endParaRPr lang="ru-RU" sz="2200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4207670978"/>
              </p:ext>
            </p:extLst>
          </p:nvPr>
        </p:nvGraphicFramePr>
        <p:xfrm>
          <a:off x="179512" y="980728"/>
          <a:ext cx="8784976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12360" y="1020798"/>
            <a:ext cx="11602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Liberation Serif" pitchFamily="18" charset="0"/>
              </a:rPr>
              <a:t>тыс. руб</a:t>
            </a:r>
            <a:r>
              <a:rPr lang="ru-RU" sz="2000" b="1" dirty="0" smtClean="0">
                <a:latin typeface="Liberation Serif" pitchFamily="18" charset="0"/>
              </a:rPr>
              <a:t>.</a:t>
            </a:r>
            <a:endParaRPr lang="ru-RU" sz="2000" b="1" dirty="0">
              <a:latin typeface="Liberation Serif" pitchFamily="18" charset="0"/>
            </a:endParaRPr>
          </a:p>
        </p:txBody>
      </p:sp>
      <p:pic>
        <p:nvPicPr>
          <p:cNvPr id="5" name="Рисунок 4" descr="C:\Users\NL\Music\Герб с короной вар.5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39" y="134278"/>
            <a:ext cx="374015" cy="63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952" y="134278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09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07504" y="83282"/>
            <a:ext cx="8853662" cy="8640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/>
              <a:t>            Муниципальный округ</a:t>
            </a:r>
          </a:p>
          <a:p>
            <a:r>
              <a:rPr lang="ru-RU" sz="1400" dirty="0" smtClean="0"/>
              <a:t>            Сухой Лог</a:t>
            </a:r>
            <a:endParaRPr lang="ru-RU" sz="14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1963522"/>
              </p:ext>
            </p:extLst>
          </p:nvPr>
        </p:nvGraphicFramePr>
        <p:xfrm>
          <a:off x="36386" y="1476590"/>
          <a:ext cx="3095454" cy="2349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>
          <a:xfrm>
            <a:off x="2529265" y="151764"/>
            <a:ext cx="5427365" cy="621324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Динамика безвозмездных поступлений </a:t>
            </a:r>
            <a:br>
              <a:rPr lang="ru-RU" sz="2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</a:br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в бюджет за 2024-2025 годы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669765" y="903716"/>
            <a:ext cx="13159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ysClr val="windowText" lastClr="000000"/>
                </a:solidFill>
                <a:latin typeface="Liberation Serif" pitchFamily="18" charset="0"/>
              </a:rPr>
              <a:t> тыс. руб.</a:t>
            </a:r>
            <a:endParaRPr lang="ru-RU" sz="2000" b="1" dirty="0">
              <a:solidFill>
                <a:sysClr val="windowText" lastClr="000000"/>
              </a:solidFill>
              <a:latin typeface="Liberation Serif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120823333"/>
              </p:ext>
            </p:extLst>
          </p:nvPr>
        </p:nvGraphicFramePr>
        <p:xfrm>
          <a:off x="5724128" y="1439329"/>
          <a:ext cx="3312368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202135183"/>
              </p:ext>
            </p:extLst>
          </p:nvPr>
        </p:nvGraphicFramePr>
        <p:xfrm>
          <a:off x="2987824" y="1434068"/>
          <a:ext cx="3024336" cy="25662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62695747"/>
              </p:ext>
            </p:extLst>
          </p:nvPr>
        </p:nvGraphicFramePr>
        <p:xfrm>
          <a:off x="107504" y="3861048"/>
          <a:ext cx="2994095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639474695"/>
              </p:ext>
            </p:extLst>
          </p:nvPr>
        </p:nvGraphicFramePr>
        <p:xfrm>
          <a:off x="5973429" y="3933056"/>
          <a:ext cx="3010823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815058810"/>
              </p:ext>
            </p:extLst>
          </p:nvPr>
        </p:nvGraphicFramePr>
        <p:xfrm>
          <a:off x="3059832" y="3933056"/>
          <a:ext cx="2880319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059832" y="891815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lain" startAt="2024"/>
            </a:pPr>
            <a:r>
              <a:rPr lang="ru-RU" b="1" dirty="0" smtClean="0">
                <a:solidFill>
                  <a:prstClr val="black"/>
                </a:solidFill>
                <a:latin typeface="Liberation Serif" pitchFamily="18" charset="0"/>
              </a:rPr>
              <a:t> - 2 422 871,6          2025 - 2 878 345,7</a:t>
            </a:r>
          </a:p>
          <a:p>
            <a:pPr algn="ctr"/>
            <a:r>
              <a:rPr lang="ru-RU" sz="1400" b="1" i="1" dirty="0" smtClean="0">
                <a:solidFill>
                  <a:prstClr val="black"/>
                </a:solidFill>
                <a:latin typeface="Liberation Serif" pitchFamily="18" charset="0"/>
              </a:rPr>
              <a:t>(с учетом возврата остатков) </a:t>
            </a:r>
            <a:endParaRPr lang="ru-RU" sz="1400" b="1" i="1" dirty="0">
              <a:solidFill>
                <a:prstClr val="black"/>
              </a:solidFill>
              <a:latin typeface="Liberation Serif" pitchFamily="18" charset="0"/>
            </a:endParaRPr>
          </a:p>
        </p:txBody>
      </p:sp>
      <p:pic>
        <p:nvPicPr>
          <p:cNvPr id="13" name="Рисунок 12" descr="C:\Users\NL\Music\Герб с короной вар.5.pn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99" y="118404"/>
            <a:ext cx="374015" cy="63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440" y="83282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876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71235" y="100093"/>
            <a:ext cx="8712968" cy="8640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prstClr val="black"/>
                </a:solidFill>
              </a:rPr>
              <a:t>            Муниципальный округ</a:t>
            </a:r>
          </a:p>
          <a:p>
            <a:r>
              <a:rPr lang="ru-RU" sz="1400" dirty="0" smtClean="0">
                <a:solidFill>
                  <a:prstClr val="black"/>
                </a:solidFill>
              </a:rPr>
              <a:t>            Сухой Лог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>
          <a:xfrm>
            <a:off x="2411761" y="164268"/>
            <a:ext cx="5400598" cy="664002"/>
          </a:xfrm>
        </p:spPr>
        <p:txBody>
          <a:bodyPr>
            <a:noAutofit/>
          </a:bodyPr>
          <a:lstStyle/>
          <a:p>
            <a:r>
              <a:rPr lang="ru-RU" sz="26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Исполнение бюджета главными администраторами доходов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524328" y="828270"/>
            <a:ext cx="15868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prstClr val="black"/>
                </a:solidFill>
                <a:latin typeface="Liberation Serif" pitchFamily="18" charset="0"/>
              </a:rPr>
              <a:t>      тыс. руб.</a:t>
            </a:r>
            <a:endParaRPr lang="ru-RU" sz="2000" b="1" dirty="0">
              <a:solidFill>
                <a:prstClr val="black"/>
              </a:solidFill>
              <a:latin typeface="Liberation Serif" pitchFamily="18" charset="0"/>
            </a:endParaRPr>
          </a:p>
        </p:txBody>
      </p:sp>
      <p:pic>
        <p:nvPicPr>
          <p:cNvPr id="11" name="Рисунок 10" descr="C:\Users\NL\Music\Герб с короной вар.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439" y="134278"/>
            <a:ext cx="374015" cy="63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5259" y="100093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07503" y="1028325"/>
            <a:ext cx="511256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Liberation Serif" pitchFamily="18" charset="0"/>
              </a:rPr>
              <a:t>     </a:t>
            </a:r>
            <a:r>
              <a:rPr lang="ru-RU" sz="1200" dirty="0" smtClean="0">
                <a:solidFill>
                  <a:prstClr val="black"/>
                </a:solidFill>
                <a:latin typeface="Liberation Serif" pitchFamily="18" charset="0"/>
              </a:rPr>
              <a:t>Главный </a:t>
            </a:r>
            <a:r>
              <a:rPr lang="ru-RU" sz="1200" dirty="0">
                <a:solidFill>
                  <a:prstClr val="black"/>
                </a:solidFill>
                <a:latin typeface="Liberation Serif" pitchFamily="18" charset="0"/>
              </a:rPr>
              <a:t>администратор доходов </a:t>
            </a:r>
            <a:r>
              <a:rPr lang="ru-RU" sz="1200" dirty="0" smtClean="0">
                <a:solidFill>
                  <a:prstClr val="black"/>
                </a:solidFill>
                <a:latin typeface="Liberation Serif" pitchFamily="18" charset="0"/>
              </a:rPr>
              <a:t>бюджета </a:t>
            </a:r>
            <a:r>
              <a:rPr lang="ru-RU" sz="1200" dirty="0">
                <a:solidFill>
                  <a:prstClr val="black"/>
                </a:solidFill>
                <a:latin typeface="Liberation Serif" pitchFamily="18" charset="0"/>
              </a:rPr>
              <a:t>— это орган государственной власти, местного самоуправления или казенное учреждение, закрепленное законом о бюджете для управления поступлениями. Он формирует перечень подведомственных администраторов, прогнозирует доходы, утверждает методику их расчета и представляет отчетность, обеспечивая полноту поступлений.</a:t>
            </a: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969244389"/>
              </p:ext>
            </p:extLst>
          </p:nvPr>
        </p:nvGraphicFramePr>
        <p:xfrm>
          <a:off x="180000" y="1268760"/>
          <a:ext cx="8816559" cy="54726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91680" y="6275258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prstClr val="black"/>
                </a:solidFill>
                <a:latin typeface="Liberation Serif" pitchFamily="18" charset="0"/>
              </a:rPr>
              <a:t>     Исполнение всего - 4 </a:t>
            </a:r>
            <a:r>
              <a:rPr lang="ru-RU" b="1" dirty="0">
                <a:solidFill>
                  <a:prstClr val="black"/>
                </a:solidFill>
                <a:latin typeface="Liberation Serif" pitchFamily="18" charset="0"/>
              </a:rPr>
              <a:t>235 561,6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45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356655221"/>
              </p:ext>
            </p:extLst>
          </p:nvPr>
        </p:nvGraphicFramePr>
        <p:xfrm>
          <a:off x="251520" y="920624"/>
          <a:ext cx="8640960" cy="60353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09344" y="143367"/>
            <a:ext cx="8856984" cy="8640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pic>
        <p:nvPicPr>
          <p:cNvPr id="6" name="Рисунок 5" descr="C:\Users\NL\Music\Герб с короной вар.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3367"/>
            <a:ext cx="374015" cy="63881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555776" y="287383"/>
            <a:ext cx="5224264" cy="576064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Функциональная структура расходов за 2025 год</a:t>
            </a:r>
            <a:endParaRPr lang="ru-RU" sz="2000" b="1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pic>
        <p:nvPicPr>
          <p:cNvPr id="9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952" y="143367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548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631728523"/>
              </p:ext>
            </p:extLst>
          </p:nvPr>
        </p:nvGraphicFramePr>
        <p:xfrm>
          <a:off x="251520" y="887701"/>
          <a:ext cx="8712968" cy="61641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79512" y="143367"/>
            <a:ext cx="8786816" cy="75145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pic>
        <p:nvPicPr>
          <p:cNvPr id="5" name="Рисунок 4" descr="C:\Users\NL\Music\Герб с короной вар.5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181"/>
            <a:ext cx="374015" cy="63881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2709870" y="147328"/>
            <a:ext cx="5229738" cy="6762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        </a:t>
            </a:r>
            <a:r>
              <a:rPr kumimoji="0" lang="ru-RU" sz="6400" b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Liberation Serif" panose="02020603050405020304" pitchFamily="18" charset="0"/>
                <a:ea typeface="+mj-ea"/>
                <a:cs typeface="+mj-cs"/>
              </a:rPr>
              <a:t>Исполнение расходов бюджета муниципального округа Сухой Лог за 2025 год</a:t>
            </a:r>
            <a:br>
              <a:rPr kumimoji="0" lang="ru-RU" sz="6400" b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Liberation Serif" panose="02020603050405020304" pitchFamily="18" charset="0"/>
                <a:ea typeface="+mj-ea"/>
                <a:cs typeface="+mj-cs"/>
              </a:rPr>
            </a:br>
            <a:r>
              <a:rPr kumimoji="0" lang="ru-RU" sz="6400" b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Liberation Serif" panose="02020603050405020304" pitchFamily="18" charset="0"/>
                <a:ea typeface="+mj-ea"/>
                <a:cs typeface="+mj-cs"/>
              </a:rPr>
              <a:t/>
            </a:r>
            <a:br>
              <a:rPr kumimoji="0" lang="ru-RU" sz="6400" b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Liberation Serif" panose="02020603050405020304" pitchFamily="18" charset="0"/>
                <a:ea typeface="+mj-ea"/>
                <a:cs typeface="+mj-cs"/>
              </a:rPr>
            </a:br>
            <a:r>
              <a:rPr kumimoji="0" lang="ru-RU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   </a:t>
            </a:r>
            <a:endParaRPr kumimoji="0" lang="ru-RU" sz="6000" b="1" i="0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Cambria" pitchFamily="18" charset="0"/>
              <a:ea typeface="+mj-ea"/>
              <a:cs typeface="+mj-cs"/>
            </a:endParaRPr>
          </a:p>
        </p:txBody>
      </p:sp>
      <p:pic>
        <p:nvPicPr>
          <p:cNvPr id="8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952" y="148181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940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380579623"/>
              </p:ext>
            </p:extLst>
          </p:nvPr>
        </p:nvGraphicFramePr>
        <p:xfrm>
          <a:off x="253360" y="758499"/>
          <a:ext cx="8712968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79512" y="143367"/>
            <a:ext cx="8786816" cy="71726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pic>
        <p:nvPicPr>
          <p:cNvPr id="4" name="Рисунок 3" descr="C:\Users\NL\Music\Герб с короной вар.5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9246"/>
            <a:ext cx="374015" cy="6388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 txBox="1">
            <a:spLocks/>
          </p:cNvSpPr>
          <p:nvPr/>
        </p:nvSpPr>
        <p:spPr>
          <a:xfrm>
            <a:off x="2627784" y="159246"/>
            <a:ext cx="4968552" cy="60545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  </a:t>
            </a:r>
            <a:r>
              <a:rPr kumimoji="0" lang="ru-RU" sz="7200" b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Liberation Serif" panose="02020603050405020304" pitchFamily="18" charset="0"/>
                <a:ea typeface="+mj-ea"/>
                <a:cs typeface="+mj-cs"/>
              </a:rPr>
              <a:t> </a:t>
            </a:r>
            <a:r>
              <a:rPr kumimoji="0" lang="ru-RU" sz="6400" b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Liberation Serif" panose="02020603050405020304" pitchFamily="18" charset="0"/>
                <a:ea typeface="+mj-ea"/>
                <a:cs typeface="+mj-cs"/>
              </a:rPr>
              <a:t>Динамика расходов бюджета муниципального округа Сухой Лог за 2024 – 2025 годы</a:t>
            </a:r>
            <a:br>
              <a:rPr kumimoji="0" lang="ru-RU" sz="6400" b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Liberation Serif" panose="02020603050405020304" pitchFamily="18" charset="0"/>
                <a:ea typeface="+mj-ea"/>
                <a:cs typeface="+mj-cs"/>
              </a:rPr>
            </a:br>
            <a:r>
              <a:rPr kumimoji="0" lang="ru-RU" sz="6000" b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Liberation Serif" panose="02020603050405020304" pitchFamily="18" charset="0"/>
                <a:ea typeface="+mj-ea"/>
                <a:cs typeface="+mj-cs"/>
              </a:rPr>
              <a:t/>
            </a:r>
            <a:br>
              <a:rPr kumimoji="0" lang="ru-RU" sz="6000" b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Liberation Serif" panose="02020603050405020304" pitchFamily="18" charset="0"/>
                <a:ea typeface="+mj-ea"/>
                <a:cs typeface="+mj-cs"/>
              </a:rPr>
            </a:br>
            <a:r>
              <a:rPr kumimoji="0" lang="ru-RU" sz="6000" b="1" u="none" strike="noStrike" kern="1200" cap="none" spc="0" normalizeH="0" baseline="0" noProof="0" dirty="0" smtClean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Liberation Serif" panose="02020603050405020304" pitchFamily="18" charset="0"/>
                <a:ea typeface="+mj-ea"/>
                <a:cs typeface="+mj-cs"/>
              </a:rPr>
              <a:t>   </a:t>
            </a:r>
            <a:endParaRPr kumimoji="0" lang="ru-RU" sz="6000" b="1" u="none" strike="noStrike" kern="120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Liberation Serif" panose="02020603050405020304" pitchFamily="18" charset="0"/>
              <a:ea typeface="+mj-ea"/>
              <a:cs typeface="+mj-cs"/>
            </a:endParaRPr>
          </a:p>
        </p:txBody>
      </p:sp>
      <p:pic>
        <p:nvPicPr>
          <p:cNvPr id="7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952" y="143367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773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971600" y="404664"/>
            <a:ext cx="7488832" cy="380307"/>
          </a:xfrm>
          <a:noFill/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Cambria" pitchFamily="18" charset="0"/>
              </a:rPr>
              <a:t>   </a:t>
            </a:r>
            <a:br>
              <a:rPr lang="ru-RU" sz="2400" b="1" dirty="0" smtClean="0">
                <a:solidFill>
                  <a:srgbClr val="0070C0"/>
                </a:solidFill>
                <a:latin typeface="Cambria" pitchFamily="18" charset="0"/>
              </a:rPr>
            </a:br>
            <a:r>
              <a:rPr lang="ru-RU" sz="3100" b="1" dirty="0" smtClean="0">
                <a:solidFill>
                  <a:schemeClr val="bg1"/>
                </a:solidFill>
                <a:latin typeface="Liberation Serif" panose="02020603050405020304" pitchFamily="18" charset="0"/>
              </a:rPr>
              <a:t>Социально - значимые расходы в 2025 году</a:t>
            </a:r>
            <a:br>
              <a:rPr lang="ru-RU" sz="3100" b="1" dirty="0" smtClean="0">
                <a:solidFill>
                  <a:schemeClr val="bg1"/>
                </a:solidFill>
                <a:latin typeface="Liberation Serif" panose="02020603050405020304" pitchFamily="18" charset="0"/>
              </a:rPr>
            </a:br>
            <a:endParaRPr lang="ru-RU" sz="3100" b="1" dirty="0">
              <a:solidFill>
                <a:schemeClr val="bg1"/>
              </a:solidFill>
              <a:latin typeface="Liberation Serif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67543" y="5373216"/>
            <a:ext cx="8352928" cy="1232679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552" dirty="0" smtClean="0">
              <a:latin typeface="Cambria" pitchFamily="18" charset="0"/>
            </a:endParaRPr>
          </a:p>
          <a:p>
            <a:pPr algn="ctr"/>
            <a:r>
              <a:rPr lang="ru-RU" sz="1500" dirty="0" smtClean="0">
                <a:latin typeface="Liberation Serif" panose="02020603050405020304" pitchFamily="18" charset="0"/>
              </a:rPr>
              <a:t>Количество </a:t>
            </a:r>
            <a:r>
              <a:rPr lang="ru-RU" sz="1500" dirty="0">
                <a:latin typeface="Liberation Serif" panose="02020603050405020304" pitchFamily="18" charset="0"/>
              </a:rPr>
              <a:t>работников занятых в бюджетной </a:t>
            </a:r>
            <a:r>
              <a:rPr lang="ru-RU" sz="1500" dirty="0">
                <a:solidFill>
                  <a:schemeClr val="tx1"/>
                </a:solidFill>
                <a:latin typeface="Liberation Serif" panose="02020603050405020304" pitchFamily="18" charset="0"/>
              </a:rPr>
              <a:t>сфере</a:t>
            </a:r>
            <a:r>
              <a:rPr lang="ru-RU" sz="1500" b="1" dirty="0">
                <a:solidFill>
                  <a:schemeClr val="tx1"/>
                </a:solidFill>
                <a:latin typeface="Liberation Serif" panose="02020603050405020304" pitchFamily="18" charset="0"/>
              </a:rPr>
              <a:t> </a:t>
            </a:r>
            <a:r>
              <a:rPr lang="ru-RU" sz="1500" dirty="0">
                <a:solidFill>
                  <a:schemeClr val="tx1"/>
                </a:solidFill>
                <a:latin typeface="Liberation Serif" panose="02020603050405020304" pitchFamily="18" charset="0"/>
              </a:rPr>
              <a:t>– </a:t>
            </a:r>
            <a:r>
              <a:rPr lang="ru-RU" sz="15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iberation Serif" panose="02020603050405020304" pitchFamily="18" charset="0"/>
              </a:rPr>
              <a:t>2 010 </a:t>
            </a:r>
            <a:r>
              <a:rPr lang="ru-RU" sz="15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человек. </a:t>
            </a: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Количество муниципальных учреждений всего </a:t>
            </a:r>
            <a:r>
              <a:rPr lang="ru-RU" sz="1500" b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– 51, </a:t>
            </a:r>
            <a:r>
              <a:rPr lang="ru-RU" sz="15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в том числе: </a:t>
            </a:r>
          </a:p>
          <a:p>
            <a:pPr algn="ctr"/>
            <a:r>
              <a:rPr lang="ru-RU" sz="15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учреждений,</a:t>
            </a:r>
            <a:r>
              <a:rPr lang="ru-RU" sz="1500" b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 </a:t>
            </a:r>
            <a:r>
              <a:rPr lang="ru-RU" sz="15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оказывающих муниципальные услуги – </a:t>
            </a:r>
            <a:r>
              <a:rPr lang="ru-RU" sz="1500" b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42</a:t>
            </a:r>
          </a:p>
          <a:p>
            <a:r>
              <a:rPr lang="ru-RU" sz="15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                                                                         - бюджетные  </a:t>
            </a:r>
            <a:r>
              <a:rPr lang="ru-RU" sz="1500" b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21</a:t>
            </a:r>
          </a:p>
          <a:p>
            <a:r>
              <a:rPr lang="ru-RU" sz="1500" dirty="0">
                <a:solidFill>
                  <a:schemeClr val="tx1"/>
                </a:solidFill>
                <a:latin typeface="Liberation Serif" panose="02020603050405020304" pitchFamily="18" charset="0"/>
              </a:rPr>
              <a:t> </a:t>
            </a:r>
            <a:r>
              <a:rPr lang="ru-RU" sz="15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                                                                        - автономные </a:t>
            </a:r>
            <a:r>
              <a:rPr lang="ru-RU" sz="1500" b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21</a:t>
            </a:r>
            <a:endParaRPr lang="ru-RU" sz="1500" dirty="0" smtClean="0">
              <a:solidFill>
                <a:schemeClr val="tx1"/>
              </a:solidFill>
              <a:latin typeface="Liberation Serif" panose="02020603050405020304" pitchFamily="18" charset="0"/>
            </a:endParaRPr>
          </a:p>
          <a:p>
            <a:r>
              <a:rPr lang="ru-RU" sz="1552" dirty="0">
                <a:latin typeface="Liberation Serif" panose="02020603050405020304" pitchFamily="18" charset="0"/>
              </a:rPr>
              <a:t> </a:t>
            </a:r>
            <a:r>
              <a:rPr lang="ru-RU" sz="1552" dirty="0" smtClean="0">
                <a:latin typeface="Liberation Serif" panose="02020603050405020304" pitchFamily="18" charset="0"/>
              </a:rPr>
              <a:t>                  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822171995"/>
              </p:ext>
            </p:extLst>
          </p:nvPr>
        </p:nvGraphicFramePr>
        <p:xfrm>
          <a:off x="179512" y="875734"/>
          <a:ext cx="8786816" cy="4401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79512" y="143367"/>
            <a:ext cx="8786816" cy="71726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pic>
        <p:nvPicPr>
          <p:cNvPr id="5" name="Рисунок 4" descr="C:\Users\NL\Music\Герб с короной вар.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35" y="146682"/>
            <a:ext cx="374015" cy="63881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Заголовок 12"/>
          <p:cNvSpPr txBox="1">
            <a:spLocks/>
          </p:cNvSpPr>
          <p:nvPr/>
        </p:nvSpPr>
        <p:spPr>
          <a:xfrm>
            <a:off x="2483768" y="429287"/>
            <a:ext cx="5400600" cy="380307"/>
          </a:xfrm>
          <a:prstGeom prst="rect">
            <a:avLst/>
          </a:prstGeom>
          <a:noFill/>
          <a:ln w="15875" cap="flat" cmpd="sng" algn="ctr">
            <a:noFill/>
            <a:prstDash val="soli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  <a:t>   </a:t>
            </a:r>
            <a:b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Cambria" pitchFamily="18" charset="0"/>
              </a:rPr>
            </a:br>
            <a:r>
              <a:rPr lang="ru-RU" sz="80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Социально - значимые расходы в 2025 году</a:t>
            </a:r>
            <a:br>
              <a:rPr lang="ru-RU" sz="80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</a:br>
            <a:endParaRPr lang="ru-RU" sz="8000" b="1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31840" y="1124744"/>
            <a:ext cx="54006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dirty="0">
                <a:latin typeface="Liberation Serif" pitchFamily="18" charset="0"/>
              </a:rPr>
              <a:t>% социально-значимых расходов в общей сумме </a:t>
            </a:r>
            <a:r>
              <a:rPr lang="ru-RU" sz="1500" dirty="0" smtClean="0">
                <a:latin typeface="Liberation Serif" pitchFamily="18" charset="0"/>
              </a:rPr>
              <a:t>расходов:</a:t>
            </a:r>
          </a:p>
          <a:p>
            <a:r>
              <a:rPr lang="ru-RU" sz="1500" dirty="0">
                <a:latin typeface="Liberation Serif" pitchFamily="18" charset="0"/>
              </a:rPr>
              <a:t> </a:t>
            </a:r>
            <a:r>
              <a:rPr lang="ru-RU" sz="1500" dirty="0" smtClean="0">
                <a:latin typeface="Liberation Serif" pitchFamily="18" charset="0"/>
              </a:rPr>
              <a:t>                                 </a:t>
            </a:r>
            <a:r>
              <a:rPr lang="ru-RU" sz="1500" dirty="0">
                <a:latin typeface="Liberation Serif" pitchFamily="18" charset="0"/>
              </a:rPr>
              <a:t>план - 70%, факт - 70,6%</a:t>
            </a:r>
          </a:p>
        </p:txBody>
      </p:sp>
      <p:pic>
        <p:nvPicPr>
          <p:cNvPr id="10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952" y="146682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95349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43367"/>
            <a:ext cx="8786816" cy="71726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pic>
        <p:nvPicPr>
          <p:cNvPr id="5" name="Рисунок 4" descr="C:\Users\NL\Music\Герб с короной вар.5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08" y="143367"/>
            <a:ext cx="374015" cy="6388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995940727"/>
              </p:ext>
            </p:extLst>
          </p:nvPr>
        </p:nvGraphicFramePr>
        <p:xfrm>
          <a:off x="324448" y="1484784"/>
          <a:ext cx="8496944" cy="5128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2051720" y="3385898"/>
            <a:ext cx="2229565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</a:rPr>
              <a:t>МУНИЦИПАЛЬНЫЕ </a:t>
            </a:r>
          </a:p>
          <a:p>
            <a:pPr algn="ctr"/>
            <a:r>
              <a:rPr lang="ru-RU" sz="1500" b="1" dirty="0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</a:rPr>
              <a:t>ПРОГРАММЫ </a:t>
            </a:r>
            <a:endParaRPr lang="ru-RU" sz="1500" b="1" dirty="0" smtClean="0">
              <a:solidFill>
                <a:schemeClr val="tx2">
                  <a:lumMod val="75000"/>
                </a:schemeClr>
              </a:solidFill>
              <a:latin typeface="Liberation Serif" panose="02020603050405020304" pitchFamily="18" charset="0"/>
            </a:endParaRPr>
          </a:p>
          <a:p>
            <a:pPr algn="ctr"/>
            <a:r>
              <a:rPr lang="ru-RU" sz="1500" b="1" dirty="0" smtClean="0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</a:rPr>
              <a:t>2025 года - </a:t>
            </a:r>
            <a:endParaRPr lang="ru-RU" sz="1500" b="1" dirty="0">
              <a:solidFill>
                <a:schemeClr val="tx2">
                  <a:lumMod val="75000"/>
                </a:schemeClr>
              </a:solidFill>
              <a:latin typeface="Liberation Serif" panose="02020603050405020304" pitchFamily="18" charset="0"/>
            </a:endParaRPr>
          </a:p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</a:rPr>
              <a:t>3 938 026,0 тыс. руб. </a:t>
            </a:r>
          </a:p>
          <a:p>
            <a:pPr algn="ctr"/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</a:rPr>
              <a:t>или 94,9%</a:t>
            </a:r>
          </a:p>
        </p:txBody>
      </p:sp>
      <p:pic>
        <p:nvPicPr>
          <p:cNvPr id="10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952" y="143367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683568" y="309126"/>
            <a:ext cx="8197376" cy="1119809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Муниципальная программа </a:t>
            </a:r>
            <a:b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</a:b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– </a:t>
            </a:r>
            <a:r>
              <a:rPr lang="ru-RU" sz="15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это документ, определяющий цели и </a:t>
            </a:r>
            <a:r>
              <a:rPr lang="ru-RU" sz="15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задачи муниципальной </a:t>
            </a:r>
            <a:r>
              <a:rPr lang="ru-RU" sz="15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политики в определенной сфере, способы </a:t>
            </a:r>
            <a:r>
              <a:rPr lang="ru-RU" sz="15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их достижения, </a:t>
            </a:r>
            <a:r>
              <a:rPr lang="ru-RU" sz="15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примерные </a:t>
            </a:r>
            <a:r>
              <a:rPr lang="ru-RU" sz="15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объемы используемых </a:t>
            </a:r>
            <a:r>
              <a:rPr lang="ru-RU" sz="15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финансовых ресурсов</a:t>
            </a:r>
            <a:endParaRPr lang="ru-RU" sz="1500" b="1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39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79512" y="143367"/>
            <a:ext cx="8786815" cy="71726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latin typeface="Monotype Corsiva" pitchFamily="66" charset="0"/>
              </a:rPr>
              <a:t>            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pic>
        <p:nvPicPr>
          <p:cNvPr id="6" name="Рисунок 5" descr="C:\Users\NL\Music\Герб с короной вар.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40" y="143367"/>
            <a:ext cx="374015" cy="63881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627784" y="341554"/>
            <a:ext cx="4680520" cy="32089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Информация по исполнению муниципальных программ за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2025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год</a:t>
            </a:r>
            <a:endParaRPr lang="ru-RU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pic>
        <p:nvPicPr>
          <p:cNvPr id="8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952" y="143367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5072986"/>
              </p:ext>
            </p:extLst>
          </p:nvPr>
        </p:nvGraphicFramePr>
        <p:xfrm>
          <a:off x="241941" y="900992"/>
          <a:ext cx="8640959" cy="585132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57064"/>
                <a:gridCol w="5701187"/>
                <a:gridCol w="864096"/>
                <a:gridCol w="936104"/>
                <a:gridCol w="782508"/>
              </a:tblGrid>
              <a:tr h="44793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№</a:t>
                      </a:r>
                      <a:endParaRPr lang="ru-RU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Наименование программы</a:t>
                      </a:r>
                    </a:p>
                    <a:p>
                      <a:pPr algn="ctr"/>
                      <a:endParaRPr lang="ru-RU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ПЛАН</a:t>
                      </a:r>
                      <a:endParaRPr lang="ru-RU" sz="12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ФАКТ</a:t>
                      </a:r>
                      <a:endParaRPr lang="ru-RU" sz="12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Процент исполнения</a:t>
                      </a:r>
                      <a:endParaRPr lang="ru-RU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05978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1</a:t>
                      </a:r>
                      <a:endParaRPr lang="ru-RU" sz="10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>
                    <a:solidFill>
                      <a:schemeClr val="bg2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Муниципальная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программа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«Развитие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системы образования в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муниципальном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округе Сухой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Лог»</a:t>
                      </a:r>
                      <a:endParaRPr lang="ru-RU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bg2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2 219 </a:t>
                      </a:r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432,3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>
                    <a:solidFill>
                      <a:schemeClr val="bg2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2 129 </a:t>
                      </a:r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584,7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>
                    <a:solidFill>
                      <a:schemeClr val="bg2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95,95%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>
                    <a:solidFill>
                      <a:schemeClr val="bg2">
                        <a:alpha val="20000"/>
                      </a:schemeClr>
                    </a:solidFill>
                  </a:tcPr>
                </a:tc>
              </a:tr>
              <a:tr h="178162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2</a:t>
                      </a:r>
                      <a:endParaRPr lang="ru-RU" sz="10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Муниципальная программа «Развитие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физической культуры и спорта в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муниципальном округе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Сухой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Лог»</a:t>
                      </a:r>
                      <a:endParaRPr lang="ru-RU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179 </a:t>
                      </a:r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015,2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178 </a:t>
                      </a:r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750,0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99,85%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</a:tr>
              <a:tr h="208771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3</a:t>
                      </a:r>
                      <a:endParaRPr lang="ru-RU" sz="10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Муниципальная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программа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«Развитие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культуры  и искусства в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муниципальном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округе Сухой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Лог»</a:t>
                      </a:r>
                      <a:endParaRPr lang="ru-RU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380 </a:t>
                      </a:r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676,2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380 </a:t>
                      </a:r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604,0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99,98%</a:t>
                      </a:r>
                    </a:p>
                  </a:txBody>
                  <a:tcPr marL="9525" marR="9525" marT="9525" marB="0"/>
                </a:tc>
              </a:tr>
              <a:tr h="338554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4</a:t>
                      </a:r>
                      <a:endParaRPr lang="ru-RU" sz="10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Муниципальная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программа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«Развитие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жилищно-коммунального и дорожного хозяйства, организации благоустройства территории и повышения энергетической эффективности в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муниципальном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округе Сухой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Лог»</a:t>
                      </a:r>
                      <a:endParaRPr lang="ru-RU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714 </a:t>
                      </a:r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742,4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697 </a:t>
                      </a:r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916,9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97,65%</a:t>
                      </a:r>
                    </a:p>
                  </a:txBody>
                  <a:tcPr marL="9525" marR="9525" marT="9525" marB="0"/>
                </a:tc>
              </a:tr>
              <a:tr h="34648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5</a:t>
                      </a:r>
                      <a:endParaRPr lang="ru-RU" sz="10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Муниципальная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программа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«Молодежь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Свердловской области на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территории муниципального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округа Сухой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Лог»</a:t>
                      </a:r>
                      <a:endParaRPr lang="ru-RU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28 </a:t>
                      </a:r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651,0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28 </a:t>
                      </a:r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651,0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100,00%</a:t>
                      </a:r>
                    </a:p>
                  </a:txBody>
                  <a:tcPr marL="9525" marR="9525" marT="9525" marB="0"/>
                </a:tc>
              </a:tr>
              <a:tr h="15757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6</a:t>
                      </a:r>
                      <a:endParaRPr lang="ru-RU" sz="10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Муниципальная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программа «Управление муниципальными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финансами муниципального округа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Сухой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Лог»</a:t>
                      </a:r>
                      <a:endParaRPr lang="ru-RU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26 </a:t>
                      </a:r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020,9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24 </a:t>
                      </a:r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784,3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95,25%</a:t>
                      </a:r>
                    </a:p>
                  </a:txBody>
                  <a:tcPr marL="9525" marR="9525" marT="9525" marB="0"/>
                </a:tc>
              </a:tr>
              <a:tr h="27377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7</a:t>
                      </a:r>
                      <a:endParaRPr lang="ru-RU" sz="10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Муниципальная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программа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«Развитие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субъектов малого и среднего предпринимательства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в муниципальном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округе Сухой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Лог»</a:t>
                      </a:r>
                      <a:endParaRPr lang="ru-RU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530,0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530,0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100,00%</a:t>
                      </a:r>
                    </a:p>
                  </a:txBody>
                  <a:tcPr marL="9525" marR="9525" marT="9525" marB="0"/>
                </a:tc>
              </a:tr>
              <a:tr h="319488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8</a:t>
                      </a:r>
                      <a:endParaRPr lang="ru-RU" sz="10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Муниципальная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программа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«Поддержка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социально ориентированных некоммерческих организаций в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муниципальном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округе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Сухой Лог»</a:t>
                      </a:r>
                      <a:endParaRPr lang="ru-RU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1 </a:t>
                      </a:r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369,0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954,0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69,69%</a:t>
                      </a:r>
                    </a:p>
                  </a:txBody>
                  <a:tcPr marL="9525" marR="9525" marT="9525" marB="0"/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9</a:t>
                      </a:r>
                      <a:endParaRPr lang="ru-RU" sz="10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Муниципальная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программа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«Выполнение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муниципальных функций, переданных государственных полномочий и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обеспечение деятельности Администрации муниципального округа Сухой Лог»</a:t>
                      </a:r>
                      <a:endParaRPr lang="ru-RU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408 </a:t>
                      </a:r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624,1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367 </a:t>
                      </a:r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679,6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89,98%</a:t>
                      </a:r>
                    </a:p>
                  </a:txBody>
                  <a:tcPr marL="9525" marR="9525" marT="9525" marB="0"/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10</a:t>
                      </a:r>
                      <a:endParaRPr lang="ru-RU" sz="10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Муниципальная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программа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«Управление и распоряжение</a:t>
                      </a:r>
                      <a:r>
                        <a:rPr lang="ru-RU" sz="1000" u="none" strike="noStrike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 муниципальной собственностью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муниципального округа Сухой Лог»</a:t>
                      </a:r>
                      <a:endParaRPr lang="ru-RU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36 </a:t>
                      </a:r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965,3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35 </a:t>
                      </a:r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641,4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96,42%</a:t>
                      </a:r>
                    </a:p>
                  </a:txBody>
                  <a:tcPr marL="9525" marR="9525" marT="9525" marB="0"/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11</a:t>
                      </a:r>
                      <a:endParaRPr lang="ru-RU" sz="10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Муниципальная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программа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«Обеспечение безопасности жизнедеятельности  населения муниципального округа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Сухой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Лог»</a:t>
                      </a:r>
                      <a:endParaRPr lang="ru-RU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38 </a:t>
                      </a:r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979,7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35 </a:t>
                      </a:r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391,9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90,80%</a:t>
                      </a:r>
                    </a:p>
                  </a:txBody>
                  <a:tcPr marL="9525" marR="9525" marT="9525" marB="0"/>
                </a:tc>
              </a:tr>
              <a:tr h="333747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12</a:t>
                      </a:r>
                      <a:endParaRPr lang="ru-RU" sz="10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Муниципальная программа «Реализация основных направлений государственной политики в строительном комплексе  муниципального округа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Сухой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Лог»</a:t>
                      </a:r>
                      <a:endParaRPr lang="ru-RU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935,5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935,5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100,00%</a:t>
                      </a:r>
                    </a:p>
                  </a:txBody>
                  <a:tcPr marL="9525" marR="9525" marT="9525" marB="0"/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13</a:t>
                      </a:r>
                      <a:endParaRPr lang="ru-RU" sz="10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Муниципальная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программа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«Экология и природопользование</a:t>
                      </a:r>
                      <a:r>
                        <a:rPr lang="ru-RU" sz="1000" u="none" strike="noStrike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 на территории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муниципального округа</a:t>
                      </a:r>
                      <a:r>
                        <a:rPr lang="ru-RU" sz="1000" u="none" strike="noStrike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Сухой Лог»</a:t>
                      </a:r>
                      <a:endParaRPr lang="ru-RU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6 </a:t>
                      </a:r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507,0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3 </a:t>
                      </a:r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461,8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53,20%</a:t>
                      </a:r>
                    </a:p>
                  </a:txBody>
                  <a:tcPr marL="9525" marR="9525" marT="9525" marB="0"/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14</a:t>
                      </a:r>
                      <a:endParaRPr lang="ru-RU" sz="10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Муниципальная </a:t>
                      </a:r>
                      <a:r>
                        <a:rPr lang="ru-RU" sz="100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программа </a:t>
                      </a:r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«Обеспечение доступным жильем малоимущих граждан, молодых семей, а также граждан, проживающих на сельских территориях, на территории муниципального округа Сухой Лог»</a:t>
                      </a:r>
                      <a:endParaRPr lang="ru-RU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19 </a:t>
                      </a:r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319,0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19 </a:t>
                      </a:r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319,0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100,00%</a:t>
                      </a:r>
                    </a:p>
                  </a:txBody>
                  <a:tcPr marL="9525" marR="9525" marT="9525" marB="0"/>
                </a:tc>
              </a:tr>
              <a:tr h="329148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15</a:t>
                      </a:r>
                      <a:endParaRPr lang="ru-RU" sz="10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 Муниципальная программа «Формирование современной городской среды в муниципальном округе Сухой Лог до 2030 года»</a:t>
                      </a:r>
                      <a:endParaRPr lang="ru-RU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33 </a:t>
                      </a:r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826,1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33 </a:t>
                      </a:r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821,6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99,99%</a:t>
                      </a:r>
                    </a:p>
                  </a:txBody>
                  <a:tcPr marL="9525" marR="9525" marT="9525" marB="0"/>
                </a:tc>
              </a:tr>
              <a:tr h="306705"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  </a:t>
                      </a:r>
                      <a:r>
                        <a:rPr lang="ru-RU" sz="1000" b="1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Liberation Serif" panose="02020603050405020304" pitchFamily="18" charset="0"/>
                        </a:rPr>
                        <a:t>ИТОГО:</a:t>
                      </a:r>
                      <a:endParaRPr lang="ru-RU" sz="1000" b="1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4 311 </a:t>
                      </a:r>
                      <a:r>
                        <a:rPr lang="ru-RU" sz="1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893,6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4 149 </a:t>
                      </a:r>
                      <a:r>
                        <a:rPr lang="ru-RU" sz="1000" b="1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657,5</a:t>
                      </a:r>
                      <a:endParaRPr lang="ru-RU" sz="1000" b="1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96,24%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116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авнобедренный треугольник 9"/>
          <p:cNvSpPr/>
          <p:nvPr/>
        </p:nvSpPr>
        <p:spPr>
          <a:xfrm>
            <a:off x="395536" y="901938"/>
            <a:ext cx="6264696" cy="5616624"/>
          </a:xfrm>
          <a:prstGeom prst="triangle">
            <a:avLst>
              <a:gd name="adj" fmla="val 48088"/>
            </a:avLst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78739" y="1003374"/>
            <a:ext cx="4183880" cy="6300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Муниципальная </a:t>
            </a:r>
            <a:r>
              <a:rPr lang="ru-RU" sz="1200" dirty="0">
                <a:solidFill>
                  <a:schemeClr val="tx1"/>
                </a:solidFill>
                <a:latin typeface="Liberation Serif" panose="02020603050405020304" pitchFamily="18" charset="0"/>
              </a:rPr>
              <a:t>программа  «Развитие системы образования в </a:t>
            </a:r>
            <a:r>
              <a:rPr lang="ru-RU" sz="12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муниципальном </a:t>
            </a:r>
            <a:r>
              <a:rPr lang="ru-RU" sz="1200" dirty="0">
                <a:solidFill>
                  <a:schemeClr val="tx1"/>
                </a:solidFill>
                <a:latin typeface="Liberation Serif" panose="02020603050405020304" pitchFamily="18" charset="0"/>
              </a:rPr>
              <a:t>округе Сухой </a:t>
            </a:r>
            <a:r>
              <a:rPr lang="ru-RU" sz="12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Лог»</a:t>
            </a:r>
            <a:endParaRPr lang="ru-RU" sz="1200" dirty="0">
              <a:solidFill>
                <a:schemeClr val="tx1"/>
              </a:solidFill>
              <a:latin typeface="Liberation Serif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70007" y="3602773"/>
            <a:ext cx="4174087" cy="9361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200" dirty="0"/>
              <a:t> </a:t>
            </a:r>
            <a:r>
              <a:rPr lang="ru-RU" sz="1200" dirty="0">
                <a:solidFill>
                  <a:schemeClr val="tx1"/>
                </a:solidFill>
                <a:latin typeface="Liberation Serif" panose="02020603050405020304" pitchFamily="18" charset="0"/>
              </a:rPr>
              <a:t>Муниципальная программа «Выполнение муниципальных  функций, переданных государственных полномочий и обеспечение деятельности Администрации </a:t>
            </a:r>
            <a:r>
              <a:rPr lang="ru-RU" sz="12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муниципального </a:t>
            </a:r>
            <a:r>
              <a:rPr lang="ru-RU" sz="1200" dirty="0">
                <a:solidFill>
                  <a:schemeClr val="tx1"/>
                </a:solidFill>
                <a:latin typeface="Liberation Serif" panose="02020603050405020304" pitchFamily="18" charset="0"/>
              </a:rPr>
              <a:t>округа  Сухой Лог»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78739" y="2773306"/>
            <a:ext cx="4183880" cy="6405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"/>
            <a:r>
              <a:rPr lang="ru-RU" sz="12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Муниципальная </a:t>
            </a:r>
            <a:r>
              <a:rPr lang="ru-RU" sz="1200" dirty="0">
                <a:solidFill>
                  <a:schemeClr val="tx1"/>
                </a:solidFill>
                <a:latin typeface="Liberation Serif" panose="02020603050405020304" pitchFamily="18" charset="0"/>
              </a:rPr>
              <a:t>программа  «Развитие культуры  и искусства в муниципальном округе Сухой </a:t>
            </a:r>
            <a:r>
              <a:rPr lang="ru-RU" sz="12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Лог»</a:t>
            </a:r>
            <a:endParaRPr lang="ru-RU" sz="1200" i="1" dirty="0">
              <a:solidFill>
                <a:schemeClr val="tx1"/>
              </a:solidFill>
              <a:latin typeface="Liberation Serif" panose="02020603050405020304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78739" y="4771165"/>
            <a:ext cx="4174088" cy="64993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"/>
            <a:r>
              <a:rPr lang="ru-RU" sz="12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Муниципальная </a:t>
            </a:r>
            <a:r>
              <a:rPr lang="ru-RU" sz="1200" dirty="0">
                <a:solidFill>
                  <a:schemeClr val="tx1"/>
                </a:solidFill>
                <a:latin typeface="Liberation Serif" panose="02020603050405020304" pitchFamily="18" charset="0"/>
              </a:rPr>
              <a:t>программа  «Развитие физической культуры и спорта в муниципальном округе Сухой </a:t>
            </a:r>
            <a:r>
              <a:rPr lang="ru-RU" sz="12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Лог»</a:t>
            </a:r>
            <a:endParaRPr lang="ru-RU" sz="1200" i="1" dirty="0">
              <a:solidFill>
                <a:schemeClr val="tx1"/>
              </a:solidFill>
              <a:latin typeface="Liberation Serif" panose="02020603050405020304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60211" y="5661248"/>
            <a:ext cx="4183880" cy="7359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200" dirty="0">
                <a:solidFill>
                  <a:schemeClr val="tx1"/>
                </a:solidFill>
                <a:latin typeface="Liberation Serif" panose="02020603050405020304" pitchFamily="18" charset="0"/>
              </a:rPr>
              <a:t>Муниципальная программа «Управление и распоряжение муниципальной собственностью муниципального округа Сухой Лог»</a:t>
            </a:r>
            <a:endParaRPr lang="ru-RU" sz="1200" b="1" dirty="0">
              <a:solidFill>
                <a:schemeClr val="tx1"/>
              </a:solidFill>
              <a:latin typeface="Liberation Serif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103077" y="980924"/>
            <a:ext cx="1121051" cy="71350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ru-RU" sz="1400" b="1" dirty="0" smtClean="0">
                <a:solidFill>
                  <a:srgbClr val="000000"/>
                </a:solidFill>
                <a:latin typeface="Liberation Serif" panose="02020603050405020304" pitchFamily="18" charset="0"/>
              </a:rPr>
              <a:t>2 129 584,7</a:t>
            </a:r>
            <a:endParaRPr lang="ru-RU" sz="1400" b="1" dirty="0">
              <a:solidFill>
                <a:srgbClr val="000000"/>
              </a:solidFill>
              <a:latin typeface="Liberation Serif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089614" y="3721327"/>
            <a:ext cx="1114593" cy="71578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ru-RU" sz="1400" b="1" dirty="0" smtClean="0">
                <a:solidFill>
                  <a:srgbClr val="000000"/>
                </a:solidFill>
                <a:latin typeface="Liberation Serif" panose="02020603050405020304" pitchFamily="18" charset="0"/>
              </a:rPr>
              <a:t>367 679,6</a:t>
            </a:r>
            <a:endParaRPr lang="ru-RU" sz="1400" b="1" dirty="0">
              <a:solidFill>
                <a:srgbClr val="000000"/>
              </a:solidFill>
              <a:latin typeface="Liberation Serif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5089613" y="2744772"/>
            <a:ext cx="1114595" cy="6976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ru-RU" sz="1400" b="1" dirty="0" smtClean="0">
                <a:solidFill>
                  <a:srgbClr val="000000"/>
                </a:solidFill>
                <a:latin typeface="Liberation Serif" panose="02020603050405020304" pitchFamily="18" charset="0"/>
              </a:rPr>
              <a:t>380 604,0</a:t>
            </a:r>
            <a:endParaRPr lang="ru-RU" sz="1400" b="1" dirty="0">
              <a:solidFill>
                <a:srgbClr val="000000"/>
              </a:solidFill>
              <a:latin typeface="Liberation Serif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5094803" y="4653139"/>
            <a:ext cx="1109404" cy="76796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ru-RU" sz="1400" b="1" dirty="0" smtClean="0">
                <a:solidFill>
                  <a:srgbClr val="000000"/>
                </a:solidFill>
                <a:latin typeface="Liberation Serif" panose="02020603050405020304" pitchFamily="18" charset="0"/>
              </a:rPr>
              <a:t>178 750,0</a:t>
            </a:r>
            <a:endParaRPr lang="ru-RU" sz="1400" b="1" dirty="0">
              <a:solidFill>
                <a:srgbClr val="000000"/>
              </a:solidFill>
              <a:latin typeface="Liberation Serif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095548" y="1812935"/>
            <a:ext cx="1128581" cy="7412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ru-RU" sz="1400" b="1" dirty="0" smtClean="0">
                <a:solidFill>
                  <a:srgbClr val="000000"/>
                </a:solidFill>
                <a:latin typeface="Liberation Serif" panose="02020603050405020304" pitchFamily="18" charset="0"/>
              </a:rPr>
              <a:t>697 916,9</a:t>
            </a:r>
            <a:endParaRPr lang="ru-RU" sz="1400" b="1" dirty="0">
              <a:solidFill>
                <a:srgbClr val="000000"/>
              </a:solidFill>
              <a:latin typeface="Liberation Serif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 useBgFill="1">
        <p:nvSpPr>
          <p:cNvPr id="27" name="Прямоугольник 26"/>
          <p:cNvSpPr/>
          <p:nvPr/>
        </p:nvSpPr>
        <p:spPr>
          <a:xfrm>
            <a:off x="6432031" y="2598302"/>
            <a:ext cx="2520280" cy="321372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7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7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7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7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7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 smtClean="0">
                <a:solidFill>
                  <a:schemeClr val="accent2">
                    <a:lumMod val="75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Информация по исполнению данных муниципальных программ в разрезе основных направлений за 2025 год представлена далее</a:t>
            </a:r>
            <a:endParaRPr lang="ru-RU" sz="1700" b="1" dirty="0">
              <a:solidFill>
                <a:schemeClr val="accent2">
                  <a:lumMod val="75000"/>
                </a:schemeClr>
              </a:solidFill>
              <a:latin typeface="Liberation Serif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78739" y="1725371"/>
            <a:ext cx="4174088" cy="9164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200" dirty="0">
                <a:solidFill>
                  <a:schemeClr val="tx1"/>
                </a:solidFill>
                <a:latin typeface="Liberation Serif" panose="02020603050405020304" pitchFamily="18" charset="0"/>
              </a:rPr>
              <a:t>Муниципальная программа  «Развитие жилищно-коммунального и дорожного хозяйства, организации благоустройства и повышения энергетической эффективности в </a:t>
            </a:r>
            <a:r>
              <a:rPr lang="ru-RU" sz="12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муниципальном округе </a:t>
            </a:r>
            <a:r>
              <a:rPr lang="ru-RU" sz="1200" dirty="0">
                <a:solidFill>
                  <a:schemeClr val="tx1"/>
                </a:solidFill>
                <a:latin typeface="Liberation Serif" panose="02020603050405020304" pitchFamily="18" charset="0"/>
              </a:rPr>
              <a:t>Сухой Лог</a:t>
            </a:r>
            <a:r>
              <a:rPr lang="ru-RU" sz="12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»</a:t>
            </a:r>
            <a:endParaRPr lang="ru-RU" sz="1200" dirty="0">
              <a:solidFill>
                <a:schemeClr val="tx1"/>
              </a:solidFill>
              <a:latin typeface="Liberation Serif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094804" y="5661249"/>
            <a:ext cx="1128581" cy="73593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t"/>
            <a:r>
              <a:rPr lang="ru-RU" sz="1400" b="1" dirty="0" smtClean="0">
                <a:solidFill>
                  <a:srgbClr val="000000"/>
                </a:solidFill>
                <a:latin typeface="Liberation Serif" panose="02020603050405020304" pitchFamily="18" charset="0"/>
              </a:rPr>
              <a:t>35 641,4</a:t>
            </a:r>
            <a:endParaRPr lang="ru-RU" sz="1400" b="1" dirty="0">
              <a:solidFill>
                <a:srgbClr val="000000"/>
              </a:solidFill>
              <a:latin typeface="Liberation Serif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. руб.</a:t>
            </a:r>
          </a:p>
        </p:txBody>
      </p:sp>
      <p:sp>
        <p:nvSpPr>
          <p:cNvPr id="2" name="Стрелка углом 1"/>
          <p:cNvSpPr/>
          <p:nvPr/>
        </p:nvSpPr>
        <p:spPr>
          <a:xfrm rot="5400000">
            <a:off x="8349248" y="5782405"/>
            <a:ext cx="648072" cy="360040"/>
          </a:xfrm>
          <a:prstGeom prst="bentArrow">
            <a:avLst>
              <a:gd name="adj1" fmla="val 22544"/>
              <a:gd name="adj2" fmla="val 25000"/>
              <a:gd name="adj3" fmla="val 50000"/>
              <a:gd name="adj4" fmla="val 405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79512" y="143367"/>
            <a:ext cx="8786815" cy="71726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pic>
        <p:nvPicPr>
          <p:cNvPr id="19" name="Рисунок 18" descr="C:\Users\NL\Music\Герб с короной вар.5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64" y="179723"/>
            <a:ext cx="374015" cy="63881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Заголовок 1"/>
          <p:cNvSpPr>
            <a:spLocks noGrp="1"/>
          </p:cNvSpPr>
          <p:nvPr>
            <p:ph type="title"/>
          </p:nvPr>
        </p:nvSpPr>
        <p:spPr>
          <a:xfrm>
            <a:off x="2568476" y="137953"/>
            <a:ext cx="5127960" cy="792088"/>
          </a:xfrm>
        </p:spPr>
        <p:txBody>
          <a:bodyPr anchor="t">
            <a:normAutofit/>
          </a:bodyPr>
          <a:lstStyle/>
          <a:p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Одними из наиболее финансовоёмких      муниципальных программ являются следующие:</a:t>
            </a:r>
            <a:endParaRPr lang="ru-RU" sz="1700" b="1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9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952" y="134068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4604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C:\Documents and Settings\Светлана\Local Settings\Temporary Internet Files\Content.IE5\V3PBZLOW\plas3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099" y="3724596"/>
            <a:ext cx="1857388" cy="142876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39939" name="Picture 3" descr="C:\Documents and Settings\Светлана\Local Settings\Temporary Internet Files\Content.IE5\V3PBZLOW\32-shkola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75841" y="3685944"/>
            <a:ext cx="1928827" cy="142876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39942" name="Picture 6" descr="C:\Documents and Settings\Светлана\Local Settings\Temporary Internet Files\Content.IE5\Y9VG143M\molodej[1]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0936" y="3699399"/>
            <a:ext cx="1928827" cy="1433507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39960" name="Picture 24" descr="C:\Documents and Settings\Светлана\Local Settings\Temporary Internet Files\Content.IE5\OB7FQKXD\reclutamiento3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93735" y="3699399"/>
            <a:ext cx="2000264" cy="142876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28" name="Скругленный прямоугольник 27"/>
          <p:cNvSpPr/>
          <p:nvPr/>
        </p:nvSpPr>
        <p:spPr>
          <a:xfrm>
            <a:off x="368380" y="5013178"/>
            <a:ext cx="1395309" cy="1656182"/>
          </a:xfrm>
          <a:prstGeom prst="round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1400" b="1" dirty="0" smtClean="0">
              <a:latin typeface="Cambria" pitchFamily="18" charset="0"/>
            </a:endParaRP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Дошкольное образование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31,6%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(707 333,7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тыс. руб.)</a:t>
            </a:r>
            <a:endParaRPr lang="ru-RU" sz="1200" b="1" dirty="0">
              <a:solidFill>
                <a:srgbClr val="002060"/>
              </a:solidFill>
              <a:latin typeface="Liberation Serif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916477" y="5026306"/>
            <a:ext cx="1509627" cy="1643054"/>
          </a:xfrm>
          <a:prstGeom prst="round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Общее образование 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58,3%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(1 303 057,5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тыс. руб.)</a:t>
            </a:r>
            <a:endParaRPr lang="ru-RU" sz="1200" b="1" dirty="0">
              <a:solidFill>
                <a:srgbClr val="002060"/>
              </a:solidFill>
              <a:latin typeface="Liberation Serif" panose="02020603050405020304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481341" y="5033790"/>
            <a:ext cx="1558099" cy="1655719"/>
          </a:xfrm>
          <a:prstGeom prst="round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1400" b="1" u="sng" dirty="0" smtClean="0">
              <a:solidFill>
                <a:srgbClr val="0070C0"/>
              </a:solidFill>
              <a:latin typeface="Cambria" pitchFamily="18" charset="0"/>
            </a:endParaRP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Молодежная политика 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1,3%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(28 651,0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тыс. руб.)</a:t>
            </a:r>
            <a:endParaRPr lang="ru-RU" sz="1200" b="1" dirty="0">
              <a:solidFill>
                <a:srgbClr val="002060"/>
              </a:solidFill>
              <a:latin typeface="Liberation Serif" panose="02020603050405020304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7308304" y="5013178"/>
            <a:ext cx="1570957" cy="1656182"/>
          </a:xfrm>
          <a:prstGeom prst="round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endParaRPr lang="ru-RU" sz="1400" b="1" dirty="0" smtClean="0">
              <a:latin typeface="Cambria" pitchFamily="18" charset="0"/>
            </a:endParaRP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Другие вопросы в области образования, 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3,9%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(86 547,4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 тыс. руб.)</a:t>
            </a:r>
            <a:endParaRPr lang="ru-RU" sz="1200" b="1" dirty="0">
              <a:solidFill>
                <a:srgbClr val="002060"/>
              </a:solidFill>
              <a:latin typeface="Liberation Serif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3905" y="1253684"/>
            <a:ext cx="2781787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u="sng" dirty="0">
                <a:solidFill>
                  <a:srgbClr val="002060"/>
                </a:solidFill>
                <a:latin typeface="Liberation Serif" panose="02020603050405020304" pitchFamily="18" charset="0"/>
              </a:rPr>
              <a:t>дошкольное образование </a:t>
            </a:r>
            <a:endParaRPr lang="ru-RU" u="sng" dirty="0" smtClean="0">
              <a:solidFill>
                <a:srgbClr val="002060"/>
              </a:solidFill>
              <a:latin typeface="Liberation Serif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13</a:t>
            </a:r>
            <a:r>
              <a:rPr lang="ru-RU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 учреждений</a:t>
            </a:r>
          </a:p>
          <a:p>
            <a:pPr algn="ctr"/>
            <a:endParaRPr lang="ru-RU" dirty="0" smtClean="0">
              <a:solidFill>
                <a:srgbClr val="002060"/>
              </a:solidFill>
              <a:latin typeface="Liberation Serif" panose="02020603050405020304" pitchFamily="18" charset="0"/>
            </a:endParaRPr>
          </a:p>
          <a:p>
            <a:pPr algn="ctr"/>
            <a:endParaRPr lang="ru-RU" dirty="0">
              <a:latin typeface="Liberation Serif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75800" y="1256600"/>
            <a:ext cx="2790273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u="sng" dirty="0">
                <a:solidFill>
                  <a:srgbClr val="002060"/>
                </a:solidFill>
                <a:latin typeface="Liberation Serif" panose="02020603050405020304" pitchFamily="18" charset="0"/>
              </a:rPr>
              <a:t>общее </a:t>
            </a:r>
            <a:r>
              <a:rPr lang="ru-RU" u="sng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образование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Liberation Serif" panose="02020603050405020304" pitchFamily="18" charset="0"/>
              </a:rPr>
              <a:t>13</a:t>
            </a:r>
            <a:r>
              <a:rPr lang="ru-RU" dirty="0">
                <a:solidFill>
                  <a:srgbClr val="002060"/>
                </a:solidFill>
                <a:latin typeface="Liberation Serif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учреждений</a:t>
            </a:r>
          </a:p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33905" y="2506991"/>
            <a:ext cx="2781787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u="sng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дополнительное образование</a:t>
            </a:r>
          </a:p>
          <a:p>
            <a:pPr algn="ctr"/>
            <a:r>
              <a:rPr lang="ru-RU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3</a:t>
            </a:r>
            <a:r>
              <a:rPr lang="ru-RU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 учреждения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65547" y="1260945"/>
            <a:ext cx="2613716" cy="12811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bg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Liberation Serif" panose="02020603050405020304" pitchFamily="18" charset="0"/>
              </a:rPr>
              <a:t>прочие учреждения </a:t>
            </a:r>
            <a:r>
              <a:rPr lang="ru-RU" u="sng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образования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2</a:t>
            </a:r>
            <a:r>
              <a:rPr lang="ru-RU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 учреждения </a:t>
            </a:r>
          </a:p>
          <a:p>
            <a:pPr algn="ctr"/>
            <a:r>
              <a:rPr lang="ru-RU" sz="1100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(- МКУ «Управление образования»  </a:t>
            </a:r>
          </a:p>
          <a:p>
            <a:pPr algn="ctr"/>
            <a:r>
              <a:rPr lang="ru-RU" sz="1100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- МБУ «ГМЦ») </a:t>
            </a:r>
            <a:endParaRPr lang="ru-RU" sz="1100" dirty="0">
              <a:solidFill>
                <a:srgbClr val="002060"/>
              </a:solidFill>
              <a:latin typeface="Liberation Serif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706732" y="2601733"/>
            <a:ext cx="511262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002060"/>
                </a:solidFill>
                <a:latin typeface="Cambria" pitchFamily="18" charset="0"/>
              </a:rPr>
              <a:t>- </a:t>
            </a:r>
            <a:r>
              <a:rPr lang="ru-RU" sz="1400" b="1" dirty="0">
                <a:solidFill>
                  <a:srgbClr val="002060"/>
                </a:solidFill>
                <a:latin typeface="Liberation Serif" panose="02020603050405020304" pitchFamily="18" charset="0"/>
              </a:rPr>
              <a:t>МАУ ДО «Центр дополнительного образования» </a:t>
            </a:r>
          </a:p>
          <a:p>
            <a:pPr algn="just"/>
            <a:r>
              <a:rPr lang="ru-RU" sz="1400" b="1" dirty="0">
                <a:solidFill>
                  <a:srgbClr val="002060"/>
                </a:solidFill>
                <a:latin typeface="Liberation Serif" panose="02020603050405020304" pitchFamily="18" charset="0"/>
                <a:cs typeface="Times New Roman" pitchFamily="18" charset="0"/>
              </a:rPr>
              <a:t>- МБУ ДО «Сухоложская детская музыкальная школа</a:t>
            </a:r>
            <a:r>
              <a:rPr lang="ru-RU" sz="1400" b="1" dirty="0" smtClean="0">
                <a:solidFill>
                  <a:srgbClr val="002060"/>
                </a:solidFill>
                <a:latin typeface="Liberation Serif" panose="02020603050405020304" pitchFamily="18" charset="0"/>
                <a:cs typeface="Times New Roman" pitchFamily="18" charset="0"/>
              </a:rPr>
              <a:t>»</a:t>
            </a:r>
            <a:endParaRPr lang="ru-RU" sz="1400" b="1" dirty="0">
              <a:solidFill>
                <a:srgbClr val="002060"/>
              </a:solidFill>
              <a:latin typeface="Liberation Serif" panose="02020603050405020304" pitchFamily="18" charset="0"/>
              <a:cs typeface="Times New Roman" pitchFamily="18" charset="0"/>
            </a:endParaRPr>
          </a:p>
          <a:p>
            <a:pPr algn="just"/>
            <a:r>
              <a:rPr lang="ru-RU" sz="1400" b="1" dirty="0">
                <a:solidFill>
                  <a:srgbClr val="002060"/>
                </a:solidFill>
                <a:latin typeface="Liberation Serif" panose="02020603050405020304" pitchFamily="18" charset="0"/>
                <a:cs typeface="Times New Roman" pitchFamily="18" charset="0"/>
              </a:rPr>
              <a:t>- МБУ ДО </a:t>
            </a:r>
            <a:r>
              <a:rPr lang="ru-RU" sz="1400" b="1" dirty="0" smtClean="0">
                <a:solidFill>
                  <a:srgbClr val="002060"/>
                </a:solidFill>
                <a:latin typeface="Liberation Serif" panose="02020603050405020304" pitchFamily="18" charset="0"/>
                <a:cs typeface="Times New Roman" pitchFamily="18" charset="0"/>
              </a:rPr>
              <a:t>«</a:t>
            </a:r>
            <a:r>
              <a:rPr lang="ru-RU" sz="1400" b="1" dirty="0">
                <a:solidFill>
                  <a:srgbClr val="002060"/>
                </a:solidFill>
                <a:latin typeface="Liberation Serif" pitchFamily="18" charset="0"/>
              </a:rPr>
              <a:t>МБУДО «СДШИ имени В.А. Бунакова»</a:t>
            </a:r>
            <a:r>
              <a:rPr lang="ru-RU" sz="1400" b="1" dirty="0" smtClean="0">
                <a:solidFill>
                  <a:srgbClr val="002060"/>
                </a:solidFill>
                <a:latin typeface="Liberation Serif" panose="02020603050405020304" pitchFamily="18" charset="0"/>
                <a:cs typeface="Times New Roman" pitchFamily="18" charset="0"/>
              </a:rPr>
              <a:t>»</a:t>
            </a:r>
            <a:endParaRPr lang="ru-RU" sz="1400" b="1" dirty="0">
              <a:solidFill>
                <a:srgbClr val="002060"/>
              </a:solidFill>
              <a:latin typeface="Liberation Serif" panose="02020603050405020304" pitchFamily="18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3181760" y="2780930"/>
            <a:ext cx="432107" cy="375457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1518971" y="897047"/>
            <a:ext cx="411656" cy="366339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Стрелка вниз 20"/>
          <p:cNvSpPr/>
          <p:nvPr/>
        </p:nvSpPr>
        <p:spPr>
          <a:xfrm>
            <a:off x="4465107" y="887345"/>
            <a:ext cx="411656" cy="366339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Стрелка вниз 21"/>
          <p:cNvSpPr/>
          <p:nvPr/>
        </p:nvSpPr>
        <p:spPr>
          <a:xfrm>
            <a:off x="7366575" y="897047"/>
            <a:ext cx="411656" cy="366339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 flipV="1">
            <a:off x="179512" y="860303"/>
            <a:ext cx="8786815" cy="36744"/>
          </a:xfrm>
          <a:prstGeom prst="line">
            <a:avLst/>
          </a:prstGeom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Скругленный прямоугольник 22"/>
          <p:cNvSpPr/>
          <p:nvPr/>
        </p:nvSpPr>
        <p:spPr>
          <a:xfrm>
            <a:off x="3697364" y="5028326"/>
            <a:ext cx="1535485" cy="1651611"/>
          </a:xfrm>
          <a:prstGeom prst="round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Дополни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тельное образование 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5,0%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(111 305,4</a:t>
            </a:r>
          </a:p>
          <a:p>
            <a:pPr algn="ctr"/>
            <a:r>
              <a:rPr lang="ru-RU" sz="12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тыс. руб.)</a:t>
            </a:r>
            <a:endParaRPr lang="ru-RU" sz="1200" b="1" dirty="0">
              <a:solidFill>
                <a:srgbClr val="002060"/>
              </a:solidFill>
              <a:latin typeface="Liberation Serif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79512" y="143367"/>
            <a:ext cx="8786815" cy="71726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pic>
        <p:nvPicPr>
          <p:cNvPr id="24" name="Рисунок 23" descr="C:\Users\NL\Music\Герб с короной вар.5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92" y="137446"/>
            <a:ext cx="374015" cy="6388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528771" y="86502"/>
            <a:ext cx="53650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5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Структура системы образования </a:t>
            </a:r>
            <a:r>
              <a:rPr lang="ru-RU" sz="155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муниципального </a:t>
            </a:r>
            <a:r>
              <a:rPr lang="ru-RU" sz="155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округа Сухой Лог состоит </a:t>
            </a:r>
            <a:r>
              <a:rPr lang="ru-RU" sz="155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из 31 муниципального учреждения </a:t>
            </a:r>
            <a:r>
              <a:rPr lang="ru-RU" sz="155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образования:</a:t>
            </a:r>
          </a:p>
        </p:txBody>
      </p:sp>
      <p:pic>
        <p:nvPicPr>
          <p:cNvPr id="27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952" y="143367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14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Диаграмма 20"/>
          <p:cNvGraphicFramePr/>
          <p:nvPr>
            <p:extLst>
              <p:ext uri="{D42A27DB-BD31-4B8C-83A1-F6EECF244321}">
                <p14:modId xmlns:p14="http://schemas.microsoft.com/office/powerpoint/2010/main" val="1027735"/>
              </p:ext>
            </p:extLst>
          </p:nvPr>
        </p:nvGraphicFramePr>
        <p:xfrm>
          <a:off x="5357864" y="1275357"/>
          <a:ext cx="3487223" cy="1674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4" name="Прямоугольник 23"/>
          <p:cNvSpPr/>
          <p:nvPr/>
        </p:nvSpPr>
        <p:spPr>
          <a:xfrm>
            <a:off x="5146923" y="883191"/>
            <a:ext cx="383216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5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Расходы по программе за 2023-2025 гг. (тыс. руб.)</a:t>
            </a:r>
            <a:endParaRPr lang="ru-RU" sz="1200" b="1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5364088" y="1206356"/>
            <a:ext cx="3573142" cy="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140855"/>
              </p:ext>
            </p:extLst>
          </p:nvPr>
        </p:nvGraphicFramePr>
        <p:xfrm>
          <a:off x="395536" y="3068960"/>
          <a:ext cx="8383767" cy="351023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222131"/>
                <a:gridCol w="720080"/>
                <a:gridCol w="792088"/>
                <a:gridCol w="649468"/>
              </a:tblGrid>
              <a:tr h="3600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Значения целевых показателей </a:t>
                      </a:r>
                      <a:r>
                        <a:rPr lang="ru-RU" sz="1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муниципальной программы</a:t>
                      </a:r>
                      <a:endParaRPr lang="ru-RU" sz="1000" b="1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9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План, </a:t>
                      </a:r>
                    </a:p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2025 год</a:t>
                      </a:r>
                      <a:endParaRPr lang="ru-RU" sz="9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Факт, </a:t>
                      </a:r>
                    </a:p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2025 год</a:t>
                      </a:r>
                      <a:endParaRPr lang="ru-RU" sz="9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План, </a:t>
                      </a:r>
                    </a:p>
                    <a:p>
                      <a:pPr algn="ctr"/>
                      <a:r>
                        <a:rPr lang="ru-RU" sz="9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2026 год</a:t>
                      </a:r>
                      <a:endParaRPr lang="ru-RU" sz="9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3096">
                <a:tc>
                  <a:txBody>
                    <a:bodyPr/>
                    <a:lstStyle/>
                    <a:p>
                      <a:r>
                        <a:rPr lang="ru-RU" sz="950" dirty="0" smtClean="0">
                          <a:latin typeface="Liberation Serif" panose="02020603050405020304" pitchFamily="18" charset="0"/>
                        </a:rPr>
                        <a:t>Отношение численности детей в возрасте от 3 до 7 лет, которым предоставлена возможность получать услуги дошкольного образования в общей численности детей</a:t>
                      </a:r>
                      <a:r>
                        <a:rPr lang="ru-RU" sz="950" baseline="0" dirty="0" smtClean="0">
                          <a:latin typeface="Liberation Serif" panose="02020603050405020304" pitchFamily="18" charset="0"/>
                        </a:rPr>
                        <a:t> в возрасте 3-7 лет, скорректированной на численность детей в возрасте 5-7 лет, обучающихся в школе, %</a:t>
                      </a:r>
                      <a:endParaRPr lang="ru-RU" sz="950" dirty="0"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100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100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Liberation Serif" pitchFamily="18" charset="0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000" dirty="0">
                        <a:effectLst/>
                        <a:latin typeface="Liberation Serif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438512">
                <a:tc>
                  <a:txBody>
                    <a:bodyPr/>
                    <a:lstStyle/>
                    <a:p>
                      <a:r>
                        <a:rPr lang="ru-RU" sz="950" dirty="0" smtClean="0">
                          <a:latin typeface="Liberation Serif" panose="02020603050405020304" pitchFamily="18" charset="0"/>
                        </a:rPr>
                        <a:t>Охват детей школьного возраста в муниципальных</a:t>
                      </a:r>
                      <a:r>
                        <a:rPr lang="ru-RU" sz="950" baseline="0" dirty="0" smtClean="0">
                          <a:latin typeface="Liberation Serif" panose="02020603050405020304" pitchFamily="18" charset="0"/>
                        </a:rPr>
                        <a:t> о</a:t>
                      </a:r>
                      <a:r>
                        <a:rPr lang="ru-RU" sz="950" dirty="0" smtClean="0">
                          <a:latin typeface="Liberation Serif" panose="02020603050405020304" pitchFamily="18" charset="0"/>
                        </a:rPr>
                        <a:t>бщеобразовательных</a:t>
                      </a:r>
                      <a:r>
                        <a:rPr lang="ru-RU" sz="950" baseline="0" dirty="0" smtClean="0">
                          <a:latin typeface="Liberation Serif" panose="02020603050405020304" pitchFamily="18" charset="0"/>
                        </a:rPr>
                        <a:t> </a:t>
                      </a:r>
                      <a:r>
                        <a:rPr lang="ru-RU" sz="950" dirty="0" smtClean="0">
                          <a:latin typeface="Liberation Serif" panose="02020603050405020304" pitchFamily="18" charset="0"/>
                        </a:rPr>
                        <a:t>организациях городского округа Сухой Лог образовательными услугами в рамках государственного</a:t>
                      </a:r>
                      <a:r>
                        <a:rPr lang="ru-RU" sz="950" baseline="0" dirty="0" smtClean="0">
                          <a:latin typeface="Liberation Serif" panose="02020603050405020304" pitchFamily="18" charset="0"/>
                        </a:rPr>
                        <a:t> образовательного стандарта и федерального образовательного стандарта, %</a:t>
                      </a:r>
                      <a:endParaRPr lang="ru-RU" sz="950" dirty="0"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100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100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Liberation Serif" pitchFamily="18" charset="0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000" dirty="0">
                        <a:effectLst/>
                        <a:latin typeface="Liberation Serif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609952">
                <a:tc>
                  <a:txBody>
                    <a:bodyPr/>
                    <a:lstStyle/>
                    <a:p>
                      <a:r>
                        <a:rPr lang="ru-RU" sz="950" dirty="0" smtClean="0">
                          <a:latin typeface="Liberation Serif" panose="02020603050405020304" pitchFamily="18" charset="0"/>
                        </a:rPr>
                        <a:t>Доля</a:t>
                      </a:r>
                      <a:r>
                        <a:rPr lang="ru-RU" sz="950" baseline="0" dirty="0" smtClean="0">
                          <a:latin typeface="Liberation Serif" panose="02020603050405020304" pitchFamily="18" charset="0"/>
                        </a:rPr>
                        <a:t> детей-сирот и детей, оставшихся без попечения  родителей, обучающихся в муниципальных образовательных организациях, которым обеспечен бесплатный проезд на городском, пригородном, в сельской местности на внутрирайонном транспорте, а также бесплатный проезд один раз в год к месту жительства и обратно к месту учебы, %</a:t>
                      </a:r>
                      <a:endParaRPr lang="ru-RU" sz="950" dirty="0"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100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100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Liberation Serif" pitchFamily="18" charset="0"/>
                          <a:ea typeface="Times New Roman"/>
                          <a:cs typeface="Times New Roman"/>
                        </a:rPr>
                        <a:t>100</a:t>
                      </a:r>
                      <a:endParaRPr lang="ru-RU" sz="1000" dirty="0">
                        <a:effectLst/>
                        <a:latin typeface="Liberation Serif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lang="ru-RU" sz="950" dirty="0" smtClean="0">
                          <a:latin typeface="Liberation Serif" panose="02020603050405020304" pitchFamily="18" charset="0"/>
                        </a:rPr>
                        <a:t>Доля детей,</a:t>
                      </a:r>
                      <a:r>
                        <a:rPr lang="ru-RU" sz="950" baseline="0" dirty="0" smtClean="0">
                          <a:latin typeface="Liberation Serif" panose="02020603050405020304" pitchFamily="18" charset="0"/>
                        </a:rPr>
                        <a:t> охваченных образовательными программами дополнительного образования детей, в общей численности детей и молодежи в возрасте от 5-18 лет, %</a:t>
                      </a:r>
                      <a:endParaRPr lang="ru-RU" sz="950" dirty="0"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81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91,33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Liberation Serif" pitchFamily="18" charset="0"/>
                          <a:ea typeface="Times New Roman"/>
                          <a:cs typeface="Times New Roman"/>
                        </a:rPr>
                        <a:t>91</a:t>
                      </a:r>
                      <a:endParaRPr lang="ru-RU" sz="1000" dirty="0">
                        <a:effectLst/>
                        <a:latin typeface="Liberation Serif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520784">
                <a:tc>
                  <a:txBody>
                    <a:bodyPr/>
                    <a:lstStyle/>
                    <a:p>
                      <a:r>
                        <a:rPr lang="ru-RU" sz="950" dirty="0" smtClean="0">
                          <a:latin typeface="Liberation Serif" panose="02020603050405020304" pitchFamily="18" charset="0"/>
                        </a:rPr>
                        <a:t>Доля детей и подростков,</a:t>
                      </a:r>
                      <a:r>
                        <a:rPr lang="ru-RU" sz="950" baseline="0" dirty="0" smtClean="0">
                          <a:latin typeface="Liberation Serif" panose="02020603050405020304" pitchFamily="18" charset="0"/>
                        </a:rPr>
                        <a:t> получивших услуги по организации отдыха и оздоровления в санаторно-курортных учреждениях, загородных детских оздоровительных лагерях от общей численности детей школьного возраста, %</a:t>
                      </a:r>
                      <a:endParaRPr lang="ru-RU" sz="950" dirty="0"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17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17,6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Liberation Serif" pitchFamily="18" charset="0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000" dirty="0">
                        <a:effectLst/>
                        <a:latin typeface="Liberation Serif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2503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50" dirty="0" smtClean="0">
                          <a:latin typeface="Liberation Serif" panose="02020603050405020304" pitchFamily="18" charset="0"/>
                        </a:rPr>
                        <a:t>Увеличение охвата отдыхом</a:t>
                      </a:r>
                      <a:r>
                        <a:rPr lang="ru-RU" sz="950" baseline="0" dirty="0" smtClean="0">
                          <a:latin typeface="Liberation Serif" panose="02020603050405020304" pitchFamily="18" charset="0"/>
                        </a:rPr>
                        <a:t> и оздоровлением детей, чел.</a:t>
                      </a:r>
                      <a:endParaRPr lang="ru-RU" sz="950" dirty="0"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5009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5012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Liberation Serif" pitchFamily="18" charset="0"/>
                          <a:ea typeface="Times New Roman"/>
                          <a:cs typeface="Times New Roman"/>
                        </a:rPr>
                        <a:t>4867</a:t>
                      </a:r>
                      <a:endParaRPr lang="ru-RU" sz="1000" dirty="0">
                        <a:effectLst/>
                        <a:latin typeface="Liberation Serif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242229">
                <a:tc>
                  <a:txBody>
                    <a:bodyPr/>
                    <a:lstStyle/>
                    <a:p>
                      <a:r>
                        <a:rPr lang="ru-RU" sz="950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Число</a:t>
                      </a:r>
                      <a:r>
                        <a:rPr lang="ru-RU" sz="950" baseline="0" dirty="0" smtClean="0">
                          <a:solidFill>
                            <a:schemeClr val="tx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 несовершеннолетних, трудоустроенных в летний период, чел.</a:t>
                      </a:r>
                      <a:endParaRPr lang="ru-RU" sz="950" dirty="0">
                        <a:solidFill>
                          <a:schemeClr val="tx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94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120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Liberation Serif" pitchFamily="18" charset="0"/>
                          <a:ea typeface="Times New Roman"/>
                          <a:cs typeface="Times New Roman"/>
                        </a:rPr>
                        <a:t>120</a:t>
                      </a:r>
                      <a:endParaRPr lang="ru-RU" sz="1000" dirty="0">
                        <a:effectLst/>
                        <a:latin typeface="Liberation Serif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78406" y="201441"/>
            <a:ext cx="8858824" cy="75982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>
                <a:latin typeface="Monotype Corsiva" pitchFamily="66" charset="0"/>
              </a:rPr>
              <a:t>            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pic>
        <p:nvPicPr>
          <p:cNvPr id="8" name="Рисунок 7" descr="C:\Users\NL\Music\Герб с короной вар.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88" y="188368"/>
            <a:ext cx="374015" cy="63881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Прямоугольник 19"/>
          <p:cNvSpPr/>
          <p:nvPr/>
        </p:nvSpPr>
        <p:spPr>
          <a:xfrm>
            <a:off x="2742702" y="265544"/>
            <a:ext cx="5040560" cy="504056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"/>
            <a:r>
              <a:rPr lang="ru-RU" sz="15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МП </a:t>
            </a:r>
            <a:r>
              <a:rPr lang="ru-RU" sz="15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«Развитие системы </a:t>
            </a:r>
            <a:r>
              <a:rPr lang="ru-RU" sz="15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образования в муниципальном </a:t>
            </a:r>
            <a:r>
              <a:rPr lang="ru-RU" sz="15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округе </a:t>
            </a:r>
            <a:r>
              <a:rPr lang="ru-RU" sz="15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Сухой Лог»</a:t>
            </a:r>
            <a:endParaRPr lang="ru-RU" sz="1500" b="1" i="1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9496" y="793785"/>
            <a:ext cx="5190845" cy="26376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</a:rPr>
              <a:t>         Подпрограммы:</a:t>
            </a:r>
          </a:p>
          <a:p>
            <a:pPr marL="228600" indent="-228600">
              <a:lnSpc>
                <a:spcPct val="130000"/>
              </a:lnSpc>
              <a:buAutoNum type="arabicPeriod"/>
            </a:pPr>
            <a:r>
              <a:rPr lang="ru-RU" sz="1150" dirty="0" smtClean="0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</a:rPr>
              <a:t>Дошкольное образование  в мо Сухой Лог </a:t>
            </a:r>
            <a:r>
              <a:rPr lang="ru-RU" sz="1150" b="1" dirty="0" smtClean="0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</a:rPr>
              <a:t>– 707 333,7 тыс. руб.</a:t>
            </a:r>
          </a:p>
          <a:p>
            <a:pPr marL="228600" indent="-228600">
              <a:lnSpc>
                <a:spcPct val="130000"/>
              </a:lnSpc>
              <a:buAutoNum type="arabicPeriod"/>
            </a:pPr>
            <a:r>
              <a:rPr lang="ru-RU" sz="1150" dirty="0" smtClean="0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</a:rPr>
              <a:t>Развитие общего образования в мо Сухой Лог </a:t>
            </a:r>
            <a:r>
              <a:rPr lang="ru-RU" sz="1150" b="1" dirty="0" smtClean="0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</a:rPr>
              <a:t>– 1 307 815,6 тыс. руб.</a:t>
            </a:r>
          </a:p>
          <a:p>
            <a:pPr marL="228600" indent="-228600">
              <a:lnSpc>
                <a:spcPct val="130000"/>
              </a:lnSpc>
              <a:buAutoNum type="arabicPeriod"/>
            </a:pPr>
            <a:r>
              <a:rPr lang="ru-RU" sz="1150" dirty="0" smtClean="0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</a:rPr>
              <a:t>Развитие дополнительного образования в мо Сухой Лог </a:t>
            </a:r>
            <a:r>
              <a:rPr lang="ru-RU" sz="1150" b="1" dirty="0" smtClean="0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</a:rPr>
              <a:t>– 33 158,6 тыс. руб</a:t>
            </a:r>
            <a:r>
              <a:rPr lang="ru-RU" sz="1150" dirty="0" smtClean="0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</a:rPr>
              <a:t>.</a:t>
            </a:r>
          </a:p>
          <a:p>
            <a:pPr marL="228600" indent="-228600">
              <a:lnSpc>
                <a:spcPct val="130000"/>
              </a:lnSpc>
              <a:buFontTx/>
              <a:buAutoNum type="arabicPeriod"/>
            </a:pPr>
            <a:r>
              <a:rPr lang="ru-RU" sz="1150" dirty="0">
                <a:solidFill>
                  <a:srgbClr val="002060"/>
                </a:solidFill>
                <a:latin typeface="Liberation Serif" panose="02020603050405020304" pitchFamily="18" charset="0"/>
              </a:rPr>
              <a:t>Развитие деятельности в сфере организации и обеспечения отдыха </a:t>
            </a:r>
            <a:endParaRPr lang="ru-RU" sz="1150" dirty="0" smtClean="0">
              <a:solidFill>
                <a:srgbClr val="002060"/>
              </a:solidFill>
              <a:latin typeface="Liberation Serif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ru-RU" sz="1150" dirty="0">
                <a:solidFill>
                  <a:srgbClr val="002060"/>
                </a:solidFill>
                <a:latin typeface="Liberation Serif" panose="02020603050405020304" pitchFamily="18" charset="0"/>
              </a:rPr>
              <a:t> </a:t>
            </a:r>
            <a:r>
              <a:rPr lang="ru-RU" sz="1150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     и </a:t>
            </a:r>
            <a:r>
              <a:rPr lang="ru-RU" sz="1150" dirty="0">
                <a:solidFill>
                  <a:srgbClr val="002060"/>
                </a:solidFill>
                <a:latin typeface="Liberation Serif" panose="02020603050405020304" pitchFamily="18" charset="0"/>
              </a:rPr>
              <a:t>оздоровления детей в </a:t>
            </a:r>
            <a:r>
              <a:rPr lang="ru-RU" sz="1150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мо Сухой Лог </a:t>
            </a:r>
            <a:r>
              <a:rPr lang="ru-RU" sz="115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– 34 140,2 тыс. руб.</a:t>
            </a:r>
          </a:p>
          <a:p>
            <a:pPr marL="228600" indent="-228600">
              <a:lnSpc>
                <a:spcPct val="130000"/>
              </a:lnSpc>
              <a:buAutoNum type="arabicPeriod" startAt="5"/>
            </a:pPr>
            <a:r>
              <a:rPr lang="ru-RU" sz="1150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Обеспечение </a:t>
            </a:r>
            <a:r>
              <a:rPr lang="ru-RU" sz="1150" dirty="0">
                <a:solidFill>
                  <a:srgbClr val="002060"/>
                </a:solidFill>
                <a:latin typeface="Liberation Serif" panose="02020603050405020304" pitchFamily="18" charset="0"/>
              </a:rPr>
              <a:t>реализации муниципальной программы </a:t>
            </a:r>
            <a:endParaRPr lang="ru-RU" sz="1150" dirty="0" smtClean="0">
              <a:solidFill>
                <a:srgbClr val="002060"/>
              </a:solidFill>
              <a:latin typeface="Liberation Serif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ru-RU" sz="1150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      «Развитие </a:t>
            </a:r>
            <a:r>
              <a:rPr lang="ru-RU" sz="1150" dirty="0">
                <a:solidFill>
                  <a:srgbClr val="002060"/>
                </a:solidFill>
                <a:latin typeface="Liberation Serif" panose="02020603050405020304" pitchFamily="18" charset="0"/>
              </a:rPr>
              <a:t>системы </a:t>
            </a:r>
            <a:r>
              <a:rPr lang="ru-RU" sz="1150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образования </a:t>
            </a:r>
            <a:r>
              <a:rPr lang="ru-RU" sz="1150" dirty="0">
                <a:solidFill>
                  <a:srgbClr val="002060"/>
                </a:solidFill>
                <a:latin typeface="Liberation Serif" panose="02020603050405020304" pitchFamily="18" charset="0"/>
              </a:rPr>
              <a:t>в </a:t>
            </a:r>
            <a:r>
              <a:rPr lang="ru-RU" sz="1150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мо </a:t>
            </a:r>
            <a:r>
              <a:rPr lang="ru-RU" sz="1150" dirty="0">
                <a:solidFill>
                  <a:srgbClr val="002060"/>
                </a:solidFill>
                <a:latin typeface="Liberation Serif" panose="02020603050405020304" pitchFamily="18" charset="0"/>
              </a:rPr>
              <a:t>Сухой Лог</a:t>
            </a:r>
            <a:r>
              <a:rPr lang="ru-RU" sz="1150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» </a:t>
            </a:r>
            <a:r>
              <a:rPr lang="ru-RU" sz="115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- 45 229,5 тыс. руб.</a:t>
            </a:r>
          </a:p>
          <a:p>
            <a:pPr>
              <a:lnSpc>
                <a:spcPct val="130000"/>
              </a:lnSpc>
            </a:pPr>
            <a:r>
              <a:rPr lang="ru-RU" sz="1150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6.   Педагогические кадры 21 века </a:t>
            </a:r>
            <a:r>
              <a:rPr lang="ru-RU" sz="115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1 907,1 тыс. руб.</a:t>
            </a:r>
            <a:endParaRPr lang="ru-RU" sz="1150" b="1" dirty="0">
              <a:solidFill>
                <a:srgbClr val="002060"/>
              </a:solidFill>
              <a:latin typeface="Liberation Serif" panose="02020603050405020304" pitchFamily="18" charset="0"/>
            </a:endParaRPr>
          </a:p>
          <a:p>
            <a:pPr>
              <a:lnSpc>
                <a:spcPct val="130000"/>
              </a:lnSpc>
            </a:pPr>
            <a:endParaRPr lang="ru-RU" sz="1200" dirty="0">
              <a:solidFill>
                <a:srgbClr val="002060"/>
              </a:solidFill>
              <a:latin typeface="Liberation Serif" panose="02020603050405020304" pitchFamily="18" charset="0"/>
            </a:endParaRPr>
          </a:p>
          <a:p>
            <a:pPr marL="228600" indent="-228600">
              <a:buAutoNum type="arabicPeriod"/>
            </a:pPr>
            <a:endParaRPr lang="ru-RU" sz="1200" dirty="0">
              <a:solidFill>
                <a:schemeClr val="tx2">
                  <a:lumMod val="75000"/>
                </a:schemeClr>
              </a:solidFill>
              <a:latin typeface="Liberation Serif" panose="02020603050405020304" pitchFamily="18" charset="0"/>
            </a:endParaRPr>
          </a:p>
        </p:txBody>
      </p:sp>
      <p:pic>
        <p:nvPicPr>
          <p:cNvPr id="11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522" y="188368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621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2861" y="764704"/>
            <a:ext cx="5357851" cy="11772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750" dirty="0" smtClean="0">
                <a:latin typeface="Liberation Serif" panose="02020603050405020304" pitchFamily="18" charset="0"/>
                <a:cs typeface="Times New Roman" pitchFamily="18" charset="0"/>
              </a:rPr>
              <a:t>На территории муниципального округа в 2025 году осуществляли деятельность 13 муниципальных детских дошкольных образовательных учреждений, в том числе: 8 автономных и 5 бюджетных</a:t>
            </a:r>
            <a:endParaRPr lang="ru-RU" dirty="0">
              <a:solidFill>
                <a:srgbClr val="FF0000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241603"/>
              </p:ext>
            </p:extLst>
          </p:nvPr>
        </p:nvGraphicFramePr>
        <p:xfrm>
          <a:off x="417861" y="1996334"/>
          <a:ext cx="6170362" cy="1792706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146027"/>
                <a:gridCol w="648072"/>
                <a:gridCol w="792088"/>
                <a:gridCol w="792088"/>
                <a:gridCol w="792087"/>
              </a:tblGrid>
              <a:tr h="401900">
                <a:tc>
                  <a:txBody>
                    <a:bodyPr/>
                    <a:lstStyle/>
                    <a:p>
                      <a:endParaRPr lang="ru-RU" sz="1200" dirty="0"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Liberation Serif" panose="02020603050405020304" pitchFamily="18" charset="0"/>
                        </a:rPr>
                        <a:t>Ед. изм.</a:t>
                      </a:r>
                      <a:endParaRPr lang="ru-RU" sz="1000" dirty="0"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Liberation Serif" panose="02020603050405020304" pitchFamily="18" charset="0"/>
                        </a:rPr>
                        <a:t>2024 год   факт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Liberation Serif" panose="02020603050405020304" pitchFamily="18" charset="0"/>
                        </a:rPr>
                        <a:t>2025 год план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Liberation Serif" panose="02020603050405020304" pitchFamily="18" charset="0"/>
                        </a:rPr>
                        <a:t>2025 год   факт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1068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Liberation Serif" panose="02020603050405020304" pitchFamily="18" charset="0"/>
                        </a:rPr>
                        <a:t>Численность воспитанников ДОУ от 1,5 до 7 лет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Liberation Serif" panose="02020603050405020304" pitchFamily="18" charset="0"/>
                        </a:rPr>
                        <a:t>человек</a:t>
                      </a:r>
                      <a:endParaRPr lang="ru-RU" sz="1000" dirty="0">
                        <a:solidFill>
                          <a:srgbClr val="002060"/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Times New Roman"/>
                          <a:cs typeface="Arial"/>
                        </a:rPr>
                        <a:t>2 349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Calibri"/>
                          <a:cs typeface="Times New Roman"/>
                        </a:rPr>
                        <a:t>2 263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Calibri"/>
                          <a:cs typeface="Times New Roman"/>
                        </a:rPr>
                        <a:t>2 252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Liberation Serif" panose="02020603050405020304" pitchFamily="18" charset="0"/>
                        </a:rPr>
                        <a:t>Расходы бюджета в расчете на 1 воспитанника</a:t>
                      </a:r>
                      <a:r>
                        <a:rPr lang="ru-RU" sz="1100" baseline="0" dirty="0" smtClean="0">
                          <a:latin typeface="Liberation Serif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latin typeface="Liberation Serif" panose="02020603050405020304" pitchFamily="18" charset="0"/>
                        </a:rPr>
                        <a:t>муниципальных ДОУ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Liberation Serif" panose="02020603050405020304" pitchFamily="18" charset="0"/>
                        </a:rPr>
                        <a:t>тыс. руб.</a:t>
                      </a:r>
                      <a:endParaRPr lang="ru-RU" sz="1000" dirty="0">
                        <a:solidFill>
                          <a:srgbClr val="002060"/>
                        </a:solidFill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Times New Roman"/>
                          <a:cs typeface="Arial"/>
                        </a:rPr>
                        <a:t>291,0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Calibri"/>
                          <a:cs typeface="Times New Roman"/>
                        </a:rPr>
                        <a:t>317,0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Calibri"/>
                          <a:cs typeface="Times New Roman"/>
                        </a:rPr>
                        <a:t>314,1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Liberation Serif" panose="02020603050405020304" pitchFamily="18" charset="0"/>
                        </a:rPr>
                        <a:t>Среднемесячная  заработная плата</a:t>
                      </a:r>
                      <a:r>
                        <a:rPr lang="ru-RU" sz="1100" baseline="0" dirty="0" smtClean="0">
                          <a:latin typeface="Liberation Serif" panose="02020603050405020304" pitchFamily="18" charset="0"/>
                        </a:rPr>
                        <a:t>  педагогических работников дошкольных образовательных учреждений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Liberation Serif" panose="02020603050405020304" pitchFamily="18" charset="0"/>
                        </a:rPr>
                        <a:t>руб.</a:t>
                      </a:r>
                      <a:endParaRPr lang="ru-RU" sz="1000" dirty="0">
                        <a:solidFill>
                          <a:srgbClr val="002060"/>
                        </a:solidFill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Times New Roman"/>
                          <a:cs typeface="Arial"/>
                        </a:rPr>
                        <a:t>56 122,67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Calibri"/>
                          <a:cs typeface="Times New Roman"/>
                        </a:rPr>
                        <a:t>68 007,57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Calibri"/>
                          <a:cs typeface="Times New Roman"/>
                        </a:rPr>
                        <a:t>68 769,5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3970" name="Picture 2" descr="5108b4417efa6e44e449e4d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6581" y="1988840"/>
            <a:ext cx="2071703" cy="1457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631688915"/>
              </p:ext>
            </p:extLst>
          </p:nvPr>
        </p:nvGraphicFramePr>
        <p:xfrm>
          <a:off x="5890712" y="424093"/>
          <a:ext cx="3132154" cy="1550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323527" y="3861048"/>
            <a:ext cx="6463051" cy="2947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ru-RU" sz="120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Расходы в рамках подпрограммы включают в том числе:</a:t>
            </a:r>
          </a:p>
          <a:p>
            <a:pPr>
              <a:lnSpc>
                <a:spcPct val="110000"/>
              </a:lnSpc>
            </a:pPr>
            <a:r>
              <a:rPr lang="ru-RU" sz="1150" dirty="0" smtClean="0">
                <a:solidFill>
                  <a:schemeClr val="bg2">
                    <a:lumMod val="10000"/>
                  </a:schemeClr>
                </a:solidFill>
                <a:latin typeface="Liberation Serif" pitchFamily="18" charset="0"/>
              </a:rPr>
              <a:t>-    </a:t>
            </a:r>
            <a:r>
              <a:rPr lang="ru-RU" sz="1100" dirty="0" smtClean="0">
                <a:solidFill>
                  <a:schemeClr val="bg2">
                    <a:lumMod val="10000"/>
                  </a:schemeClr>
                </a:solidFill>
                <a:latin typeface="Liberation Serif" pitchFamily="18" charset="0"/>
              </a:rPr>
              <a:t>выполнение </a:t>
            </a:r>
            <a:r>
              <a:rPr lang="ru-RU" sz="110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муниципального задания в </a:t>
            </a:r>
            <a:r>
              <a:rPr lang="ru-RU" sz="11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13 </a:t>
            </a:r>
            <a:r>
              <a:rPr lang="ru-RU" sz="110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дошкольных учреждениях </a:t>
            </a:r>
            <a:r>
              <a:rPr lang="ru-RU" sz="11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– 700 252,6 тыс</a:t>
            </a:r>
            <a:r>
              <a:rPr lang="ru-RU" sz="110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. руб.;</a:t>
            </a:r>
          </a:p>
          <a:p>
            <a:pPr marL="171450" indent="-171450">
              <a:lnSpc>
                <a:spcPct val="110000"/>
              </a:lnSpc>
              <a:buFontTx/>
              <a:buChar char="-"/>
            </a:pPr>
            <a:r>
              <a:rPr lang="ru-RU" sz="1100" dirty="0" smtClean="0">
                <a:latin typeface="Liberation Serif" panose="02020603050405020304" pitchFamily="18" charset="0"/>
              </a:rPr>
              <a:t>проведение ремонтных работ в ДОУ (частичная </a:t>
            </a:r>
            <a:r>
              <a:rPr lang="ru-RU" sz="1100" dirty="0">
                <a:latin typeface="Liberation Serif" pitchFamily="18" charset="0"/>
              </a:rPr>
              <a:t>замена оконных </a:t>
            </a:r>
            <a:r>
              <a:rPr lang="ru-RU" sz="1100" dirty="0" smtClean="0">
                <a:latin typeface="Liberation Serif" pitchFamily="18" charset="0"/>
              </a:rPr>
              <a:t>блоков; переоборудование </a:t>
            </a:r>
            <a:r>
              <a:rPr lang="ru-RU" sz="1100" dirty="0">
                <a:latin typeface="Liberation Serif" pitchFamily="18" charset="0"/>
              </a:rPr>
              <a:t>спортзала под группу; установка противопожарных </a:t>
            </a:r>
            <a:r>
              <a:rPr lang="ru-RU" sz="1100" dirty="0" smtClean="0">
                <a:latin typeface="Liberation Serif" pitchFamily="18" charset="0"/>
              </a:rPr>
              <a:t>дверей; </a:t>
            </a:r>
            <a:r>
              <a:rPr lang="ru-RU" sz="1100" dirty="0">
                <a:latin typeface="Liberation Serif" pitchFamily="18" charset="0"/>
              </a:rPr>
              <a:t>замена </a:t>
            </a:r>
            <a:r>
              <a:rPr lang="ru-RU" sz="1100" dirty="0" smtClean="0">
                <a:latin typeface="Liberation Serif" pitchFamily="18" charset="0"/>
              </a:rPr>
              <a:t>линолеума, ремонт канализации) – 2 829,7 тыс. руб.;</a:t>
            </a:r>
          </a:p>
          <a:p>
            <a:pPr marL="171450" indent="-171450">
              <a:lnSpc>
                <a:spcPct val="110000"/>
              </a:lnSpc>
              <a:buFontTx/>
              <a:buChar char="-"/>
            </a:pPr>
            <a:r>
              <a:rPr lang="ru-RU" sz="1100" dirty="0">
                <a:latin typeface="Liberation Serif" pitchFamily="18" charset="0"/>
              </a:rPr>
              <a:t>проведение мероприятий по обеспечению антитеррористической защищенности объектов </a:t>
            </a:r>
            <a:r>
              <a:rPr lang="ru-RU" sz="1100" dirty="0" smtClean="0">
                <a:latin typeface="Liberation Serif" pitchFamily="18" charset="0"/>
              </a:rPr>
              <a:t>(</a:t>
            </a:r>
            <a:r>
              <a:rPr lang="ru-RU" sz="1100" dirty="0">
                <a:latin typeface="Liberation Serif" pitchFamily="18" charset="0"/>
              </a:rPr>
              <a:t>установка ограждения территории; монтаж системы контроля и управления </a:t>
            </a:r>
            <a:r>
              <a:rPr lang="ru-RU" sz="1100" dirty="0" smtClean="0">
                <a:latin typeface="Liberation Serif" pitchFamily="18" charset="0"/>
              </a:rPr>
              <a:t>доступом </a:t>
            </a:r>
            <a:r>
              <a:rPr lang="ru-RU" sz="1100" dirty="0">
                <a:latin typeface="Liberation Serif" pitchFamily="18" charset="0"/>
              </a:rPr>
              <a:t>в МАДОУ № 43</a:t>
            </a:r>
            <a:r>
              <a:rPr lang="ru-RU" sz="1100" dirty="0" smtClean="0">
                <a:latin typeface="Liberation Serif" pitchFamily="18" charset="0"/>
              </a:rPr>
              <a:t>) – 2 349,4 тыс. руб.;</a:t>
            </a:r>
          </a:p>
          <a:p>
            <a:pPr marL="171450" indent="-171450">
              <a:lnSpc>
                <a:spcPct val="110000"/>
              </a:lnSpc>
              <a:buFontTx/>
              <a:buChar char="-"/>
            </a:pPr>
            <a:r>
              <a:rPr lang="ru-RU" sz="1100" dirty="0" smtClean="0">
                <a:latin typeface="Liberation Serif" pitchFamily="18" charset="0"/>
              </a:rPr>
              <a:t>реализация проектов в </a:t>
            </a:r>
            <a:r>
              <a:rPr lang="ru-RU" sz="1100" dirty="0">
                <a:latin typeface="Liberation Serif" panose="02020603050405020304" pitchFamily="18" charset="0"/>
              </a:rPr>
              <a:t>рамках инициативного </a:t>
            </a:r>
            <a:r>
              <a:rPr lang="ru-RU" sz="1100" dirty="0" smtClean="0">
                <a:latin typeface="Liberation Serif" panose="02020603050405020304" pitchFamily="18" charset="0"/>
              </a:rPr>
              <a:t>бюджетирования  (проект «</a:t>
            </a:r>
            <a:r>
              <a:rPr lang="ru-RU" sz="1100" dirty="0">
                <a:latin typeface="Liberation Serif" pitchFamily="18" charset="0"/>
              </a:rPr>
              <a:t>Автогородок в детском </a:t>
            </a:r>
            <a:r>
              <a:rPr lang="ru-RU" sz="1100" dirty="0" smtClean="0">
                <a:latin typeface="Liberation Serif" pitchFamily="18" charset="0"/>
              </a:rPr>
              <a:t>саду»  </a:t>
            </a:r>
            <a:r>
              <a:rPr lang="ru-RU" sz="1100" dirty="0">
                <a:latin typeface="Liberation Serif" pitchFamily="18" charset="0"/>
              </a:rPr>
              <a:t>в ДОУ № </a:t>
            </a:r>
            <a:r>
              <a:rPr lang="ru-RU" sz="1100" dirty="0" smtClean="0">
                <a:latin typeface="Liberation Serif" pitchFamily="18" charset="0"/>
              </a:rPr>
              <a:t>43) – 1 346,4 тыс. руб.</a:t>
            </a:r>
          </a:p>
          <a:p>
            <a:pPr marL="171450" indent="-171450">
              <a:lnSpc>
                <a:spcPct val="110000"/>
              </a:lnSpc>
              <a:buFontTx/>
              <a:buChar char="-"/>
            </a:pPr>
            <a:r>
              <a:rPr lang="ru-RU" sz="1100" dirty="0" smtClean="0">
                <a:latin typeface="Liberation Serif" pitchFamily="18" charset="0"/>
              </a:rPr>
              <a:t>мероприятий </a:t>
            </a:r>
            <a:r>
              <a:rPr lang="ru-RU" sz="1100" dirty="0">
                <a:latin typeface="Liberation Serif" pitchFamily="18" charset="0"/>
              </a:rPr>
              <a:t>по укреплению и развитию </a:t>
            </a:r>
            <a:r>
              <a:rPr lang="ru-RU" sz="1100" dirty="0" smtClean="0">
                <a:latin typeface="Liberation Serif" pitchFamily="18" charset="0"/>
              </a:rPr>
              <a:t>МТБ муниципальных  образовательных </a:t>
            </a:r>
            <a:r>
              <a:rPr lang="ru-RU" sz="1100" dirty="0">
                <a:latin typeface="Liberation Serif" pitchFamily="18" charset="0"/>
              </a:rPr>
              <a:t>учреждений </a:t>
            </a:r>
            <a:endParaRPr lang="ru-RU" sz="1100" dirty="0" smtClean="0">
              <a:latin typeface="Liberation Serif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100" dirty="0">
                <a:latin typeface="Liberation Serif" pitchFamily="18" charset="0"/>
              </a:rPr>
              <a:t> </a:t>
            </a:r>
            <a:r>
              <a:rPr lang="ru-RU" sz="1100" dirty="0" smtClean="0">
                <a:latin typeface="Liberation Serif" pitchFamily="18" charset="0"/>
              </a:rPr>
              <a:t>   (</a:t>
            </a:r>
            <a:r>
              <a:rPr lang="ru-RU" sz="1100" dirty="0">
                <a:latin typeface="Liberation Serif" pitchFamily="18" charset="0"/>
              </a:rPr>
              <a:t>приобретение МАФ в МБДОУ № 3 (п.Алтынай, с.Рудянское), в МБДОУ № 45 (с.Филатовское</a:t>
            </a:r>
            <a:r>
              <a:rPr lang="ru-RU" sz="1100" dirty="0" smtClean="0">
                <a:latin typeface="Liberation Serif" pitchFamily="18" charset="0"/>
              </a:rPr>
              <a:t>), </a:t>
            </a:r>
          </a:p>
          <a:p>
            <a:pPr>
              <a:lnSpc>
                <a:spcPct val="110000"/>
              </a:lnSpc>
            </a:pPr>
            <a:r>
              <a:rPr lang="ru-RU" sz="1100" dirty="0">
                <a:latin typeface="Liberation Serif" pitchFamily="18" charset="0"/>
              </a:rPr>
              <a:t> </a:t>
            </a:r>
            <a:r>
              <a:rPr lang="ru-RU" sz="1100" dirty="0" smtClean="0">
                <a:latin typeface="Liberation Serif" pitchFamily="18" charset="0"/>
              </a:rPr>
              <a:t>    приобретение </a:t>
            </a:r>
            <a:r>
              <a:rPr lang="ru-RU" sz="1100" dirty="0">
                <a:latin typeface="Liberation Serif" pitchFamily="18" charset="0"/>
              </a:rPr>
              <a:t>детской мебели в МБДОУ № 27 (с.Новопышминское</a:t>
            </a:r>
            <a:r>
              <a:rPr lang="ru-RU" sz="1100" dirty="0" smtClean="0">
                <a:latin typeface="Liberation Serif" pitchFamily="18" charset="0"/>
              </a:rPr>
              <a:t>) - </a:t>
            </a:r>
            <a:r>
              <a:rPr lang="ru-RU" sz="1100" dirty="0">
                <a:latin typeface="Liberation Serif" pitchFamily="18" charset="0"/>
              </a:rPr>
              <a:t>- 330,00 тыс. руб</a:t>
            </a:r>
            <a:r>
              <a:rPr lang="ru-RU" sz="1100" dirty="0" smtClean="0">
                <a:latin typeface="Liberation Serif" pitchFamily="18" charset="0"/>
              </a:rPr>
              <a:t>.;</a:t>
            </a:r>
            <a:endParaRPr lang="ru-RU" sz="1100" dirty="0">
              <a:latin typeface="Liberation Serif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100" dirty="0">
                <a:latin typeface="Liberation Serif" pitchFamily="18" charset="0"/>
              </a:rPr>
              <a:t>- </a:t>
            </a:r>
            <a:r>
              <a:rPr lang="ru-RU" sz="1100" dirty="0" smtClean="0">
                <a:latin typeface="Liberation Serif" pitchFamily="18" charset="0"/>
              </a:rPr>
              <a:t>   </a:t>
            </a:r>
            <a:r>
              <a:rPr lang="ru-RU" sz="1100" dirty="0">
                <a:latin typeface="Liberation Serif" pitchFamily="18" charset="0"/>
              </a:rPr>
              <a:t>монтаж пожарной сигнализации и системы оповещения людей о пожаре в МАДОУ № </a:t>
            </a:r>
            <a:r>
              <a:rPr lang="ru-RU" sz="1100" dirty="0" smtClean="0">
                <a:latin typeface="Liberation Serif" pitchFamily="18" charset="0"/>
              </a:rPr>
              <a:t>8 - 99,08 тыс. руб. </a:t>
            </a:r>
            <a:endParaRPr lang="ru-RU" sz="1100" dirty="0">
              <a:latin typeface="Liberation Serif" panose="02020603050405020304" pitchFamily="18" charset="0"/>
            </a:endParaRPr>
          </a:p>
        </p:txBody>
      </p:sp>
      <p:pic>
        <p:nvPicPr>
          <p:cNvPr id="58370" name="Picture 2" descr="https://avatars.mds.yandex.net/i?id=2f6fb63ae37009b98a98559f0a92c4bddb197b38-5234808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3407" y="3590047"/>
            <a:ext cx="2071703" cy="1520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4" name="Picture 6" descr="https://hr.government-nnov.ru/render/storage/7f/3e/c52545c89cd2bf5f3de796447c7833b8cfc88d0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579" y="5229202"/>
            <a:ext cx="2071703" cy="136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58847" y="86529"/>
            <a:ext cx="8858824" cy="75018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pic>
        <p:nvPicPr>
          <p:cNvPr id="12" name="Рисунок 11" descr="C:\Users\NL\Music\Герб с короной вар.5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47" y="83482"/>
            <a:ext cx="374015" cy="6388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483768" y="68969"/>
            <a:ext cx="5857916" cy="52322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Дошкольное образование</a:t>
            </a:r>
          </a:p>
        </p:txBody>
      </p:sp>
      <p:pic>
        <p:nvPicPr>
          <p:cNvPr id="15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371" y="83482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701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94499" y="765723"/>
            <a:ext cx="61056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Liberation Serif" panose="02020603050405020304" pitchFamily="18" charset="0"/>
                <a:cs typeface="Times New Roman" pitchFamily="18" charset="0"/>
              </a:rPr>
              <a:t>На территории муниципального округа Сухой Лог в 2025 году осуществляли деятельность  13 образовательных учреждений, из них 6 расположены в городе, 7 – в сельских населенных пунктах, в том числе: 6 бюджетных и 7 автономных учреждений</a:t>
            </a:r>
            <a:endParaRPr lang="ru-RU" sz="1600" dirty="0">
              <a:latin typeface="Liberation Serif" panose="02020603050405020304" pitchFamily="18" charset="0"/>
              <a:cs typeface="Times New Roman" pitchFamily="18" charset="0"/>
            </a:endParaRP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1197353419"/>
              </p:ext>
            </p:extLst>
          </p:nvPr>
        </p:nvGraphicFramePr>
        <p:xfrm>
          <a:off x="6084168" y="334694"/>
          <a:ext cx="2859780" cy="1654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6838335" y="761741"/>
            <a:ext cx="93610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>
              <a:defRPr sz="10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1200" b="1" dirty="0" smtClean="0">
                <a:solidFill>
                  <a:schemeClr val="bg1"/>
                </a:solidFill>
                <a:latin typeface="Liberation Serif" panose="02020603050405020304" pitchFamily="18" charset="0"/>
              </a:rPr>
              <a:t>1 106 560,9</a:t>
            </a:r>
            <a:endParaRPr lang="en-US" sz="1200" dirty="0">
              <a:solidFill>
                <a:schemeClr val="bg1"/>
              </a:solidFill>
              <a:latin typeface="Liberation Serif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8154040"/>
              </p:ext>
            </p:extLst>
          </p:nvPr>
        </p:nvGraphicFramePr>
        <p:xfrm>
          <a:off x="2483768" y="2068775"/>
          <a:ext cx="6336704" cy="206313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12368"/>
                <a:gridCol w="720080"/>
                <a:gridCol w="792088"/>
                <a:gridCol w="792088"/>
                <a:gridCol w="720080"/>
              </a:tblGrid>
              <a:tr h="384274">
                <a:tc>
                  <a:txBody>
                    <a:bodyPr/>
                    <a:lstStyle/>
                    <a:p>
                      <a:endParaRPr lang="ru-RU" sz="1100" dirty="0"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Liberation Serif" panose="02020603050405020304" pitchFamily="18" charset="0"/>
                        </a:rPr>
                        <a:t>Ед. изм.</a:t>
                      </a:r>
                      <a:endParaRPr lang="ru-RU" sz="1100" dirty="0"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Liberation Serif" panose="02020603050405020304" pitchFamily="18" charset="0"/>
                        </a:rPr>
                        <a:t>2024 год   факт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Liberation Serif" panose="02020603050405020304" pitchFamily="18" charset="0"/>
                        </a:rPr>
                        <a:t>2025 год план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Liberation Serif" panose="02020603050405020304" pitchFamily="18" charset="0"/>
                        </a:rPr>
                        <a:t>2025 год   факт</a:t>
                      </a:r>
                      <a:endParaRPr lang="ru-RU" sz="1100" b="1" dirty="0">
                        <a:solidFill>
                          <a:schemeClr val="bg1"/>
                        </a:solidFill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8427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Liberation Serif" panose="02020603050405020304" pitchFamily="18" charset="0"/>
                        </a:rPr>
                        <a:t>Численность обучающихся в муниципальных общеобразовательных учреждениях</a:t>
                      </a:r>
                      <a:endParaRPr lang="ru-RU" sz="1100" dirty="0">
                        <a:solidFill>
                          <a:srgbClr val="002060"/>
                        </a:solidFill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Liberation Serif" panose="02020603050405020304" pitchFamily="18" charset="0"/>
                        </a:rPr>
                        <a:t>человек</a:t>
                      </a:r>
                      <a:endParaRPr lang="ru-RU" sz="1100" dirty="0">
                        <a:solidFill>
                          <a:srgbClr val="002060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Times New Roman"/>
                          <a:cs typeface="Arial"/>
                        </a:rPr>
                        <a:t> 5 951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Calibri"/>
                          <a:cs typeface="Times New Roman"/>
                        </a:rPr>
                        <a:t>5 909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Calibri"/>
                          <a:cs typeface="Times New Roman"/>
                        </a:rPr>
                        <a:t>5 871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535239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Liberation Serif" panose="02020603050405020304" pitchFamily="18" charset="0"/>
                        </a:rPr>
                        <a:t>Расходы бюджета на общее образование в расчете на 1 обучающегося в муниципальных общеобразовательных учреждениях</a:t>
                      </a:r>
                      <a:endParaRPr lang="ru-RU" sz="1100" dirty="0">
                        <a:solidFill>
                          <a:srgbClr val="002060"/>
                        </a:solidFill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Liberation Serif" panose="02020603050405020304" pitchFamily="18" charset="0"/>
                        </a:rPr>
                        <a:t>тыс.руб.</a:t>
                      </a:r>
                      <a:endParaRPr lang="ru-RU" sz="1100" dirty="0">
                        <a:solidFill>
                          <a:srgbClr val="002060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Times New Roman"/>
                          <a:cs typeface="Arial"/>
                        </a:rPr>
                        <a:t>186,3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Calibri"/>
                          <a:cs typeface="Times New Roman"/>
                        </a:rPr>
                        <a:t>234,6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Calibri"/>
                          <a:cs typeface="Times New Roman"/>
                        </a:rPr>
                        <a:t>222,8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6153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Liberation Serif" panose="02020603050405020304" pitchFamily="18" charset="0"/>
                        </a:rPr>
                        <a:t>Среднемесячная  заработная плата</a:t>
                      </a:r>
                      <a:r>
                        <a:rPr lang="ru-RU" sz="1100" baseline="0" dirty="0" smtClean="0">
                          <a:latin typeface="Liberation Serif" panose="02020603050405020304" pitchFamily="18" charset="0"/>
                        </a:rPr>
                        <a:t> педагогических работников муниципальных общеобразовательных учреждений</a:t>
                      </a:r>
                      <a:endParaRPr lang="ru-RU" sz="1100" dirty="0">
                        <a:solidFill>
                          <a:srgbClr val="002060"/>
                        </a:solidFill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Liberation Serif" panose="02020603050405020304" pitchFamily="18" charset="0"/>
                        </a:rPr>
                        <a:t>рублей</a:t>
                      </a:r>
                      <a:endParaRPr lang="ru-RU" sz="1100" dirty="0">
                        <a:solidFill>
                          <a:srgbClr val="002060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Times New Roman"/>
                          <a:cs typeface="Arial"/>
                        </a:rPr>
                        <a:t>60 487,63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Calibri"/>
                          <a:cs typeface="Times New Roman"/>
                        </a:rPr>
                        <a:t>75 053,9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Calibri"/>
                          <a:cs typeface="Times New Roman"/>
                        </a:rPr>
                        <a:t>77 232,2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2411760" y="4149080"/>
            <a:ext cx="6624736" cy="2659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ru-RU" sz="120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Расходы в рамках подпрограммы включают в том числе:</a:t>
            </a:r>
          </a:p>
          <a:p>
            <a:pPr marL="171450" indent="-171450">
              <a:lnSpc>
                <a:spcPct val="110000"/>
              </a:lnSpc>
              <a:buFontTx/>
              <a:buChar char="-"/>
            </a:pPr>
            <a:r>
              <a:rPr lang="ru-RU" sz="950" dirty="0" smtClean="0">
                <a:latin typeface="Liberation Serif" panose="02020603050405020304" pitchFamily="18" charset="0"/>
              </a:rPr>
              <a:t>выполнение </a:t>
            </a:r>
            <a:r>
              <a:rPr lang="ru-RU" sz="950" dirty="0">
                <a:latin typeface="Liberation Serif" panose="02020603050405020304" pitchFamily="18" charset="0"/>
              </a:rPr>
              <a:t>муниципального задания в </a:t>
            </a:r>
            <a:r>
              <a:rPr lang="ru-RU" sz="950" dirty="0" smtClean="0">
                <a:latin typeface="Liberation Serif" panose="02020603050405020304" pitchFamily="18" charset="0"/>
              </a:rPr>
              <a:t>13 муниципальных общеобразовательных учреждениях – 845 321,9 тыс</a:t>
            </a:r>
            <a:r>
              <a:rPr lang="ru-RU" sz="950" dirty="0">
                <a:latin typeface="Liberation Serif" panose="02020603050405020304" pitchFamily="18" charset="0"/>
              </a:rPr>
              <a:t>. руб</a:t>
            </a:r>
            <a:r>
              <a:rPr lang="ru-RU" sz="950" dirty="0" smtClean="0">
                <a:latin typeface="Liberation Serif" panose="02020603050405020304" pitchFamily="18" charset="0"/>
              </a:rPr>
              <a:t>.;</a:t>
            </a:r>
          </a:p>
          <a:p>
            <a:pPr marL="171450" indent="-171450">
              <a:lnSpc>
                <a:spcPct val="110000"/>
              </a:lnSpc>
              <a:buFontTx/>
              <a:buChar char="-"/>
            </a:pPr>
            <a:r>
              <a:rPr lang="ru-RU" sz="950" dirty="0" smtClean="0">
                <a:latin typeface="Liberation Serif" panose="02020603050405020304" pitchFamily="18" charset="0"/>
              </a:rPr>
              <a:t>субсидии на иные цели – 155 463,3 тыс. руб. (ремонтные работы в СОШ, горячее питание, классное руководство, бесплатный проезд детей –сирот, </a:t>
            </a:r>
            <a:r>
              <a:rPr lang="ru-RU" sz="950" dirty="0">
                <a:latin typeface="Liberation Serif" pitchFamily="18" charset="0"/>
              </a:rPr>
              <a:t>проведение мероприятий по обеспечению деятельности советников директора по </a:t>
            </a:r>
            <a:r>
              <a:rPr lang="ru-RU" sz="950" dirty="0" smtClean="0">
                <a:latin typeface="Liberation Serif" pitchFamily="18" charset="0"/>
              </a:rPr>
              <a:t>воспитанию и обеспечение деятельности советников, </a:t>
            </a:r>
            <a:r>
              <a:rPr lang="ru-RU" sz="1000" dirty="0">
                <a:latin typeface="Liberation Serif" pitchFamily="18" charset="0"/>
              </a:rPr>
              <a:t>приобретение оборудования на пищеблок МБОУ ООШ № 9 (с. Рудянское)</a:t>
            </a:r>
            <a:r>
              <a:rPr lang="ru-RU" sz="950" dirty="0" smtClean="0">
                <a:latin typeface="Liberation Serif" pitchFamily="18" charset="0"/>
              </a:rPr>
              <a:t> и др.);</a:t>
            </a:r>
          </a:p>
          <a:p>
            <a:pPr marL="171450" indent="-171450">
              <a:lnSpc>
                <a:spcPct val="110000"/>
              </a:lnSpc>
              <a:buFontTx/>
              <a:buChar char="-"/>
            </a:pPr>
            <a:r>
              <a:rPr lang="ru-RU" sz="1000" dirty="0" smtClean="0">
                <a:latin typeface="Liberation Serif" pitchFamily="18" charset="0"/>
              </a:rPr>
              <a:t>реализация </a:t>
            </a:r>
            <a:r>
              <a:rPr lang="ru-RU" sz="1000" dirty="0">
                <a:latin typeface="Liberation Serif" pitchFamily="18" charset="0"/>
              </a:rPr>
              <a:t>проекта </a:t>
            </a:r>
            <a:r>
              <a:rPr lang="ru-RU" sz="1000" dirty="0" smtClean="0">
                <a:latin typeface="Liberation Serif" pitchFamily="18" charset="0"/>
              </a:rPr>
              <a:t>«Кабинет </a:t>
            </a:r>
            <a:r>
              <a:rPr lang="ru-RU" sz="1000" dirty="0">
                <a:latin typeface="Liberation Serif" pitchFamily="18" charset="0"/>
              </a:rPr>
              <a:t>"</a:t>
            </a:r>
            <a:r>
              <a:rPr lang="ru-RU" sz="1000" dirty="0" smtClean="0">
                <a:latin typeface="Liberation Serif" pitchFamily="18" charset="0"/>
              </a:rPr>
              <a:t>Светофор» </a:t>
            </a:r>
            <a:r>
              <a:rPr lang="ru-RU" sz="1000" dirty="0">
                <a:latin typeface="Liberation Serif" pitchFamily="18" charset="0"/>
              </a:rPr>
              <a:t>в рамках инициативного </a:t>
            </a:r>
            <a:r>
              <a:rPr lang="ru-RU" sz="1000" dirty="0" smtClean="0">
                <a:latin typeface="Liberation Serif" pitchFamily="18" charset="0"/>
              </a:rPr>
              <a:t>бюджетирования (приобретено </a:t>
            </a:r>
            <a:r>
              <a:rPr lang="ru-RU" sz="1000" dirty="0">
                <a:latin typeface="Liberation Serif" pitchFamily="18" charset="0"/>
              </a:rPr>
              <a:t>оборудование в МБОУ ООШ № 9 (с.Рудянское</a:t>
            </a:r>
            <a:r>
              <a:rPr lang="ru-RU" sz="1000" dirty="0" smtClean="0">
                <a:latin typeface="Liberation Serif" pitchFamily="18" charset="0"/>
              </a:rPr>
              <a:t>)  - </a:t>
            </a:r>
            <a:r>
              <a:rPr lang="ru-RU" sz="1000" dirty="0">
                <a:latin typeface="Liberation Serif" pitchFamily="18" charset="0"/>
              </a:rPr>
              <a:t>250,00 </a:t>
            </a:r>
            <a:r>
              <a:rPr lang="ru-RU" sz="1000" dirty="0" smtClean="0">
                <a:latin typeface="Liberation Serif" pitchFamily="18" charset="0"/>
              </a:rPr>
              <a:t>тыс.руб.; </a:t>
            </a:r>
          </a:p>
          <a:p>
            <a:pPr marL="171450" indent="-171450">
              <a:lnSpc>
                <a:spcPct val="110000"/>
              </a:lnSpc>
              <a:buFontTx/>
              <a:buChar char="-"/>
            </a:pPr>
            <a:r>
              <a:rPr lang="ru-RU" sz="950" dirty="0" smtClean="0">
                <a:latin typeface="Liberation Serif" pitchFamily="18" charset="0"/>
              </a:rPr>
              <a:t>капитальный </a:t>
            </a:r>
            <a:r>
              <a:rPr lang="ru-RU" sz="950" dirty="0">
                <a:latin typeface="Liberation Serif" pitchFamily="18" charset="0"/>
              </a:rPr>
              <a:t>ремонт здания спортивного зала МАОУ СОШ № 10 </a:t>
            </a:r>
            <a:r>
              <a:rPr lang="ru-RU" sz="950" dirty="0" smtClean="0">
                <a:latin typeface="Liberation Serif" pitchFamily="18" charset="0"/>
              </a:rPr>
              <a:t>в </a:t>
            </a:r>
            <a:r>
              <a:rPr lang="ru-RU" sz="950" dirty="0">
                <a:latin typeface="Liberation Serif" pitchFamily="18" charset="0"/>
              </a:rPr>
              <a:t>с. </a:t>
            </a:r>
            <a:r>
              <a:rPr lang="ru-RU" sz="950" dirty="0" smtClean="0">
                <a:latin typeface="Liberation Serif" pitchFamily="18" charset="0"/>
              </a:rPr>
              <a:t>Курьи – 7 931,1 тыс. руб.;</a:t>
            </a:r>
          </a:p>
          <a:p>
            <a:pPr marL="171450" indent="-171450">
              <a:lnSpc>
                <a:spcPct val="110000"/>
              </a:lnSpc>
              <a:buFontTx/>
              <a:buChar char="-"/>
            </a:pPr>
            <a:r>
              <a:rPr lang="ru-RU" sz="1000" dirty="0" smtClean="0">
                <a:latin typeface="Liberation Serif" pitchFamily="18" charset="0"/>
              </a:rPr>
              <a:t>проведение </a:t>
            </a:r>
            <a:r>
              <a:rPr lang="ru-RU" sz="1000" dirty="0">
                <a:latin typeface="Liberation Serif" pitchFamily="18" charset="0"/>
              </a:rPr>
              <a:t>мероприятий по модернизации школьных систем </a:t>
            </a:r>
            <a:r>
              <a:rPr lang="ru-RU" sz="1000" dirty="0" smtClean="0">
                <a:latin typeface="Liberation Serif" pitchFamily="18" charset="0"/>
              </a:rPr>
              <a:t>образования (капитальный </a:t>
            </a:r>
            <a:r>
              <a:rPr lang="ru-RU" sz="1000" dirty="0">
                <a:latin typeface="Liberation Serif" pitchFamily="18" charset="0"/>
              </a:rPr>
              <a:t>ремонт МАОУ СОШ № 7 и МБОУ СОШ № </a:t>
            </a:r>
            <a:r>
              <a:rPr lang="ru-RU" sz="1000" dirty="0" smtClean="0">
                <a:latin typeface="Liberation Serif" pitchFamily="18" charset="0"/>
              </a:rPr>
              <a:t>3) -107</a:t>
            </a:r>
            <a:r>
              <a:rPr lang="ru-RU" sz="1000" dirty="0">
                <a:latin typeface="Liberation Serif" pitchFamily="18" charset="0"/>
              </a:rPr>
              <a:t> 066,26 </a:t>
            </a:r>
            <a:r>
              <a:rPr lang="ru-RU" sz="1000" dirty="0" smtClean="0">
                <a:latin typeface="Liberation Serif" pitchFamily="18" charset="0"/>
              </a:rPr>
              <a:t>тыс. руб.;</a:t>
            </a:r>
          </a:p>
          <a:p>
            <a:pPr marL="171450" indent="-171450">
              <a:lnSpc>
                <a:spcPct val="110000"/>
              </a:lnSpc>
              <a:buFontTx/>
              <a:buChar char="-"/>
            </a:pPr>
            <a:r>
              <a:rPr lang="ru-RU" sz="1000" dirty="0" smtClean="0">
                <a:latin typeface="Liberation Serif" pitchFamily="18" charset="0"/>
              </a:rPr>
              <a:t>реализация </a:t>
            </a:r>
            <a:r>
              <a:rPr lang="ru-RU" sz="1000" dirty="0">
                <a:latin typeface="Liberation Serif" pitchFamily="18" charset="0"/>
              </a:rPr>
              <a:t>мероприятий по модернизации школьных систем образования </a:t>
            </a:r>
            <a:r>
              <a:rPr lang="ru-RU" sz="1000" dirty="0" smtClean="0">
                <a:latin typeface="Liberation Serif" pitchFamily="18" charset="0"/>
              </a:rPr>
              <a:t>- 191</a:t>
            </a:r>
            <a:r>
              <a:rPr lang="ru-RU" sz="1000" dirty="0">
                <a:latin typeface="Liberation Serif" pitchFamily="18" charset="0"/>
              </a:rPr>
              <a:t> 350,65 </a:t>
            </a:r>
            <a:r>
              <a:rPr lang="ru-RU" sz="1000" dirty="0" smtClean="0">
                <a:latin typeface="Liberation Serif" pitchFamily="18" charset="0"/>
              </a:rPr>
              <a:t>тыс. руб.;</a:t>
            </a:r>
            <a:endParaRPr lang="ru-RU" sz="1000" dirty="0">
              <a:latin typeface="Liberation Serif" pitchFamily="18" charset="0"/>
            </a:endParaRPr>
          </a:p>
          <a:p>
            <a:pPr marL="171450" indent="-171450">
              <a:lnSpc>
                <a:spcPct val="110000"/>
              </a:lnSpc>
              <a:buFontTx/>
              <a:buChar char="-"/>
            </a:pPr>
            <a:r>
              <a:rPr lang="ru-RU" sz="950" dirty="0" smtClean="0">
                <a:latin typeface="Liberation Serif" pitchFamily="18" charset="0"/>
              </a:rPr>
              <a:t>создание </a:t>
            </a:r>
            <a:r>
              <a:rPr lang="ru-RU" sz="950" dirty="0">
                <a:latin typeface="Liberation Serif" pitchFamily="18" charset="0"/>
              </a:rPr>
              <a:t>и обеспечение функционирования центров образования естественно-научной и технологической направленностей </a:t>
            </a:r>
            <a:r>
              <a:rPr lang="ru-RU" sz="950" dirty="0" smtClean="0">
                <a:latin typeface="Liberation Serif" pitchFamily="18" charset="0"/>
              </a:rPr>
              <a:t>в </a:t>
            </a:r>
            <a:r>
              <a:rPr lang="ru-RU" sz="950" dirty="0">
                <a:latin typeface="Liberation Serif" pitchFamily="18" charset="0"/>
              </a:rPr>
              <a:t>сельской местности </a:t>
            </a:r>
            <a:r>
              <a:rPr lang="ru-RU" sz="950" dirty="0" smtClean="0">
                <a:latin typeface="Liberation Serif" pitchFamily="18" charset="0"/>
              </a:rPr>
              <a:t>(центр «Точка </a:t>
            </a:r>
            <a:r>
              <a:rPr lang="ru-RU" sz="950" dirty="0">
                <a:latin typeface="Liberation Serif" pitchFamily="18" charset="0"/>
              </a:rPr>
              <a:t>роста» </a:t>
            </a:r>
            <a:r>
              <a:rPr lang="ru-RU" sz="1000" dirty="0">
                <a:latin typeface="Liberation Serif" pitchFamily="18" charset="0"/>
              </a:rPr>
              <a:t>в МАОУ СОШ № 10 (с.Новопышминское), МБОУ ЗСОШ № 8 (с.Знаменское)</a:t>
            </a:r>
            <a:r>
              <a:rPr lang="ru-RU" sz="950" dirty="0" smtClean="0">
                <a:latin typeface="Liberation Serif" pitchFamily="18" charset="0"/>
              </a:rPr>
              <a:t>) – 1 700,0 тыс. руб.</a:t>
            </a:r>
          </a:p>
        </p:txBody>
      </p:sp>
      <p:pic>
        <p:nvPicPr>
          <p:cNvPr id="59396" name="Picture 4" descr="https://avatars.mds.yandex.net/i?id=c83d5fd482254a154a7523db0f41f252-5597167-images-thumbs&amp;ref=rim&amp;n=33&amp;w=225&amp;h=15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645024"/>
            <a:ext cx="2143125" cy="14287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400" name="Picture 8" descr="https://avatars.mds.yandex.net/i?id=145e3a1246d84ad8a5846a0c000911ba72be2ca9-8282002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22" y="5246757"/>
            <a:ext cx="2174081" cy="144938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402" name="Picture 10" descr="https://avatars.mds.yandex.net/i?id=043bdb1ab6401f91ab423861d02e53975dfeca55-7543946-images-thumbs&amp;n=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45" y="2046195"/>
            <a:ext cx="2134555" cy="142303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158847" y="86529"/>
            <a:ext cx="8858824" cy="67919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pic>
        <p:nvPicPr>
          <p:cNvPr id="13" name="Рисунок 12" descr="C:\Users\NL\Music\Герб с короной вар.5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92" y="106721"/>
            <a:ext cx="374015" cy="6388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555776" y="82667"/>
            <a:ext cx="554461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0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Общее образование</a:t>
            </a:r>
            <a:endParaRPr lang="ru-RU" sz="3000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pic>
        <p:nvPicPr>
          <p:cNvPr id="17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3" y="92525"/>
            <a:ext cx="989287" cy="728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069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893116124"/>
              </p:ext>
            </p:extLst>
          </p:nvPr>
        </p:nvGraphicFramePr>
        <p:xfrm>
          <a:off x="6113740" y="703438"/>
          <a:ext cx="2915816" cy="1586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611562" y="2818316"/>
            <a:ext cx="5459247" cy="59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  <a:latin typeface="Cambria" pitchFamily="18" charset="0"/>
                <a:cs typeface="Times New Roman" pitchFamily="18" charset="0"/>
              </a:rPr>
              <a:t>  Средства 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Cambria" pitchFamily="18" charset="0"/>
                <a:cs typeface="Times New Roman" pitchFamily="18" charset="0"/>
              </a:rPr>
              <a:t>данной подпрограммы были направлены</a:t>
            </a: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  <a:latin typeface="Cambria" pitchFamily="18" charset="0"/>
                <a:cs typeface="Times New Roman" pitchFamily="18" charset="0"/>
              </a:rPr>
              <a:t>:</a:t>
            </a:r>
          </a:p>
          <a:p>
            <a:pPr>
              <a:lnSpc>
                <a:spcPct val="120000"/>
              </a:lnSpc>
            </a:pPr>
            <a:endParaRPr lang="ru-RU" sz="1400" dirty="0" smtClean="0">
              <a:solidFill>
                <a:schemeClr val="bg2">
                  <a:lumMod val="10000"/>
                </a:schemeClr>
              </a:solidFill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5854" y="806548"/>
            <a:ext cx="5810322" cy="200726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dirty="0" smtClean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pPr algn="ctr"/>
            <a:endParaRPr lang="ru-RU" sz="1400" dirty="0" smtClean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pPr algn="ctr"/>
            <a:endParaRPr lang="ru-RU" sz="1400" dirty="0" smtClean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pPr algn="ctr"/>
            <a:endParaRPr lang="ru-RU" sz="1400" dirty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pPr algn="ctr"/>
            <a:endParaRPr lang="ru-RU" sz="1400" dirty="0" smtClean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pPr algn="just">
              <a:lnSpc>
                <a:spcPct val="110000"/>
              </a:lnSpc>
            </a:pPr>
            <a:endParaRPr lang="ru-RU" sz="1400" dirty="0" smtClean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algn="just">
              <a:lnSpc>
                <a:spcPct val="110000"/>
              </a:lnSpc>
            </a:pPr>
            <a:r>
              <a:rPr lang="ru-RU" sz="15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         </a:t>
            </a:r>
            <a:r>
              <a:rPr lang="ru-RU" sz="16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В рамках подпрограммы «Развитие </a:t>
            </a:r>
            <a:r>
              <a:rPr lang="ru-RU" sz="160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дополнительного образования в </a:t>
            </a:r>
            <a:r>
              <a:rPr lang="ru-RU" sz="16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муниципальном </a:t>
            </a:r>
            <a:r>
              <a:rPr lang="ru-RU" sz="160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округе Сухой </a:t>
            </a:r>
            <a:r>
              <a:rPr lang="ru-RU" sz="16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Лог» муниципальной программы </a:t>
            </a:r>
            <a:r>
              <a:rPr lang="ru-RU" sz="160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«Развитие системы образования в </a:t>
            </a:r>
            <a:r>
              <a:rPr lang="ru-RU" sz="16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муниципальном </a:t>
            </a:r>
            <a:r>
              <a:rPr lang="ru-RU" sz="160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округе Сухой </a:t>
            </a:r>
            <a:r>
              <a:rPr lang="ru-RU" sz="16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Лог» свою деятельность осуществляет организация дополнительного образования детей</a:t>
            </a: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 МАУ ДО «Центр дополнительного образования»</a:t>
            </a:r>
            <a:endParaRPr lang="ru-RU" sz="1400" dirty="0">
              <a:solidFill>
                <a:schemeClr val="bg2">
                  <a:lumMod val="10000"/>
                </a:schemeClr>
              </a:solidFill>
              <a:latin typeface="Cambria" panose="02040503050406030204" pitchFamily="18" charset="0"/>
            </a:endParaRPr>
          </a:p>
          <a:p>
            <a:pPr algn="just"/>
            <a:endParaRPr lang="ru-RU" sz="1400" u="sng" dirty="0" smtClean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pPr algn="ctr"/>
            <a:endParaRPr lang="ru-RU" sz="1200" dirty="0" smtClean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pPr algn="ctr"/>
            <a:r>
              <a:rPr lang="ru-RU" sz="1200" dirty="0" smtClean="0">
                <a:solidFill>
                  <a:schemeClr val="tx2"/>
                </a:solidFill>
                <a:latin typeface="Cambria" panose="02040503050406030204" pitchFamily="18" charset="0"/>
              </a:rPr>
              <a:t>      </a:t>
            </a:r>
            <a:endParaRPr lang="ru-RU" sz="1400" dirty="0" smtClean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pPr algn="r"/>
            <a:r>
              <a:rPr lang="ru-RU" sz="1400" dirty="0" smtClean="0">
                <a:solidFill>
                  <a:schemeClr val="tx2"/>
                </a:solidFill>
                <a:latin typeface="Cambria" panose="02040503050406030204" pitchFamily="18" charset="0"/>
              </a:rPr>
              <a:t>  </a:t>
            </a:r>
            <a:endParaRPr lang="ru-RU" sz="1400" dirty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pPr algn="ctr">
              <a:lnSpc>
                <a:spcPct val="120000"/>
              </a:lnSpc>
            </a:pPr>
            <a:endParaRPr lang="ru-RU" sz="1400" dirty="0" smtClean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pPr algn="ctr">
              <a:lnSpc>
                <a:spcPct val="120000"/>
              </a:lnSpc>
            </a:pPr>
            <a:endParaRPr lang="ru-RU" sz="1400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28" name="Диаграмма 27"/>
          <p:cNvGraphicFramePr/>
          <p:nvPr>
            <p:extLst>
              <p:ext uri="{D42A27DB-BD31-4B8C-83A1-F6EECF244321}">
                <p14:modId xmlns:p14="http://schemas.microsoft.com/office/powerpoint/2010/main" val="2904339839"/>
              </p:ext>
            </p:extLst>
          </p:nvPr>
        </p:nvGraphicFramePr>
        <p:xfrm>
          <a:off x="395538" y="3356992"/>
          <a:ext cx="6192687" cy="3255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0418" name="Picture 2" descr="https://avatars.mds.yandex.net/i?id=9d9dbd5de7b1c0b673dfad78873e28092ea4aacb-8193216-images-thumbs&amp;n=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8" y="5373218"/>
            <a:ext cx="1993439" cy="1328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20" name="Picture 4" descr="https://avatars.mds.yandex.net/i?id=61c147b47815b6469a4634c2f87fc2faea0fa9a6-3694487-images-thumbs&amp;n=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583" y="3866204"/>
            <a:ext cx="1993439" cy="1328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22" name="Picture 6" descr="https://avatars.mds.yandex.net/i?id=8626b181dbf2328cca1039f5d268fcfa657c88ab-8201030-images-thumbs&amp;n=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929" y="2492898"/>
            <a:ext cx="1954091" cy="122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158847" y="86529"/>
            <a:ext cx="8858824" cy="72001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pic>
        <p:nvPicPr>
          <p:cNvPr id="10" name="Рисунок 9" descr="C:\Users\NL\Music\Герб с короной вар.5.pn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46" y="86529"/>
            <a:ext cx="374015" cy="6388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242741" y="86529"/>
            <a:ext cx="5986901" cy="52322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Дополнительное образование</a:t>
            </a:r>
          </a:p>
        </p:txBody>
      </p:sp>
      <p:pic>
        <p:nvPicPr>
          <p:cNvPr id="13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5945" y="83753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753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58847" y="86529"/>
            <a:ext cx="8858823" cy="67817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pic>
        <p:nvPicPr>
          <p:cNvPr id="2" name="Рисунок 5" descr="http://im0-tub-ru.yandex.net/i?id=71088846-41-72&amp;n=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502" y="764704"/>
            <a:ext cx="1916219" cy="1321732"/>
          </a:xfrm>
          <a:prstGeom prst="rect">
            <a:avLst/>
          </a:prstGeom>
          <a:noFill/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62467" name="Picture 3" descr="C:\Documents and Settings\Светлана\Local Settings\Temporary Internet Files\Content.IE5\Y9VG143M\DSCN0752 [1024x768]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0678" y="3794290"/>
            <a:ext cx="1916219" cy="1427857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17" name="Прямоугольник 3"/>
          <p:cNvSpPr>
            <a:spLocks noChangeArrowheads="1"/>
          </p:cNvSpPr>
          <p:nvPr/>
        </p:nvSpPr>
        <p:spPr bwMode="auto">
          <a:xfrm>
            <a:off x="2500301" y="163448"/>
            <a:ext cx="560009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Обеспечение отдыха и оздоровления </a:t>
            </a:r>
            <a:r>
              <a:rPr lang="ru-RU" sz="20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детей</a:t>
            </a: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934389"/>
              </p:ext>
            </p:extLst>
          </p:nvPr>
        </p:nvGraphicFramePr>
        <p:xfrm>
          <a:off x="2444121" y="764704"/>
          <a:ext cx="6417679" cy="2927911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107799"/>
                <a:gridCol w="792088"/>
                <a:gridCol w="720080"/>
                <a:gridCol w="797712"/>
              </a:tblGrid>
              <a:tr h="251477">
                <a:tc rowSpan="2">
                  <a:txBody>
                    <a:bodyPr/>
                    <a:lstStyle/>
                    <a:p>
                      <a:endParaRPr lang="ru-RU" sz="110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Liberation Serif" pitchFamily="18" charset="0"/>
                        </a:rPr>
                        <a:t>2024 год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Liberation Serif" pitchFamily="18" charset="0"/>
                        </a:rPr>
                        <a:t>факт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Liberation Serif" pitchFamily="18" charset="0"/>
                        </a:rPr>
                        <a:t>2025 год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Cambria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51477">
                <a:tc vMerge="1">
                  <a:txBody>
                    <a:bodyPr/>
                    <a:lstStyle/>
                    <a:p>
                      <a:endParaRPr lang="ru-RU" sz="1600" dirty="0">
                        <a:latin typeface="Cambria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Cambria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Liberation Serif" pitchFamily="18" charset="0"/>
                        </a:rPr>
                        <a:t>план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Liberation Serif" pitchFamily="18" charset="0"/>
                        </a:rPr>
                        <a:t>факт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83771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Liberation Serif" pitchFamily="18" charset="0"/>
                        </a:rPr>
                        <a:t>Всего</a:t>
                      </a:r>
                      <a:r>
                        <a:rPr lang="ru-RU" sz="1050" baseline="0" dirty="0" smtClean="0">
                          <a:latin typeface="Liberation Serif" pitchFamily="18" charset="0"/>
                        </a:rPr>
                        <a:t> </a:t>
                      </a:r>
                      <a:r>
                        <a:rPr lang="ru-RU" sz="1050" dirty="0" smtClean="0">
                          <a:latin typeface="Liberation Serif" pitchFamily="18" charset="0"/>
                        </a:rPr>
                        <a:t>расходы на летнюю оздоровительную кампанию</a:t>
                      </a:r>
                      <a:r>
                        <a:rPr lang="ru-RU" sz="1050" baseline="0" dirty="0" smtClean="0">
                          <a:latin typeface="Liberation Serif" pitchFamily="18" charset="0"/>
                        </a:rPr>
                        <a:t>, в том числе: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28 235,8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34 441,7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34 140,2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</a:tr>
              <a:tr h="247595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050" dirty="0" smtClean="0">
                          <a:latin typeface="Liberation Serif" pitchFamily="18" charset="0"/>
                        </a:rPr>
                        <a:t> за счет средств областного бюджета, тыс. руб.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15 842,3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27 786,7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27 649,5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</a:tr>
              <a:tr h="247595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050" dirty="0" smtClean="0">
                          <a:latin typeface="Liberation Serif" pitchFamily="18" charset="0"/>
                        </a:rPr>
                        <a:t> за счет средств местного бюджета, тыс. руб.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5 388,8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6 655,0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6 490,7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</a:tr>
              <a:tr h="1208848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050" dirty="0" smtClean="0">
                          <a:latin typeface="Liberation Serif" pitchFamily="18" charset="0"/>
                        </a:rPr>
                        <a:t> Субвенции местным бюджетам на осуществление государственных полномочий Свердловской области по организации и обеспечению отдыха и оздоровления детей (за исключением детей-сирот и детей, оставшихся без попечения родителей, детей, находящихся в трудной жизненной ситуации) в учебное время, включая мероприятия по обеспечению безопасности их жизни и здоровья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2 253,4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2 424,1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2 286,9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</a:tr>
              <a:tr h="407804"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sz="1050" dirty="0" smtClean="0">
                          <a:latin typeface="Liberation Serif" pitchFamily="18" charset="0"/>
                        </a:rPr>
                        <a:t>Осуществление мероприятий на обеспечение отдыха отдельных категорий детей на побережье Черного моря</a:t>
                      </a:r>
                      <a:endParaRPr lang="ru-RU" sz="105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4 751,2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5 256,7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5 256,7</a:t>
                      </a:r>
                      <a:endParaRPr lang="ru-RU" sz="105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9" name="Прямоугольник 14"/>
          <p:cNvSpPr>
            <a:spLocks noChangeArrowheads="1"/>
          </p:cNvSpPr>
          <p:nvPr/>
        </p:nvSpPr>
        <p:spPr bwMode="auto">
          <a:xfrm>
            <a:off x="290677" y="5373216"/>
            <a:ext cx="8653145" cy="10956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1100" b="1" u="sng" dirty="0">
                <a:solidFill>
                  <a:schemeClr val="tx1"/>
                </a:solidFill>
                <a:latin typeface="Liberation Serif" pitchFamily="18" charset="0"/>
              </a:rPr>
              <a:t>Общее количество детей,  оздоровленных  за летний  период  -  3 </a:t>
            </a:r>
            <a:r>
              <a:rPr lang="ru-RU" sz="1100" b="1" u="sng" dirty="0" smtClean="0">
                <a:solidFill>
                  <a:schemeClr val="tx1"/>
                </a:solidFill>
                <a:latin typeface="Liberation Serif" pitchFamily="18" charset="0"/>
              </a:rPr>
              <a:t>211  </a:t>
            </a:r>
            <a:r>
              <a:rPr lang="ru-RU" sz="1100" b="1" u="sng" dirty="0">
                <a:solidFill>
                  <a:schemeClr val="tx1"/>
                </a:solidFill>
                <a:latin typeface="Liberation Serif" pitchFamily="18" charset="0"/>
              </a:rPr>
              <a:t>человек:</a:t>
            </a:r>
            <a:endParaRPr lang="ru-RU" sz="1100" dirty="0">
              <a:solidFill>
                <a:schemeClr val="tx1"/>
              </a:solidFill>
              <a:latin typeface="Liberation Serif" pitchFamily="18" charset="0"/>
            </a:endParaRPr>
          </a:p>
          <a:p>
            <a:pPr lvl="0"/>
            <a:r>
              <a:rPr lang="ru-RU" sz="1080" dirty="0">
                <a:solidFill>
                  <a:schemeClr val="tx1"/>
                </a:solidFill>
                <a:latin typeface="Liberation Serif" pitchFamily="18" charset="0"/>
              </a:rPr>
              <a:t> </a:t>
            </a:r>
            <a:r>
              <a:rPr lang="ru-RU" sz="1080" dirty="0" smtClean="0">
                <a:solidFill>
                  <a:schemeClr val="tx1"/>
                </a:solidFill>
                <a:latin typeface="Liberation Serif" pitchFamily="18" charset="0"/>
              </a:rPr>
              <a:t>- в </a:t>
            </a:r>
            <a:r>
              <a:rPr lang="ru-RU" sz="1080" dirty="0">
                <a:solidFill>
                  <a:schemeClr val="tx1"/>
                </a:solidFill>
                <a:latin typeface="Liberation Serif" pitchFamily="18" charset="0"/>
              </a:rPr>
              <a:t>лагерях дневного пребывания – 2 </a:t>
            </a:r>
            <a:r>
              <a:rPr lang="ru-RU" sz="1080" dirty="0" smtClean="0">
                <a:solidFill>
                  <a:schemeClr val="tx1"/>
                </a:solidFill>
                <a:latin typeface="Liberation Serif" pitchFamily="18" charset="0"/>
              </a:rPr>
              <a:t>198 </a:t>
            </a:r>
            <a:r>
              <a:rPr lang="ru-RU" sz="1080" dirty="0">
                <a:solidFill>
                  <a:schemeClr val="tx1"/>
                </a:solidFill>
                <a:latin typeface="Liberation Serif" pitchFamily="18" charset="0"/>
              </a:rPr>
              <a:t>человек</a:t>
            </a:r>
            <a:r>
              <a:rPr lang="ru-RU" sz="1080" dirty="0" smtClean="0">
                <a:solidFill>
                  <a:schemeClr val="tx1"/>
                </a:solidFill>
                <a:latin typeface="Liberation Serif" pitchFamily="18" charset="0"/>
              </a:rPr>
              <a:t>;  </a:t>
            </a:r>
            <a:r>
              <a:rPr lang="ru-RU" sz="1080" dirty="0">
                <a:solidFill>
                  <a:schemeClr val="tx1"/>
                </a:solidFill>
                <a:latin typeface="Liberation Serif" pitchFamily="18" charset="0"/>
              </a:rPr>
              <a:t>в загородных лагерях – </a:t>
            </a:r>
            <a:r>
              <a:rPr lang="ru-RU" sz="1080" dirty="0" smtClean="0">
                <a:solidFill>
                  <a:schemeClr val="tx1"/>
                </a:solidFill>
                <a:latin typeface="Liberation Serif" pitchFamily="18" charset="0"/>
              </a:rPr>
              <a:t>592 человека;  </a:t>
            </a:r>
            <a:r>
              <a:rPr lang="ru-RU" sz="1080" dirty="0">
                <a:solidFill>
                  <a:schemeClr val="tx1"/>
                </a:solidFill>
                <a:latin typeface="Liberation Serif" pitchFamily="18" charset="0"/>
              </a:rPr>
              <a:t>в </a:t>
            </a:r>
            <a:r>
              <a:rPr lang="ru-RU" sz="1100" dirty="0">
                <a:solidFill>
                  <a:schemeClr val="tx1"/>
                </a:solidFill>
                <a:latin typeface="Liberation Serif" pitchFamily="18" charset="0"/>
              </a:rPr>
              <a:t>санаторно-оздоровительных лагерях </a:t>
            </a:r>
            <a:r>
              <a:rPr lang="ru-RU" sz="1080" dirty="0" smtClean="0">
                <a:solidFill>
                  <a:schemeClr val="tx1"/>
                </a:solidFill>
                <a:latin typeface="Liberation Serif" pitchFamily="18" charset="0"/>
              </a:rPr>
              <a:t>– 306 </a:t>
            </a:r>
            <a:r>
              <a:rPr lang="ru-RU" sz="1080" dirty="0">
                <a:solidFill>
                  <a:schemeClr val="tx1"/>
                </a:solidFill>
                <a:latin typeface="Liberation Serif" pitchFamily="18" charset="0"/>
              </a:rPr>
              <a:t>человек</a:t>
            </a:r>
          </a:p>
          <a:p>
            <a:r>
              <a:rPr lang="ru-RU" sz="1080" dirty="0">
                <a:solidFill>
                  <a:schemeClr val="tx1"/>
                </a:solidFill>
                <a:latin typeface="Liberation Serif" pitchFamily="18" charset="0"/>
              </a:rPr>
              <a:t>- за счет средств областного бюджета 52 </a:t>
            </a:r>
            <a:r>
              <a:rPr lang="ru-RU" sz="1080" dirty="0" smtClean="0">
                <a:solidFill>
                  <a:schemeClr val="tx1"/>
                </a:solidFill>
                <a:latin typeface="Liberation Serif" pitchFamily="18" charset="0"/>
              </a:rPr>
              <a:t>ребенка </a:t>
            </a:r>
            <a:r>
              <a:rPr lang="ru-RU" sz="1080" dirty="0">
                <a:solidFill>
                  <a:schemeClr val="tx1"/>
                </a:solidFill>
                <a:latin typeface="Liberation Serif" pitchFamily="18" charset="0"/>
              </a:rPr>
              <a:t>отдохнули на побережье Черного моря </a:t>
            </a:r>
            <a:r>
              <a:rPr lang="ru-RU" sz="1080" dirty="0" smtClean="0">
                <a:solidFill>
                  <a:schemeClr val="tx1"/>
                </a:solidFill>
                <a:latin typeface="Liberation Serif" pitchFamily="18" charset="0"/>
              </a:rPr>
              <a:t>в  г. Анапа, были оплачены </a:t>
            </a:r>
            <a:r>
              <a:rPr lang="ru-RU" sz="1080" dirty="0">
                <a:solidFill>
                  <a:schemeClr val="tx1"/>
                </a:solidFill>
                <a:latin typeface="Liberation Serif" pitchFamily="18" charset="0"/>
              </a:rPr>
              <a:t>проезд и путевки </a:t>
            </a:r>
            <a:r>
              <a:rPr lang="ru-RU" sz="1080" dirty="0" smtClean="0">
                <a:solidFill>
                  <a:schemeClr val="tx1"/>
                </a:solidFill>
                <a:latin typeface="Liberation Serif" pitchFamily="18" charset="0"/>
              </a:rPr>
              <a:t>на отдых в </a:t>
            </a:r>
            <a:r>
              <a:rPr lang="ru-RU" sz="1080" dirty="0">
                <a:solidFill>
                  <a:schemeClr val="tx1"/>
                </a:solidFill>
                <a:latin typeface="Liberation Serif" pitchFamily="18" charset="0"/>
              </a:rPr>
              <a:t>СОК «</a:t>
            </a:r>
            <a:r>
              <a:rPr lang="ru-RU" sz="1080" dirty="0" smtClean="0">
                <a:solidFill>
                  <a:schemeClr val="tx1"/>
                </a:solidFill>
                <a:latin typeface="Liberation Serif" pitchFamily="18" charset="0"/>
              </a:rPr>
              <a:t>Жемчужина»;</a:t>
            </a:r>
            <a:endParaRPr lang="ru-RU" sz="1080" dirty="0">
              <a:solidFill>
                <a:schemeClr val="tx1"/>
              </a:solidFill>
              <a:latin typeface="Liberation Serif" pitchFamily="18" charset="0"/>
            </a:endParaRPr>
          </a:p>
          <a:p>
            <a:r>
              <a:rPr lang="ru-RU" sz="1080" dirty="0">
                <a:solidFill>
                  <a:schemeClr val="tx1"/>
                </a:solidFill>
                <a:latin typeface="Liberation Serif" pitchFamily="18" charset="0"/>
              </a:rPr>
              <a:t>- за счет средств областного бюджета оздоровлены </a:t>
            </a:r>
            <a:r>
              <a:rPr lang="ru-RU" sz="1080" dirty="0" smtClean="0">
                <a:solidFill>
                  <a:schemeClr val="tx1"/>
                </a:solidFill>
                <a:latin typeface="Liberation Serif" pitchFamily="18" charset="0"/>
              </a:rPr>
              <a:t>63 ребенка </a:t>
            </a:r>
            <a:r>
              <a:rPr lang="ru-RU" sz="1080" dirty="0">
                <a:solidFill>
                  <a:schemeClr val="tx1"/>
                </a:solidFill>
                <a:latin typeface="Liberation Serif" pitchFamily="18" charset="0"/>
              </a:rPr>
              <a:t>в учебное время в </a:t>
            </a:r>
            <a:r>
              <a:rPr lang="ru-RU" sz="1080" dirty="0" smtClean="0">
                <a:solidFill>
                  <a:schemeClr val="tx1"/>
                </a:solidFill>
                <a:latin typeface="Liberation Serif" pitchFamily="18" charset="0"/>
              </a:rPr>
              <a:t>Санатории «Курьи</a:t>
            </a:r>
            <a:r>
              <a:rPr lang="ru-RU" sz="1080" dirty="0">
                <a:solidFill>
                  <a:schemeClr val="tx1"/>
                </a:solidFill>
                <a:latin typeface="Liberation Serif" pitchFamily="18" charset="0"/>
              </a:rPr>
              <a:t>».</a:t>
            </a:r>
          </a:p>
          <a:p>
            <a:r>
              <a:rPr lang="ru-RU" sz="1080" dirty="0">
                <a:solidFill>
                  <a:schemeClr val="tx1"/>
                </a:solidFill>
                <a:latin typeface="Liberation Serif" pitchFamily="18" charset="0"/>
              </a:rPr>
              <a:t>Число несовершеннолетних граждан, трудоустроенных в летний период – </a:t>
            </a:r>
            <a:r>
              <a:rPr lang="ru-RU" sz="1080" dirty="0" smtClean="0">
                <a:solidFill>
                  <a:schemeClr val="tx1"/>
                </a:solidFill>
                <a:latin typeface="Liberation Serif" pitchFamily="18" charset="0"/>
              </a:rPr>
              <a:t>120  </a:t>
            </a:r>
            <a:r>
              <a:rPr lang="ru-RU" sz="1080" dirty="0">
                <a:solidFill>
                  <a:schemeClr val="tx1"/>
                </a:solidFill>
                <a:latin typeface="Liberation Serif" pitchFamily="18" charset="0"/>
              </a:rPr>
              <a:t>человека, </a:t>
            </a:r>
            <a:r>
              <a:rPr lang="ru-RU" sz="1080" dirty="0" smtClean="0">
                <a:solidFill>
                  <a:schemeClr val="tx1"/>
                </a:solidFill>
                <a:latin typeface="Liberation Serif" pitchFamily="18" charset="0"/>
              </a:rPr>
              <a:t> планируемое </a:t>
            </a:r>
            <a:r>
              <a:rPr lang="ru-RU" sz="1080" dirty="0">
                <a:solidFill>
                  <a:schemeClr val="tx1"/>
                </a:solidFill>
                <a:latin typeface="Liberation Serif" pitchFamily="18" charset="0"/>
              </a:rPr>
              <a:t>количество – 94 </a:t>
            </a:r>
            <a:r>
              <a:rPr lang="ru-RU" sz="1080" dirty="0" smtClean="0">
                <a:solidFill>
                  <a:schemeClr val="tx1"/>
                </a:solidFill>
                <a:latin typeface="Liberation Serif" pitchFamily="18" charset="0"/>
              </a:rPr>
              <a:t>человека.</a:t>
            </a:r>
            <a:endParaRPr lang="ru-RU" sz="1080" dirty="0">
              <a:solidFill>
                <a:schemeClr val="tx1"/>
              </a:solidFill>
              <a:latin typeface="Liberation Serif" pitchFamily="18" charset="0"/>
            </a:endParaRPr>
          </a:p>
        </p:txBody>
      </p:sp>
      <p:pic>
        <p:nvPicPr>
          <p:cNvPr id="58372" name="Picture 4" descr="https://www.tyr74.ru/images/ural/big363image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01" y="2220956"/>
            <a:ext cx="1916219" cy="1418426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80" name="Picture 12" descr="https://i.incamp.ru/u/1/46/zarya-66-2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4121" y="3794290"/>
            <a:ext cx="2127879" cy="1415123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82" name="Picture 14" descr="https://pp.userapi.com/c604629/v604629075/e9c8/6V0TYuMehps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794290"/>
            <a:ext cx="2120322" cy="1413548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96" name="Picture 28" descr="https://avatars.mds.yandex.net/get-altay/1899727/2a0000016e253f2a9d3ad299db286e0a20c4/XXL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720" y="3771588"/>
            <a:ext cx="1871725" cy="1403794"/>
          </a:xfrm>
          <a:prstGeom prst="rect">
            <a:avLst/>
          </a:prstGeom>
          <a:noFill/>
          <a:ln>
            <a:solidFill>
              <a:schemeClr val="accent6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C:\Users\NL\Music\Герб с короной вар.5.pn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47" y="57150"/>
            <a:ext cx="374015" cy="63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616" y="87318"/>
            <a:ext cx="894054" cy="657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830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8847" y="86529"/>
            <a:ext cx="8858823" cy="69480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843808" y="203100"/>
            <a:ext cx="4739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Liberation Serif" pitchFamily="18" charset="0"/>
              </a:rPr>
              <a:t>Педагогические кадры 21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Liberation Serif" pitchFamily="18" charset="0"/>
              </a:rPr>
              <a:t>века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Liberation Serif" pitchFamily="18" charset="0"/>
            </a:endParaRPr>
          </a:p>
        </p:txBody>
      </p:sp>
      <p:pic>
        <p:nvPicPr>
          <p:cNvPr id="61442" name="Picture 2" descr="https://avatars.mds.yandex.net/i?id=d552b42281e43236b6059b0c410b9ca5382957fd-10498726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854" y="781338"/>
            <a:ext cx="2001360" cy="164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44" name="Picture 4" descr="http://ds3kogalym.ucoz.ru/kartinki/img_16196560259059-1-1024x57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742" y="4187187"/>
            <a:ext cx="2955511" cy="2219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30769" y="781338"/>
            <a:ext cx="791769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100" b="1" dirty="0" smtClean="0">
                <a:latin typeface="Liberation Serif" pitchFamily="18" charset="0"/>
              </a:rPr>
              <a:t>                                           В </a:t>
            </a:r>
            <a:r>
              <a:rPr lang="ru-RU" sz="1100" b="1" dirty="0">
                <a:latin typeface="Liberation Serif" pitchFamily="18" charset="0"/>
              </a:rPr>
              <a:t>рамках мероприятия </a:t>
            </a:r>
            <a:r>
              <a:rPr lang="ru-RU" sz="1100" i="1" dirty="0">
                <a:latin typeface="Liberation Serif" pitchFamily="18" charset="0"/>
              </a:rPr>
              <a:t>«Меры, направленные на обеспечение </a:t>
            </a:r>
            <a:r>
              <a:rPr lang="ru-RU" sz="1100" i="1" dirty="0" smtClean="0">
                <a:latin typeface="Liberation Serif" pitchFamily="18" charset="0"/>
              </a:rPr>
              <a:t>квалифицированными педагогическими</a:t>
            </a:r>
          </a:p>
          <a:p>
            <a:pPr lvl="0"/>
            <a:r>
              <a:rPr lang="ru-RU" sz="1100" i="1" dirty="0">
                <a:latin typeface="Liberation Serif" pitchFamily="18" charset="0"/>
              </a:rPr>
              <a:t> </a:t>
            </a:r>
            <a:r>
              <a:rPr lang="ru-RU" sz="1100" i="1" dirty="0" smtClean="0">
                <a:latin typeface="Liberation Serif" pitchFamily="18" charset="0"/>
              </a:rPr>
              <a:t>                                          кадрами </a:t>
            </a:r>
            <a:r>
              <a:rPr lang="ru-RU" sz="1100" i="1" dirty="0">
                <a:latin typeface="Liberation Serif" pitchFamily="18" charset="0"/>
              </a:rPr>
              <a:t>муниципальные образовательные учреждения, подведомственные Управлению </a:t>
            </a:r>
            <a:r>
              <a:rPr lang="ru-RU" sz="1100" i="1" dirty="0" smtClean="0">
                <a:latin typeface="Liberation Serif" pitchFamily="18" charset="0"/>
              </a:rPr>
              <a:t>образования</a:t>
            </a:r>
          </a:p>
          <a:p>
            <a:pPr lvl="0"/>
            <a:r>
              <a:rPr lang="ru-RU" sz="1100" i="1" dirty="0">
                <a:latin typeface="Liberation Serif" pitchFamily="18" charset="0"/>
              </a:rPr>
              <a:t> </a:t>
            </a:r>
            <a:r>
              <a:rPr lang="ru-RU" sz="1100" i="1" dirty="0" smtClean="0">
                <a:latin typeface="Liberation Serif" pitchFamily="18" charset="0"/>
              </a:rPr>
              <a:t>                                         Администрации муниципального </a:t>
            </a:r>
            <a:r>
              <a:rPr lang="ru-RU" sz="1100" i="1" dirty="0">
                <a:latin typeface="Liberation Serif" pitchFamily="18" charset="0"/>
              </a:rPr>
              <a:t>округа Сухой Лог</a:t>
            </a:r>
            <a:r>
              <a:rPr lang="ru-RU" sz="1100" i="1" dirty="0" smtClean="0">
                <a:latin typeface="Liberation Serif" pitchFamily="18" charset="0"/>
              </a:rPr>
              <a:t>»</a:t>
            </a:r>
            <a:r>
              <a:rPr lang="ru-RU" sz="1100" dirty="0" smtClean="0">
                <a:latin typeface="Liberation Serif" pitchFamily="18" charset="0"/>
              </a:rPr>
              <a:t>:</a:t>
            </a:r>
          </a:p>
          <a:p>
            <a:pPr lvl="0"/>
            <a:r>
              <a:rPr lang="ru-RU" sz="1100" dirty="0">
                <a:latin typeface="Liberation Serif" pitchFamily="18" charset="0"/>
              </a:rPr>
              <a:t> </a:t>
            </a:r>
            <a:r>
              <a:rPr lang="ru-RU" sz="1100" dirty="0" smtClean="0">
                <a:latin typeface="Liberation Serif" pitchFamily="18" charset="0"/>
              </a:rPr>
              <a:t>                                 </a:t>
            </a:r>
          </a:p>
          <a:p>
            <a:pPr lvl="0"/>
            <a:r>
              <a:rPr lang="ru-RU" sz="1100" dirty="0" smtClean="0">
                <a:latin typeface="Liberation Serif" pitchFamily="18" charset="0"/>
              </a:rPr>
              <a:t>                                        -  выплачена стипендия 22 студентам педагогических колледжей, педагогических университетов из</a:t>
            </a:r>
          </a:p>
          <a:p>
            <a:pPr lvl="0"/>
            <a:r>
              <a:rPr lang="ru-RU" sz="1100" dirty="0">
                <a:latin typeface="Liberation Serif" pitchFamily="18" charset="0"/>
              </a:rPr>
              <a:t> </a:t>
            </a:r>
            <a:r>
              <a:rPr lang="ru-RU" sz="1100" dirty="0" smtClean="0">
                <a:latin typeface="Liberation Serif" pitchFamily="18" charset="0"/>
              </a:rPr>
              <a:t>                                          средств местного </a:t>
            </a:r>
            <a:r>
              <a:rPr lang="ru-RU" sz="1100" dirty="0">
                <a:latin typeface="Liberation Serif" pitchFamily="18" charset="0"/>
              </a:rPr>
              <a:t>бюджета </a:t>
            </a:r>
            <a:r>
              <a:rPr lang="ru-RU" sz="1100" dirty="0" smtClean="0">
                <a:latin typeface="Liberation Serif" pitchFamily="18" charset="0"/>
              </a:rPr>
              <a:t>в размере 1 365,0 </a:t>
            </a:r>
            <a:r>
              <a:rPr lang="ru-RU" sz="1100" dirty="0">
                <a:latin typeface="Liberation Serif" pitchFamily="18" charset="0"/>
              </a:rPr>
              <a:t>тыс</a:t>
            </a:r>
            <a:r>
              <a:rPr lang="ru-RU" sz="1100" dirty="0" smtClean="0">
                <a:latin typeface="Liberation Serif" pitchFamily="18" charset="0"/>
              </a:rPr>
              <a:t>. рублей</a:t>
            </a:r>
            <a:r>
              <a:rPr lang="ru-RU" sz="1100" dirty="0">
                <a:latin typeface="Liberation Serif" pitchFamily="18" charset="0"/>
              </a:rPr>
              <a:t>; </a:t>
            </a:r>
            <a:endParaRPr lang="ru-RU" sz="1100" dirty="0" smtClean="0">
              <a:latin typeface="Liberation Serif" pitchFamily="18" charset="0"/>
            </a:endParaRPr>
          </a:p>
          <a:p>
            <a:pPr lvl="0"/>
            <a:r>
              <a:rPr lang="ru-RU" sz="1100" dirty="0">
                <a:solidFill>
                  <a:srgbClr val="FF0000"/>
                </a:solidFill>
                <a:latin typeface="Liberation Serif" pitchFamily="18" charset="0"/>
              </a:rPr>
              <a:t> </a:t>
            </a:r>
            <a:r>
              <a:rPr lang="ru-RU" sz="1100" dirty="0" smtClean="0">
                <a:solidFill>
                  <a:srgbClr val="FF0000"/>
                </a:solidFill>
                <a:latin typeface="Liberation Serif" pitchFamily="18" charset="0"/>
              </a:rPr>
              <a:t>                                       </a:t>
            </a:r>
            <a:r>
              <a:rPr lang="ru-RU" sz="1100" dirty="0" smtClean="0">
                <a:latin typeface="Liberation Serif" pitchFamily="18" charset="0"/>
              </a:rPr>
              <a:t>-  оплачено </a:t>
            </a:r>
            <a:r>
              <a:rPr lang="ru-RU" sz="1100" dirty="0">
                <a:latin typeface="Liberation Serif" pitchFamily="18" charset="0"/>
              </a:rPr>
              <a:t>обучение студента </a:t>
            </a:r>
            <a:r>
              <a:rPr lang="ru-RU" sz="1100" dirty="0" smtClean="0">
                <a:latin typeface="Liberation Serif" pitchFamily="18" charset="0"/>
              </a:rPr>
              <a:t>педагогического колледжа </a:t>
            </a:r>
            <a:r>
              <a:rPr lang="ru-RU" sz="1100" dirty="0">
                <a:latin typeface="Liberation Serif" pitchFamily="18" charset="0"/>
              </a:rPr>
              <a:t>в размере </a:t>
            </a:r>
            <a:r>
              <a:rPr lang="ru-RU" sz="1100" dirty="0" smtClean="0">
                <a:latin typeface="Liberation Serif" pitchFamily="18" charset="0"/>
              </a:rPr>
              <a:t>77,1 </a:t>
            </a:r>
            <a:r>
              <a:rPr lang="ru-RU" sz="1100" dirty="0">
                <a:latin typeface="Liberation Serif" pitchFamily="18" charset="0"/>
              </a:rPr>
              <a:t>тыс</a:t>
            </a:r>
            <a:r>
              <a:rPr lang="ru-RU" sz="1100" dirty="0" smtClean="0">
                <a:latin typeface="Liberation Serif" pitchFamily="18" charset="0"/>
              </a:rPr>
              <a:t>. рублей</a:t>
            </a:r>
            <a:r>
              <a:rPr lang="ru-RU" sz="1100" dirty="0">
                <a:latin typeface="Liberation Serif" pitchFamily="18" charset="0"/>
              </a:rPr>
              <a:t>; </a:t>
            </a:r>
            <a:endParaRPr lang="ru-RU" sz="1100" dirty="0" smtClean="0">
              <a:latin typeface="Liberation Serif" pitchFamily="18" charset="0"/>
            </a:endParaRPr>
          </a:p>
          <a:p>
            <a:pPr lvl="0"/>
            <a:r>
              <a:rPr lang="ru-RU" sz="1100" dirty="0" smtClean="0">
                <a:latin typeface="Liberation Serif" pitchFamily="18" charset="0"/>
              </a:rPr>
              <a:t>                                        - выплачено единовременное пособие </a:t>
            </a:r>
            <a:r>
              <a:rPr lang="ru-RU" sz="1100" dirty="0">
                <a:latin typeface="Liberation Serif" pitchFamily="18" charset="0"/>
              </a:rPr>
              <a:t>на обзаведение хозяйством </a:t>
            </a:r>
            <a:r>
              <a:rPr lang="ru-RU" sz="1100" dirty="0" smtClean="0">
                <a:latin typeface="Liberation Serif" pitchFamily="18" charset="0"/>
              </a:rPr>
              <a:t>1 молодому педагогу в размере 100,0 </a:t>
            </a:r>
          </a:p>
          <a:p>
            <a:pPr lvl="0"/>
            <a:r>
              <a:rPr lang="ru-RU" sz="1100" dirty="0">
                <a:latin typeface="Liberation Serif" pitchFamily="18" charset="0"/>
              </a:rPr>
              <a:t> </a:t>
            </a:r>
            <a:r>
              <a:rPr lang="ru-RU" sz="1100" dirty="0" smtClean="0">
                <a:latin typeface="Liberation Serif" pitchFamily="18" charset="0"/>
              </a:rPr>
              <a:t>                                         тыс. рублей </a:t>
            </a:r>
            <a:r>
              <a:rPr lang="ru-RU" sz="1100" dirty="0">
                <a:latin typeface="Liberation Serif" pitchFamily="18" charset="0"/>
              </a:rPr>
              <a:t>за </a:t>
            </a:r>
            <a:r>
              <a:rPr lang="ru-RU" sz="1100" dirty="0" smtClean="0">
                <a:latin typeface="Liberation Serif" pitchFamily="18" charset="0"/>
              </a:rPr>
              <a:t>счет  средств </a:t>
            </a:r>
            <a:r>
              <a:rPr lang="ru-RU" sz="1100" dirty="0">
                <a:latin typeface="Liberation Serif" pitchFamily="18" charset="0"/>
              </a:rPr>
              <a:t>местного </a:t>
            </a:r>
            <a:r>
              <a:rPr lang="ru-RU" sz="1100" dirty="0" smtClean="0">
                <a:latin typeface="Liberation Serif" pitchFamily="18" charset="0"/>
              </a:rPr>
              <a:t>бюджета;</a:t>
            </a:r>
          </a:p>
          <a:p>
            <a:pPr marL="171450" lvl="0" indent="-171450">
              <a:buFontTx/>
              <a:buChar char="-"/>
            </a:pPr>
            <a:endParaRPr lang="ru-RU" sz="1100" dirty="0">
              <a:solidFill>
                <a:srgbClr val="FF0000"/>
              </a:solidFill>
              <a:latin typeface="Liberation Serif" pitchFamily="18" charset="0"/>
            </a:endParaRPr>
          </a:p>
          <a:p>
            <a:pPr lvl="0"/>
            <a:r>
              <a:rPr lang="ru-RU" sz="1100" b="1" dirty="0" smtClean="0">
                <a:solidFill>
                  <a:srgbClr val="FF0000"/>
                </a:solidFill>
                <a:latin typeface="Liberation Serif" pitchFamily="18" charset="0"/>
              </a:rPr>
              <a:t> </a:t>
            </a:r>
            <a:r>
              <a:rPr lang="ru-RU" sz="1100" b="1" dirty="0" smtClean="0">
                <a:latin typeface="Liberation Serif" pitchFamily="18" charset="0"/>
              </a:rPr>
              <a:t>В </a:t>
            </a:r>
            <a:r>
              <a:rPr lang="ru-RU" sz="1100" b="1" dirty="0">
                <a:latin typeface="Liberation Serif" pitchFamily="18" charset="0"/>
              </a:rPr>
              <a:t>рамках мероприятия</a:t>
            </a:r>
            <a:r>
              <a:rPr lang="ru-RU" sz="1100" dirty="0">
                <a:latin typeface="Liberation Serif" pitchFamily="18" charset="0"/>
              </a:rPr>
              <a:t> </a:t>
            </a:r>
            <a:r>
              <a:rPr lang="ru-RU" sz="1100" i="1" dirty="0">
                <a:latin typeface="Liberation Serif" pitchFamily="18" charset="0"/>
              </a:rPr>
              <a:t>«Поддержка талантливой молодежи и педагогов </a:t>
            </a:r>
            <a:r>
              <a:rPr lang="ru-RU" sz="1100" i="1" dirty="0" smtClean="0">
                <a:latin typeface="Liberation Serif" pitchFamily="18" charset="0"/>
              </a:rPr>
              <a:t>(</a:t>
            </a:r>
            <a:r>
              <a:rPr lang="ru-RU" sz="1100" i="1" dirty="0">
                <a:latin typeface="Liberation Serif" pitchFamily="18" charset="0"/>
              </a:rPr>
              <a:t>премии и гранты в сфере образования</a:t>
            </a:r>
            <a:r>
              <a:rPr lang="ru-RU" sz="1100" i="1" dirty="0" smtClean="0">
                <a:latin typeface="Liberation Serif" pitchFamily="18" charset="0"/>
              </a:rPr>
              <a:t>)»:</a:t>
            </a:r>
          </a:p>
          <a:p>
            <a:pPr marL="171450" lvl="0" indent="-171450">
              <a:buFontTx/>
              <a:buChar char="-"/>
            </a:pPr>
            <a:r>
              <a:rPr lang="ru-RU" sz="1100" dirty="0" smtClean="0">
                <a:latin typeface="Liberation Serif" pitchFamily="18" charset="0"/>
              </a:rPr>
              <a:t>выплачена </a:t>
            </a:r>
            <a:r>
              <a:rPr lang="ru-RU" sz="1100" dirty="0">
                <a:latin typeface="Liberation Serif" pitchFamily="18" charset="0"/>
              </a:rPr>
              <a:t>премия </a:t>
            </a:r>
            <a:r>
              <a:rPr lang="ru-RU" sz="1100" dirty="0" smtClean="0">
                <a:latin typeface="Liberation Serif" pitchFamily="18" charset="0"/>
              </a:rPr>
              <a:t>32 </a:t>
            </a:r>
            <a:r>
              <a:rPr lang="ru-RU" sz="1100" dirty="0">
                <a:latin typeface="Liberation Serif" pitchFamily="18" charset="0"/>
              </a:rPr>
              <a:t>педагогам и </a:t>
            </a:r>
            <a:r>
              <a:rPr lang="ru-RU" sz="1100" dirty="0" smtClean="0">
                <a:latin typeface="Liberation Serif" pitchFamily="18" charset="0"/>
              </a:rPr>
              <a:t>33 </a:t>
            </a:r>
            <a:r>
              <a:rPr lang="ru-RU" sz="1100" dirty="0">
                <a:latin typeface="Liberation Serif" pitchFamily="18" charset="0"/>
              </a:rPr>
              <a:t>обучающимся </a:t>
            </a:r>
            <a:r>
              <a:rPr lang="ru-RU" sz="1100" dirty="0" smtClean="0">
                <a:latin typeface="Liberation Serif" pitchFamily="18" charset="0"/>
              </a:rPr>
              <a:t>общеобразовательных школ </a:t>
            </a:r>
            <a:r>
              <a:rPr lang="ru-RU" sz="1100" dirty="0">
                <a:latin typeface="Liberation Serif" pitchFamily="18" charset="0"/>
              </a:rPr>
              <a:t>за победу в олимпиадах </a:t>
            </a:r>
            <a:r>
              <a:rPr lang="ru-RU" sz="1100" dirty="0" smtClean="0">
                <a:latin typeface="Liberation Serif" pitchFamily="18" charset="0"/>
              </a:rPr>
              <a:t>в </a:t>
            </a:r>
            <a:r>
              <a:rPr lang="ru-RU" sz="1100" dirty="0">
                <a:latin typeface="Liberation Serif" pitchFamily="18" charset="0"/>
              </a:rPr>
              <a:t>размере </a:t>
            </a:r>
            <a:endParaRPr lang="ru-RU" sz="1100" dirty="0" smtClean="0">
              <a:latin typeface="Liberation Serif" pitchFamily="18" charset="0"/>
            </a:endParaRPr>
          </a:p>
          <a:p>
            <a:pPr lvl="0"/>
            <a:r>
              <a:rPr lang="ru-RU" sz="1100" dirty="0" smtClean="0">
                <a:latin typeface="Liberation Serif" pitchFamily="18" charset="0"/>
              </a:rPr>
              <a:t>     295,0 тыс. рублей. </a:t>
            </a:r>
          </a:p>
          <a:p>
            <a:pPr lvl="0"/>
            <a:endParaRPr lang="ru-RU" sz="1100" dirty="0">
              <a:solidFill>
                <a:srgbClr val="FF0000"/>
              </a:solidFill>
              <a:latin typeface="Liberation Serif" pitchFamily="18" charset="0"/>
            </a:endParaRPr>
          </a:p>
          <a:p>
            <a:pPr lvl="0"/>
            <a:r>
              <a:rPr lang="ru-RU" sz="1100" b="1" dirty="0" smtClean="0">
                <a:solidFill>
                  <a:srgbClr val="FF0000"/>
                </a:solidFill>
                <a:latin typeface="Liberation Serif" pitchFamily="18" charset="0"/>
              </a:rPr>
              <a:t> </a:t>
            </a:r>
            <a:r>
              <a:rPr lang="ru-RU" sz="1100" b="1" dirty="0" smtClean="0">
                <a:latin typeface="Liberation Serif" pitchFamily="18" charset="0"/>
              </a:rPr>
              <a:t>В </a:t>
            </a:r>
            <a:r>
              <a:rPr lang="ru-RU" sz="1100" b="1" dirty="0">
                <a:latin typeface="Liberation Serif" pitchFamily="18" charset="0"/>
              </a:rPr>
              <a:t>рамках мероприятия </a:t>
            </a:r>
            <a:r>
              <a:rPr lang="ru-RU" sz="1100" i="1" dirty="0">
                <a:latin typeface="Liberation Serif" pitchFamily="18" charset="0"/>
              </a:rPr>
              <a:t> Награждение нагрудным знаком </a:t>
            </a:r>
            <a:r>
              <a:rPr lang="ru-RU" sz="1100" i="1" dirty="0" smtClean="0">
                <a:latin typeface="Liberation Serif" pitchFamily="18" charset="0"/>
              </a:rPr>
              <a:t>«За </a:t>
            </a:r>
            <a:r>
              <a:rPr lang="ru-RU" sz="1100" i="1" dirty="0">
                <a:latin typeface="Liberation Serif" pitchFamily="18" charset="0"/>
              </a:rPr>
              <a:t>верность педагогической </a:t>
            </a:r>
            <a:r>
              <a:rPr lang="ru-RU" sz="1100" i="1" dirty="0" smtClean="0">
                <a:latin typeface="Liberation Serif" pitchFamily="18" charset="0"/>
              </a:rPr>
              <a:t>профессии»:</a:t>
            </a:r>
          </a:p>
          <a:p>
            <a:pPr marL="171450" lvl="0" indent="-171450">
              <a:buFontTx/>
              <a:buChar char="-"/>
            </a:pPr>
            <a:r>
              <a:rPr lang="ru-RU" sz="1100" dirty="0" smtClean="0">
                <a:latin typeface="Liberation Serif" pitchFamily="18" charset="0"/>
              </a:rPr>
              <a:t>приобретены нагрудные знаки на сумму 20,0 тыс. рублей и выплачена премия «За </a:t>
            </a:r>
            <a:r>
              <a:rPr lang="ru-RU" sz="1100" dirty="0">
                <a:latin typeface="Liberation Serif" pitchFamily="18" charset="0"/>
              </a:rPr>
              <a:t>верность педагогической профессии» </a:t>
            </a:r>
            <a:r>
              <a:rPr lang="ru-RU" sz="1100" dirty="0" smtClean="0">
                <a:latin typeface="Liberation Serif" pitchFamily="18" charset="0"/>
              </a:rPr>
              <a:t>в размере 50,0 тыс. рублей (5 </a:t>
            </a:r>
            <a:r>
              <a:rPr lang="ru-RU" sz="1100" dirty="0">
                <a:latin typeface="Liberation Serif" pitchFamily="18" charset="0"/>
              </a:rPr>
              <a:t>педагогам муниципального округа Сухой Лог по 10,0 тыс</a:t>
            </a:r>
            <a:r>
              <a:rPr lang="ru-RU" sz="1100" dirty="0" smtClean="0">
                <a:latin typeface="Liberation Serif" pitchFamily="18" charset="0"/>
              </a:rPr>
              <a:t>. рублей</a:t>
            </a:r>
            <a:r>
              <a:rPr lang="ru-RU" sz="1100" dirty="0">
                <a:latin typeface="Liberation Serif" pitchFamily="18" charset="0"/>
              </a:rPr>
              <a:t>).</a:t>
            </a:r>
          </a:p>
          <a:p>
            <a:pPr lvl="0"/>
            <a:endParaRPr lang="ru-RU" sz="1100" dirty="0">
              <a:latin typeface="Liberation Serif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38542" y="3789040"/>
            <a:ext cx="5541431" cy="27976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latin typeface="Liberation Serif" pitchFamily="18" charset="0"/>
              </a:rPr>
              <a:t>Достигнуты следующие целевые показатели:</a:t>
            </a:r>
          </a:p>
          <a:p>
            <a:endParaRPr lang="ru-RU" sz="1200" b="1" dirty="0" smtClean="0">
              <a:latin typeface="Liberation Serif" pitchFamily="18" charset="0"/>
            </a:endParaRPr>
          </a:p>
          <a:p>
            <a:pPr marL="171450" indent="-171450">
              <a:lnSpc>
                <a:spcPct val="110000"/>
              </a:lnSpc>
              <a:buFontTx/>
              <a:buChar char="-"/>
            </a:pPr>
            <a:r>
              <a:rPr lang="ru-RU" sz="1150" dirty="0" smtClean="0">
                <a:latin typeface="Liberation Serif" pitchFamily="18" charset="0"/>
              </a:rPr>
              <a:t>число </a:t>
            </a:r>
            <a:r>
              <a:rPr lang="ru-RU" sz="1150" dirty="0">
                <a:latin typeface="Liberation Serif" pitchFamily="18" charset="0"/>
              </a:rPr>
              <a:t>обучающихся, педагогических работников, получившие именные премии Главы </a:t>
            </a:r>
            <a:r>
              <a:rPr lang="ru-RU" sz="1150" dirty="0" smtClean="0">
                <a:latin typeface="Liberation Serif" pitchFamily="18" charset="0"/>
              </a:rPr>
              <a:t>муниципального </a:t>
            </a:r>
            <a:r>
              <a:rPr lang="ru-RU" sz="1150" dirty="0">
                <a:latin typeface="Liberation Serif" pitchFamily="18" charset="0"/>
              </a:rPr>
              <a:t>округа Сухой Лог для талантливой молодежи, в общей численности обучающихся по программам общего образования, составило </a:t>
            </a:r>
            <a:r>
              <a:rPr lang="ru-RU" sz="1150" dirty="0" smtClean="0">
                <a:latin typeface="Liberation Serif" pitchFamily="18" charset="0"/>
              </a:rPr>
              <a:t>65 </a:t>
            </a:r>
            <a:r>
              <a:rPr lang="ru-RU" sz="1150" dirty="0">
                <a:latin typeface="Liberation Serif" pitchFamily="18" charset="0"/>
              </a:rPr>
              <a:t>человек</a:t>
            </a:r>
            <a:r>
              <a:rPr lang="ru-RU" sz="1150" dirty="0" smtClean="0">
                <a:latin typeface="Liberation Serif" pitchFamily="18" charset="0"/>
              </a:rPr>
              <a:t>;</a:t>
            </a:r>
          </a:p>
          <a:p>
            <a:pPr marL="171450" indent="-171450">
              <a:lnSpc>
                <a:spcPct val="110000"/>
              </a:lnSpc>
              <a:buFontTx/>
              <a:buChar char="-"/>
            </a:pPr>
            <a:r>
              <a:rPr lang="ru-RU" sz="1150" dirty="0" smtClean="0">
                <a:latin typeface="Liberation Serif" pitchFamily="18" charset="0"/>
              </a:rPr>
              <a:t>количество </a:t>
            </a:r>
            <a:r>
              <a:rPr lang="ru-RU" sz="1150" dirty="0">
                <a:latin typeface="Liberation Serif" pitchFamily="18" charset="0"/>
              </a:rPr>
              <a:t>молодых специалистов, получивших единовременное пособие на обзаведение хозяйством педагогическим работникам, поступившим на работу в муниципальные </a:t>
            </a:r>
            <a:r>
              <a:rPr lang="ru-RU" sz="1150" dirty="0" smtClean="0">
                <a:latin typeface="Liberation Serif" pitchFamily="18" charset="0"/>
              </a:rPr>
              <a:t>образовательные </a:t>
            </a:r>
            <a:r>
              <a:rPr lang="ru-RU" sz="1150" dirty="0">
                <a:latin typeface="Liberation Serif" pitchFamily="18" charset="0"/>
              </a:rPr>
              <a:t>учреждения в год после окончания обучения, составило </a:t>
            </a:r>
            <a:r>
              <a:rPr lang="ru-RU" sz="1150" dirty="0" smtClean="0">
                <a:latin typeface="Liberation Serif" pitchFamily="18" charset="0"/>
              </a:rPr>
              <a:t>1 </a:t>
            </a:r>
            <a:r>
              <a:rPr lang="ru-RU" sz="1150" dirty="0">
                <a:latin typeface="Liberation Serif" pitchFamily="18" charset="0"/>
              </a:rPr>
              <a:t>человек</a:t>
            </a:r>
            <a:r>
              <a:rPr lang="ru-RU" sz="1150" dirty="0" smtClean="0">
                <a:latin typeface="Liberation Serif" pitchFamily="18" charset="0"/>
              </a:rPr>
              <a:t>;</a:t>
            </a:r>
          </a:p>
          <a:p>
            <a:pPr marL="171450" indent="-171450">
              <a:lnSpc>
                <a:spcPct val="110000"/>
              </a:lnSpc>
              <a:buFontTx/>
              <a:buChar char="-"/>
            </a:pPr>
            <a:r>
              <a:rPr lang="ru-RU" sz="1150" dirty="0" smtClean="0">
                <a:latin typeface="Liberation Serif" pitchFamily="18" charset="0"/>
              </a:rPr>
              <a:t>количество </a:t>
            </a:r>
            <a:r>
              <a:rPr lang="ru-RU" sz="1150" dirty="0">
                <a:latin typeface="Liberation Serif" pitchFamily="18" charset="0"/>
              </a:rPr>
              <a:t>стипендиатов, обучающихся в организациях, </a:t>
            </a:r>
            <a:r>
              <a:rPr lang="ru-RU" sz="1150" dirty="0" smtClean="0">
                <a:latin typeface="Liberation Serif" pitchFamily="18" charset="0"/>
              </a:rPr>
              <a:t>осуществляющих</a:t>
            </a:r>
          </a:p>
          <a:p>
            <a:pPr>
              <a:lnSpc>
                <a:spcPct val="110000"/>
              </a:lnSpc>
            </a:pPr>
            <a:r>
              <a:rPr lang="ru-RU" sz="1150" dirty="0">
                <a:latin typeface="Liberation Serif" pitchFamily="18" charset="0"/>
              </a:rPr>
              <a:t> </a:t>
            </a:r>
            <a:r>
              <a:rPr lang="ru-RU" sz="1150" dirty="0" smtClean="0">
                <a:latin typeface="Liberation Serif" pitchFamily="18" charset="0"/>
              </a:rPr>
              <a:t>   образовательную </a:t>
            </a:r>
            <a:r>
              <a:rPr lang="ru-RU" sz="1150" dirty="0">
                <a:latin typeface="Liberation Serif" pitchFamily="18" charset="0"/>
              </a:rPr>
              <a:t>деятельность по программам среднего </a:t>
            </a:r>
            <a:r>
              <a:rPr lang="ru-RU" sz="1150" dirty="0" smtClean="0">
                <a:latin typeface="Liberation Serif" pitchFamily="18" charset="0"/>
              </a:rPr>
              <a:t>профессионального</a:t>
            </a:r>
            <a:r>
              <a:rPr lang="ru-RU" sz="1150" dirty="0">
                <a:latin typeface="Liberation Serif" pitchFamily="18" charset="0"/>
              </a:rPr>
              <a:t>, </a:t>
            </a:r>
            <a:endParaRPr lang="ru-RU" sz="1150" dirty="0" smtClean="0">
              <a:latin typeface="Liberation Serif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150" dirty="0">
                <a:latin typeface="Liberation Serif" pitchFamily="18" charset="0"/>
              </a:rPr>
              <a:t> </a:t>
            </a:r>
            <a:r>
              <a:rPr lang="ru-RU" sz="1150" dirty="0" smtClean="0">
                <a:latin typeface="Liberation Serif" pitchFamily="18" charset="0"/>
              </a:rPr>
              <a:t>   высшего </a:t>
            </a:r>
            <a:r>
              <a:rPr lang="ru-RU" sz="1150" dirty="0">
                <a:latin typeface="Liberation Serif" pitchFamily="18" charset="0"/>
              </a:rPr>
              <a:t>профессионального образования педагогической направленности, </a:t>
            </a:r>
            <a:r>
              <a:rPr lang="ru-RU" sz="1150" dirty="0" smtClean="0">
                <a:latin typeface="Liberation Serif" pitchFamily="18" charset="0"/>
              </a:rPr>
              <a:t>на</a:t>
            </a:r>
          </a:p>
          <a:p>
            <a:pPr>
              <a:lnSpc>
                <a:spcPct val="110000"/>
              </a:lnSpc>
            </a:pPr>
            <a:r>
              <a:rPr lang="ru-RU" sz="1150" dirty="0">
                <a:latin typeface="Liberation Serif" pitchFamily="18" charset="0"/>
              </a:rPr>
              <a:t> </a:t>
            </a:r>
            <a:r>
              <a:rPr lang="ru-RU" sz="1150" dirty="0" smtClean="0">
                <a:latin typeface="Liberation Serif" pitchFamily="18" charset="0"/>
              </a:rPr>
              <a:t>   </a:t>
            </a:r>
            <a:r>
              <a:rPr lang="ru-RU" sz="1150" dirty="0">
                <a:latin typeface="Liberation Serif" pitchFamily="18" charset="0"/>
              </a:rPr>
              <a:t>бюджетной основе по очной форме обучения, составило </a:t>
            </a:r>
            <a:r>
              <a:rPr lang="ru-RU" sz="1150" dirty="0" smtClean="0">
                <a:latin typeface="Liberation Serif" pitchFamily="18" charset="0"/>
              </a:rPr>
              <a:t>22 человека.</a:t>
            </a:r>
            <a:endParaRPr lang="ru-RU" sz="1150" dirty="0">
              <a:latin typeface="Liberation Serif" pitchFamily="18" charset="0"/>
            </a:endParaRPr>
          </a:p>
        </p:txBody>
      </p:sp>
      <p:pic>
        <p:nvPicPr>
          <p:cNvPr id="8" name="Рисунок 7" descr="C:\Users\NL\Music\Герб с короной вар.5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47" y="57149"/>
            <a:ext cx="374015" cy="63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065" y="92092"/>
            <a:ext cx="936605" cy="689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304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5796138" y="771383"/>
            <a:ext cx="3147991" cy="51937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 algn="ctr" fontAlgn="b"/>
            <a:r>
              <a:rPr lang="ru-RU" sz="15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Расходы 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программе </a:t>
            </a:r>
            <a:endParaRPr lang="ru-RU" sz="1200" b="1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  <a:cs typeface="Times New Roman" panose="02020603050405020304" pitchFamily="18" charset="0"/>
            </a:endParaRPr>
          </a:p>
          <a:p>
            <a:pPr lvl="0" algn="ctr" fontAlgn="b"/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              за 2023-2025 гг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. (тыс. руб.)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648004971"/>
              </p:ext>
            </p:extLst>
          </p:nvPr>
        </p:nvGraphicFramePr>
        <p:xfrm>
          <a:off x="6228186" y="1196754"/>
          <a:ext cx="2813652" cy="21483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8" name="Прямая соединительная линия 7"/>
          <p:cNvCxnSpPr/>
          <p:nvPr/>
        </p:nvCxnSpPr>
        <p:spPr>
          <a:xfrm>
            <a:off x="6350575" y="1279212"/>
            <a:ext cx="2440800" cy="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313022" y="687322"/>
            <a:ext cx="5809604" cy="29115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        Подпрограммы:</a:t>
            </a:r>
          </a:p>
          <a:p>
            <a:pPr marL="228600" indent="-228600">
              <a:lnSpc>
                <a:spcPct val="130000"/>
              </a:lnSpc>
              <a:buAutoNum type="arabicPeriod"/>
            </a:pP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Развитие и модернизация жилищно-коммунальной </a:t>
            </a:r>
            <a:endParaRPr lang="ru-RU" sz="11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     инфраструктуры </a:t>
            </a:r>
            <a:r>
              <a:rPr lang="ru-RU" sz="11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– 131 192,5 тыс. руб.</a:t>
            </a:r>
          </a:p>
          <a:p>
            <a:pPr>
              <a:lnSpc>
                <a:spcPct val="130000"/>
              </a:lnSpc>
            </a:pP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2.    Энергосбережение 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на территории 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муниципального округа Сухой Лог </a:t>
            </a:r>
            <a:r>
              <a:rPr lang="ru-RU" sz="11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– 41 110,2 тыс. руб.</a:t>
            </a:r>
          </a:p>
          <a:p>
            <a:pPr>
              <a:lnSpc>
                <a:spcPct val="130000"/>
              </a:lnSpc>
            </a:pP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3.    Ликвидация 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ветхого и аварийного жилищного 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фонда </a:t>
            </a:r>
          </a:p>
          <a:p>
            <a:pPr>
              <a:lnSpc>
                <a:spcPct val="130000"/>
              </a:lnSpc>
            </a:pP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     муниципального округа </a:t>
            </a:r>
            <a:r>
              <a:rPr lang="ru-RU" sz="11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– 80 363,6 тыс. руб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.</a:t>
            </a:r>
          </a:p>
          <a:p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4.   Развитие 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дорожного хозяйства 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и транспортного обслуживания </a:t>
            </a:r>
          </a:p>
          <a:p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     муниципального округа 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Сухой 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Лог  </a:t>
            </a:r>
            <a:r>
              <a:rPr lang="ru-RU" sz="11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– 299 508,9 тыс. руб.</a:t>
            </a:r>
          </a:p>
          <a:p>
            <a:pPr marL="228600" indent="-228600">
              <a:lnSpc>
                <a:spcPct val="130000"/>
              </a:lnSpc>
              <a:buAutoNum type="arabicPeriod" startAt="5"/>
            </a:pP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Организация 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благоустройства территории 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муниципального </a:t>
            </a:r>
          </a:p>
          <a:p>
            <a:pPr>
              <a:lnSpc>
                <a:spcPct val="130000"/>
              </a:lnSpc>
            </a:pP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      округа Сухой Лог </a:t>
            </a:r>
            <a:r>
              <a:rPr lang="ru-RU" sz="11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– 108 057,5 тыс. руб.</a:t>
            </a:r>
          </a:p>
          <a:p>
            <a:pPr>
              <a:lnSpc>
                <a:spcPct val="130000"/>
              </a:lnSpc>
            </a:pP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6.  Обеспечение 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реализации муниципальной программы 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«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Развитие 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жилищно-коммунального</a:t>
            </a:r>
          </a:p>
          <a:p>
            <a:pPr>
              <a:lnSpc>
                <a:spcPct val="130000"/>
              </a:lnSpc>
            </a:pP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     и 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дорожного хозяйства, 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организации благоустройства 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и повышения энергетической </a:t>
            </a:r>
            <a:endParaRPr lang="ru-RU" sz="11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     эффективности в муниципальном округе 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Сухой Лог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» </a:t>
            </a:r>
            <a:r>
              <a:rPr lang="ru-RU" sz="11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– 37 684,2 тыс. руб.</a:t>
            </a:r>
            <a:endParaRPr lang="ru-RU" sz="1100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232615"/>
              </p:ext>
            </p:extLst>
          </p:nvPr>
        </p:nvGraphicFramePr>
        <p:xfrm>
          <a:off x="467546" y="3614138"/>
          <a:ext cx="8280919" cy="274231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68863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79208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46293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</a:rPr>
                        <a:t>Значения целевых показателей </a:t>
                      </a:r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</a:rPr>
                        <a:t>муниципальной программы</a:t>
                      </a:r>
                      <a:endParaRPr lang="ru-RU" sz="1200" b="1" dirty="0" smtClean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План,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Факт,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План,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348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</a:rPr>
                        <a:t>Протяженность отремонтированных тепловых сетей, км.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3,76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3,76</a:t>
                      </a:r>
                      <a:endParaRPr lang="ru-RU" sz="12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</a:rPr>
                        <a:t>Протяженность отремонтированных водопроводных и канализационных сетей, км.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11,866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11,866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1,45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18328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Liberation Serif" pitchFamily="18" charset="0"/>
                        </a:rPr>
                        <a:t>Протяженность  автомобильных дорог общего пользования местного значения, в отношении которых выполнен капитальный ремонт</a:t>
                      </a:r>
                      <a:r>
                        <a:rPr kumimoji="0" lang="ru-RU" sz="1200" kern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</a:rPr>
                        <a:t>, км.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14,1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14,1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0,5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4916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</a:rPr>
                        <a:t>Количество аварийных многоквартирных домов, подлежащих переселению,</a:t>
                      </a:r>
                      <a:r>
                        <a:rPr lang="ru-RU" sz="120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</a:rPr>
                        <a:t> ед.</a:t>
                      </a:r>
                      <a:endParaRPr lang="ru-RU" sz="1200" dirty="0" smtClean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2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2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51464"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</a:rPr>
                        <a:t>Количество контейнерных площадок, в отношении которых будут выполнены работы по их содержанию,</a:t>
                      </a:r>
                      <a:r>
                        <a:rPr kumimoji="0" lang="ru-RU" sz="1200" kern="120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</a:rPr>
                        <a:t> шт.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46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46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59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6312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</a:rPr>
                        <a:t>Количество отремонтированных и обустроенных детских площадок муниципального округа Сухой</a:t>
                      </a:r>
                      <a:r>
                        <a:rPr lang="ru-RU" sz="120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</a:rPr>
                        <a:t> Лог, ед.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1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12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191388" y="38797"/>
            <a:ext cx="8858823" cy="73258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pic>
        <p:nvPicPr>
          <p:cNvPr id="10" name="Рисунок 9" descr="C:\Users\NL\Music\Герб с короной вар.5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88" y="57150"/>
            <a:ext cx="374015" cy="63881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693743" y="61723"/>
            <a:ext cx="5328592" cy="64633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 fontAlgn="b"/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МП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«Развитие 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жилищно-коммунального и дорожного хозяйства, организации благоустройства и повышения энергетической эффективности в 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муниципальном 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округе Сухой 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Лог»</a:t>
            </a:r>
            <a:endParaRPr lang="ru-RU" sz="1200" b="1" i="1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2335" y="56027"/>
            <a:ext cx="1027876" cy="75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53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650287" y="1742672"/>
            <a:ext cx="7179655" cy="8207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1000" b="1" dirty="0">
              <a:solidFill>
                <a:schemeClr val="tx1"/>
              </a:solidFill>
              <a:latin typeface="Liberation Serif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613526" y="2348880"/>
            <a:ext cx="6408712" cy="154071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b="1" dirty="0" smtClean="0">
              <a:solidFill>
                <a:schemeClr val="tx1"/>
              </a:solidFill>
              <a:latin typeface="Liberation Serif" panose="02020603050405020304" pitchFamily="18" charset="0"/>
            </a:endParaRPr>
          </a:p>
          <a:p>
            <a:pPr algn="ctr"/>
            <a:endParaRPr lang="ru-RU" sz="1200" b="1" dirty="0">
              <a:solidFill>
                <a:schemeClr val="tx1"/>
              </a:solidFill>
              <a:latin typeface="Liberation Serif" panose="02020603050405020304" pitchFamily="18" charset="0"/>
            </a:endParaRPr>
          </a:p>
          <a:p>
            <a:pPr algn="ctr"/>
            <a:endParaRPr lang="ru-RU" sz="1200" b="1" dirty="0" smtClean="0">
              <a:solidFill>
                <a:schemeClr val="tx1"/>
              </a:solidFill>
              <a:latin typeface="Liberation Serif" panose="02020603050405020304" pitchFamily="18" charset="0"/>
            </a:endParaRPr>
          </a:p>
          <a:p>
            <a:pPr algn="ctr"/>
            <a:endParaRPr lang="ru-RU" sz="1200" b="1" dirty="0">
              <a:solidFill>
                <a:schemeClr val="tx1"/>
              </a:solidFill>
              <a:latin typeface="Liberation Serif" panose="02020603050405020304" pitchFamily="18" charset="0"/>
            </a:endParaRPr>
          </a:p>
          <a:p>
            <a:pPr algn="ctr"/>
            <a:endParaRPr lang="ru-RU" sz="1200" b="1" dirty="0" smtClean="0">
              <a:solidFill>
                <a:schemeClr val="tx1"/>
              </a:solidFill>
              <a:latin typeface="Liberation Serif" panose="02020603050405020304" pitchFamily="18" charset="0"/>
            </a:endParaRPr>
          </a:p>
          <a:p>
            <a:pPr algn="ctr"/>
            <a:endParaRPr lang="ru-RU" sz="1200" b="1" dirty="0">
              <a:solidFill>
                <a:schemeClr val="tx1"/>
              </a:solidFill>
              <a:latin typeface="Liberation Serif" panose="02020603050405020304" pitchFamily="18" charset="0"/>
            </a:endParaRPr>
          </a:p>
          <a:p>
            <a:endParaRPr lang="ru-RU" sz="1200" b="1" dirty="0" smtClean="0">
              <a:solidFill>
                <a:schemeClr val="tx1"/>
              </a:solidFill>
              <a:latin typeface="Liberation Serif" panose="02020603050405020304" pitchFamily="18" charset="0"/>
            </a:endParaRPr>
          </a:p>
          <a:p>
            <a:endParaRPr lang="ru-RU" sz="1000" b="1" dirty="0" smtClean="0">
              <a:solidFill>
                <a:schemeClr val="tx1"/>
              </a:solidFill>
              <a:latin typeface="Liberation Serif" panose="02020603050405020304" pitchFamily="18" charset="0"/>
            </a:endParaRPr>
          </a:p>
          <a:p>
            <a:r>
              <a:rPr lang="ru-RU" sz="1100" b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Развитие </a:t>
            </a:r>
            <a:r>
              <a:rPr lang="ru-RU" sz="1100" b="1" dirty="0">
                <a:solidFill>
                  <a:schemeClr val="tx1"/>
                </a:solidFill>
                <a:latin typeface="Liberation Serif" panose="02020603050405020304" pitchFamily="18" charset="0"/>
              </a:rPr>
              <a:t>и модернизация жилищно-коммунальной </a:t>
            </a:r>
            <a:r>
              <a:rPr lang="ru-RU" sz="1100" b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инфраструктуры – 131 192,5  тыс. руб., </a:t>
            </a:r>
          </a:p>
          <a:p>
            <a:r>
              <a:rPr lang="ru-RU" sz="1100" b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в том числе:</a:t>
            </a:r>
            <a:endParaRPr lang="ru-RU" sz="1100" b="1" dirty="0">
              <a:solidFill>
                <a:schemeClr val="tx1"/>
              </a:solidFill>
              <a:latin typeface="Liberation Serif" panose="02020603050405020304" pitchFamily="18" charset="0"/>
            </a:endParaRPr>
          </a:p>
          <a:p>
            <a:r>
              <a:rPr lang="ru-RU" sz="105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1) Техническое </a:t>
            </a:r>
            <a:r>
              <a:rPr lang="ru-RU" sz="1050" dirty="0">
                <a:solidFill>
                  <a:schemeClr val="tx1"/>
                </a:solidFill>
                <a:latin typeface="Liberation Serif" panose="02020603050405020304" pitchFamily="18" charset="0"/>
              </a:rPr>
              <a:t>перевооружение объектов водоподготовки централизованных систем водоснабжения с внедрением озоно-сорбционных </a:t>
            </a:r>
            <a:r>
              <a:rPr lang="ru-RU" sz="105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технологий – 52 290,0 тыс. руб. (местный бюджет – 5 229,0 тыс. руб., областной бюджет – 47 061,0 тыс. руб.);</a:t>
            </a:r>
          </a:p>
          <a:p>
            <a:r>
              <a:rPr lang="ru-RU" sz="105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2) </a:t>
            </a:r>
            <a:r>
              <a:rPr lang="ru-RU" sz="1050" dirty="0">
                <a:solidFill>
                  <a:schemeClr val="tx1"/>
                </a:solidFill>
                <a:latin typeface="Liberation Serif" panose="02020603050405020304" pitchFamily="18" charset="0"/>
              </a:rPr>
              <a:t>Создание технической возможности для развития газификации на территории муниципального округа Сухой </a:t>
            </a:r>
            <a:r>
              <a:rPr lang="ru-RU" sz="105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Лог – 686,7 тыс. руб.;</a:t>
            </a:r>
          </a:p>
          <a:p>
            <a:r>
              <a:rPr lang="ru-RU" sz="105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3) </a:t>
            </a:r>
            <a:r>
              <a:rPr lang="ru-RU" sz="1050" dirty="0">
                <a:solidFill>
                  <a:schemeClr val="tx1"/>
                </a:solidFill>
                <a:latin typeface="Liberation Serif" panose="02020603050405020304" pitchFamily="18" charset="0"/>
              </a:rPr>
              <a:t>Реализация мероприятий по модернизации коммунальной инфраструктуры на </a:t>
            </a:r>
            <a:r>
              <a:rPr lang="ru-RU" sz="105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условиях софинансирования </a:t>
            </a:r>
            <a:r>
              <a:rPr lang="ru-RU" sz="1050" dirty="0">
                <a:solidFill>
                  <a:schemeClr val="tx1"/>
                </a:solidFill>
                <a:latin typeface="Liberation Serif" panose="02020603050405020304" pitchFamily="18" charset="0"/>
              </a:rPr>
              <a:t>из федерального </a:t>
            </a:r>
            <a:r>
              <a:rPr lang="ru-RU" sz="105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бюджета – 67 724,7 тыс. руб.</a:t>
            </a:r>
          </a:p>
          <a:p>
            <a:endParaRPr lang="ru-RU" sz="1000" dirty="0" smtClean="0">
              <a:solidFill>
                <a:schemeClr val="tx1"/>
              </a:solidFill>
              <a:latin typeface="Liberation Serif" panose="02020603050405020304" pitchFamily="18" charset="0"/>
            </a:endParaRPr>
          </a:p>
          <a:p>
            <a:endParaRPr lang="ru-RU" sz="1050" dirty="0" smtClean="0">
              <a:solidFill>
                <a:schemeClr val="tx1"/>
              </a:solidFill>
              <a:latin typeface="Liberation Serif" panose="02020603050405020304" pitchFamily="18" charset="0"/>
            </a:endParaRPr>
          </a:p>
          <a:p>
            <a:r>
              <a:rPr lang="ru-RU" sz="105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              </a:t>
            </a:r>
            <a:endParaRPr lang="ru-RU" sz="1100" dirty="0" smtClean="0">
              <a:solidFill>
                <a:schemeClr val="tx1"/>
              </a:solidFill>
              <a:latin typeface="Liberation Serif" panose="02020603050405020304" pitchFamily="18" charset="0"/>
            </a:endParaRPr>
          </a:p>
          <a:p>
            <a:pPr algn="ctr"/>
            <a:endParaRPr lang="ru-RU" sz="1100" dirty="0" smtClean="0">
              <a:solidFill>
                <a:schemeClr val="tx1"/>
              </a:solidFill>
              <a:latin typeface="Liberation Serif" panose="02020603050405020304" pitchFamily="18" charset="0"/>
            </a:endParaRPr>
          </a:p>
          <a:p>
            <a:pPr algn="ctr"/>
            <a:endParaRPr lang="ru-RU" sz="1100" dirty="0" smtClean="0">
              <a:solidFill>
                <a:schemeClr val="tx1"/>
              </a:solidFill>
              <a:latin typeface="Liberation Serif" panose="02020603050405020304" pitchFamily="18" charset="0"/>
            </a:endParaRPr>
          </a:p>
          <a:p>
            <a:pPr algn="ctr"/>
            <a:endParaRPr lang="ru-RU" sz="1100" dirty="0" smtClean="0">
              <a:solidFill>
                <a:schemeClr val="tx1"/>
              </a:solidFill>
              <a:latin typeface="Liberation Serif" panose="02020603050405020304" pitchFamily="18" charset="0"/>
            </a:endParaRPr>
          </a:p>
          <a:p>
            <a:pPr algn="ctr"/>
            <a:endParaRPr lang="ru-RU" sz="1100" dirty="0" smtClean="0">
              <a:solidFill>
                <a:schemeClr val="tx1"/>
              </a:solidFill>
              <a:latin typeface="Liberation Serif" panose="02020603050405020304" pitchFamily="18" charset="0"/>
            </a:endParaRPr>
          </a:p>
          <a:p>
            <a:pPr algn="ctr"/>
            <a:endParaRPr lang="ru-RU" sz="1100" dirty="0" smtClean="0">
              <a:solidFill>
                <a:schemeClr val="tx1"/>
              </a:solidFill>
              <a:latin typeface="Liberation Serif" panose="02020603050405020304" pitchFamily="18" charset="0"/>
            </a:endParaRPr>
          </a:p>
          <a:p>
            <a:pPr algn="ctr"/>
            <a:endParaRPr lang="ru-RU" sz="1100" dirty="0" smtClean="0">
              <a:solidFill>
                <a:schemeClr val="tx1"/>
              </a:solidFill>
              <a:latin typeface="Liberation Serif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436266" y="814396"/>
            <a:ext cx="6552728" cy="138499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sz="1050" b="1" kern="0" dirty="0">
                <a:latin typeface="Liberation Serif" panose="02020603050405020304" pitchFamily="18" charset="0"/>
              </a:rPr>
              <a:t>Выполнение </a:t>
            </a:r>
            <a:r>
              <a:rPr lang="ru-RU" sz="1050" b="1" kern="0" dirty="0" smtClean="0">
                <a:latin typeface="Liberation Serif" panose="02020603050405020304" pitchFamily="18" charset="0"/>
              </a:rPr>
              <a:t> мероприятий  </a:t>
            </a:r>
            <a:r>
              <a:rPr lang="ru-RU" sz="1050" b="1" kern="0" dirty="0">
                <a:latin typeface="Liberation Serif" panose="02020603050405020304" pitchFamily="18" charset="0"/>
              </a:rPr>
              <a:t>по </a:t>
            </a:r>
            <a:r>
              <a:rPr lang="ru-RU" sz="1050" b="1" kern="0" dirty="0" smtClean="0">
                <a:latin typeface="Liberation Serif" panose="02020603050405020304" pitchFamily="18" charset="0"/>
              </a:rPr>
              <a:t>энергосбережению и </a:t>
            </a:r>
            <a:r>
              <a:rPr lang="ru-RU" sz="1050" b="1" kern="0" dirty="0">
                <a:latin typeface="Liberation Serif" panose="02020603050405020304" pitchFamily="18" charset="0"/>
              </a:rPr>
              <a:t>повышению </a:t>
            </a:r>
            <a:r>
              <a:rPr lang="ru-RU" sz="1050" b="1" kern="0" dirty="0" smtClean="0">
                <a:latin typeface="Liberation Serif" panose="02020603050405020304" pitchFamily="18" charset="0"/>
              </a:rPr>
              <a:t>энергетической эффективности  </a:t>
            </a:r>
          </a:p>
          <a:p>
            <a:r>
              <a:rPr lang="ru-RU" sz="1050" b="1" kern="0" dirty="0" smtClean="0">
                <a:latin typeface="Liberation Serif" panose="02020603050405020304" pitchFamily="18" charset="0"/>
              </a:rPr>
              <a:t> - 41 110,2 тыс</a:t>
            </a:r>
            <a:r>
              <a:rPr lang="ru-RU" sz="1050" b="1" kern="0" dirty="0">
                <a:latin typeface="Liberation Serif" panose="02020603050405020304" pitchFamily="18" charset="0"/>
              </a:rPr>
              <a:t>. руб</a:t>
            </a:r>
            <a:r>
              <a:rPr lang="ru-RU" sz="1050" b="1" kern="0" dirty="0" smtClean="0">
                <a:latin typeface="Liberation Serif" panose="02020603050405020304" pitchFamily="18" charset="0"/>
              </a:rPr>
              <a:t>., в том числе:</a:t>
            </a:r>
          </a:p>
          <a:p>
            <a:r>
              <a:rPr lang="ru-RU" sz="1050" kern="0" dirty="0" smtClean="0">
                <a:latin typeface="Liberation Serif" panose="02020603050405020304" pitchFamily="18" charset="0"/>
              </a:rPr>
              <a:t> - средства областного бюджета 25 949,0 тыс. руб., </a:t>
            </a:r>
          </a:p>
          <a:p>
            <a:r>
              <a:rPr lang="ru-RU" sz="1050" kern="0" dirty="0" smtClean="0">
                <a:latin typeface="Liberation Serif" panose="02020603050405020304" pitchFamily="18" charset="0"/>
              </a:rPr>
              <a:t> - средства местного бюджета  15 161,2 тыс. руб.</a:t>
            </a:r>
          </a:p>
          <a:p>
            <a:r>
              <a:rPr lang="ru-RU" sz="1050" kern="0" dirty="0" smtClean="0">
                <a:latin typeface="Liberation Serif" panose="02020603050405020304" pitchFamily="18" charset="0"/>
              </a:rPr>
              <a:t>(Мероприятия </a:t>
            </a:r>
            <a:r>
              <a:rPr lang="ru-RU" sz="1050" kern="0" dirty="0">
                <a:latin typeface="Liberation Serif" panose="02020603050405020304" pitchFamily="18" charset="0"/>
              </a:rPr>
              <a:t>по повышению энергетической эффективности при эксплуатации коммунальных </a:t>
            </a:r>
            <a:r>
              <a:rPr lang="ru-RU" sz="1050" kern="0" dirty="0" smtClean="0">
                <a:latin typeface="Liberation Serif" panose="02020603050405020304" pitchFamily="18" charset="0"/>
              </a:rPr>
              <a:t>сетей; модернизация </a:t>
            </a:r>
            <a:r>
              <a:rPr lang="ru-RU" sz="1050" kern="0" dirty="0">
                <a:latin typeface="Liberation Serif" panose="02020603050405020304" pitchFamily="18" charset="0"/>
              </a:rPr>
              <a:t>наружного (уличного) </a:t>
            </a:r>
            <a:r>
              <a:rPr lang="ru-RU" sz="1050" kern="0" dirty="0" smtClean="0">
                <a:latin typeface="Liberation Serif" panose="02020603050405020304" pitchFamily="18" charset="0"/>
              </a:rPr>
              <a:t>освещения с </a:t>
            </a:r>
            <a:r>
              <a:rPr lang="ru-RU" sz="1050" kern="0" dirty="0">
                <a:latin typeface="Liberation Serif" panose="02020603050405020304" pitchFamily="18" charset="0"/>
              </a:rPr>
              <a:t>применением энергоэффективного и энергосберегающего оборудования в селе </a:t>
            </a:r>
            <a:r>
              <a:rPr lang="ru-RU" sz="1050" kern="0" dirty="0" smtClean="0">
                <a:latin typeface="Liberation Serif" panose="02020603050405020304" pitchFamily="18" charset="0"/>
              </a:rPr>
              <a:t>Филатовское, техническое </a:t>
            </a:r>
            <a:r>
              <a:rPr lang="ru-RU" sz="1050" kern="0" dirty="0">
                <a:latin typeface="Liberation Serif" panose="02020603050405020304" pitchFamily="18" charset="0"/>
              </a:rPr>
              <a:t>перевооружение ОПО </a:t>
            </a:r>
            <a:r>
              <a:rPr lang="ru-RU" sz="1050" kern="0" dirty="0" smtClean="0">
                <a:latin typeface="Liberation Serif" panose="02020603050405020304" pitchFamily="18" charset="0"/>
              </a:rPr>
              <a:t>«Система </a:t>
            </a:r>
            <a:r>
              <a:rPr lang="ru-RU" sz="1050" kern="0" dirty="0">
                <a:latin typeface="Liberation Serif" panose="02020603050405020304" pitchFamily="18" charset="0"/>
              </a:rPr>
              <a:t>теплоснабжения </a:t>
            </a:r>
            <a:r>
              <a:rPr lang="ru-RU" sz="1050" kern="0" dirty="0" smtClean="0">
                <a:latin typeface="Liberation Serif" panose="02020603050405020304" pitchFamily="18" charset="0"/>
              </a:rPr>
              <a:t>муниципального </a:t>
            </a:r>
            <a:r>
              <a:rPr lang="ru-RU" sz="1050" kern="0" dirty="0">
                <a:latin typeface="Liberation Serif" panose="02020603050405020304" pitchFamily="18" charset="0"/>
              </a:rPr>
              <a:t>округа Сухой </a:t>
            </a:r>
            <a:r>
              <a:rPr lang="ru-RU" sz="1050" kern="0" dirty="0" smtClean="0">
                <a:latin typeface="Liberation Serif" panose="02020603050405020304" pitchFamily="18" charset="0"/>
              </a:rPr>
              <a:t>Лог»)</a:t>
            </a:r>
            <a:endParaRPr lang="ru-RU" sz="1050" kern="0" dirty="0">
              <a:latin typeface="Liberation Serif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 flipH="1">
            <a:off x="2987823" y="5445224"/>
            <a:ext cx="6034413" cy="125847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</a:pPr>
            <a:endParaRPr lang="ru-RU" sz="1200" dirty="0" smtClean="0">
              <a:solidFill>
                <a:schemeClr val="tx1"/>
              </a:solidFill>
              <a:latin typeface="Liberation Serif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200" dirty="0">
                <a:solidFill>
                  <a:schemeClr val="tx1"/>
                </a:solidFill>
                <a:latin typeface="Liberation Serif" panose="02020603050405020304" pitchFamily="18" charset="0"/>
              </a:rPr>
              <a:t> </a:t>
            </a:r>
            <a:r>
              <a:rPr lang="ru-RU" sz="1050" b="1" dirty="0">
                <a:solidFill>
                  <a:schemeClr val="tx1"/>
                </a:solidFill>
                <a:latin typeface="Liberation Serif" panose="02020603050405020304" pitchFamily="18" charset="0"/>
              </a:rPr>
              <a:t>Развитие дорожного хозяйства </a:t>
            </a:r>
            <a:r>
              <a:rPr lang="ru-RU" sz="1050" b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муниципального </a:t>
            </a:r>
            <a:r>
              <a:rPr lang="ru-RU" sz="1050" b="1" dirty="0">
                <a:solidFill>
                  <a:schemeClr val="tx1"/>
                </a:solidFill>
                <a:latin typeface="Liberation Serif" panose="02020603050405020304" pitchFamily="18" charset="0"/>
              </a:rPr>
              <a:t>округа Сухой </a:t>
            </a:r>
            <a:r>
              <a:rPr lang="ru-RU" sz="1050" b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Лог – 299 508,9 тыс. руб., в том числе:</a:t>
            </a:r>
          </a:p>
          <a:p>
            <a:pPr>
              <a:lnSpc>
                <a:spcPct val="110000"/>
              </a:lnSpc>
            </a:pPr>
            <a:r>
              <a:rPr lang="ru-RU" sz="1000" b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- </a:t>
            </a:r>
            <a:r>
              <a:rPr lang="ru-RU" sz="105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завершен капитальный </a:t>
            </a:r>
            <a:r>
              <a:rPr lang="ru-RU" sz="1050" dirty="0">
                <a:solidFill>
                  <a:schemeClr val="tx1"/>
                </a:solidFill>
                <a:latin typeface="Liberation Serif" panose="02020603050405020304" pitchFamily="18" charset="0"/>
              </a:rPr>
              <a:t>ремонт автомобильной дороги от дома №1 до дома №35 по </a:t>
            </a:r>
            <a:r>
              <a:rPr lang="ru-RU" sz="105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ул. Юбилейная –  114 876,9 тыс. рублей (за </a:t>
            </a:r>
            <a:r>
              <a:rPr lang="ru-RU" sz="1050" dirty="0">
                <a:solidFill>
                  <a:schemeClr val="tx1"/>
                </a:solidFill>
                <a:latin typeface="Liberation Serif" panose="02020603050405020304" pitchFamily="18" charset="0"/>
              </a:rPr>
              <a:t>счет средств областного </a:t>
            </a:r>
            <a:r>
              <a:rPr lang="ru-RU" sz="105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бюджета – 104 047,6 тыс. руб., за счет средств местного бюджета – 10 829,3 тыс. руб.);</a:t>
            </a:r>
          </a:p>
          <a:p>
            <a:pPr>
              <a:lnSpc>
                <a:spcPct val="110000"/>
              </a:lnSpc>
            </a:pPr>
            <a:r>
              <a:rPr lang="ru-RU" sz="105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- </a:t>
            </a:r>
            <a:r>
              <a:rPr lang="ru-RU" sz="1050" dirty="0">
                <a:solidFill>
                  <a:schemeClr val="tx1"/>
                </a:solidFill>
                <a:latin typeface="Liberation Serif" pitchFamily="18" charset="0"/>
              </a:rPr>
              <a:t>выполнен ремонт автомобильных дорог общего пользования местного </a:t>
            </a:r>
            <a:r>
              <a:rPr lang="ru-RU" sz="1050" dirty="0" smtClean="0">
                <a:solidFill>
                  <a:schemeClr val="tx1"/>
                </a:solidFill>
                <a:latin typeface="Liberation Serif" pitchFamily="18" charset="0"/>
              </a:rPr>
              <a:t>значения и иные работы – 108 706,9 тыс. руб.</a:t>
            </a:r>
          </a:p>
          <a:p>
            <a:pPr marL="171450" indent="-171450">
              <a:lnSpc>
                <a:spcPct val="110000"/>
              </a:lnSpc>
              <a:buFontTx/>
              <a:buChar char="-"/>
            </a:pPr>
            <a:endParaRPr lang="ru-RU" sz="1000" dirty="0">
              <a:solidFill>
                <a:schemeClr val="tx1"/>
              </a:solidFill>
              <a:latin typeface="Liberation Serif" panose="02020603050405020304" pitchFamily="18" charset="0"/>
            </a:endParaRPr>
          </a:p>
        </p:txBody>
      </p:sp>
      <p:pic>
        <p:nvPicPr>
          <p:cNvPr id="65538" name="Picture 2" descr="https://avatars.mds.yandex.net/i?id=f4d6f3e3490a6347d4ac4e83a2136b85dbb27ede-7552315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67" y="5373216"/>
            <a:ext cx="2258467" cy="127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0" name="Picture 4" descr="https://avatars.mds.yandex.net/i?id=38b76f287b873bd4de7b866df0b09064e634466d-9853960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62" y="1700808"/>
            <a:ext cx="2016223" cy="151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542" name="Picture 6" descr="https://avatars.mds.yandex.net/i?id=4846e3b60f89f03b59616b8de92438b47d534b6e-12616328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75" y="3559568"/>
            <a:ext cx="2072399" cy="13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 flipH="1">
            <a:off x="2408114" y="783618"/>
            <a:ext cx="2" cy="1446550"/>
          </a:xfrm>
          <a:prstGeom prst="line">
            <a:avLst/>
          </a:prstGeom>
          <a:ln w="381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2613526" y="2362433"/>
            <a:ext cx="0" cy="1513611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2810219" y="4005064"/>
            <a:ext cx="0" cy="1296144"/>
          </a:xfrm>
          <a:prstGeom prst="line">
            <a:avLst/>
          </a:prstGeom>
          <a:ln w="38100">
            <a:solidFill>
              <a:srgbClr val="CC99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987823" y="5461586"/>
            <a:ext cx="0" cy="122574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2843808" y="4005064"/>
            <a:ext cx="6172618" cy="1296144"/>
          </a:xfrm>
          <a:prstGeom prst="rect">
            <a:avLst/>
          </a:prstGeom>
          <a:solidFill>
            <a:srgbClr val="FF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Ликвидация </a:t>
            </a:r>
            <a:r>
              <a:rPr lang="ru-RU" sz="1100" b="1" dirty="0">
                <a:solidFill>
                  <a:schemeClr val="tx1"/>
                </a:solidFill>
                <a:latin typeface="Liberation Serif" panose="02020603050405020304" pitchFamily="18" charset="0"/>
              </a:rPr>
              <a:t>ветхого и аварийного жилищного фонда муниципального </a:t>
            </a:r>
            <a:r>
              <a:rPr lang="ru-RU" sz="1100" b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округа – 80 363,6 тыс. руб., в том числе:</a:t>
            </a:r>
          </a:p>
          <a:p>
            <a:pPr marL="171450" indent="-171450">
              <a:buFontTx/>
              <a:buChar char="-"/>
            </a:pPr>
            <a:r>
              <a:rPr lang="ru-RU" sz="105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переселение </a:t>
            </a:r>
            <a:r>
              <a:rPr lang="ru-RU" sz="1050" dirty="0">
                <a:solidFill>
                  <a:schemeClr val="tx1"/>
                </a:solidFill>
                <a:latin typeface="Liberation Serif" panose="02020603050405020304" pitchFamily="18" charset="0"/>
              </a:rPr>
              <a:t>граждан из жилых помещений, признанных в установленном порядке непригодными для </a:t>
            </a:r>
            <a:r>
              <a:rPr lang="ru-RU" sz="105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проживания (</a:t>
            </a:r>
            <a:r>
              <a:rPr lang="ru-RU" sz="1050" dirty="0">
                <a:solidFill>
                  <a:schemeClr val="tx1"/>
                </a:solidFill>
                <a:latin typeface="Liberation Serif" pitchFamily="18" charset="0"/>
              </a:rPr>
              <a:t>г. Сухой Лог, ул. Милицейская, д </a:t>
            </a:r>
            <a:r>
              <a:rPr lang="ru-RU" sz="105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7) -  52 394,5 тыс. руб.;</a:t>
            </a:r>
          </a:p>
          <a:p>
            <a:pPr marL="171450" indent="-171450">
              <a:buFontTx/>
              <a:buChar char="-"/>
            </a:pPr>
            <a:r>
              <a:rPr lang="ru-RU" sz="1050" dirty="0">
                <a:solidFill>
                  <a:schemeClr val="tx1"/>
                </a:solidFill>
                <a:latin typeface="Liberation Serif" panose="02020603050405020304" pitchFamily="18" charset="0"/>
              </a:rPr>
              <a:t>Выкуп жилых помещений у собственников в домах, признанных </a:t>
            </a:r>
            <a:r>
              <a:rPr lang="ru-RU" sz="105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аварийными (</a:t>
            </a:r>
            <a:r>
              <a:rPr lang="ru-RU" sz="1050" dirty="0">
                <a:solidFill>
                  <a:schemeClr val="tx1"/>
                </a:solidFill>
                <a:latin typeface="Liberation Serif" pitchFamily="18" charset="0"/>
              </a:rPr>
              <a:t>г. Сухой Лог ул. </a:t>
            </a:r>
            <a:r>
              <a:rPr lang="ru-RU" sz="105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Победы, 9) – 24 969,2 тыс. руб.;</a:t>
            </a:r>
          </a:p>
          <a:p>
            <a:pPr marL="171450" indent="-171450">
              <a:buFontTx/>
              <a:buChar char="-"/>
            </a:pPr>
            <a:r>
              <a:rPr lang="ru-RU" sz="1050" dirty="0">
                <a:solidFill>
                  <a:schemeClr val="tx1"/>
                </a:solidFill>
                <a:latin typeface="Liberation Serif" panose="02020603050405020304" pitchFamily="18" charset="0"/>
              </a:rPr>
              <a:t>Мероприятия по сносу аварийного жилищного </a:t>
            </a:r>
            <a:r>
              <a:rPr lang="ru-RU" sz="105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фонда – 3 000,0 тыс. руб.  </a:t>
            </a:r>
            <a:endParaRPr lang="ru-RU" sz="1050" dirty="0">
              <a:solidFill>
                <a:schemeClr val="tx1"/>
              </a:solidFill>
              <a:latin typeface="Liberation Serif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85562" y="35834"/>
            <a:ext cx="8803432" cy="74778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835697" y="66456"/>
            <a:ext cx="6994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Liberation Serif" panose="02020603050405020304" pitchFamily="18" charset="0"/>
              </a:rPr>
              <a:t>Основные значимые направления расходов по МП «</a:t>
            </a:r>
            <a:r>
              <a:rPr lang="ru-RU" sz="1200" b="1" dirty="0">
                <a:solidFill>
                  <a:srgbClr val="002060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Развитие жилищно-коммунального и дорожного хозяйства,  организации  благоустройства и повышения энергетической эффективности в муниципальном округе Сухой Лог</a:t>
            </a:r>
            <a:r>
              <a:rPr lang="ru-RU" sz="1200" b="1" dirty="0">
                <a:solidFill>
                  <a:srgbClr val="002060"/>
                </a:solidFill>
                <a:latin typeface="Liberation Serif" panose="02020603050405020304" pitchFamily="18" charset="0"/>
              </a:rPr>
              <a:t>» </a:t>
            </a:r>
          </a:p>
        </p:txBody>
      </p:sp>
      <p:pic>
        <p:nvPicPr>
          <p:cNvPr id="65546" name="Picture 10" descr="https://avatars.mds.yandex.net/i?id=e61bbceeb3885f52884019bb021bda4e420a68b3-12925699-images-thumbs&amp;n=1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35" y="42168"/>
            <a:ext cx="1464725" cy="1464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078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9829397"/>
              </p:ext>
            </p:extLst>
          </p:nvPr>
        </p:nvGraphicFramePr>
        <p:xfrm>
          <a:off x="2957546" y="1446518"/>
          <a:ext cx="5878550" cy="28194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110676"/>
                <a:gridCol w="1019743"/>
                <a:gridCol w="1019743"/>
                <a:gridCol w="728388"/>
              </a:tblGrid>
              <a:tr h="540526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Liberation Serif" panose="02020603050405020304" pitchFamily="18" charset="0"/>
                        </a:rPr>
                        <a:t>Наименование показателя</a:t>
                      </a:r>
                      <a:endParaRPr lang="ru-RU" sz="1100" dirty="0"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Liberation Serif" panose="02020603050405020304" pitchFamily="18" charset="0"/>
                        </a:rPr>
                        <a:t>План 2025 г., 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Liberation Serif" panose="02020603050405020304" pitchFamily="18" charset="0"/>
                        </a:rPr>
                        <a:t>тыс. руб.</a:t>
                      </a:r>
                      <a:endParaRPr lang="ru-RU" sz="1100" dirty="0"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Liberation Serif" panose="02020603050405020304" pitchFamily="18" charset="0"/>
                        </a:rPr>
                        <a:t>Факт 2025 г., </a:t>
                      </a:r>
                    </a:p>
                    <a:p>
                      <a:pPr algn="ctr"/>
                      <a:r>
                        <a:rPr lang="ru-RU" sz="1100" dirty="0" smtClean="0">
                          <a:latin typeface="Liberation Serif" panose="02020603050405020304" pitchFamily="18" charset="0"/>
                        </a:rPr>
                        <a:t>тыс. руб.</a:t>
                      </a:r>
                      <a:endParaRPr lang="ru-RU" sz="1100" dirty="0"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Liberation Serif" panose="02020603050405020304" pitchFamily="18" charset="0"/>
                        </a:rPr>
                        <a:t>% исполнения</a:t>
                      </a:r>
                      <a:endParaRPr lang="ru-RU" sz="1100" dirty="0"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</a:tr>
              <a:tr h="263333">
                <a:tc>
                  <a:txBody>
                    <a:bodyPr/>
                    <a:lstStyle/>
                    <a:p>
                      <a:pPr algn="l"/>
                      <a:r>
                        <a:rPr lang="ru-RU" sz="1300" dirty="0" smtClean="0">
                          <a:latin typeface="Liberation Serif" panose="02020603050405020304" pitchFamily="18" charset="0"/>
                        </a:rPr>
                        <a:t>Транспорт</a:t>
                      </a:r>
                      <a:endParaRPr lang="ru-RU" sz="1300" dirty="0"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30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379,0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30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379,0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100,0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</a:tr>
              <a:tr h="263333">
                <a:tc>
                  <a:txBody>
                    <a:bodyPr/>
                    <a:lstStyle/>
                    <a:p>
                      <a:pPr algn="l"/>
                      <a:r>
                        <a:rPr lang="ru-RU" sz="1300" dirty="0" smtClean="0">
                          <a:latin typeface="Liberation Serif" panose="02020603050405020304" pitchFamily="18" charset="0"/>
                        </a:rPr>
                        <a:t>Дорожное хозяйство (дорожные фонды)</a:t>
                      </a:r>
                      <a:endParaRPr lang="ru-RU" sz="1300" dirty="0"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274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138,2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269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129,9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98,2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</a:tr>
              <a:tr h="263333">
                <a:tc>
                  <a:txBody>
                    <a:bodyPr/>
                    <a:lstStyle/>
                    <a:p>
                      <a:pPr algn="l"/>
                      <a:r>
                        <a:rPr lang="ru-RU" sz="1300" dirty="0" smtClean="0">
                          <a:latin typeface="Liberation Serif" panose="02020603050405020304" pitchFamily="18" charset="0"/>
                        </a:rPr>
                        <a:t>Жилищное хозяйство</a:t>
                      </a:r>
                      <a:endParaRPr lang="ru-RU" sz="1300" dirty="0"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85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087,6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80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363,6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94,5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</a:tr>
              <a:tr h="263333">
                <a:tc>
                  <a:txBody>
                    <a:bodyPr/>
                    <a:lstStyle/>
                    <a:p>
                      <a:pPr algn="l"/>
                      <a:r>
                        <a:rPr lang="ru-RU" sz="1300" dirty="0" smtClean="0">
                          <a:latin typeface="Liberation Serif" panose="02020603050405020304" pitchFamily="18" charset="0"/>
                        </a:rPr>
                        <a:t>Коммунальное хозяйство</a:t>
                      </a:r>
                      <a:endParaRPr lang="ru-RU" sz="1300" dirty="0"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177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646,9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172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302,7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97,0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</a:tr>
              <a:tr h="263333">
                <a:tc>
                  <a:txBody>
                    <a:bodyPr/>
                    <a:lstStyle/>
                    <a:p>
                      <a:pPr algn="l"/>
                      <a:r>
                        <a:rPr lang="ru-RU" sz="1300" dirty="0" smtClean="0">
                          <a:latin typeface="Liberation Serif" panose="02020603050405020304" pitchFamily="18" charset="0"/>
                        </a:rPr>
                        <a:t>Благоустройство</a:t>
                      </a:r>
                      <a:endParaRPr lang="ru-RU" sz="1300" dirty="0"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109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560,5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108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057,5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98,6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</a:tr>
              <a:tr h="443508">
                <a:tc>
                  <a:txBody>
                    <a:bodyPr/>
                    <a:lstStyle/>
                    <a:p>
                      <a:pPr algn="l"/>
                      <a:r>
                        <a:rPr lang="ru-RU" sz="1300" dirty="0" smtClean="0">
                          <a:latin typeface="Liberation Serif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  <a:endParaRPr lang="ru-RU" sz="1300" dirty="0">
                        <a:latin typeface="Liberation Serif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37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930,2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37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684,2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</a:rPr>
                        <a:t>99,4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</a:tr>
              <a:tr h="278469">
                <a:tc>
                  <a:txBody>
                    <a:bodyPr/>
                    <a:lstStyle/>
                    <a:p>
                      <a:pPr algn="l"/>
                      <a:r>
                        <a:rPr lang="ru-RU" sz="1300" dirty="0" smtClean="0">
                          <a:latin typeface="Liberation Serif" panose="02020603050405020304" pitchFamily="18" charset="0"/>
                        </a:rPr>
                        <a:t>ИТОГО:</a:t>
                      </a:r>
                      <a:endParaRPr lang="ru-RU" sz="1300" b="1" dirty="0">
                        <a:latin typeface="Liberation Serif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714 742,4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697 916,9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97,6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5" name="Рисунок 9" descr="http://im3-tub-ru.yandex.net/i?id=645429850-17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745" y="1340768"/>
            <a:ext cx="2434237" cy="1732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043618440"/>
              </p:ext>
            </p:extLst>
          </p:nvPr>
        </p:nvGraphicFramePr>
        <p:xfrm>
          <a:off x="3059832" y="4581128"/>
          <a:ext cx="5817023" cy="1956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6562" name="Picture 2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45" y="3212976"/>
            <a:ext cx="2419189" cy="1612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4" name="Picture 4" descr="Picture backgroun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45" y="5013176"/>
            <a:ext cx="2434237" cy="1610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58847" y="86529"/>
            <a:ext cx="8858823" cy="750183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pic>
        <p:nvPicPr>
          <p:cNvPr id="9" name="Рисунок 8" descr="C:\Users\NL\Music\Герб с короной вар.5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47" y="101482"/>
            <a:ext cx="374015" cy="6388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2693934" y="111184"/>
            <a:ext cx="54006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Liberation Serif" panose="02020603050405020304" pitchFamily="18" charset="0"/>
              </a:rPr>
              <a:t>В рамках муниципальной программы </a:t>
            </a:r>
            <a:r>
              <a:rPr lang="ru-RU" sz="1400" b="1" dirty="0">
                <a:latin typeface="Liberation Serif" panose="02020603050405020304" pitchFamily="18" charset="0"/>
              </a:rPr>
              <a:t>«</a:t>
            </a:r>
            <a:r>
              <a:rPr lang="ru-RU" sz="1400" dirty="0">
                <a:latin typeface="Liberation Serif" panose="02020603050405020304" pitchFamily="18" charset="0"/>
              </a:rPr>
              <a:t>Развитие жилищно-коммунального и дорожного хозяйства, организации благоустройства и повышения энергетической эффективности в </a:t>
            </a:r>
            <a:r>
              <a:rPr lang="ru-RU" sz="1400" dirty="0" smtClean="0">
                <a:latin typeface="Liberation Serif" panose="02020603050405020304" pitchFamily="18" charset="0"/>
              </a:rPr>
              <a:t>муниципальном </a:t>
            </a:r>
            <a:r>
              <a:rPr lang="ru-RU" sz="1400" dirty="0">
                <a:latin typeface="Liberation Serif" panose="02020603050405020304" pitchFamily="18" charset="0"/>
              </a:rPr>
              <a:t>округе </a:t>
            </a:r>
            <a:r>
              <a:rPr lang="ru-RU" sz="1400" dirty="0" smtClean="0">
                <a:latin typeface="Liberation Serif" panose="02020603050405020304" pitchFamily="18" charset="0"/>
              </a:rPr>
              <a:t> Сухой Лог»  расходы распределяются  по следующим направлениям:</a:t>
            </a:r>
            <a:endParaRPr lang="ru-RU" sz="1400" dirty="0">
              <a:latin typeface="Liberation Serif" panose="02020603050405020304" pitchFamily="18" charset="0"/>
            </a:endParaRPr>
          </a:p>
        </p:txBody>
      </p:sp>
      <p:pic>
        <p:nvPicPr>
          <p:cNvPr id="11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5998" y="101482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9046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4701334" y="891154"/>
            <a:ext cx="427774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5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Расходы по программе за </a:t>
            </a: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2023-2025 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гг. (тыс. руб.)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5265994" y="1214319"/>
            <a:ext cx="3557663" cy="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3640945573"/>
              </p:ext>
            </p:extLst>
          </p:nvPr>
        </p:nvGraphicFramePr>
        <p:xfrm>
          <a:off x="5127475" y="1268760"/>
          <a:ext cx="3834700" cy="1512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467547" y="894802"/>
            <a:ext cx="4990183" cy="2437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     Подпрограммы:</a:t>
            </a:r>
          </a:p>
          <a:p>
            <a:pPr marL="228600" indent="-228600">
              <a:lnSpc>
                <a:spcPct val="130000"/>
              </a:lnSpc>
              <a:buFontTx/>
              <a:buAutoNum type="arabicPeriod"/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Организация деятельности развития культуры и </a:t>
            </a:r>
            <a:endParaRPr lang="ru-RU" sz="12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      искусства 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– 262 472,8 тыс. руб.</a:t>
            </a:r>
          </a:p>
          <a:p>
            <a:pPr>
              <a:lnSpc>
                <a:spcPct val="130000"/>
              </a:lnSpc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2.    Развитие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дополнительного образования в сфере культуры </a:t>
            </a:r>
            <a:endParaRPr lang="ru-RU" sz="12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     и искусства 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– 78 900,8 тыс. руб.</a:t>
            </a:r>
          </a:p>
          <a:p>
            <a:pPr>
              <a:lnSpc>
                <a:spcPct val="130000"/>
              </a:lnSpc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3.    Обеспечение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реализации программы «Развитие культуры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и</a:t>
            </a:r>
          </a:p>
          <a:p>
            <a:pPr>
              <a:lnSpc>
                <a:spcPct val="130000"/>
              </a:lnSpc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     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искусства на территории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муниципального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округа Сухой Лог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»  </a:t>
            </a:r>
          </a:p>
          <a:p>
            <a:pPr>
              <a:lnSpc>
                <a:spcPct val="130000"/>
              </a:lnSpc>
            </a:pP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     – 39 230,5 тыс. руб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.</a:t>
            </a:r>
          </a:p>
          <a:p>
            <a:pPr>
              <a:lnSpc>
                <a:spcPct val="130000"/>
              </a:lnSpc>
            </a:pPr>
            <a:endParaRPr lang="ru-RU" sz="1200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  <a:p>
            <a:pPr marL="228600" indent="-228600">
              <a:buAutoNum type="arabicPeriod"/>
            </a:pPr>
            <a:endParaRPr lang="ru-RU" sz="1200" dirty="0">
              <a:solidFill>
                <a:schemeClr val="tx2">
                  <a:lumMod val="75000"/>
                </a:schemeClr>
              </a:solidFill>
              <a:latin typeface="Liberation Serif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808114"/>
              </p:ext>
            </p:extLst>
          </p:nvPr>
        </p:nvGraphicFramePr>
        <p:xfrm>
          <a:off x="539551" y="3068960"/>
          <a:ext cx="8134584" cy="3412968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546177"/>
                <a:gridCol w="881385"/>
                <a:gridCol w="881385"/>
                <a:gridCol w="825637"/>
              </a:tblGrid>
              <a:tr h="4320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Значения целевых показателей </a:t>
                      </a:r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муниципальной программы</a:t>
                      </a:r>
                      <a:endParaRPr lang="ru-RU" sz="1200" b="1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План,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2025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Факт, </a:t>
                      </a:r>
                    </a:p>
                    <a:p>
                      <a:pPr algn="ctr"/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2025</a:t>
                      </a:r>
                      <a:r>
                        <a:rPr lang="ru-RU" sz="12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План, </a:t>
                      </a: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2026 год</a:t>
                      </a:r>
                      <a:endParaRPr lang="ru-RU" sz="12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068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Посещаемость населением организаций культуры и искусства и увеличение численности участников проводимых культурно-досуговых мероприятий, на 1000 чел.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7 196,1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Liberation Serif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7 196,1</a:t>
                      </a:r>
                      <a:endParaRPr lang="ru-RU" sz="12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8 579,8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Liberation Serif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309736"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</a:rPr>
                        <a:t>Увеличение численности участников культурно-досуговых</a:t>
                      </a:r>
                      <a:r>
                        <a:rPr kumimoji="0" lang="ru-RU" sz="1200" kern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</a:rPr>
                        <a:t> мероприятий, тыс. чел.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282,4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Liberation Serif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282,4</a:t>
                      </a:r>
                      <a:endParaRPr lang="ru-RU" sz="12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365,2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Liberation Serif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Количество передвижных выставок, ед.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6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Liberation Serif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6</a:t>
                      </a:r>
                      <a:endParaRPr lang="ru-RU" sz="12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Liberation Serif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418328"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</a:rPr>
                        <a:t>Доля детей, привлекаемых к участию в  творческих мероприятиях, в общем числе детей, %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28,1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Liberation Serif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28,1</a:t>
                      </a:r>
                      <a:endParaRPr lang="ru-RU" sz="12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24,7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Liberation Serif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537192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Доля муниципальных библиотек, имеющих веб-сайты в сети Интернет, через которые обеспечен доступ к имеющимся у них электронным фондам и электронным каталогам, от</a:t>
                      </a:r>
                      <a:r>
                        <a:rPr lang="ru-RU" sz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общего количества этих библиотек, %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100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Liberation Serif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100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Liberation Serif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  <a:tr h="47317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Доля музеев, имеющих веб-сайт в сети Интернет, в общем количестве</a:t>
                      </a:r>
                      <a:r>
                        <a:rPr lang="ru-RU" sz="1200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cs typeface="Times New Roman" panose="02020603050405020304" pitchFamily="18" charset="0"/>
                        </a:rPr>
                        <a:t> муниципальных музеев муниципального округа Сухой Лог, %</a:t>
                      </a:r>
                      <a:endParaRPr lang="ru-RU" sz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100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Liberation Serif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100</a:t>
                      </a:r>
                      <a:endParaRPr lang="ru-RU" sz="12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100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Liberation Serif"/>
                        <a:ea typeface="Calibri"/>
                        <a:cs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158847" y="86528"/>
            <a:ext cx="8858823" cy="80462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pic>
        <p:nvPicPr>
          <p:cNvPr id="8" name="Рисунок 7" descr="C:\Users\NL\Music\Герб с короной вар.5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47" y="97785"/>
            <a:ext cx="374015" cy="63881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Прямоугольник 19"/>
          <p:cNvSpPr/>
          <p:nvPr/>
        </p:nvSpPr>
        <p:spPr>
          <a:xfrm>
            <a:off x="2339752" y="16515"/>
            <a:ext cx="5760640" cy="72008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МП «Развитие культуры и искусства в муниципальном округе Сухой Лог»</a:t>
            </a:r>
            <a:endParaRPr lang="ru-RU" b="1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pic>
        <p:nvPicPr>
          <p:cNvPr id="12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370" y="99076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4205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>
            <a:spLocks noChangeArrowheads="1"/>
          </p:cNvSpPr>
          <p:nvPr/>
        </p:nvSpPr>
        <p:spPr bwMode="auto">
          <a:xfrm>
            <a:off x="372531" y="1171393"/>
            <a:ext cx="3285839" cy="5161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350" dirty="0" smtClean="0">
                <a:latin typeface="Liberation Serif" panose="02020603050405020304" pitchFamily="18" charset="0"/>
                <a:cs typeface="Times New Roman" pitchFamily="18" charset="0"/>
              </a:rPr>
              <a:t>   </a:t>
            </a:r>
            <a:r>
              <a:rPr lang="ru-RU" sz="1350" b="1" dirty="0" smtClean="0">
                <a:latin typeface="Liberation Serif" panose="02020603050405020304" pitchFamily="18" charset="0"/>
              </a:rPr>
              <a:t> </a:t>
            </a:r>
            <a:r>
              <a:rPr lang="ru-RU" sz="135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МБУ «Сухоложская централизованная библиотечная система»  – 1  учреждение</a:t>
            </a:r>
          </a:p>
          <a:p>
            <a:pPr>
              <a:lnSpc>
                <a:spcPct val="114000"/>
              </a:lnSpc>
            </a:pPr>
            <a:r>
              <a:rPr lang="ru-RU" sz="135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(12 филиалов);</a:t>
            </a:r>
          </a:p>
          <a:p>
            <a:pPr>
              <a:lnSpc>
                <a:spcPct val="114000"/>
              </a:lnSpc>
            </a:pPr>
            <a:endParaRPr lang="ru-RU" sz="1350" b="1" dirty="0" smtClean="0">
              <a:solidFill>
                <a:schemeClr val="bg2">
                  <a:lumMod val="10000"/>
                </a:schemeClr>
              </a:solidFill>
              <a:latin typeface="Liberation Serif" panose="02020603050405020304" pitchFamily="18" charset="0"/>
            </a:endParaRPr>
          </a:p>
          <a:p>
            <a:pPr>
              <a:lnSpc>
                <a:spcPct val="114000"/>
              </a:lnSpc>
              <a:buFont typeface="Arial" pitchFamily="34" charset="0"/>
              <a:buChar char="•"/>
            </a:pPr>
            <a:r>
              <a:rPr lang="ru-RU" sz="135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 МБУ «Сухоложский историко-краеведческий музей» – 1  учреждение;  </a:t>
            </a:r>
          </a:p>
          <a:p>
            <a:pPr>
              <a:lnSpc>
                <a:spcPct val="114000"/>
              </a:lnSpc>
            </a:pPr>
            <a:endParaRPr lang="ru-RU" sz="1350" b="1" dirty="0" smtClean="0">
              <a:solidFill>
                <a:schemeClr val="bg2">
                  <a:lumMod val="10000"/>
                </a:schemeClr>
              </a:solidFill>
              <a:latin typeface="Liberation Serif" panose="02020603050405020304" pitchFamily="18" charset="0"/>
            </a:endParaRPr>
          </a:p>
          <a:p>
            <a:pPr>
              <a:lnSpc>
                <a:spcPct val="114000"/>
              </a:lnSpc>
              <a:buFont typeface="Arial" pitchFamily="34" charset="0"/>
              <a:buChar char="•"/>
            </a:pPr>
            <a:r>
              <a:rPr lang="ru-RU" sz="135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 МБУК «Дивий Лад»  - 1  учреждение;</a:t>
            </a:r>
          </a:p>
          <a:p>
            <a:pPr>
              <a:lnSpc>
                <a:spcPct val="114000"/>
              </a:lnSpc>
            </a:pPr>
            <a:endParaRPr lang="ru-RU" sz="1350" b="1" dirty="0" smtClean="0">
              <a:solidFill>
                <a:schemeClr val="bg2">
                  <a:lumMod val="10000"/>
                </a:schemeClr>
              </a:solidFill>
              <a:latin typeface="Liberation Serif" panose="02020603050405020304" pitchFamily="18" charset="0"/>
            </a:endParaRPr>
          </a:p>
          <a:p>
            <a:r>
              <a:rPr lang="ru-RU" sz="135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  Дома культуры – 4 учреждения с 7 структурными подразделениями:</a:t>
            </a:r>
          </a:p>
          <a:p>
            <a:endParaRPr lang="ru-RU" sz="1350" b="1" dirty="0" smtClean="0">
              <a:solidFill>
                <a:schemeClr val="bg2">
                  <a:lumMod val="10000"/>
                </a:schemeClr>
              </a:solidFill>
              <a:latin typeface="Liberation Serif" panose="02020603050405020304" pitchFamily="18" charset="0"/>
            </a:endParaRPr>
          </a:p>
          <a:p>
            <a:r>
              <a:rPr lang="ru-RU" sz="135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 </a:t>
            </a:r>
            <a:r>
              <a:rPr lang="ru-RU" sz="135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(- </a:t>
            </a:r>
            <a:r>
              <a:rPr lang="ru-RU" sz="135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МАУК «Дворец культуры «</a:t>
            </a:r>
            <a:r>
              <a:rPr lang="ru-RU" sz="135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Кристалл им. В.И. Абакумова»;</a:t>
            </a:r>
            <a:endParaRPr lang="ru-RU" sz="1350" dirty="0">
              <a:solidFill>
                <a:schemeClr val="bg2">
                  <a:lumMod val="10000"/>
                </a:schemeClr>
              </a:solidFill>
              <a:latin typeface="Liberation Serif" panose="02020603050405020304" pitchFamily="18" charset="0"/>
            </a:endParaRPr>
          </a:p>
          <a:p>
            <a:r>
              <a:rPr lang="ru-RU" sz="135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 - МБУ «Культурно-социальное объединение «Гармония»;</a:t>
            </a:r>
          </a:p>
          <a:p>
            <a:r>
              <a:rPr lang="ru-RU" sz="135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 - МБУК «Курьинский центр досуга и народного </a:t>
            </a:r>
            <a:r>
              <a:rPr lang="ru-RU" sz="135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творчества</a:t>
            </a:r>
            <a:r>
              <a:rPr lang="ru-RU" sz="135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»;</a:t>
            </a:r>
          </a:p>
          <a:p>
            <a:r>
              <a:rPr lang="ru-RU" sz="135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 - МБУ «Культурно-досуговое объединение» (в том числе 9 сельских клубов и домов культуры</a:t>
            </a:r>
            <a:r>
              <a:rPr lang="ru-RU" sz="135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)</a:t>
            </a:r>
          </a:p>
          <a:p>
            <a:endParaRPr lang="ru-RU" sz="1350" b="1" dirty="0">
              <a:solidFill>
                <a:schemeClr val="bg2">
                  <a:lumMod val="10000"/>
                </a:schemeClr>
              </a:solidFill>
              <a:latin typeface="Liberation Serif" panose="02020603050405020304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00739" y="1628800"/>
            <a:ext cx="5071848" cy="800219"/>
          </a:xfrm>
          <a:prstGeom prst="rect">
            <a:avLst/>
          </a:prstGeom>
          <a:solidFill>
            <a:srgbClr val="CAE6EE"/>
          </a:solidFill>
          <a:ln w="1905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150" dirty="0" smtClean="0">
                <a:latin typeface="Liberation Serif" pitchFamily="18" charset="0"/>
              </a:rPr>
              <a:t>В </a:t>
            </a:r>
            <a:r>
              <a:rPr lang="ru-RU" sz="1150" dirty="0">
                <a:latin typeface="Liberation Serif" pitchFamily="18" charset="0"/>
              </a:rPr>
              <a:t>МБУ «Сухоложский историко-краеведческий музей» </a:t>
            </a:r>
            <a:r>
              <a:rPr lang="ru-RU" sz="1150" dirty="0" smtClean="0">
                <a:latin typeface="Liberation Serif" pitchFamily="18" charset="0"/>
              </a:rPr>
              <a:t>были организованы </a:t>
            </a:r>
            <a:r>
              <a:rPr lang="ru-RU" sz="1150" dirty="0">
                <a:latin typeface="Liberation Serif" pitchFamily="18" charset="0"/>
              </a:rPr>
              <a:t>и </a:t>
            </a:r>
            <a:r>
              <a:rPr lang="ru-RU" sz="1150" dirty="0" smtClean="0">
                <a:latin typeface="Liberation Serif" pitchFamily="18" charset="0"/>
              </a:rPr>
              <a:t>проведены 51 выставка </a:t>
            </a:r>
            <a:r>
              <a:rPr lang="ru-RU" sz="1150" dirty="0">
                <a:latin typeface="Liberation Serif" pitchFamily="18" charset="0"/>
              </a:rPr>
              <a:t>(в том числе </a:t>
            </a:r>
            <a:r>
              <a:rPr lang="ru-RU" sz="1150" dirty="0" smtClean="0">
                <a:latin typeface="Liberation Serif" pitchFamily="18" charset="0"/>
              </a:rPr>
              <a:t>6 передвижных), 1 лекция, 89 </a:t>
            </a:r>
            <a:r>
              <a:rPr lang="ru-RU" sz="1150" dirty="0">
                <a:latin typeface="Liberation Serif" pitchFamily="18" charset="0"/>
              </a:rPr>
              <a:t>массовых мероприятий, </a:t>
            </a:r>
            <a:r>
              <a:rPr lang="ru-RU" sz="1150" dirty="0" smtClean="0">
                <a:latin typeface="Liberation Serif" pitchFamily="18" charset="0"/>
              </a:rPr>
              <a:t>245 экскурсий </a:t>
            </a:r>
            <a:r>
              <a:rPr lang="ru-RU" sz="1150" dirty="0">
                <a:latin typeface="Liberation Serif" pitchFamily="18" charset="0"/>
              </a:rPr>
              <a:t>различной </a:t>
            </a:r>
            <a:r>
              <a:rPr lang="ru-RU" sz="1150" dirty="0" smtClean="0">
                <a:latin typeface="Liberation Serif" pitchFamily="18" charset="0"/>
              </a:rPr>
              <a:t>тематики. </a:t>
            </a:r>
            <a:r>
              <a:rPr lang="ru-RU" sz="1150" dirty="0">
                <a:latin typeface="Liberation Serif" pitchFamily="18" charset="0"/>
              </a:rPr>
              <a:t>Музей посетили 22 071 человек</a:t>
            </a:r>
            <a:r>
              <a:rPr lang="ru-RU" sz="1150" dirty="0" smtClean="0">
                <a:latin typeface="Liberation Serif" pitchFamily="18" charset="0"/>
              </a:rPr>
              <a:t>.      </a:t>
            </a:r>
            <a:endParaRPr lang="ru-RU" sz="1150" dirty="0">
              <a:latin typeface="Liberation Serif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776610" y="1023873"/>
            <a:ext cx="5071848" cy="446276"/>
          </a:xfrm>
          <a:prstGeom prst="rect">
            <a:avLst/>
          </a:prstGeom>
          <a:solidFill>
            <a:srgbClr val="CAE6EE"/>
          </a:solidFill>
          <a:ln w="127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150" dirty="0">
                <a:latin typeface="Liberation Serif" pitchFamily="18" charset="0"/>
              </a:rPr>
              <a:t>Число посещений библиотеки (в том числе, удаленно через сеть Интернет) за отчетный период составляет 122,4 тыс. человек (план – 118,07 тыс. человек).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79912" y="2708920"/>
            <a:ext cx="5149250" cy="2569934"/>
          </a:xfrm>
          <a:prstGeom prst="rect">
            <a:avLst/>
          </a:prstGeom>
          <a:solidFill>
            <a:srgbClr val="CAE6EE"/>
          </a:solidFill>
          <a:ln w="1905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base"/>
            <a:r>
              <a:rPr lang="ru-RU" sz="1150" dirty="0">
                <a:solidFill>
                  <a:schemeClr val="tx1"/>
                </a:solidFill>
                <a:latin typeface="Liberation Serif" panose="02020603050405020304" pitchFamily="18" charset="0"/>
              </a:rPr>
              <a:t>В соответствии с планом общегородских мероприятий </a:t>
            </a:r>
            <a:r>
              <a:rPr lang="ru-RU" sz="115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в 2025 году проведено 38 мероприятий в сфере культуры общегородского значения, </a:t>
            </a:r>
            <a:r>
              <a:rPr lang="ru-RU" sz="1150" dirty="0">
                <a:solidFill>
                  <a:schemeClr val="tx1"/>
                </a:solidFill>
                <a:latin typeface="Liberation Serif" panose="02020603050405020304" pitchFamily="18" charset="0"/>
              </a:rPr>
              <a:t>в том числе наиболее значимые мероприятия:</a:t>
            </a:r>
          </a:p>
          <a:p>
            <a:r>
              <a:rPr lang="ru-RU" sz="1150" dirty="0" smtClean="0">
                <a:solidFill>
                  <a:schemeClr val="tx1"/>
                </a:solidFill>
                <a:latin typeface="Liberation Serif" pitchFamily="18" charset="0"/>
              </a:rPr>
              <a:t>- </a:t>
            </a:r>
            <a:r>
              <a:rPr lang="ru-RU" sz="1150" dirty="0">
                <a:latin typeface="Liberation Serif" pitchFamily="18" charset="0"/>
              </a:rPr>
              <a:t>Новогодние и рождественские мероприятия;</a:t>
            </a:r>
          </a:p>
          <a:p>
            <a:r>
              <a:rPr lang="ru-RU" sz="1150" dirty="0">
                <a:latin typeface="Liberation Serif" pitchFamily="18" charset="0"/>
              </a:rPr>
              <a:t>- Проводы зимы;</a:t>
            </a:r>
          </a:p>
          <a:p>
            <a:r>
              <a:rPr lang="ru-RU" sz="1150" dirty="0">
                <a:latin typeface="Liberation Serif" pitchFamily="18" charset="0"/>
              </a:rPr>
              <a:t>- Президиум Межгосударственного Союза Городов - Героев на территории города Сухой Лог;</a:t>
            </a:r>
          </a:p>
          <a:p>
            <a:r>
              <a:rPr lang="ru-RU" sz="1150" dirty="0">
                <a:latin typeface="Liberation Serif" pitchFamily="18" charset="0"/>
              </a:rPr>
              <a:t>- День Победы;</a:t>
            </a:r>
          </a:p>
          <a:p>
            <a:r>
              <a:rPr lang="ru-RU" sz="1150" dirty="0">
                <a:latin typeface="Liberation Serif" pitchFamily="18" charset="0"/>
              </a:rPr>
              <a:t>- 8 Марта;</a:t>
            </a:r>
          </a:p>
          <a:p>
            <a:r>
              <a:rPr lang="ru-RU" sz="1150" dirty="0">
                <a:latin typeface="Liberation Serif" pitchFamily="18" charset="0"/>
              </a:rPr>
              <a:t>-День защиты детей,</a:t>
            </a:r>
          </a:p>
          <a:p>
            <a:r>
              <a:rPr lang="ru-RU" sz="1150" dirty="0">
                <a:latin typeface="Liberation Serif" pitchFamily="18" charset="0"/>
              </a:rPr>
              <a:t>- День </a:t>
            </a:r>
            <a:r>
              <a:rPr lang="ru-RU" sz="1150" dirty="0" smtClean="0">
                <a:latin typeface="Liberation Serif" pitchFamily="18" charset="0"/>
              </a:rPr>
              <a:t>города</a:t>
            </a:r>
            <a:endParaRPr lang="ru-RU" sz="1150" dirty="0">
              <a:latin typeface="Liberation Serif" pitchFamily="18" charset="0"/>
            </a:endParaRPr>
          </a:p>
          <a:p>
            <a:pPr algn="just"/>
            <a:r>
              <a:rPr lang="ru-RU" sz="1150" dirty="0" smtClean="0">
                <a:latin typeface="Liberation Serif" pitchFamily="18" charset="0"/>
              </a:rPr>
              <a:t> </a:t>
            </a:r>
            <a:r>
              <a:rPr lang="ru-RU" sz="1150" dirty="0">
                <a:latin typeface="Liberation Serif" pitchFamily="18" charset="0"/>
              </a:rPr>
              <a:t>Организовано и проведено 8 </a:t>
            </a:r>
            <a:r>
              <a:rPr lang="ru-RU" sz="1150" dirty="0" smtClean="0">
                <a:latin typeface="Liberation Serif" pitchFamily="18" charset="0"/>
              </a:rPr>
              <a:t>мероприятий </a:t>
            </a:r>
            <a:r>
              <a:rPr lang="ru-RU" sz="1150" dirty="0">
                <a:latin typeface="Liberation Serif" pitchFamily="18" charset="0"/>
              </a:rPr>
              <a:t>в сфере культуры социальной </a:t>
            </a:r>
            <a:r>
              <a:rPr lang="ru-RU" sz="1150" dirty="0" smtClean="0">
                <a:latin typeface="Liberation Serif" pitchFamily="18" charset="0"/>
              </a:rPr>
              <a:t>направленности </a:t>
            </a:r>
            <a:r>
              <a:rPr lang="ru-RU" sz="1150" dirty="0">
                <a:latin typeface="Liberation Serif" pitchFamily="18" charset="0"/>
              </a:rPr>
              <a:t>(Фестиваль «Город мастеров», День защиты детей, Семья года, День пожилого человека, День отца, Конкурс «Супер-мама»).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784556" y="5517232"/>
            <a:ext cx="5144606" cy="938719"/>
          </a:xfrm>
          <a:prstGeom prst="rect">
            <a:avLst/>
          </a:prstGeom>
          <a:solidFill>
            <a:srgbClr val="CAE6EE"/>
          </a:solidFill>
          <a:ln w="1905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100" dirty="0">
                <a:solidFill>
                  <a:schemeClr val="tx1"/>
                </a:solidFill>
                <a:latin typeface="Liberation Serif" pitchFamily="18" charset="0"/>
              </a:rPr>
              <a:t>По состоянию на 1 января </a:t>
            </a:r>
            <a:r>
              <a:rPr lang="ru-RU" sz="11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2026 </a:t>
            </a:r>
            <a:r>
              <a:rPr lang="ru-RU" sz="1100" dirty="0">
                <a:solidFill>
                  <a:schemeClr val="tx1"/>
                </a:solidFill>
                <a:latin typeface="Liberation Serif" panose="02020603050405020304" pitchFamily="18" charset="0"/>
              </a:rPr>
              <a:t>года в учреждениях культуры </a:t>
            </a:r>
            <a:r>
              <a:rPr lang="ru-RU" sz="11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действует 135 </a:t>
            </a:r>
            <a:r>
              <a:rPr lang="ru-RU" sz="1100" dirty="0">
                <a:solidFill>
                  <a:schemeClr val="tx1"/>
                </a:solidFill>
                <a:latin typeface="Liberation Serif" panose="02020603050405020304" pitchFamily="18" charset="0"/>
              </a:rPr>
              <a:t>клубных </a:t>
            </a:r>
            <a:r>
              <a:rPr lang="ru-RU" sz="11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формирования, </a:t>
            </a:r>
            <a:r>
              <a:rPr lang="ru-RU" sz="1100" dirty="0">
                <a:solidFill>
                  <a:schemeClr val="tx1"/>
                </a:solidFill>
                <a:latin typeface="Liberation Serif" panose="02020603050405020304" pitchFamily="18" charset="0"/>
              </a:rPr>
              <a:t>из них </a:t>
            </a:r>
            <a:r>
              <a:rPr lang="ru-RU" sz="11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10 </a:t>
            </a:r>
            <a:r>
              <a:rPr lang="ru-RU" sz="1100" dirty="0">
                <a:solidFill>
                  <a:schemeClr val="tx1"/>
                </a:solidFill>
                <a:latin typeface="Liberation Serif" panose="02020603050405020304" pitchFamily="18" charset="0"/>
              </a:rPr>
              <a:t>коллективов самодеятельного художественного творчества имеют звание «народный (образцовый)». Посещаемость населением организаций культуры и искусства за </a:t>
            </a:r>
            <a:r>
              <a:rPr lang="ru-RU" sz="1100" dirty="0" smtClean="0">
                <a:solidFill>
                  <a:schemeClr val="tx1"/>
                </a:solidFill>
                <a:latin typeface="Liberation Serif" pitchFamily="18" charset="0"/>
              </a:rPr>
              <a:t>2025 год </a:t>
            </a:r>
            <a:r>
              <a:rPr lang="ru-RU" sz="1100" dirty="0">
                <a:solidFill>
                  <a:schemeClr val="tx1"/>
                </a:solidFill>
                <a:latin typeface="Liberation Serif" pitchFamily="18" charset="0"/>
              </a:rPr>
              <a:t>составила </a:t>
            </a:r>
            <a:r>
              <a:rPr lang="ru-RU" sz="1100" dirty="0" smtClean="0">
                <a:solidFill>
                  <a:schemeClr val="tx1"/>
                </a:solidFill>
                <a:latin typeface="Liberation Serif" pitchFamily="18" charset="0"/>
              </a:rPr>
              <a:t>334,6 </a:t>
            </a:r>
            <a:r>
              <a:rPr lang="ru-RU" sz="1100" dirty="0">
                <a:solidFill>
                  <a:schemeClr val="tx1"/>
                </a:solidFill>
                <a:latin typeface="Liberation Serif" pitchFamily="18" charset="0"/>
              </a:rPr>
              <a:t>тыс. человек </a:t>
            </a:r>
            <a:r>
              <a:rPr lang="ru-RU" sz="1100" dirty="0" smtClean="0">
                <a:solidFill>
                  <a:schemeClr val="tx1"/>
                </a:solidFill>
                <a:latin typeface="Liberation Serif" pitchFamily="18" charset="0"/>
              </a:rPr>
              <a:t>(100% исполнение плана).  </a:t>
            </a:r>
            <a:endParaRPr lang="ru-RU" sz="1100" dirty="0">
              <a:solidFill>
                <a:schemeClr val="tx1"/>
              </a:solidFill>
              <a:latin typeface="Liberation Serif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3" y="6148396"/>
            <a:ext cx="34311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3192"/>
                </a:solidFill>
              </a:rPr>
              <a:t> </a:t>
            </a:r>
            <a:endParaRPr lang="ru-RU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3719239" y="976596"/>
            <a:ext cx="1" cy="525788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H="1">
            <a:off x="3702615" y="2722825"/>
            <a:ext cx="6" cy="2556029"/>
          </a:xfrm>
          <a:prstGeom prst="line">
            <a:avLst/>
          </a:prstGeom>
          <a:ln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flipH="1">
            <a:off x="3723068" y="1730924"/>
            <a:ext cx="2" cy="698095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H="1">
            <a:off x="3723066" y="5517231"/>
            <a:ext cx="2" cy="938719"/>
          </a:xfrm>
          <a:prstGeom prst="line">
            <a:avLst/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158847" y="86529"/>
            <a:ext cx="8858823" cy="82219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pic>
        <p:nvPicPr>
          <p:cNvPr id="13" name="Рисунок 12" descr="C:\Users\NL\Music\Герб с короной вар.5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24" y="125894"/>
            <a:ext cx="374015" cy="63881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2322202" y="112884"/>
            <a:ext cx="5837410" cy="653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sz="1600" b="1" dirty="0">
                <a:solidFill>
                  <a:srgbClr val="002060"/>
                </a:solidFill>
                <a:latin typeface="Liberation Serif" panose="02020603050405020304" pitchFamily="18" charset="0"/>
                <a:cs typeface="Times New Roman" pitchFamily="18" charset="0"/>
              </a:rPr>
              <a:t>На территории городского округа осуществляют </a:t>
            </a:r>
            <a:r>
              <a:rPr lang="ru-RU" sz="1600" b="1" dirty="0" smtClean="0">
                <a:solidFill>
                  <a:srgbClr val="002060"/>
                </a:solidFill>
                <a:latin typeface="Liberation Serif" panose="02020603050405020304" pitchFamily="18" charset="0"/>
                <a:cs typeface="Times New Roman" pitchFamily="18" charset="0"/>
              </a:rPr>
              <a:t>деятельность </a:t>
            </a:r>
            <a:r>
              <a:rPr lang="ru-RU" sz="16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7 </a:t>
            </a:r>
            <a:r>
              <a:rPr lang="ru-RU" sz="1600" b="1" dirty="0">
                <a:solidFill>
                  <a:srgbClr val="002060"/>
                </a:solidFill>
                <a:latin typeface="Liberation Serif" panose="02020603050405020304" pitchFamily="18" charset="0"/>
              </a:rPr>
              <a:t>муниципальных </a:t>
            </a:r>
            <a:r>
              <a:rPr lang="ru-RU" sz="1600" b="1" dirty="0" smtClean="0">
                <a:solidFill>
                  <a:srgbClr val="002060"/>
                </a:solidFill>
                <a:latin typeface="Liberation Serif" panose="02020603050405020304" pitchFamily="18" charset="0"/>
              </a:rPr>
              <a:t>учреждений </a:t>
            </a:r>
            <a:r>
              <a:rPr lang="ru-RU" sz="1600" b="1" dirty="0">
                <a:solidFill>
                  <a:srgbClr val="002060"/>
                </a:solidFill>
                <a:latin typeface="Liberation Serif" panose="02020603050405020304" pitchFamily="18" charset="0"/>
              </a:rPr>
              <a:t>культуры:</a:t>
            </a:r>
          </a:p>
        </p:txBody>
      </p:sp>
      <p:pic>
        <p:nvPicPr>
          <p:cNvPr id="18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6370" y="86529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77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64866" y="60399"/>
            <a:ext cx="8858823" cy="69805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3988781"/>
              </p:ext>
            </p:extLst>
          </p:nvPr>
        </p:nvGraphicFramePr>
        <p:xfrm>
          <a:off x="611560" y="1484784"/>
          <a:ext cx="8286807" cy="4335348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5311427"/>
                <a:gridCol w="1008112"/>
                <a:gridCol w="1025277"/>
                <a:gridCol w="941991"/>
              </a:tblGrid>
              <a:tr h="229827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Liberation Serif" panose="02020603050405020304" pitchFamily="18" charset="0"/>
                        <a:cs typeface="Tahoma" pitchFamily="34" charset="0"/>
                      </a:endParaRPr>
                    </a:p>
                  </a:txBody>
                  <a:tcPr marL="121920" marR="121920" marT="34290" marB="3429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</a:rPr>
                        <a:t>ПЛАН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Liberation Serif" panose="02020603050405020304" pitchFamily="18" charset="0"/>
                        <a:cs typeface="Tahoma" pitchFamily="34" charset="0"/>
                      </a:endParaRPr>
                    </a:p>
                  </a:txBody>
                  <a:tcPr marL="121920" marR="121920" marT="34290" marB="3429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</a:rPr>
                        <a:t>ФАКТ</a:t>
                      </a:r>
                      <a:endParaRPr kumimoji="0" lang="ru-RU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Liberation Serif" panose="02020603050405020304" pitchFamily="18" charset="0"/>
                        <a:cs typeface="Tahoma" pitchFamily="34" charset="0"/>
                      </a:endParaRPr>
                    </a:p>
                  </a:txBody>
                  <a:tcPr marL="121920" marR="121920" marT="34290" marB="3429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</a:rPr>
                        <a:t>%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Liberation Serif" panose="02020603050405020304" pitchFamily="18" charset="0"/>
                        <a:cs typeface="Tahoma" pitchFamily="34" charset="0"/>
                      </a:endParaRPr>
                    </a:p>
                  </a:txBody>
                  <a:tcPr marL="121920" marR="121920" marT="34290" marB="34290" anchor="ctr" horzOverflow="overflow"/>
                </a:tc>
              </a:tr>
              <a:tr h="215898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6600CC"/>
                        </a:solidFill>
                        <a:effectLst/>
                        <a:latin typeface="Cambria" pitchFamily="18" charset="0"/>
                        <a:cs typeface="Tahoma" pitchFamily="34" charset="0"/>
                      </a:endParaRPr>
                    </a:p>
                  </a:txBody>
                  <a:tcPr marL="121920" marR="121920" marT="34290" marB="3429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301 919,0</a:t>
                      </a:r>
                    </a:p>
                  </a:txBody>
                  <a:tcPr marL="121920" marR="121920" marT="34290" marB="3429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301 892,5</a:t>
                      </a:r>
                    </a:p>
                  </a:txBody>
                  <a:tcPr marL="121920" marR="121920" marT="34290" marB="3429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100,0</a:t>
                      </a:r>
                    </a:p>
                  </a:txBody>
                  <a:tcPr marL="121920" marR="121920" marT="34290" marB="34290" anchor="ctr" horzOverflow="overflow"/>
                </a:tc>
              </a:tr>
              <a:tr h="2158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Liberation Serif" panose="02020603050405020304" pitchFamily="18" charset="0"/>
                        </a:rPr>
                        <a:t>Организация деятельности городского музея</a:t>
                      </a:r>
                      <a:endParaRPr kumimoji="0" lang="ru-RU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 panose="02020603050405020304" pitchFamily="18" charset="0"/>
                        <a:cs typeface="Tahoma" pitchFamily="34" charset="0"/>
                      </a:endParaRP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8 594,3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8</a:t>
                      </a:r>
                      <a:r>
                        <a:rPr lang="ru-RU" sz="1000" b="0" i="0" u="none" strike="noStrike" baseline="0" dirty="0" smtClean="0">
                          <a:solidFill>
                            <a:srgbClr val="002060"/>
                          </a:solidFill>
                          <a:effectLst/>
                          <a:latin typeface="Liberation Serif" pitchFamily="18" charset="0"/>
                        </a:rPr>
                        <a:t> 594,3</a:t>
                      </a:r>
                      <a:endParaRPr lang="ru-RU" sz="1000" b="0" i="0" u="none" strike="noStrike" dirty="0">
                        <a:solidFill>
                          <a:srgbClr val="002060"/>
                        </a:solidFill>
                        <a:effectLst/>
                        <a:latin typeface="Liberation Serif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100,0</a:t>
                      </a:r>
                    </a:p>
                  </a:txBody>
                  <a:tcPr marL="121920" marR="121920" marT="34290" marB="34290" horzOverflow="overflow"/>
                </a:tc>
              </a:tr>
              <a:tr h="3691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Liberation Serif" panose="02020603050405020304" pitchFamily="18" charset="0"/>
                        </a:rPr>
                        <a:t>Организация библиотечного обслуживания, модернизация библиотек в части комплектования книжных фондов, приобретение компьютерного оборудования и лицензионного программного обеспечения, подключение муниципальных библиотек к информационно-телекоммуникационной сети «Интернет»</a:t>
                      </a:r>
                      <a:endParaRPr kumimoji="0" lang="ru-RU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 panose="02020603050405020304" pitchFamily="18" charset="0"/>
                        <a:cs typeface="Tahoma" pitchFamily="34" charset="0"/>
                      </a:endParaRP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30 085,1</a:t>
                      </a: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30 085,1</a:t>
                      </a: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100,0</a:t>
                      </a:r>
                    </a:p>
                  </a:txBody>
                  <a:tcPr marL="121920" marR="121920" marT="34290" marB="34290" horzOverflow="overflow"/>
                </a:tc>
              </a:tr>
              <a:tr h="2158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Liberation Serif" panose="02020603050405020304" pitchFamily="18" charset="0"/>
                        </a:rPr>
                        <a:t>Организация деятельности домов культуры</a:t>
                      </a:r>
                      <a:endParaRPr kumimoji="0" lang="ru-RU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 panose="02020603050405020304" pitchFamily="18" charset="0"/>
                        <a:cs typeface="Tahoma" pitchFamily="34" charset="0"/>
                      </a:endParaRP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126 270,4</a:t>
                      </a: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126 270,5</a:t>
                      </a: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100,0</a:t>
                      </a:r>
                    </a:p>
                  </a:txBody>
                  <a:tcPr marL="121920" marR="121920" marT="34290" marB="34290" horzOverflow="overflow"/>
                </a:tc>
              </a:tr>
              <a:tr h="5223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lang="ru-RU" sz="1000" dirty="0" smtClean="0">
                          <a:latin typeface="Liberation Serif" panose="02020603050405020304" pitchFamily="18" charset="0"/>
                        </a:rPr>
                        <a:t>Капитальный и текущий ремонт зданий и помещений</a:t>
                      </a:r>
                      <a:r>
                        <a:rPr lang="ru-RU" sz="1000" baseline="0" dirty="0" smtClean="0">
                          <a:latin typeface="Liberation Serif" panose="02020603050405020304" pitchFamily="18" charset="0"/>
                        </a:rPr>
                        <a:t>, обеспечение мероприятий по укреплению и развитию материально-технической базы муниципальных учреждений культуры</a:t>
                      </a:r>
                      <a:endParaRPr kumimoji="0" lang="ru-RU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 panose="02020603050405020304" pitchFamily="18" charset="0"/>
                        <a:cs typeface="Tahoma" pitchFamily="34" charset="0"/>
                      </a:endParaRP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</a:rPr>
                        <a:t>58 366,6</a:t>
                      </a: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58 366,6</a:t>
                      </a: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100,0</a:t>
                      </a:r>
                    </a:p>
                  </a:txBody>
                  <a:tcPr marL="121920" marR="121920" marT="34290" marB="34290" horzOverflow="overflow"/>
                </a:tc>
              </a:tr>
              <a:tr h="3295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Liberation Serif" panose="02020603050405020304" pitchFamily="18" charset="0"/>
                        </a:rPr>
                        <a:t>Проведение мероприятий в сфере культуры общегородского значения и социальной направленности</a:t>
                      </a:r>
                      <a:endParaRPr kumimoji="0" lang="ru-RU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 panose="02020603050405020304" pitchFamily="18" charset="0"/>
                        <a:cs typeface="Tahoma" pitchFamily="34" charset="0"/>
                      </a:endParaRP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</a:rPr>
                        <a:t>29 949,3</a:t>
                      </a: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29 949,2</a:t>
                      </a: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100,0</a:t>
                      </a:r>
                    </a:p>
                  </a:txBody>
                  <a:tcPr marL="121920" marR="121920" marT="34290" marB="34290" horzOverflow="overflow"/>
                </a:tc>
              </a:tr>
              <a:tr h="3691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Liberation Serif" panose="02020603050405020304" pitchFamily="18" charset="0"/>
                        </a:rPr>
                        <a:t> Реализация мер по поэтапному повышению средней заработной платы работников муниципальных учреждений культуры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 panose="02020603050405020304" pitchFamily="18" charset="0"/>
                        <a:cs typeface="Tahoma" pitchFamily="34" charset="0"/>
                      </a:endParaRP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3 652,0</a:t>
                      </a: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3 652,0</a:t>
                      </a: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100,0</a:t>
                      </a:r>
                    </a:p>
                  </a:txBody>
                  <a:tcPr marL="121920" marR="121920" marT="34290" marB="34290" horzOverflow="overflow"/>
                </a:tc>
              </a:tr>
              <a:tr h="3691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Liberation Serif" panose="02020603050405020304" pitchFamily="18" charset="0"/>
                        </a:rPr>
                        <a:t>Проведение мероприятий по обеспечению антитеррористической защищенности объектов (территорий) муниципальных учреждений культуры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 panose="02020603050405020304" pitchFamily="18" charset="0"/>
                        <a:cs typeface="Tahoma" pitchFamily="34" charset="0"/>
                      </a:endParaRP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1 306,5</a:t>
                      </a: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1 306,5</a:t>
                      </a: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100,0</a:t>
                      </a:r>
                    </a:p>
                  </a:txBody>
                  <a:tcPr marL="121920" marR="121920" marT="34290" marB="34290" horzOverflow="overflow"/>
                </a:tc>
              </a:tr>
              <a:tr h="4186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Liberation Serif" panose="02020603050405020304" pitchFamily="18" charset="0"/>
                        </a:rPr>
                        <a:t>Государственная поддержка лучших сельских учреждений культуры и лучших работников сельских учреждений культуры на условиях софинансирования из федерального бюджета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 panose="02020603050405020304" pitchFamily="18" charset="0"/>
                        <a:cs typeface="Tahoma" pitchFamily="34" charset="0"/>
                      </a:endParaRP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62,5</a:t>
                      </a: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62,5</a:t>
                      </a: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100,0</a:t>
                      </a:r>
                    </a:p>
                  </a:txBody>
                  <a:tcPr marL="121920" marR="121920" marT="34290" marB="34290" horzOverflow="overflow"/>
                </a:tc>
              </a:tr>
              <a:tr h="1440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 Реализация проекта "Уличная сцена" в рамках инициативного бюджетирования</a:t>
                      </a: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1 204,0</a:t>
                      </a: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1 204,0</a:t>
                      </a: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100,0</a:t>
                      </a:r>
                    </a:p>
                  </a:txBody>
                  <a:tcPr marL="121920" marR="121920" marT="34290" marB="34290" horzOverflow="overflow"/>
                </a:tc>
              </a:tr>
              <a:tr h="2110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 Создание условий для развития туризма на территории муниципального округа Сухой Лог</a:t>
                      </a: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2 982,2</a:t>
                      </a: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2 982,2</a:t>
                      </a: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100,0</a:t>
                      </a:r>
                    </a:p>
                  </a:txBody>
                  <a:tcPr marL="121920" marR="121920" marT="34290" marB="34290" horzOverflow="overflow"/>
                </a:tc>
              </a:tr>
              <a:tr h="1341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00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Liberation Serif" panose="02020603050405020304" pitchFamily="18" charset="0"/>
                        </a:rPr>
                        <a:t>Другие вопросы в области культуры, кинематографии</a:t>
                      </a:r>
                      <a:endParaRPr kumimoji="0" lang="ru-RU" sz="1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 panose="02020603050405020304" pitchFamily="18" charset="0"/>
                        <a:cs typeface="Tahoma" pitchFamily="34" charset="0"/>
                      </a:endParaRP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39 446,1</a:t>
                      </a: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39 419,7</a:t>
                      </a:r>
                    </a:p>
                  </a:txBody>
                  <a:tcPr marL="121920" marR="121920" marT="34290" marB="3429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Liberation Serif" panose="02020603050405020304" pitchFamily="18" charset="0"/>
                          <a:cs typeface="Tahoma" pitchFamily="34" charset="0"/>
                        </a:rPr>
                        <a:t>99,9</a:t>
                      </a:r>
                    </a:p>
                  </a:txBody>
                  <a:tcPr marL="121920" marR="121920" marT="34290" marB="34290" horzOverflow="overflow"/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278295"/>
              </p:ext>
            </p:extLst>
          </p:nvPr>
        </p:nvGraphicFramePr>
        <p:xfrm>
          <a:off x="611560" y="5877272"/>
          <a:ext cx="8280920" cy="73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28592"/>
                <a:gridCol w="1008112"/>
                <a:gridCol w="1008112"/>
                <a:gridCol w="936104"/>
              </a:tblGrid>
              <a:tr h="385192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Liberation Serif" panose="02020603050405020304" pitchFamily="18" charset="0"/>
                        </a:rPr>
                        <a:t>Средняя заработная плата работников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rgbClr val="002060"/>
                          </a:solidFill>
                          <a:latin typeface="Liberation Serif" panose="02020603050405020304" pitchFamily="18" charset="0"/>
                        </a:rPr>
                        <a:t>учреждения культуры, руб.</a:t>
                      </a:r>
                      <a:endParaRPr lang="ru-RU" sz="1400" dirty="0">
                        <a:solidFill>
                          <a:srgbClr val="002060"/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Liberation Serif" panose="02020603050405020304" pitchFamily="18" charset="0"/>
                        </a:rPr>
                        <a:t>2024 год факт</a:t>
                      </a:r>
                      <a:endParaRPr lang="ru-RU" sz="1200" dirty="0">
                        <a:latin typeface="Liberation Serif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Liberation Serif" panose="02020603050405020304" pitchFamily="18" charset="0"/>
                        </a:rPr>
                        <a:t>2025 год план</a:t>
                      </a:r>
                      <a:endParaRPr lang="ru-RU" sz="1200" dirty="0">
                        <a:latin typeface="Liberation Serif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Liberation Serif" panose="02020603050405020304" pitchFamily="18" charset="0"/>
                        </a:rPr>
                        <a:t>2025 год факт</a:t>
                      </a:r>
                      <a:endParaRPr lang="ru-RU" sz="1200" dirty="0">
                        <a:latin typeface="Liberation Serif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46247">
                <a:tc vMerge="1">
                  <a:txBody>
                    <a:bodyPr/>
                    <a:lstStyle/>
                    <a:p>
                      <a:endParaRPr lang="ru-RU" sz="1200" dirty="0">
                        <a:solidFill>
                          <a:srgbClr val="002060"/>
                        </a:solidFill>
                        <a:latin typeface="Cambria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</a:rPr>
                        <a:t>63 673,7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</a:rPr>
                        <a:t>76 046,0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</a:rPr>
                        <a:t>77 352,5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762229564"/>
              </p:ext>
            </p:extLst>
          </p:nvPr>
        </p:nvGraphicFramePr>
        <p:xfrm>
          <a:off x="6453058" y="60399"/>
          <a:ext cx="2570631" cy="1326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55576" y="692696"/>
            <a:ext cx="6048672" cy="6908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Расходы  по  разделу «Культура и кинематография»</a:t>
            </a:r>
          </a:p>
          <a:p>
            <a:pPr algn="ctr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в 2025 году составили  301 892,5 тыс. рублей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pic>
        <p:nvPicPr>
          <p:cNvPr id="6" name="Рисунок 5" descr="C:\Users\NL\Music\Герб с короной вар.5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002" y="125893"/>
            <a:ext cx="374015" cy="6388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4078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64866" y="60399"/>
            <a:ext cx="8858823" cy="69805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285549437"/>
              </p:ext>
            </p:extLst>
          </p:nvPr>
        </p:nvGraphicFramePr>
        <p:xfrm>
          <a:off x="6156176" y="908720"/>
          <a:ext cx="2792778" cy="1477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2926591" y="2585780"/>
            <a:ext cx="56166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Times New Roman" pitchFamily="18" charset="0"/>
              </a:rPr>
              <a:t> 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Cambria" pitchFamily="18" charset="0"/>
                <a:cs typeface="Times New Roman" pitchFamily="18" charset="0"/>
              </a:rPr>
              <a:t> </a:t>
            </a:r>
            <a:r>
              <a:rPr lang="ru-RU" sz="1600" b="1" u="sng" dirty="0" smtClean="0">
                <a:solidFill>
                  <a:schemeClr val="bg2">
                    <a:lumMod val="10000"/>
                  </a:schemeClr>
                </a:solidFill>
                <a:latin typeface="Cambria" pitchFamily="18" charset="0"/>
                <a:cs typeface="Times New Roman" pitchFamily="18" charset="0"/>
              </a:rPr>
              <a:t>Средства </a:t>
            </a:r>
            <a:r>
              <a:rPr lang="ru-RU" sz="1600" b="1" u="sng" dirty="0">
                <a:solidFill>
                  <a:schemeClr val="bg2">
                    <a:lumMod val="10000"/>
                  </a:schemeClr>
                </a:solidFill>
                <a:latin typeface="Cambria" pitchFamily="18" charset="0"/>
                <a:cs typeface="Times New Roman" pitchFamily="18" charset="0"/>
              </a:rPr>
              <a:t>данной подпрограммы были </a:t>
            </a:r>
            <a:r>
              <a:rPr lang="ru-RU" sz="1600" b="1" u="sng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направлены</a:t>
            </a:r>
            <a:r>
              <a:rPr lang="ru-RU" sz="1600" b="1" u="sng" dirty="0" smtClean="0">
                <a:solidFill>
                  <a:schemeClr val="bg2">
                    <a:lumMod val="10000"/>
                  </a:schemeClr>
                </a:solidFill>
                <a:latin typeface="Cambria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5638" y="789842"/>
            <a:ext cx="5727500" cy="180020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200" dirty="0" smtClean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pPr algn="ctr"/>
            <a:endParaRPr lang="ru-RU" sz="1400" dirty="0" smtClean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pPr algn="ctr"/>
            <a:endParaRPr lang="ru-RU" sz="1400" dirty="0" smtClean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pPr algn="ctr"/>
            <a:endParaRPr lang="ru-RU" sz="1400" dirty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pPr algn="ctr"/>
            <a:endParaRPr lang="ru-RU" sz="1400" dirty="0" smtClean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pPr algn="just">
              <a:lnSpc>
                <a:spcPct val="110000"/>
              </a:lnSpc>
            </a:pPr>
            <a:endParaRPr lang="ru-RU" sz="1400" dirty="0" smtClean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algn="just">
              <a:lnSpc>
                <a:spcPct val="105000"/>
              </a:lnSpc>
            </a:pPr>
            <a:r>
              <a:rPr lang="ru-RU" sz="1400" dirty="0" smtClean="0">
                <a:solidFill>
                  <a:srgbClr val="002060"/>
                </a:solidFill>
                <a:latin typeface="Cambria" panose="02040503050406030204" pitchFamily="18" charset="0"/>
              </a:rPr>
              <a:t>           </a:t>
            </a:r>
            <a:r>
              <a:rPr lang="ru-RU" sz="14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В рамках подпрограммы «Развитие дополнительного</a:t>
            </a:r>
          </a:p>
          <a:p>
            <a:pPr algn="just">
              <a:lnSpc>
                <a:spcPct val="105000"/>
              </a:lnSpc>
            </a:pPr>
            <a:r>
              <a:rPr lang="ru-RU" sz="14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         образования в сфере культуры и искусства» муниципальной программы «</a:t>
            </a:r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Развитие культуры и искусства в муниципальном округе Сухой Лог</a:t>
            </a:r>
            <a:r>
              <a:rPr lang="ru-RU" sz="14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» свою деятельность осуществляют две организации дополнительного образования детей: </a:t>
            </a:r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МБУ ДО «Сухоложская детская музыкальная школа» и </a:t>
            </a:r>
            <a:r>
              <a:rPr lang="ru-RU" sz="1400" b="1" dirty="0" smtClean="0">
                <a:latin typeface="Liberation Serif" pitchFamily="18" charset="0"/>
              </a:rPr>
              <a:t>МБУДО «СДШИ имени В.А. Бунакова»</a:t>
            </a:r>
            <a:r>
              <a:rPr lang="ru-RU" sz="140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, </a:t>
            </a:r>
            <a:r>
              <a:rPr lang="ru-RU" sz="14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дополнительное образование </a:t>
            </a:r>
            <a:r>
              <a:rPr lang="ru-RU" sz="14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получают  741 человек</a:t>
            </a:r>
            <a:r>
              <a:rPr lang="ru-RU" sz="14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. </a:t>
            </a:r>
            <a:endParaRPr lang="ru-RU" sz="1400" b="1" dirty="0" smtClean="0">
              <a:solidFill>
                <a:schemeClr val="bg2">
                  <a:lumMod val="10000"/>
                </a:schemeClr>
              </a:solidFill>
              <a:latin typeface="Liberation Serif" panose="02020603050405020304" pitchFamily="18" charset="0"/>
            </a:endParaRPr>
          </a:p>
          <a:p>
            <a:pPr algn="just">
              <a:lnSpc>
                <a:spcPct val="110000"/>
              </a:lnSpc>
            </a:pPr>
            <a:endParaRPr lang="ru-RU" sz="1300" b="1" dirty="0" smtClean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pPr algn="just">
              <a:lnSpc>
                <a:spcPct val="110000"/>
              </a:lnSpc>
            </a:pPr>
            <a:endParaRPr lang="ru-RU" sz="1400" dirty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pPr algn="just"/>
            <a:endParaRPr lang="ru-RU" sz="1400" i="1" dirty="0" smtClean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r>
              <a:rPr lang="ru-RU" sz="1200" i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    </a:t>
            </a:r>
          </a:p>
          <a:p>
            <a:endParaRPr lang="ru-RU" sz="1200" dirty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endParaRPr lang="ru-RU" sz="1200" dirty="0" smtClean="0">
              <a:solidFill>
                <a:schemeClr val="tx2"/>
              </a:solidFill>
              <a:latin typeface="Cambria" panose="02040503050406030204" pitchFamily="18" charset="0"/>
            </a:endParaRPr>
          </a:p>
          <a:p>
            <a:endParaRPr lang="ru-RU" sz="1200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847373893"/>
              </p:ext>
            </p:extLst>
          </p:nvPr>
        </p:nvGraphicFramePr>
        <p:xfrm>
          <a:off x="2507775" y="2780929"/>
          <a:ext cx="6406324" cy="3928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7346" name="Picture 2" descr="https://data12.proshkolu.ru/content/media/pic/std/7000000/6437000/6436016-d64a2fee8b7843b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14" y="4509121"/>
            <a:ext cx="2251228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348" name="Picture 4" descr="https://avatars.mds.yandex.net/get-altay/492546/2a0000015eb4919860b2b26fe3dde0e729be/ori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614005"/>
            <a:ext cx="2234639" cy="1607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C:\Users\NL\Music\Герб с короной вар.5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932" y="0"/>
            <a:ext cx="374015" cy="63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389" y="60399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78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64865" y="86528"/>
            <a:ext cx="8858823" cy="82219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5626074" y="1204368"/>
            <a:ext cx="3239148" cy="0"/>
          </a:xfrm>
          <a:prstGeom prst="line">
            <a:avLst/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2570410" y="147817"/>
            <a:ext cx="5313957" cy="638808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МП «Развитие физической культуры и спорта в муниципальном округе Сухой Лог»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245790" y="942758"/>
            <a:ext cx="371146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100" b="1" dirty="0" smtClean="0">
                <a:solidFill>
                  <a:srgbClr val="002060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1100" b="1" dirty="0">
                <a:solidFill>
                  <a:srgbClr val="002060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Расходы по программе за </a:t>
            </a:r>
            <a:r>
              <a:rPr lang="ru-RU" sz="1100" b="1" dirty="0" smtClean="0">
                <a:solidFill>
                  <a:srgbClr val="002060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2023-2025 гг</a:t>
            </a:r>
            <a:r>
              <a:rPr lang="ru-RU" sz="1100" b="1" dirty="0">
                <a:solidFill>
                  <a:srgbClr val="002060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. (тыс. руб.)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601551925"/>
              </p:ext>
            </p:extLst>
          </p:nvPr>
        </p:nvGraphicFramePr>
        <p:xfrm>
          <a:off x="5302924" y="1357595"/>
          <a:ext cx="3466213" cy="1812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320799" y="908720"/>
            <a:ext cx="4906589" cy="1994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     Подпрограммы:</a:t>
            </a:r>
          </a:p>
          <a:p>
            <a:pPr marL="228600" indent="-228600">
              <a:buAutoNum type="arabicPeriod"/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физической культуры и спорта в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муниципальном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округе </a:t>
            </a:r>
            <a:endParaRPr lang="ru-RU" sz="1200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     Сухой Лог 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– 151 070,9 тыс. рублей.</a:t>
            </a:r>
          </a:p>
          <a:p>
            <a:endParaRPr lang="ru-RU" sz="1200" b="1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  <a:p>
            <a:pPr marL="228600" indent="-228600">
              <a:buAutoNum type="arabicPeriod" startAt="2"/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Развитие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инфраструктуры спортивных учреждений в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муниципальном округе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Сухой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Лог 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– 15 644,8 тыс. рублей.</a:t>
            </a:r>
          </a:p>
          <a:p>
            <a:endParaRPr lang="ru-RU" sz="1200" b="1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  <a:p>
            <a:pPr marL="228600" indent="-228600">
              <a:buAutoNum type="arabicPeriod" startAt="3"/>
            </a:pP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Обеспечение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реализации программы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«Развитие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физической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 </a:t>
            </a:r>
          </a:p>
          <a:p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     культуры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и спорта в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муниципальном округе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Сухой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Лог» </a:t>
            </a:r>
          </a:p>
          <a:p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      – 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12 034,3 тыс.  рублей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.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5886166"/>
              </p:ext>
            </p:extLst>
          </p:nvPr>
        </p:nvGraphicFramePr>
        <p:xfrm>
          <a:off x="633802" y="3212976"/>
          <a:ext cx="8021288" cy="32918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54289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5784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7037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6411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Значения целевых показателей </a:t>
                      </a:r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муниципальной программы</a:t>
                      </a:r>
                      <a:endParaRPr lang="ru-RU" sz="1200" b="1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Liberation Serif" panose="02020603050405020304" pitchFamily="18" charset="0"/>
                        </a:rPr>
                        <a:t>План 2025 год</a:t>
                      </a:r>
                      <a:endParaRPr lang="ru-RU" sz="1200" dirty="0"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Liberation Serif" panose="02020603050405020304" pitchFamily="18" charset="0"/>
                        </a:rPr>
                        <a:t>Факт 2025 год</a:t>
                      </a:r>
                      <a:endParaRPr lang="ru-RU" sz="1200" dirty="0"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Liberation Serif" panose="02020603050405020304" pitchFamily="18" charset="0"/>
                        </a:rPr>
                        <a:t>План 2026 год</a:t>
                      </a:r>
                      <a:endParaRPr lang="ru-RU" sz="1200" dirty="0"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6896"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effectLst/>
                          <a:latin typeface="Liberation Serif" panose="02020603050405020304" pitchFamily="18" charset="0"/>
                        </a:rPr>
                        <a:t>Доля граждан муниципального округа Сухой</a:t>
                      </a:r>
                      <a:r>
                        <a:rPr kumimoji="0" lang="ru-RU" sz="1200" kern="1200" baseline="0" dirty="0" smtClean="0">
                          <a:effectLst/>
                          <a:latin typeface="Liberation Serif" panose="02020603050405020304" pitchFamily="18" charset="0"/>
                        </a:rPr>
                        <a:t> Лог</a:t>
                      </a:r>
                      <a:r>
                        <a:rPr kumimoji="0" lang="ru-RU" sz="1200" kern="1200" dirty="0" smtClean="0">
                          <a:effectLst/>
                          <a:latin typeface="Liberation Serif" panose="02020603050405020304" pitchFamily="18" charset="0"/>
                        </a:rPr>
                        <a:t>, систематически занимающихся физической культурой и спортом, %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63,3</a:t>
                      </a:r>
                      <a:endParaRPr lang="ru-RU" sz="12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63,3</a:t>
                      </a:r>
                      <a:endParaRPr lang="ru-RU" sz="12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64,9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1744"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effectLst/>
                          <a:latin typeface="Liberation Serif" panose="02020603050405020304" pitchFamily="18" charset="0"/>
                        </a:rPr>
                        <a:t>Количество спортивно-массовых и физкультурно-оздоровительных мероприятий, ед.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159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159</a:t>
                      </a:r>
                      <a:endParaRPr lang="ru-RU" sz="12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151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174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Количество спортивных площадок,</a:t>
                      </a:r>
                      <a:r>
                        <a:rPr lang="ru-RU" sz="1200" baseline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 оснащенных специализированным оборудованием для занятий уличной гимнастикой, ед.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004664"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effectLst/>
                          <a:latin typeface="Liberation Serif" panose="02020603050405020304" pitchFamily="18" charset="0"/>
                        </a:rPr>
                        <a:t>Доля населения муниципального округа Сухой Лог, выполнившего нормативы</a:t>
                      </a:r>
                      <a:r>
                        <a:rPr kumimoji="0" lang="ru-RU" sz="1200" kern="1200" baseline="0" dirty="0" smtClean="0">
                          <a:effectLst/>
                          <a:latin typeface="Liberation Serif" panose="02020603050405020304" pitchFamily="18" charset="0"/>
                        </a:rPr>
                        <a:t> испытаний (тестов) Всероссийского физкультурно-спортивного комплекса «ГТО», в общей численности населения муниципального округа Сухой Лог, принявшего участие в выполнении нормативов испытаний (тестов) Всероссийского физкультурно-спортивного комплекса «ГТО», %</a:t>
                      </a:r>
                      <a:endParaRPr kumimoji="0" lang="ru-RU" sz="1200" kern="1200" dirty="0" smtClean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54,0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74,6</a:t>
                      </a:r>
                      <a:endParaRPr lang="ru-RU" sz="12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55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0872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Liberation Serif" panose="02020603050405020304" pitchFamily="18" charset="0"/>
                        </a:rPr>
                        <a:t>Уровень обеспеченности населения спортивными сооружениями исходя из единовременной</a:t>
                      </a:r>
                      <a:r>
                        <a:rPr lang="ru-RU" sz="1200" baseline="0" dirty="0" smtClean="0">
                          <a:latin typeface="Liberation Serif" panose="02020603050405020304" pitchFamily="18" charset="0"/>
                        </a:rPr>
                        <a:t> пропускной способности объектов спорта, %</a:t>
                      </a:r>
                      <a:endParaRPr lang="ru-RU" sz="120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62,9</a:t>
                      </a:r>
                      <a:endParaRPr lang="ru-RU" sz="12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61,8</a:t>
                      </a:r>
                      <a:endParaRPr lang="ru-RU" sz="12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62,9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9" name="Рисунок 8" descr="C:\Users\NL\Music\Герб с короной вар.5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43" y="86528"/>
            <a:ext cx="374015" cy="63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971" y="106772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545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39979" y="65219"/>
            <a:ext cx="8858823" cy="70009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pic>
        <p:nvPicPr>
          <p:cNvPr id="4" name="Рисунок 4" descr="http://im4-tub-ru.yandex.net/i?id=76065980-37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18533" y="3501008"/>
            <a:ext cx="2076932" cy="1443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6" name="Picture 2" descr="C:\Documents and Settings\Светлана\Local Settings\Temporary Internet Files\Content.IE5\OB7FQKXD\IMG_7127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12601" y="1844824"/>
            <a:ext cx="2076932" cy="1381160"/>
          </a:xfrm>
          <a:prstGeom prst="rect">
            <a:avLst/>
          </a:prstGeom>
          <a:noFill/>
        </p:spPr>
      </p:pic>
      <p:pic>
        <p:nvPicPr>
          <p:cNvPr id="82946" name="Picture 2" descr="110_lugnia_rossii_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05859" y="188640"/>
            <a:ext cx="2076932" cy="1382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23528" y="410404"/>
            <a:ext cx="6408712" cy="66095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1700" b="1" dirty="0" smtClean="0">
                <a:solidFill>
                  <a:srgbClr val="002060"/>
                </a:solidFill>
                <a:latin typeface="Cambria" pitchFamily="18" charset="0"/>
              </a:rPr>
              <a:t>                                  </a:t>
            </a:r>
            <a:r>
              <a:rPr lang="ru-RU" sz="135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На </a:t>
            </a:r>
            <a:r>
              <a:rPr lang="ru-RU" sz="1350" b="1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территории </a:t>
            </a:r>
            <a:r>
              <a:rPr lang="ru-RU" sz="135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муниципального </a:t>
            </a:r>
            <a:r>
              <a:rPr lang="ru-RU" sz="1350" b="1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округа </a:t>
            </a:r>
            <a:r>
              <a:rPr lang="ru-RU" sz="135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 Сухой Лог в </a:t>
            </a:r>
          </a:p>
          <a:p>
            <a:pPr>
              <a:lnSpc>
                <a:spcPct val="110000"/>
              </a:lnSpc>
            </a:pPr>
            <a:r>
              <a:rPr lang="ru-RU" sz="1350" b="1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 </a:t>
            </a:r>
            <a:r>
              <a:rPr lang="ru-RU" sz="135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         рамках муниципальной программы «</a:t>
            </a:r>
            <a:r>
              <a:rPr lang="ru-RU" sz="1350" b="1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Развитие физической культуры и </a:t>
            </a:r>
            <a:r>
              <a:rPr lang="ru-RU" sz="135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 спорта» о</a:t>
            </a:r>
            <a:r>
              <a:rPr lang="ru-RU" sz="135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существляют </a:t>
            </a:r>
            <a:r>
              <a:rPr lang="ru-RU" sz="1350" b="1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свою деятельность </a:t>
            </a:r>
            <a:r>
              <a:rPr lang="ru-RU" sz="135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МБУ </a:t>
            </a:r>
            <a:r>
              <a:rPr lang="ru-RU" sz="1350" b="1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Спорткомплекс  «Здоровье</a:t>
            </a:r>
            <a:r>
              <a:rPr lang="ru-RU" sz="135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», </a:t>
            </a:r>
          </a:p>
          <a:p>
            <a:pPr algn="ctr">
              <a:lnSpc>
                <a:spcPct val="110000"/>
              </a:lnSpc>
            </a:pPr>
            <a:r>
              <a:rPr lang="ru-RU" sz="135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МАУ «Спортивная школа»,</a:t>
            </a:r>
            <a:r>
              <a:rPr lang="ru-RU" sz="135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 МАУ «Ледовая арена «Литейщик-Сухой Лог»</a:t>
            </a:r>
            <a:endParaRPr lang="ru-RU" sz="1350" b="1" dirty="0">
              <a:solidFill>
                <a:schemeClr val="bg2">
                  <a:lumMod val="10000"/>
                </a:schemeClr>
              </a:solidFill>
              <a:latin typeface="Liberation Serif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ru-RU" sz="135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 </a:t>
            </a:r>
            <a:r>
              <a:rPr lang="ru-RU" sz="125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      </a:t>
            </a:r>
            <a:r>
              <a:rPr lang="ru-RU" sz="1250" b="1" u="sng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 </a:t>
            </a:r>
          </a:p>
          <a:p>
            <a:pPr>
              <a:lnSpc>
                <a:spcPct val="110000"/>
              </a:lnSpc>
            </a:pPr>
            <a:r>
              <a:rPr lang="ru-RU" sz="1250" b="1" u="sng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Расходы по данной программе включают  в себя  в том числе:</a:t>
            </a:r>
          </a:p>
          <a:p>
            <a:pPr marL="228600" indent="-228600" algn="just">
              <a:lnSpc>
                <a:spcPct val="110000"/>
              </a:lnSpc>
              <a:buFont typeface="+mj-lt"/>
              <a:buAutoNum type="arabicPeriod"/>
            </a:pPr>
            <a:r>
              <a:rPr lang="ru-RU" sz="12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Выполнение муниципального задания МБУ </a:t>
            </a:r>
            <a:r>
              <a:rPr lang="ru-RU" sz="120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«Спортивный комплекс «Здоровье» и </a:t>
            </a:r>
            <a:r>
              <a:rPr lang="ru-RU" sz="12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МАУ «Ледовая арена «Литейщик-Сухой Лог» по  предоставлению услуг  </a:t>
            </a:r>
            <a:r>
              <a:rPr lang="ru-RU" sz="120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в сфере физической культуры и </a:t>
            </a:r>
            <a:r>
              <a:rPr lang="ru-RU" sz="12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спорта  (содержание учреждений, коммунальные услуги, выплата заработной платы персоналу) – </a:t>
            </a:r>
            <a:r>
              <a:rPr lang="ru-RU" sz="120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57 196,2 тыс. руб.;</a:t>
            </a:r>
          </a:p>
          <a:p>
            <a:pPr marL="228600" indent="-228600" algn="just">
              <a:lnSpc>
                <a:spcPct val="110000"/>
              </a:lnSpc>
              <a:buFont typeface="+mj-lt"/>
              <a:buAutoNum type="arabicPeriod"/>
            </a:pPr>
            <a:r>
              <a:rPr lang="ru-RU" sz="1200" b="1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 </a:t>
            </a:r>
            <a:r>
              <a:rPr lang="ru-RU" sz="120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Выполнение муниципального задания </a:t>
            </a:r>
            <a:r>
              <a:rPr lang="ru-RU" sz="12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по </a:t>
            </a:r>
            <a:r>
              <a:rPr lang="ru-RU" sz="120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дополнительным общеразвивающим программам в области физической культуры и </a:t>
            </a:r>
            <a:r>
              <a:rPr lang="ru-RU" sz="12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спорта – </a:t>
            </a:r>
            <a:r>
              <a:rPr lang="ru-RU" sz="120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3 539,3 тыс. руб.;</a:t>
            </a:r>
          </a:p>
          <a:p>
            <a:pPr marL="228600" indent="-228600" algn="just">
              <a:lnSpc>
                <a:spcPct val="110000"/>
              </a:lnSpc>
              <a:buFont typeface="+mj-lt"/>
              <a:buAutoNum type="arabicPeriod"/>
            </a:pPr>
            <a:r>
              <a:rPr lang="ru-RU" sz="12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Выполнение </a:t>
            </a:r>
            <a:r>
              <a:rPr lang="ru-RU" sz="120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муниципального </a:t>
            </a:r>
            <a:r>
              <a:rPr lang="ru-RU" sz="12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задания, организация предоставления услуг по спортивной подготовке – </a:t>
            </a:r>
            <a:r>
              <a:rPr lang="ru-RU" sz="120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77 955,9 тыс. руб. </a:t>
            </a:r>
            <a:r>
              <a:rPr lang="ru-RU" sz="12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(МБУ «Спортивная школа «Олимпик» </a:t>
            </a:r>
            <a:r>
              <a:rPr lang="ru-RU" sz="120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и МАУ «Спортивная </a:t>
            </a:r>
            <a:r>
              <a:rPr lang="ru-RU" sz="12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школа»);</a:t>
            </a:r>
          </a:p>
          <a:p>
            <a:pPr marL="228600" indent="-228600" algn="just">
              <a:lnSpc>
                <a:spcPct val="110000"/>
              </a:lnSpc>
              <a:buFont typeface="+mj-lt"/>
              <a:buAutoNum type="arabicPeriod"/>
            </a:pPr>
            <a:r>
              <a:rPr lang="ru-RU" sz="120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Реализация </a:t>
            </a:r>
            <a:r>
              <a:rPr lang="ru-RU" sz="12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проектов в </a:t>
            </a:r>
            <a:r>
              <a:rPr lang="ru-RU" sz="120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рамках инициативного </a:t>
            </a:r>
            <a:r>
              <a:rPr lang="ru-RU" sz="12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бюджетирования:</a:t>
            </a:r>
          </a:p>
          <a:p>
            <a:pPr algn="just">
              <a:lnSpc>
                <a:spcPct val="110000"/>
              </a:lnSpc>
            </a:pPr>
            <a:r>
              <a:rPr lang="ru-RU" sz="12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      - </a:t>
            </a:r>
            <a:r>
              <a:rPr lang="ru-RU" sz="120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«Приобретение спортивного оборудования и инвентаря для МАУ ДО СШ</a:t>
            </a:r>
            <a:r>
              <a:rPr lang="ru-RU" sz="12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» - </a:t>
            </a:r>
            <a:r>
              <a:rPr lang="ru-RU" sz="120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1 274,5</a:t>
            </a:r>
          </a:p>
          <a:p>
            <a:pPr algn="just">
              <a:lnSpc>
                <a:spcPct val="110000"/>
              </a:lnSpc>
            </a:pPr>
            <a:r>
              <a:rPr lang="ru-RU" sz="1200" b="1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 </a:t>
            </a:r>
            <a:r>
              <a:rPr lang="ru-RU" sz="120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      </a:t>
            </a:r>
            <a:r>
              <a:rPr lang="ru-RU" sz="12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тыс. руб.;</a:t>
            </a:r>
          </a:p>
          <a:p>
            <a:pPr algn="just">
              <a:lnSpc>
                <a:spcPct val="110000"/>
              </a:lnSpc>
            </a:pPr>
            <a:r>
              <a:rPr lang="ru-RU" sz="120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      - </a:t>
            </a:r>
            <a:r>
              <a:rPr lang="ru-RU" sz="12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«Обустройство </a:t>
            </a:r>
            <a:r>
              <a:rPr lang="ru-RU" sz="120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ледового корта в районе кранового завода г.Сухой </a:t>
            </a:r>
            <a:r>
              <a:rPr lang="ru-RU" sz="12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Лог» – </a:t>
            </a:r>
            <a:r>
              <a:rPr lang="ru-RU" sz="120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5 235,1 </a:t>
            </a:r>
            <a:r>
              <a:rPr lang="ru-RU" sz="12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тыс.</a:t>
            </a:r>
          </a:p>
          <a:p>
            <a:pPr algn="just">
              <a:lnSpc>
                <a:spcPct val="110000"/>
              </a:lnSpc>
            </a:pPr>
            <a:r>
              <a:rPr lang="ru-RU" sz="120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 </a:t>
            </a:r>
            <a:r>
              <a:rPr lang="ru-RU" sz="12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     руб.;</a:t>
            </a:r>
          </a:p>
          <a:p>
            <a:pPr marL="228600" indent="-228600" algn="just">
              <a:lnSpc>
                <a:spcPct val="110000"/>
              </a:lnSpc>
              <a:buAutoNum type="arabicPeriod" startAt="3"/>
            </a:pPr>
            <a:r>
              <a:rPr lang="ru-RU" sz="12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Мероприятия </a:t>
            </a:r>
            <a:r>
              <a:rPr lang="ru-RU" sz="120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по поэтапному внедрению и реализации Всероссийского физкультурно-спортивного комплекса </a:t>
            </a:r>
            <a:r>
              <a:rPr lang="ru-RU" sz="12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«Готов </a:t>
            </a:r>
            <a:r>
              <a:rPr lang="ru-RU" sz="120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к труду и </a:t>
            </a:r>
            <a:r>
              <a:rPr lang="ru-RU" sz="12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обороне» –</a:t>
            </a:r>
            <a:r>
              <a:rPr lang="ru-RU" sz="120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141,5</a:t>
            </a:r>
            <a:r>
              <a:rPr lang="ru-RU" sz="12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 </a:t>
            </a:r>
            <a:r>
              <a:rPr lang="ru-RU" sz="120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тыс</a:t>
            </a:r>
            <a:r>
              <a:rPr lang="ru-RU" sz="1200" b="1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. руб</a:t>
            </a:r>
            <a:r>
              <a:rPr lang="ru-RU" sz="12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.;</a:t>
            </a:r>
            <a:endParaRPr lang="ru-RU" sz="1200" b="1" dirty="0" smtClean="0">
              <a:solidFill>
                <a:schemeClr val="bg2">
                  <a:lumMod val="10000"/>
                </a:schemeClr>
              </a:solidFill>
              <a:latin typeface="Liberation Serif" panose="02020603050405020304" pitchFamily="18" charset="0"/>
            </a:endParaRPr>
          </a:p>
          <a:p>
            <a:pPr marL="228600" indent="-228600" algn="just">
              <a:lnSpc>
                <a:spcPct val="110000"/>
              </a:lnSpc>
              <a:buAutoNum type="arabicPeriod" startAt="3"/>
            </a:pPr>
            <a:r>
              <a:rPr lang="ru-RU" sz="1200" dirty="0" smtClean="0">
                <a:latin typeface="Liberation Serif" pitchFamily="18" charset="0"/>
              </a:rPr>
              <a:t>Проведение </a:t>
            </a:r>
            <a:r>
              <a:rPr lang="ru-RU" sz="1200" dirty="0">
                <a:latin typeface="Liberation Serif" panose="02020603050405020304" pitchFamily="18" charset="0"/>
              </a:rPr>
              <a:t>физкультурных и спортивных мероприятий городского округа –  </a:t>
            </a:r>
            <a:r>
              <a:rPr lang="ru-RU" sz="1200" b="1" dirty="0" smtClean="0">
                <a:latin typeface="Liberation Serif" panose="02020603050405020304" pitchFamily="18" charset="0"/>
              </a:rPr>
              <a:t>2 371,4 тыс</a:t>
            </a:r>
            <a:r>
              <a:rPr lang="ru-RU" sz="1200" b="1" dirty="0">
                <a:latin typeface="Liberation Serif" panose="02020603050405020304" pitchFamily="18" charset="0"/>
              </a:rPr>
              <a:t>. руб.  </a:t>
            </a:r>
            <a:r>
              <a:rPr lang="ru-RU" sz="1200" dirty="0">
                <a:latin typeface="Liberation Serif" panose="02020603050405020304" pitchFamily="18" charset="0"/>
              </a:rPr>
              <a:t>За </a:t>
            </a:r>
            <a:r>
              <a:rPr lang="ru-RU" sz="1200" dirty="0" smtClean="0">
                <a:latin typeface="Liberation Serif" panose="02020603050405020304" pitchFamily="18" charset="0"/>
              </a:rPr>
              <a:t>2025 </a:t>
            </a:r>
            <a:r>
              <a:rPr lang="ru-RU" sz="1200" dirty="0">
                <a:latin typeface="Liberation Serif" panose="02020603050405020304" pitchFamily="18" charset="0"/>
              </a:rPr>
              <a:t>год </a:t>
            </a:r>
            <a:r>
              <a:rPr lang="ru-RU" sz="1200" dirty="0" smtClean="0">
                <a:latin typeface="Liberation Serif" panose="02020603050405020304" pitchFamily="18" charset="0"/>
              </a:rPr>
              <a:t>были проведены следующие мероприятия </a:t>
            </a:r>
            <a:r>
              <a:rPr lang="ru-RU" sz="1200" dirty="0">
                <a:latin typeface="Liberation Serif" pitchFamily="18" charset="0"/>
              </a:rPr>
              <a:t>(«Лыжня России-2025</a:t>
            </a:r>
            <a:r>
              <a:rPr lang="ru-RU" sz="1200" dirty="0" smtClean="0">
                <a:latin typeface="Liberation Serif" pitchFamily="18" charset="0"/>
              </a:rPr>
              <a:t>», </a:t>
            </a:r>
            <a:r>
              <a:rPr lang="ru-RU" sz="1200" dirty="0">
                <a:latin typeface="Liberation Serif" pitchFamily="18" charset="0"/>
              </a:rPr>
              <a:t>«Тропа долголетия</a:t>
            </a:r>
            <a:r>
              <a:rPr lang="ru-RU" sz="1200" dirty="0" smtClean="0">
                <a:latin typeface="Liberation Serif" pitchFamily="18" charset="0"/>
              </a:rPr>
              <a:t>», </a:t>
            </a:r>
            <a:r>
              <a:rPr lang="ru-RU" sz="1200" dirty="0">
                <a:latin typeface="Liberation Serif" pitchFamily="18" charset="0"/>
              </a:rPr>
              <a:t>Фестиваль «Гонка Дронов</a:t>
            </a:r>
            <a:r>
              <a:rPr lang="ru-RU" sz="1200" dirty="0" smtClean="0">
                <a:latin typeface="Liberation Serif" pitchFamily="18" charset="0"/>
              </a:rPr>
              <a:t>», </a:t>
            </a:r>
            <a:r>
              <a:rPr lang="ru-RU" sz="1200" dirty="0">
                <a:latin typeface="Liberation Serif" pitchFamily="18" charset="0"/>
              </a:rPr>
              <a:t>«День физкультурника</a:t>
            </a:r>
            <a:r>
              <a:rPr lang="ru-RU" sz="1200" dirty="0" smtClean="0">
                <a:latin typeface="Liberation Serif" pitchFamily="18" charset="0"/>
              </a:rPr>
              <a:t>», </a:t>
            </a:r>
            <a:r>
              <a:rPr lang="ru-RU" sz="1200" dirty="0">
                <a:latin typeface="Liberation Serif" pitchFamily="18" charset="0"/>
              </a:rPr>
              <a:t>Первенство области «Кожаный мяч</a:t>
            </a:r>
            <a:r>
              <a:rPr lang="ru-RU" sz="1200" dirty="0" smtClean="0">
                <a:latin typeface="Liberation Serif" pitchFamily="18" charset="0"/>
              </a:rPr>
              <a:t>», «</a:t>
            </a:r>
            <a:r>
              <a:rPr lang="ru-RU" sz="1200" dirty="0">
                <a:latin typeface="Liberation Serif" pitchFamily="18" charset="0"/>
              </a:rPr>
              <a:t>Кросс нации</a:t>
            </a:r>
            <a:r>
              <a:rPr lang="ru-RU" sz="1200" dirty="0" smtClean="0">
                <a:latin typeface="Liberation Serif" pitchFamily="18" charset="0"/>
              </a:rPr>
              <a:t>» </a:t>
            </a:r>
            <a:r>
              <a:rPr lang="ru-RU" sz="1200" dirty="0">
                <a:latin typeface="Liberation Serif" pitchFamily="18" charset="0"/>
              </a:rPr>
              <a:t>и </a:t>
            </a:r>
            <a:r>
              <a:rPr lang="ru-RU" sz="1200" dirty="0" smtClean="0">
                <a:latin typeface="Liberation Serif" pitchFamily="18" charset="0"/>
              </a:rPr>
              <a:t>др.).</a:t>
            </a:r>
          </a:p>
          <a:p>
            <a:pPr marL="228600" indent="-228600" algn="just">
              <a:lnSpc>
                <a:spcPct val="110000"/>
              </a:lnSpc>
              <a:buFontTx/>
              <a:buAutoNum type="arabicPeriod" startAt="3"/>
            </a:pPr>
            <a:r>
              <a:rPr lang="ru-RU" sz="1200" dirty="0">
                <a:latin typeface="Liberation Serif" panose="02020603050405020304" pitchFamily="18" charset="0"/>
              </a:rPr>
              <a:t>Капитальный и текущий ремонт зданий, сооружений и помещений, в которых размещаются муниципальные учреждения в сфере физической культуры и спорта </a:t>
            </a:r>
            <a:r>
              <a:rPr lang="ru-RU" sz="1200" dirty="0" smtClean="0">
                <a:latin typeface="Liberation Serif" panose="02020603050405020304" pitchFamily="18" charset="0"/>
              </a:rPr>
              <a:t>– </a:t>
            </a:r>
            <a:r>
              <a:rPr lang="ru-RU" sz="1200" b="1" dirty="0" smtClean="0">
                <a:latin typeface="Liberation Serif" panose="02020603050405020304" pitchFamily="18" charset="0"/>
              </a:rPr>
              <a:t>15 405,1 </a:t>
            </a:r>
            <a:r>
              <a:rPr lang="ru-RU" sz="1200" dirty="0" smtClean="0">
                <a:latin typeface="Liberation Serif" panose="02020603050405020304" pitchFamily="18" charset="0"/>
              </a:rPr>
              <a:t>тыс. </a:t>
            </a:r>
            <a:r>
              <a:rPr lang="ru-RU" sz="1200" dirty="0">
                <a:latin typeface="Liberation Serif" panose="02020603050405020304" pitchFamily="18" charset="0"/>
              </a:rPr>
              <a:t>рублей, </a:t>
            </a:r>
            <a:r>
              <a:rPr lang="ru-RU" sz="1200" dirty="0" smtClean="0">
                <a:latin typeface="Liberation Serif" panose="02020603050405020304" pitchFamily="18" charset="0"/>
              </a:rPr>
              <a:t>проведение </a:t>
            </a:r>
            <a:r>
              <a:rPr lang="ru-RU" sz="1200" dirty="0">
                <a:latin typeface="Liberation Serif" panose="02020603050405020304" pitchFamily="18" charset="0"/>
              </a:rPr>
              <a:t>мероприятий по обеспечению антитеррористической защищенности </a:t>
            </a:r>
            <a:r>
              <a:rPr lang="ru-RU" sz="1200" dirty="0" smtClean="0">
                <a:latin typeface="Liberation Serif" panose="02020603050405020304" pitchFamily="18" charset="0"/>
              </a:rPr>
              <a:t>объектов</a:t>
            </a:r>
            <a:r>
              <a:rPr lang="ru-RU" sz="1200" b="1" dirty="0" smtClean="0">
                <a:latin typeface="Liberation Serif" panose="02020603050405020304" pitchFamily="18" charset="0"/>
              </a:rPr>
              <a:t> 239,8 </a:t>
            </a:r>
            <a:r>
              <a:rPr lang="ru-RU" sz="1200" dirty="0" smtClean="0">
                <a:latin typeface="Liberation Serif" panose="02020603050405020304" pitchFamily="18" charset="0"/>
              </a:rPr>
              <a:t>тыс. рублей и другие расходы.</a:t>
            </a:r>
          </a:p>
        </p:txBody>
      </p:sp>
      <p:pic>
        <p:nvPicPr>
          <p:cNvPr id="58370" name="Picture 2" descr="https://avatars.mds.yandex.net/i?id=5f6ea08544925100d9d17be6fe34e6d0def3e4ef-7673608-images-thumbs&amp;n=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7249" y="5157191"/>
            <a:ext cx="2098139" cy="139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C:\Users\NL\Music\Герб с короной вар.5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57" y="65219"/>
            <a:ext cx="374015" cy="6388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697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/>
          <p:cNvSpPr/>
          <p:nvPr/>
        </p:nvSpPr>
        <p:spPr>
          <a:xfrm>
            <a:off x="164865" y="86528"/>
            <a:ext cx="8858823" cy="83581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665764" y="160339"/>
            <a:ext cx="5362620" cy="457201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МП «Формирование современной городской среды в муниципальном округе Сухой Лог до 2030 года»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sp>
        <p:nvSpPr>
          <p:cNvPr id="3" name="AutoShape 2" descr="https://sukhoylog-media.ru/wp-content/uploads/2020/09/img_896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5" name="AutoShape 4" descr="https://sukhoylog-media.ru/wp-content/uploads/2020/09/img_8965.jpg"/>
          <p:cNvSpPr>
            <a:spLocks noChangeAspect="1" noChangeArrowheads="1"/>
          </p:cNvSpPr>
          <p:nvPr/>
        </p:nvSpPr>
        <p:spPr bwMode="auto">
          <a:xfrm>
            <a:off x="307975" y="79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6" name="AutoShape 6" descr="https://sukhoylog-media.ru/wp-content/uploads/2020/09/img_8965.jpg"/>
          <p:cNvSpPr>
            <a:spLocks noChangeAspect="1" noChangeArrowheads="1"/>
          </p:cNvSpPr>
          <p:nvPr/>
        </p:nvSpPr>
        <p:spPr bwMode="auto">
          <a:xfrm>
            <a:off x="486374" y="13112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7" name="AutoShape 8" descr="https://sukhoylog-media.ru/wp-content/uploads/2020/09/img_8965.jpg"/>
          <p:cNvSpPr>
            <a:spLocks noChangeAspect="1" noChangeArrowheads="1"/>
          </p:cNvSpPr>
          <p:nvPr/>
        </p:nvSpPr>
        <p:spPr bwMode="auto">
          <a:xfrm>
            <a:off x="612775" y="3127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8" name="AutoShape 10" descr="https://sukhoylog-media.ru/wp-content/uploads/2020/09/img_8965.jpg"/>
          <p:cNvSpPr>
            <a:spLocks noChangeAspect="1" noChangeArrowheads="1"/>
          </p:cNvSpPr>
          <p:nvPr/>
        </p:nvSpPr>
        <p:spPr bwMode="auto">
          <a:xfrm>
            <a:off x="765175" y="4651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" name="AutoShape 12" descr="https://sukhoylog-media.ru/wp-content/uploads/2020/09/img_8965.jpg"/>
          <p:cNvSpPr>
            <a:spLocks noChangeAspect="1" noChangeArrowheads="1"/>
          </p:cNvSpPr>
          <p:nvPr/>
        </p:nvSpPr>
        <p:spPr bwMode="auto">
          <a:xfrm>
            <a:off x="917575" y="6175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" name="AutoShape 14" descr="https://sukhoylog-media.ru/wp-content/uploads/2020/09/img_8965.jpg"/>
          <p:cNvSpPr>
            <a:spLocks noChangeAspect="1" noChangeArrowheads="1"/>
          </p:cNvSpPr>
          <p:nvPr/>
        </p:nvSpPr>
        <p:spPr bwMode="auto">
          <a:xfrm>
            <a:off x="1069975" y="7699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2" name="AutoShape 16" descr="https://sukhoylog-media.ru/wp-content/uploads/2020/04/park4-e1587572318574.jpg"/>
          <p:cNvSpPr>
            <a:spLocks noChangeAspect="1" noChangeArrowheads="1"/>
          </p:cNvSpPr>
          <p:nvPr/>
        </p:nvSpPr>
        <p:spPr bwMode="auto">
          <a:xfrm>
            <a:off x="1222375" y="9223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3" name="AutoShape 20" descr="https://sukhoylog-media.ru/wp-content/uploads/2020/09/img_8965.jpg"/>
          <p:cNvSpPr>
            <a:spLocks noChangeAspect="1" noChangeArrowheads="1"/>
          </p:cNvSpPr>
          <p:nvPr/>
        </p:nvSpPr>
        <p:spPr bwMode="auto">
          <a:xfrm>
            <a:off x="1374775" y="10747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5" name="AutoShape 22" descr="https://sukhoylog-media.ru/wp-content/uploads/2020/09/img_8965.jpg"/>
          <p:cNvSpPr>
            <a:spLocks noChangeAspect="1" noChangeArrowheads="1"/>
          </p:cNvSpPr>
          <p:nvPr/>
        </p:nvSpPr>
        <p:spPr bwMode="auto">
          <a:xfrm>
            <a:off x="1527175" y="12271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6" name="AutoShape 24" descr="https://sukhoylog-media.ru/wp-content/uploads/2020/09/img_8940.jpg"/>
          <p:cNvSpPr>
            <a:spLocks noChangeAspect="1" noChangeArrowheads="1"/>
          </p:cNvSpPr>
          <p:nvPr/>
        </p:nvSpPr>
        <p:spPr bwMode="auto">
          <a:xfrm>
            <a:off x="1679575" y="13795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7" name="AutoShape 26" descr="https://sukhoylog-media.ru/wp-content/uploads/2020/09/img_8940.jpg"/>
          <p:cNvSpPr>
            <a:spLocks noChangeAspect="1" noChangeArrowheads="1"/>
          </p:cNvSpPr>
          <p:nvPr/>
        </p:nvSpPr>
        <p:spPr bwMode="auto">
          <a:xfrm>
            <a:off x="1831975" y="15319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8" name="AutoShape 28" descr="https://sukhoylog-media.ru/wp-content/uploads/2020/04/park4-e1587572318574.jpg"/>
          <p:cNvSpPr>
            <a:spLocks noChangeAspect="1" noChangeArrowheads="1"/>
          </p:cNvSpPr>
          <p:nvPr/>
        </p:nvSpPr>
        <p:spPr bwMode="auto">
          <a:xfrm>
            <a:off x="1984375" y="16843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9" name="AutoShape 34" descr="https://sukhoylog-media.ru/wp-content/uploads/2020/04/tretij-etap-prka.jpg"/>
          <p:cNvSpPr>
            <a:spLocks noChangeAspect="1" noChangeArrowheads="1"/>
          </p:cNvSpPr>
          <p:nvPr/>
        </p:nvSpPr>
        <p:spPr bwMode="auto">
          <a:xfrm>
            <a:off x="2136775" y="183674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96462" y="870220"/>
            <a:ext cx="87626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Общий объем средств, направленных на выполнение муниципальной программы «Формирование современной городской среды в </a:t>
            </a: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муниципальном 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округе Сухой </a:t>
            </a: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Лог  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до </a:t>
            </a: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2030 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года» в </a:t>
            </a: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2025 году  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составил  </a:t>
            </a: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33 821,6 тыс</a:t>
            </a:r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. </a:t>
            </a: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рублей</a:t>
            </a:r>
          </a:p>
          <a:p>
            <a:r>
              <a:rPr lang="ru-RU" sz="1600" b="1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                     </a:t>
            </a:r>
          </a:p>
          <a:p>
            <a:r>
              <a:rPr lang="ru-RU" sz="16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                     </a:t>
            </a:r>
            <a:endParaRPr lang="ru-RU" sz="1500" dirty="0" smtClean="0">
              <a:solidFill>
                <a:schemeClr val="bg2">
                  <a:lumMod val="10000"/>
                </a:schemeClr>
              </a:solidFill>
              <a:latin typeface="Liberation Serif" panose="02020603050405020304" pitchFamily="18" charset="0"/>
            </a:endParaRPr>
          </a:p>
        </p:txBody>
      </p:sp>
      <p:sp>
        <p:nvSpPr>
          <p:cNvPr id="2" name="AutoShape 4" descr="https://i.mycdn.me/i?r=AyH4iRPQ2q0otWIFepML2LxRoxJ0I8qOd_j3yABSlCBQ-g&amp;fn=w_612"/>
          <p:cNvSpPr>
            <a:spLocks noChangeAspect="1" noChangeArrowheads="1"/>
          </p:cNvSpPr>
          <p:nvPr/>
        </p:nvSpPr>
        <p:spPr bwMode="auto">
          <a:xfrm>
            <a:off x="2289175" y="19891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38774" y="1836739"/>
            <a:ext cx="421520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Liberation Serif" pitchFamily="18" charset="0"/>
              </a:rPr>
              <a:t>В 2025 году начат </a:t>
            </a:r>
            <a:r>
              <a:rPr lang="ru-RU" sz="1600" dirty="0">
                <a:latin typeface="Liberation Serif" pitchFamily="18" charset="0"/>
              </a:rPr>
              <a:t>проект по комплексному благоустройству сквера у автовокзала по </a:t>
            </a:r>
            <a:endParaRPr lang="ru-RU" sz="1600" dirty="0" smtClean="0">
              <a:latin typeface="Liberation Serif" pitchFamily="18" charset="0"/>
            </a:endParaRPr>
          </a:p>
          <a:p>
            <a:pPr algn="ctr"/>
            <a:r>
              <a:rPr lang="ru-RU" sz="1600" dirty="0" smtClean="0">
                <a:latin typeface="Liberation Serif" pitchFamily="18" charset="0"/>
              </a:rPr>
              <a:t>ул</a:t>
            </a:r>
            <a:r>
              <a:rPr lang="ru-RU" sz="1600" dirty="0">
                <a:latin typeface="Liberation Serif" pitchFamily="18" charset="0"/>
              </a:rPr>
              <a:t>. Артиллеристов, </a:t>
            </a:r>
            <a:r>
              <a:rPr lang="ru-RU" sz="1600" dirty="0" smtClean="0">
                <a:latin typeface="Liberation Serif" pitchFamily="18" charset="0"/>
              </a:rPr>
              <a:t>г</a:t>
            </a:r>
            <a:r>
              <a:rPr lang="ru-RU" sz="1600" dirty="0">
                <a:latin typeface="Liberation Serif" pitchFamily="18" charset="0"/>
              </a:rPr>
              <a:t>. Сухой </a:t>
            </a:r>
            <a:r>
              <a:rPr lang="ru-RU" sz="1600" dirty="0" smtClean="0">
                <a:latin typeface="Liberation Serif" pitchFamily="18" charset="0"/>
              </a:rPr>
              <a:t>Лог </a:t>
            </a:r>
          </a:p>
          <a:p>
            <a:pPr algn="ctr"/>
            <a:r>
              <a:rPr lang="ru-RU" sz="1600" dirty="0" smtClean="0">
                <a:latin typeface="Liberation Serif" pitchFamily="18" charset="0"/>
              </a:rPr>
              <a:t>– 33 166,7 тыс. руб., в том числе: </a:t>
            </a:r>
            <a:endParaRPr lang="en-US" sz="1600" dirty="0" smtClean="0">
              <a:latin typeface="Liberation Serif" pitchFamily="18" charset="0"/>
            </a:endParaRPr>
          </a:p>
          <a:p>
            <a:pPr marL="171450" indent="-171450" algn="ctr">
              <a:buFont typeface="Arial" pitchFamily="34" charset="0"/>
              <a:buChar char="•"/>
            </a:pPr>
            <a:r>
              <a:rPr lang="ru-RU" sz="1200" dirty="0" smtClean="0">
                <a:latin typeface="Liberation Serif" pitchFamily="18" charset="0"/>
              </a:rPr>
              <a:t>средства федерального бюджета – 27 163,5 тыс. руб.</a:t>
            </a:r>
          </a:p>
          <a:p>
            <a:pPr marL="171450" indent="-171450" algn="ctr">
              <a:buFont typeface="Arial" pitchFamily="34" charset="0"/>
              <a:buChar char="•"/>
            </a:pPr>
            <a:r>
              <a:rPr lang="ru-RU" sz="1200" dirty="0" smtClean="0">
                <a:latin typeface="Liberation Serif" pitchFamily="18" charset="0"/>
              </a:rPr>
              <a:t>средства областного бюджета – 2 686,5 тыс. руб.</a:t>
            </a:r>
          </a:p>
          <a:p>
            <a:pPr marL="171450" indent="-171450" algn="ctr">
              <a:buFont typeface="Arial" pitchFamily="34" charset="0"/>
              <a:buChar char="•"/>
            </a:pPr>
            <a:r>
              <a:rPr lang="ru-RU" sz="1200" dirty="0" smtClean="0">
                <a:latin typeface="Liberation Serif" pitchFamily="18" charset="0"/>
              </a:rPr>
              <a:t>средства местного бюджета – 3 316,7 тыс. руб.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980300" y="4437112"/>
            <a:ext cx="39452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latin typeface="Liberation Serif" panose="02020603050405020304" pitchFamily="18" charset="0"/>
              </a:rPr>
              <a:t>Выполнение </a:t>
            </a:r>
            <a:r>
              <a:rPr lang="ru-RU" sz="1200" dirty="0">
                <a:latin typeface="Liberation Serif" panose="02020603050405020304" pitchFamily="18" charset="0"/>
              </a:rPr>
              <a:t>дизайн-проектов, рабочей документации, проектно-сметных работ и проведение экспертизы проектов</a:t>
            </a:r>
            <a:r>
              <a:rPr lang="ru-RU" sz="1200" dirty="0" smtClean="0">
                <a:latin typeface="Liberation Serif" panose="02020603050405020304" pitchFamily="18" charset="0"/>
              </a:rPr>
              <a:t>, подготовительная </a:t>
            </a:r>
            <a:r>
              <a:rPr lang="ru-RU" sz="1200" dirty="0">
                <a:latin typeface="Liberation Serif" panose="02020603050405020304" pitchFamily="18" charset="0"/>
              </a:rPr>
              <a:t>организация работ для проведения дизайн проектов</a:t>
            </a:r>
            <a:r>
              <a:rPr lang="ru-RU" sz="1200" dirty="0" smtClean="0">
                <a:latin typeface="Liberation Serif" panose="02020603050405020304" pitchFamily="18" charset="0"/>
              </a:rPr>
              <a:t>, проектно-сметной </a:t>
            </a:r>
            <a:r>
              <a:rPr lang="ru-RU" sz="1200" dirty="0">
                <a:latin typeface="Liberation Serif" panose="02020603050405020304" pitchFamily="18" charset="0"/>
              </a:rPr>
              <a:t>и рабочей документации по благоустройству общественных и дворовых </a:t>
            </a:r>
            <a:r>
              <a:rPr lang="ru-RU" sz="1200" dirty="0" smtClean="0">
                <a:latin typeface="Liberation Serif" panose="02020603050405020304" pitchFamily="18" charset="0"/>
              </a:rPr>
              <a:t>территорий –  357,2 тыс</a:t>
            </a:r>
            <a:r>
              <a:rPr lang="ru-RU" sz="1200" dirty="0">
                <a:latin typeface="Liberation Serif" panose="02020603050405020304" pitchFamily="18" charset="0"/>
              </a:rPr>
              <a:t>. руб</a:t>
            </a:r>
            <a:r>
              <a:rPr lang="ru-RU" sz="1200" dirty="0" smtClean="0">
                <a:latin typeface="Liberation Serif" panose="02020603050405020304" pitchFamily="18" charset="0"/>
              </a:rPr>
              <a:t>.;</a:t>
            </a:r>
          </a:p>
          <a:p>
            <a:pPr algn="just"/>
            <a:endParaRPr lang="ru-RU" sz="1200" dirty="0" smtClean="0">
              <a:latin typeface="Liberation Serif" panose="02020603050405020304" pitchFamily="18" charset="0"/>
            </a:endParaRPr>
          </a:p>
          <a:p>
            <a:pPr algn="just"/>
            <a:r>
              <a:rPr lang="ru-RU" sz="1200" dirty="0" smtClean="0">
                <a:latin typeface="Liberation Serif" panose="02020603050405020304" pitchFamily="18" charset="0"/>
              </a:rPr>
              <a:t> </a:t>
            </a:r>
            <a:r>
              <a:rPr lang="ru-RU" sz="1200" dirty="0">
                <a:latin typeface="Liberation Serif" panose="02020603050405020304" pitchFamily="18" charset="0"/>
              </a:rPr>
              <a:t>Комплексное благоустройство общественной </a:t>
            </a:r>
            <a:r>
              <a:rPr lang="ru-RU" sz="1200" dirty="0" smtClean="0">
                <a:latin typeface="Liberation Serif" panose="02020603050405020304" pitchFamily="18" charset="0"/>
              </a:rPr>
              <a:t>территории – 297,7 тыс</a:t>
            </a:r>
            <a:r>
              <a:rPr lang="ru-RU" sz="1200" dirty="0">
                <a:latin typeface="Liberation Serif" panose="02020603050405020304" pitchFamily="18" charset="0"/>
              </a:rPr>
              <a:t>. руб</a:t>
            </a:r>
            <a:r>
              <a:rPr lang="ru-RU" sz="1200" dirty="0" smtClean="0">
                <a:latin typeface="Liberation Serif" panose="02020603050405020304" pitchFamily="18" charset="0"/>
              </a:rPr>
              <a:t>.</a:t>
            </a:r>
            <a:endParaRPr lang="ru-RU" sz="1200" dirty="0"/>
          </a:p>
        </p:txBody>
      </p:sp>
      <p:pic>
        <p:nvPicPr>
          <p:cNvPr id="53250" name="Picture 2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386" y="1989141"/>
            <a:ext cx="3775069" cy="2123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AutoShape 4" descr="Picture background"/>
          <p:cNvSpPr>
            <a:spLocks noChangeAspect="1" noChangeArrowheads="1"/>
          </p:cNvSpPr>
          <p:nvPr/>
        </p:nvSpPr>
        <p:spPr bwMode="auto">
          <a:xfrm>
            <a:off x="2441575" y="2141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2" name="AutoShape 6" descr="Picture background"/>
          <p:cNvSpPr>
            <a:spLocks noChangeAspect="1" noChangeArrowheads="1"/>
          </p:cNvSpPr>
          <p:nvPr/>
        </p:nvSpPr>
        <p:spPr bwMode="auto">
          <a:xfrm>
            <a:off x="2593975" y="235511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3" name="AutoShape 8" descr="Picture background"/>
          <p:cNvSpPr>
            <a:spLocks noChangeAspect="1" noChangeArrowheads="1"/>
          </p:cNvSpPr>
          <p:nvPr/>
        </p:nvSpPr>
        <p:spPr bwMode="auto">
          <a:xfrm>
            <a:off x="2746375" y="2446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4" name="AutoShape 10" descr="Picture background"/>
          <p:cNvSpPr>
            <a:spLocks noChangeAspect="1" noChangeArrowheads="1"/>
          </p:cNvSpPr>
          <p:nvPr/>
        </p:nvSpPr>
        <p:spPr bwMode="auto">
          <a:xfrm>
            <a:off x="2898775" y="2598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5" name="AutoShape 12" descr="Picture background"/>
          <p:cNvSpPr>
            <a:spLocks noChangeAspect="1" noChangeArrowheads="1"/>
          </p:cNvSpPr>
          <p:nvPr/>
        </p:nvSpPr>
        <p:spPr bwMode="auto">
          <a:xfrm>
            <a:off x="3051175" y="2751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53262" name="Picture 14" descr="https://xn----8sbhvciefavc1afjpf8a.xn--p1ai/upload/iblock/542/w5b49ip3aiwt68rd0ljg23dk5bo3gwi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68" y="3717032"/>
            <a:ext cx="4322215" cy="2878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Рисунок 27" descr="C:\Users\NL\Music\Герб с короной вар.5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462" y="131129"/>
            <a:ext cx="374015" cy="63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388" y="104225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920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64865" y="86528"/>
            <a:ext cx="8858823" cy="822192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55776" y="91196"/>
            <a:ext cx="5400600" cy="642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Расходы на социальную политику, произведенные в 2025 году составили  210 821,9 тыс. рублей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217828181"/>
              </p:ext>
            </p:extLst>
          </p:nvPr>
        </p:nvGraphicFramePr>
        <p:xfrm>
          <a:off x="498884" y="1108624"/>
          <a:ext cx="8321589" cy="32850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39552" y="4293096"/>
            <a:ext cx="8208912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     </a:t>
            </a:r>
            <a:r>
              <a:rPr lang="ru-RU" sz="145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Расходы </a:t>
            </a:r>
            <a:r>
              <a:rPr lang="ru-RU" sz="145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по разделу </a:t>
            </a:r>
            <a:r>
              <a:rPr lang="ru-RU" sz="1450" b="1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«Социальная политика» </a:t>
            </a:r>
            <a:r>
              <a:rPr lang="ru-RU" sz="145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за </a:t>
            </a:r>
            <a:r>
              <a:rPr lang="ru-RU" sz="145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2025 год были </a:t>
            </a:r>
            <a:r>
              <a:rPr lang="ru-RU" sz="145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произведены в рамках </a:t>
            </a:r>
            <a:r>
              <a:rPr lang="ru-RU" sz="145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5 муниципальных </a:t>
            </a:r>
            <a:r>
              <a:rPr lang="ru-RU" sz="145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программ</a:t>
            </a:r>
            <a:r>
              <a:rPr lang="ru-RU" sz="145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. Расходы по муниципальной программе «</a:t>
            </a:r>
            <a:r>
              <a:rPr lang="ru-RU" sz="1450" b="1" i="1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Обеспечение доступным жильем малоимущих граждан, молодых семей, а также граждан, проживающих на сельских территориях, на территории муниципального округа Сухой Лог</a:t>
            </a:r>
            <a:r>
              <a:rPr lang="ru-RU" sz="145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45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составляют 6,3% (13 379,2 тыс. руб.) от общих расходов на социальное обеспечение населения муниципального округа Сухой Лог. </a:t>
            </a:r>
          </a:p>
          <a:p>
            <a:pPr algn="just"/>
            <a:r>
              <a:rPr lang="ru-RU" sz="145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5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     За счет средств федерального, областного и местного бюджетов п</a:t>
            </a:r>
            <a:r>
              <a:rPr lang="ru-RU" sz="1450" dirty="0" smtClean="0">
                <a:latin typeface="Liberation Serif" pitchFamily="18" charset="0"/>
              </a:rPr>
              <a:t>редоставлено </a:t>
            </a:r>
            <a:r>
              <a:rPr lang="ru-RU" sz="1450" dirty="0">
                <a:latin typeface="Liberation Serif" pitchFamily="18" charset="0"/>
              </a:rPr>
              <a:t>5 социальных выплат молодым семьям на приобретение (строительство) жилых </a:t>
            </a:r>
            <a:r>
              <a:rPr lang="ru-RU" sz="1450" dirty="0" smtClean="0">
                <a:latin typeface="Liberation Serif" pitchFamily="18" charset="0"/>
              </a:rPr>
              <a:t>помещений в размере 10 661,8 тыс. руб. и </a:t>
            </a:r>
            <a:r>
              <a:rPr lang="ru-RU" sz="1450" dirty="0">
                <a:latin typeface="Liberation Serif" pitchFamily="18" charset="0"/>
              </a:rPr>
              <a:t>2 социальные выплаты гражданам, проживающим на сельских территориях</a:t>
            </a:r>
            <a:r>
              <a:rPr lang="ru-RU" sz="1450" dirty="0" smtClean="0">
                <a:latin typeface="Liberation Serif" pitchFamily="18" charset="0"/>
              </a:rPr>
              <a:t> в размере 2 717,4 тыс. руб. </a:t>
            </a:r>
            <a:endParaRPr lang="ru-RU" sz="1450" dirty="0">
              <a:solidFill>
                <a:schemeClr val="bg2">
                  <a:lumMod val="10000"/>
                </a:schemeClr>
              </a:solidFill>
              <a:latin typeface="Liberation Serif" panose="02020603050405020304" pitchFamily="18" charset="0"/>
            </a:endParaRPr>
          </a:p>
        </p:txBody>
      </p:sp>
      <p:pic>
        <p:nvPicPr>
          <p:cNvPr id="6" name="Рисунок 5" descr="C:\Users\NL\Music\Герб с короной вар.5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37" y="86528"/>
            <a:ext cx="374015" cy="63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2952" y="106772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524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64865" y="86528"/>
            <a:ext cx="8858823" cy="74608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55776" y="93951"/>
            <a:ext cx="5566415" cy="738664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 fontAlgn="b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МП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«Обеспечение доступным жильем малоимущих граждан, молодых семей, а также граждан, проживающих на сельских территориях, на территории муниципального округа Сухой Лог»</a:t>
            </a:r>
            <a:endParaRPr lang="ru-RU" sz="1400" b="1" i="1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5273516" y="1439512"/>
            <a:ext cx="3586307" cy="0"/>
          </a:xfrm>
          <a:prstGeom prst="line">
            <a:avLst/>
          </a:prstGeom>
          <a:ln w="1905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4752168" y="1124744"/>
            <a:ext cx="415012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500" b="1" dirty="0" smtClean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1200" b="1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Расходы по программе за </a:t>
            </a:r>
            <a:r>
              <a:rPr lang="ru-RU" sz="120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2023-2025 </a:t>
            </a:r>
            <a:r>
              <a:rPr lang="ru-RU" sz="1200" b="1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гг. (тыс. руб.)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112458560"/>
              </p:ext>
            </p:extLst>
          </p:nvPr>
        </p:nvGraphicFramePr>
        <p:xfrm>
          <a:off x="5364088" y="1451563"/>
          <a:ext cx="3614956" cy="14573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316337" y="764704"/>
            <a:ext cx="4831728" cy="22098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          </a:t>
            </a:r>
            <a:r>
              <a:rPr lang="ru-RU" sz="115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Подпрограммы:</a:t>
            </a:r>
            <a:endParaRPr lang="en-US" sz="1150" b="1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  <a:p>
            <a:pPr marL="228600" indent="-228600">
              <a:buAutoNum type="arabicPeriod"/>
            </a:pP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Обеспечение жилыми помещениями малоимущих граждан по договорам социального найма жилых помещений, государственных, муниципальных служащих и работников бюджетной сферы по договорам найма служебных жилых 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помещений – </a:t>
            </a:r>
            <a:r>
              <a:rPr lang="ru-RU" sz="11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5 939,9 тыс. рублей.</a:t>
            </a:r>
          </a:p>
          <a:p>
            <a:endParaRPr lang="ru-RU" sz="1100" b="1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  <a:p>
            <a:pPr marL="228600" indent="-228600">
              <a:buAutoNum type="arabicPeriod" startAt="2"/>
            </a:pP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Обеспечение 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жильем молодых семей на территории 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муниципального</a:t>
            </a:r>
          </a:p>
          <a:p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округа Сухой 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Лог </a:t>
            </a:r>
            <a:r>
              <a:rPr lang="ru-RU" sz="11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– 10 661,8 тыс. рублей.</a:t>
            </a:r>
          </a:p>
          <a:p>
            <a:endParaRPr lang="ru-RU" sz="1100" b="1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  <a:p>
            <a:pPr marL="228600" indent="-228600">
              <a:buAutoNum type="arabicPeriod" startAt="3"/>
            </a:pPr>
            <a:r>
              <a:rPr lang="ru-RU" sz="11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Комплексное развитие сельских территорий муниципального округа Сухой </a:t>
            </a:r>
            <a:r>
              <a:rPr lang="ru-RU" sz="1100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Лог  </a:t>
            </a:r>
            <a:r>
              <a:rPr lang="ru-RU" sz="11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– 2 717,4 тыс. руб.</a:t>
            </a:r>
          </a:p>
          <a:p>
            <a:pPr>
              <a:lnSpc>
                <a:spcPct val="130000"/>
              </a:lnSpc>
            </a:pPr>
            <a:endParaRPr lang="ru-RU" sz="1200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3488364"/>
              </p:ext>
            </p:extLst>
          </p:nvPr>
        </p:nvGraphicFramePr>
        <p:xfrm>
          <a:off x="273869" y="2852939"/>
          <a:ext cx="8585954" cy="360039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0558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0189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320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Значения целевых показателей </a:t>
                      </a:r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муниципальной программы</a:t>
                      </a:r>
                      <a:endParaRPr lang="ru-RU" sz="1200" b="1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Liberation Serif" panose="02020603050405020304" pitchFamily="18" charset="0"/>
                        </a:rPr>
                        <a:t>План 2025 год</a:t>
                      </a:r>
                      <a:endParaRPr lang="ru-RU" sz="1200" dirty="0"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Liberation Serif" panose="02020603050405020304" pitchFamily="18" charset="0"/>
                        </a:rPr>
                        <a:t>Факт 2025 год</a:t>
                      </a:r>
                      <a:endParaRPr lang="ru-RU" sz="1200" dirty="0"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Liberation Serif" panose="02020603050405020304" pitchFamily="18" charset="0"/>
                        </a:rPr>
                        <a:t>План 2026 год</a:t>
                      </a:r>
                      <a:endParaRPr lang="ru-RU" sz="1200" dirty="0"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68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Times New Roman"/>
                          <a:cs typeface="Arial"/>
                        </a:rPr>
                        <a:t>Количество заключенных договоров социального найма в построенных (приобретенных) жилых помещениях, ед.</a:t>
                      </a:r>
                      <a:endParaRPr lang="ru-RU" sz="1100" dirty="0"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0726">
                <a:tc>
                  <a:txBody>
                    <a:bodyPr/>
                    <a:lstStyle/>
                    <a:p>
                      <a:pPr>
                        <a:lnSpc>
                          <a:spcPts val="1715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Times New Roman"/>
                          <a:cs typeface="Arial"/>
                        </a:rPr>
                        <a:t>Количество заключенных договоров социального найма жилых помещений, ед.</a:t>
                      </a:r>
                      <a:endParaRPr lang="ru-RU" sz="1100" dirty="0"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2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38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Times New Roman"/>
                          <a:cs typeface="Arial"/>
                        </a:rPr>
                        <a:t>Количество предоставленных социальных выплат молодым семьям, нуждающимся в улучшении жилищных условий, ед.</a:t>
                      </a:r>
                      <a:endParaRPr lang="ru-RU" sz="1100" dirty="0"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578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Times New Roman"/>
                          <a:cs typeface="Arial"/>
                        </a:rPr>
                        <a:t>Доля молодых семей, получивших социальную выплату, %</a:t>
                      </a:r>
                      <a:endParaRPr lang="ru-RU" sz="1100" dirty="0"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2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34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Количество ипотечных кредитов,</a:t>
                      </a:r>
                      <a:r>
                        <a:rPr lang="ru-RU" sz="1100" baseline="0" dirty="0" smtClean="0">
                          <a:effectLst/>
                          <a:latin typeface="Liberation Serif" panose="02020603050405020304" pitchFamily="18" charset="0"/>
                          <a:ea typeface="Calibri"/>
                          <a:cs typeface="Times New Roman"/>
                        </a:rPr>
                        <a:t> взятых молодыми семьями для приобретения (строительства) жилья, шт.</a:t>
                      </a:r>
                      <a:endParaRPr lang="ru-RU" sz="1100" dirty="0"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159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Times New Roman"/>
                          <a:cs typeface="Times New Roman"/>
                        </a:rPr>
                        <a:t>Количество жилых помещений, приобретенных молодыми семьями с использованием собственных средств, ед.</a:t>
                      </a:r>
                      <a:endParaRPr lang="ru-RU" sz="1100" dirty="0"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64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Times New Roman"/>
                          <a:cs typeface="Arial"/>
                        </a:rPr>
                        <a:t>Количество предоставленных социальных выплат гражданам, проживающим на сельских территориях, ед.</a:t>
                      </a:r>
                      <a:endParaRPr lang="ru-RU" sz="1100" dirty="0"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2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748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kern="1200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Times New Roman"/>
                          <a:cs typeface="Times New Roman"/>
                        </a:rPr>
                        <a:t>Объем ввода (приобретения) жилья для граждан, проживающих на сельских территориях, кв.м.</a:t>
                      </a:r>
                      <a:endParaRPr lang="ru-RU" sz="1100" dirty="0">
                        <a:effectLst/>
                        <a:latin typeface="Liberation Serif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138,4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138,4</a:t>
                      </a:r>
                      <a:endParaRPr lang="ru-RU" sz="12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Рисунок 7" descr="C:\Users\NL\Music\Герб с короной вар.5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65" y="93951"/>
            <a:ext cx="374015" cy="63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812" y="93951"/>
            <a:ext cx="1027876" cy="756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768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64865" y="86528"/>
            <a:ext cx="8858823" cy="79208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790656" y="908722"/>
            <a:ext cx="412191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"/>
            <a:r>
              <a:rPr lang="ru-RU" sz="15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1200" b="1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Расходы по программе за </a:t>
            </a:r>
            <a:r>
              <a:rPr lang="ru-RU" sz="120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2023-2025 </a:t>
            </a:r>
            <a:r>
              <a:rPr lang="ru-RU" sz="1200" b="1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гг. (тыс. руб.)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5292080" y="1231885"/>
            <a:ext cx="3526864" cy="0"/>
          </a:xfrm>
          <a:prstGeom prst="line">
            <a:avLst/>
          </a:prstGeom>
          <a:ln w="1905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410417886"/>
              </p:ext>
            </p:extLst>
          </p:nvPr>
        </p:nvGraphicFramePr>
        <p:xfrm>
          <a:off x="5394634" y="1231885"/>
          <a:ext cx="3456384" cy="1296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2378388" y="86528"/>
            <a:ext cx="5649996" cy="792088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МП «Молодежь Свердловской области на территории муниципального округа Сухой Лог»</a:t>
            </a:r>
            <a:endParaRPr lang="ru-RU" sz="1700" b="1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1605" y="979314"/>
            <a:ext cx="4590435" cy="14403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      </a:t>
            </a:r>
            <a:r>
              <a:rPr lang="ru-RU" sz="120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Подпрограммы:</a:t>
            </a:r>
          </a:p>
          <a:p>
            <a:pPr marL="228600" indent="-228600">
              <a:buAutoNum type="arabicPeriod"/>
            </a:pPr>
            <a:r>
              <a:rPr lang="ru-RU" sz="120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Развитие потенциала молодежи муниципального округа Сухой </a:t>
            </a:r>
            <a:r>
              <a:rPr lang="ru-RU" sz="12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Лог</a:t>
            </a:r>
            <a:r>
              <a:rPr lang="ru-RU" sz="120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  - 26 087,0 тыс. руб.</a:t>
            </a:r>
          </a:p>
          <a:p>
            <a:pPr marL="228600" indent="-228600">
              <a:buAutoNum type="arabicPeriod"/>
            </a:pPr>
            <a:endParaRPr lang="ru-RU" sz="1200" b="1" dirty="0" smtClean="0">
              <a:solidFill>
                <a:schemeClr val="bg2">
                  <a:lumMod val="10000"/>
                </a:schemeClr>
              </a:solidFill>
              <a:latin typeface="Liberation Serif" panose="02020603050405020304" pitchFamily="18" charset="0"/>
            </a:endParaRPr>
          </a:p>
          <a:p>
            <a:pPr marL="228600" indent="-228600">
              <a:buAutoNum type="arabicPeriod"/>
            </a:pPr>
            <a:r>
              <a:rPr lang="ru-RU" sz="1200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Патриотическое воспитание молодежи на территории муниципального округа Сухой </a:t>
            </a:r>
            <a:r>
              <a:rPr lang="ru-RU" sz="12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Лог </a:t>
            </a:r>
            <a:r>
              <a:rPr lang="ru-RU" sz="120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– 2 564,0  </a:t>
            </a:r>
            <a:r>
              <a:rPr lang="ru-RU" sz="1200" b="1" dirty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тыс. </a:t>
            </a:r>
            <a:r>
              <a:rPr lang="ru-RU" sz="120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руб.</a:t>
            </a:r>
          </a:p>
          <a:p>
            <a:endParaRPr lang="ru-RU" sz="1200" b="1" dirty="0" smtClean="0">
              <a:solidFill>
                <a:schemeClr val="bg2">
                  <a:lumMod val="10000"/>
                </a:schemeClr>
              </a:solidFill>
              <a:latin typeface="Liberation Serif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9155241"/>
              </p:ext>
            </p:extLst>
          </p:nvPr>
        </p:nvGraphicFramePr>
        <p:xfrm>
          <a:off x="232989" y="2769978"/>
          <a:ext cx="8585954" cy="344651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60558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01899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4299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Значения целевых показателей </a:t>
                      </a:r>
                      <a:r>
                        <a:rPr lang="ru-RU" sz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муниципальной программы</a:t>
                      </a:r>
                      <a:endParaRPr lang="ru-RU" sz="1200" b="1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Liberation Serif" panose="02020603050405020304" pitchFamily="18" charset="0"/>
                        </a:rPr>
                        <a:t>План 2025 год</a:t>
                      </a:r>
                      <a:endParaRPr lang="ru-RU" sz="1200" dirty="0"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Liberation Serif" panose="02020603050405020304" pitchFamily="18" charset="0"/>
                        </a:rPr>
                        <a:t>Факт 2025 год</a:t>
                      </a:r>
                      <a:endParaRPr lang="ru-RU" sz="1200" dirty="0"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Liberation Serif" panose="02020603050405020304" pitchFamily="18" charset="0"/>
                        </a:rPr>
                        <a:t>План 2026 год</a:t>
                      </a:r>
                      <a:endParaRPr lang="ru-RU" sz="1200" dirty="0"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7846">
                <a:tc>
                  <a:txBody>
                    <a:bodyPr/>
                    <a:lstStyle/>
                    <a:p>
                      <a:r>
                        <a:rPr kumimoji="0" lang="ru-RU" sz="1100" kern="1200" dirty="0" smtClean="0">
                          <a:effectLst/>
                          <a:latin typeface="Liberation Serif" panose="02020603050405020304" pitchFamily="18" charset="0"/>
                        </a:rPr>
                        <a:t>Доля молодых граждан от 14 до 35 лет, участвующих в деятельности общественных объединений, различных</a:t>
                      </a:r>
                      <a:r>
                        <a:rPr kumimoji="0" lang="ru-RU" sz="1100" kern="1200" baseline="0" dirty="0" smtClean="0">
                          <a:effectLst/>
                          <a:latin typeface="Liberation Serif" panose="02020603050405020304" pitchFamily="18" charset="0"/>
                        </a:rPr>
                        <a:t> форм общественного самоуправления, %</a:t>
                      </a:r>
                      <a:endParaRPr lang="ru-RU" sz="1100" dirty="0"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27,6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27,6</a:t>
                      </a:r>
                      <a:endParaRPr lang="ru-RU" sz="12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29,4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1166">
                <a:tc>
                  <a:txBody>
                    <a:bodyPr/>
                    <a:lstStyle/>
                    <a:p>
                      <a:r>
                        <a:rPr kumimoji="0" lang="ru-RU" sz="1100" kern="1200" dirty="0" smtClean="0">
                          <a:effectLst/>
                          <a:latin typeface="Liberation Serif" panose="02020603050405020304" pitchFamily="18" charset="0"/>
                        </a:rPr>
                        <a:t>Доля граждан, занимающихся добровольческой (волонтерской) деятельностью</a:t>
                      </a:r>
                      <a:r>
                        <a:rPr kumimoji="0" lang="ru-RU" sz="1100" kern="1200" baseline="0" dirty="0" smtClean="0">
                          <a:effectLst/>
                          <a:latin typeface="Liberation Serif" panose="02020603050405020304" pitchFamily="18" charset="0"/>
                        </a:rPr>
                        <a:t>, %</a:t>
                      </a:r>
                      <a:endParaRPr lang="ru-RU" sz="1100" dirty="0"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6,9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6,9</a:t>
                      </a:r>
                      <a:endParaRPr lang="ru-RU" sz="12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10,3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r>
                        <a:rPr kumimoji="0" lang="ru-RU" sz="1100" kern="1200" dirty="0" smtClean="0">
                          <a:effectLst/>
                          <a:latin typeface="Liberation Serif" panose="02020603050405020304" pitchFamily="18" charset="0"/>
                        </a:rPr>
                        <a:t>Реализация проектов по приоритетным</a:t>
                      </a:r>
                      <a:r>
                        <a:rPr kumimoji="0" lang="ru-RU" sz="1100" kern="1200" baseline="0" dirty="0" smtClean="0">
                          <a:effectLst/>
                          <a:latin typeface="Liberation Serif" panose="02020603050405020304" pitchFamily="18" charset="0"/>
                        </a:rPr>
                        <a:t> направлениям работы с молодежью на территории Свердловской области, единиц</a:t>
                      </a:r>
                      <a:endParaRPr lang="ru-RU" sz="1100" dirty="0"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66190">
                <a:tc>
                  <a:txBody>
                    <a:bodyPr/>
                    <a:lstStyle/>
                    <a:p>
                      <a:r>
                        <a:rPr kumimoji="0" lang="ru-RU" sz="1100" kern="1200" dirty="0" smtClean="0">
                          <a:effectLst/>
                          <a:latin typeface="Liberation Serif" panose="02020603050405020304" pitchFamily="18" charset="0"/>
                        </a:rPr>
                        <a:t>Количество участников военно – спортивных игр, военно – спортивных мероприятий, человек</a:t>
                      </a:r>
                      <a:endParaRPr lang="ru-RU" sz="1100" dirty="0"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63</a:t>
                      </a:r>
                      <a:endParaRPr lang="ru-RU" sz="12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05290">
                <a:tc>
                  <a:txBody>
                    <a:bodyPr/>
                    <a:lstStyle/>
                    <a:p>
                      <a:r>
                        <a:rPr kumimoji="0" lang="ru-RU" sz="1100" kern="1200" dirty="0" smtClean="0">
                          <a:effectLst/>
                          <a:latin typeface="Liberation Serif" panose="02020603050405020304" pitchFamily="18" charset="0"/>
                          <a:cs typeface="+mn-cs"/>
                        </a:rPr>
                        <a:t>Количество</a:t>
                      </a:r>
                      <a:r>
                        <a:rPr kumimoji="0" lang="ru-RU" sz="1100" kern="1200" baseline="0" dirty="0" smtClean="0">
                          <a:effectLst/>
                          <a:latin typeface="Liberation Serif" panose="02020603050405020304" pitchFamily="18" charset="0"/>
                          <a:cs typeface="+mn-cs"/>
                        </a:rPr>
                        <a:t> участников поисковых экспедиций, человек</a:t>
                      </a:r>
                      <a:endParaRPr lang="ru-RU" sz="1100" dirty="0"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20862">
                <a:tc>
                  <a:txBody>
                    <a:bodyPr/>
                    <a:lstStyle/>
                    <a:p>
                      <a:r>
                        <a:rPr kumimoji="0" lang="ru-RU" sz="1100" kern="1200" dirty="0" smtClean="0">
                          <a:effectLst/>
                          <a:latin typeface="Liberation Serif" panose="02020603050405020304" pitchFamily="18" charset="0"/>
                        </a:rPr>
                        <a:t>Количество несовершеннолетних граждан в возрасте от 14 до 18 лет временно трудоустроенных за отчетный период, человек</a:t>
                      </a:r>
                      <a:endParaRPr lang="ru-RU" sz="1100" dirty="0"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1016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Количество нуждающихся</a:t>
                      </a:r>
                      <a:r>
                        <a:rPr lang="ru-RU" sz="1100" baseline="0" dirty="0" smtClean="0"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 во временном трудоустройстве за отчетный период, человек</a:t>
                      </a:r>
                      <a:endParaRPr lang="ru-RU" sz="1100" dirty="0"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214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214</a:t>
                      </a:r>
                      <a:endParaRPr lang="ru-RU" sz="12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214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1016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Количество участников молодежной биржи труда, находящихся на учете в территориальной комиссии по делам несовершеннолетних</a:t>
                      </a:r>
                      <a:r>
                        <a:rPr lang="ru-RU" sz="1100" baseline="0" dirty="0" smtClean="0"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, человек</a:t>
                      </a:r>
                      <a:endParaRPr lang="ru-RU" sz="1100" dirty="0"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bg2">
                              <a:lumMod val="10000"/>
                            </a:schemeClr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b="0" dirty="0">
                        <a:solidFill>
                          <a:schemeClr val="bg2">
                            <a:lumMod val="10000"/>
                          </a:schemeClr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Рисунок 7" descr="C:\Users\NL\Music\Герб с короной вар.5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14" y="86528"/>
            <a:ext cx="374015" cy="63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388" y="86528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02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64865" y="86528"/>
            <a:ext cx="8858823" cy="70009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sp>
        <p:nvSpPr>
          <p:cNvPr id="13" name="Прямоугольник 15"/>
          <p:cNvSpPr>
            <a:spLocks noChangeArrowheads="1"/>
          </p:cNvSpPr>
          <p:nvPr/>
        </p:nvSpPr>
        <p:spPr bwMode="auto">
          <a:xfrm>
            <a:off x="2665000" y="50169"/>
            <a:ext cx="5422400" cy="830997"/>
          </a:xfrm>
          <a:prstGeom prst="rect">
            <a:avLst/>
          </a:prstGeom>
          <a:noFill/>
          <a:ln>
            <a:noFill/>
            <a:headEnd/>
            <a:tailEnd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На 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территории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муниципального 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округа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 Сухой Лог </a:t>
            </a:r>
          </a:p>
          <a:p>
            <a:pPr algn="ctr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осуществляет свою деятельность </a:t>
            </a:r>
          </a:p>
          <a:p>
            <a:pPr algn="ctr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МБУ «Городской молодежный центр»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372896" y="937539"/>
            <a:ext cx="5501018" cy="419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В рамах </a:t>
            </a:r>
            <a:r>
              <a:rPr lang="ru-RU" sz="1400" dirty="0" smtClean="0">
                <a:latin typeface="Liberation Serif" panose="02020603050405020304" pitchFamily="18" charset="0"/>
              </a:rPr>
              <a:t>данной программы проводятся мероприятия по работе с молодежью и патриотическому воспитанию молодежи.  </a:t>
            </a:r>
          </a:p>
          <a:p>
            <a:pPr algn="ctr"/>
            <a:r>
              <a:rPr lang="ru-RU" sz="1400" dirty="0" smtClean="0">
                <a:latin typeface="Liberation Serif" panose="02020603050405020304" pitchFamily="18" charset="0"/>
              </a:rPr>
              <a:t>В 2025 году состоялись следующие мероприятия:</a:t>
            </a:r>
          </a:p>
          <a:p>
            <a:pPr algn="ctr"/>
            <a:endParaRPr lang="ru-RU" sz="1400" b="1" dirty="0" smtClean="0">
              <a:solidFill>
                <a:schemeClr val="bg2">
                  <a:lumMod val="10000"/>
                </a:schemeClr>
              </a:solidFill>
              <a:latin typeface="Liberation Serif" panose="020206030504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ru-RU" sz="1300" b="1" dirty="0" smtClean="0">
                <a:solidFill>
                  <a:schemeClr val="bg2">
                    <a:lumMod val="10000"/>
                  </a:schemeClr>
                </a:solidFill>
                <a:latin typeface="Liberation Serif" panose="02020603050405020304" pitchFamily="18" charset="0"/>
              </a:rPr>
              <a:t>Наиболее значимые</a:t>
            </a:r>
            <a:endParaRPr lang="ru-RU" sz="1300" b="1" dirty="0">
              <a:solidFill>
                <a:schemeClr val="bg2">
                  <a:lumMod val="10000"/>
                </a:schemeClr>
              </a:solidFill>
              <a:latin typeface="Liberation Serif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1250" dirty="0" smtClean="0">
                <a:latin typeface="Liberation Serif" panose="02020603050405020304" pitchFamily="18" charset="0"/>
              </a:rPr>
              <a:t>Акция «Свеча памяти»;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1250" dirty="0" smtClean="0">
                <a:latin typeface="Liberation Serif" panose="02020603050405020304" pitchFamily="18" charset="0"/>
              </a:rPr>
              <a:t>Школа волонтеров Урала;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1250" dirty="0" smtClean="0">
                <a:latin typeface="Liberation Serif" panose="02020603050405020304" pitchFamily="18" charset="0"/>
              </a:rPr>
              <a:t>Муниципальные соревнования «Школа безопасности»;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1250" dirty="0" smtClean="0">
                <a:latin typeface="Liberation Serif" panose="02020603050405020304" pitchFamily="18" charset="0"/>
              </a:rPr>
              <a:t>Интеллектуальные игры;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1250" dirty="0" smtClean="0">
                <a:latin typeface="Liberation Serif" panose="02020603050405020304" pitchFamily="18" charset="0"/>
              </a:rPr>
              <a:t>День семьи, любви и верности;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1250" dirty="0" smtClean="0">
                <a:latin typeface="Liberation Serif" panose="02020603050405020304" pitchFamily="18" charset="0"/>
              </a:rPr>
              <a:t>День Победы, День Флага;</a:t>
            </a:r>
            <a:endParaRPr lang="ru-RU" sz="1250" dirty="0">
              <a:latin typeface="Liberation Serif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1250" dirty="0">
                <a:latin typeface="Liberation Serif" panose="02020603050405020304" pitchFamily="18" charset="0"/>
              </a:rPr>
              <a:t>Акция «</a:t>
            </a:r>
            <a:r>
              <a:rPr lang="ru-RU" sz="1250" dirty="0" smtClean="0">
                <a:latin typeface="Liberation Serif" panose="02020603050405020304" pitchFamily="18" charset="0"/>
              </a:rPr>
              <a:t>Обелиск», благоустройство памятников и возложение венков;</a:t>
            </a:r>
            <a:endParaRPr lang="ru-RU" sz="1250" dirty="0">
              <a:latin typeface="Liberation Serif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1250" dirty="0" smtClean="0">
                <a:latin typeface="Liberation Serif" panose="02020603050405020304" pitchFamily="18" charset="0"/>
              </a:rPr>
              <a:t>Акция «Мы граждане России»;</a:t>
            </a:r>
            <a:endParaRPr lang="ru-RU" sz="1250" dirty="0">
              <a:latin typeface="Liberation Serif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1250" dirty="0" smtClean="0">
                <a:latin typeface="Liberation Serif" panose="02020603050405020304" pitchFamily="18" charset="0"/>
              </a:rPr>
              <a:t>Праздничная программа в рамках Дня молодежи;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1250" dirty="0" smtClean="0">
                <a:latin typeface="Liberation Serif" panose="02020603050405020304" pitchFamily="18" charset="0"/>
              </a:rPr>
              <a:t>Проведение </a:t>
            </a:r>
            <a:r>
              <a:rPr lang="ru-RU" sz="1250" dirty="0">
                <a:latin typeface="Liberation Serif" pitchFamily="18" charset="0"/>
              </a:rPr>
              <a:t>праздничной программы «Городской выпускной</a:t>
            </a:r>
            <a:r>
              <a:rPr lang="ru-RU" sz="1250" dirty="0" smtClean="0">
                <a:latin typeface="Liberation Serif" pitchFamily="18" charset="0"/>
              </a:rPr>
              <a:t>»;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1250" dirty="0" smtClean="0">
                <a:latin typeface="Liberation Serif" pitchFamily="18" charset="0"/>
              </a:rPr>
              <a:t> </a:t>
            </a:r>
            <a:r>
              <a:rPr lang="ru-RU" sz="1250" dirty="0">
                <a:latin typeface="Liberation Serif" panose="02020603050405020304" pitchFamily="18" charset="0"/>
              </a:rPr>
              <a:t>Организация поисковой </a:t>
            </a:r>
            <a:r>
              <a:rPr lang="ru-RU" sz="1250" dirty="0" smtClean="0">
                <a:latin typeface="Liberation Serif" pitchFamily="18" charset="0"/>
              </a:rPr>
              <a:t>экспедиции;</a:t>
            </a: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1250" dirty="0" smtClean="0">
                <a:latin typeface="Liberation Serif" pitchFamily="18" charset="0"/>
              </a:rPr>
              <a:t>Проведение военно-спортивной игры «Зарница 2:0»;</a:t>
            </a:r>
            <a:endParaRPr lang="ru-RU" sz="1250" dirty="0">
              <a:latin typeface="Liberation Serif" panose="02020603050405020304" pitchFamily="18" charset="0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1250" dirty="0" smtClean="0">
                <a:latin typeface="Liberation Serif" panose="02020603050405020304" pitchFamily="18" charset="0"/>
              </a:rPr>
              <a:t>Мероприятия в рамках проведения Дня города и др.</a:t>
            </a:r>
          </a:p>
        </p:txBody>
      </p:sp>
      <p:pic>
        <p:nvPicPr>
          <p:cNvPr id="10" name="Picture 9" descr="https://pp.vk.me/c626916/v626916533/30300/UeOqYTWto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279" y="5205675"/>
            <a:ext cx="1935409" cy="1469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326864" y="4725143"/>
            <a:ext cx="8594027" cy="363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Cambria" pitchFamily="18" charset="0"/>
              </a:rPr>
              <a:t>           </a:t>
            </a:r>
            <a:endParaRPr lang="ru-RU" sz="1600" dirty="0">
              <a:solidFill>
                <a:schemeClr val="accent1">
                  <a:lumMod val="75000"/>
                </a:schemeClr>
              </a:solidFill>
              <a:latin typeface="Cambria" pitchFamily="18" charset="0"/>
            </a:endParaRPr>
          </a:p>
        </p:txBody>
      </p:sp>
      <p:pic>
        <p:nvPicPr>
          <p:cNvPr id="40971" name="Picture 11" descr="http://arsenalveteran.ru/inbox/images/blog/20161204_213548_4422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743" y="3017411"/>
            <a:ext cx="2833980" cy="188932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83886" y="5164982"/>
            <a:ext cx="6741355" cy="1519595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350" dirty="0" smtClean="0">
                <a:solidFill>
                  <a:schemeClr val="bg2">
                    <a:lumMod val="10000"/>
                  </a:schemeClr>
                </a:solidFill>
                <a:latin typeface="Cambria" panose="02040503050406030204" pitchFamily="18" charset="0"/>
              </a:rPr>
              <a:t>Общее количество молодых граждан в возрасте от 14 до 18 лет, которые были временно </a:t>
            </a:r>
            <a:r>
              <a:rPr lang="ru-RU" sz="1350" dirty="0" smtClean="0">
                <a:solidFill>
                  <a:schemeClr val="tx1"/>
                </a:solidFill>
                <a:latin typeface="Cambria" panose="02040503050406030204" pitchFamily="18" charset="0"/>
              </a:rPr>
              <a:t>трудоустроены –120 человек. Были разработаны и выпущены специализированные буклеты, статьи и плакаты по трудоустройству молодежи, которые выдавались при инструктажах и во время работы.</a:t>
            </a:r>
            <a:endParaRPr lang="ru-RU" sz="1350" dirty="0">
              <a:solidFill>
                <a:schemeClr val="tx1"/>
              </a:solidFill>
              <a:latin typeface="Cambria" panose="02040503050406030204" pitchFamily="18" charset="0"/>
            </a:endParaRPr>
          </a:p>
        </p:txBody>
      </p:sp>
      <p:pic>
        <p:nvPicPr>
          <p:cNvPr id="65540" name="Picture 4" descr="https://sun9-16.userapi.com/impg/xsMW9-8c5VcG0iE8lg_DXqD5AjeWolQCtrUC1Q/aXMNOqZHyMo.jpg?size=2000x1333&amp;quality=95&amp;sign=383a97305b774c5678181572af7853a1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86" y="937539"/>
            <a:ext cx="2833980" cy="188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C:\Users\NL\Music\Герб с короной вар.5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21" y="82846"/>
            <a:ext cx="374015" cy="63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245" y="86528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792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64865" y="86528"/>
            <a:ext cx="8858823" cy="70009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2511812" y="143161"/>
            <a:ext cx="5444564" cy="672615"/>
          </a:xfrm>
          <a:prstGeom prst="rect">
            <a:avLst/>
          </a:prstGeom>
        </p:spPr>
        <p:txBody>
          <a:bodyPr rtlCol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110000"/>
              </a:lnSpc>
            </a:pPr>
            <a:r>
              <a:rPr lang="ru-RU" sz="1300" b="1" dirty="0" smtClean="0">
                <a:solidFill>
                  <a:schemeClr val="tx2">
                    <a:lumMod val="50000"/>
                  </a:schemeClr>
                </a:solidFill>
                <a:latin typeface="Liberation Serif" pitchFamily="18" charset="0"/>
              </a:rPr>
              <a:t>В </a:t>
            </a:r>
            <a:r>
              <a:rPr lang="ru-RU" sz="1300" b="1" dirty="0">
                <a:solidFill>
                  <a:schemeClr val="tx2">
                    <a:lumMod val="50000"/>
                  </a:schemeClr>
                </a:solidFill>
                <a:latin typeface="Liberation Serif" pitchFamily="18" charset="0"/>
              </a:rPr>
              <a:t>рамках реализации практики инициативного бюджетирования за </a:t>
            </a:r>
            <a:r>
              <a:rPr lang="ru-RU" sz="1300" b="1" dirty="0" smtClean="0">
                <a:solidFill>
                  <a:schemeClr val="tx2">
                    <a:lumMod val="50000"/>
                  </a:schemeClr>
                </a:solidFill>
                <a:latin typeface="Liberation Serif" pitchFamily="18" charset="0"/>
              </a:rPr>
              <a:t>2025 </a:t>
            </a:r>
            <a:r>
              <a:rPr lang="ru-RU" sz="1300" b="1" dirty="0">
                <a:solidFill>
                  <a:schemeClr val="tx2">
                    <a:lumMod val="50000"/>
                  </a:schemeClr>
                </a:solidFill>
                <a:latin typeface="Liberation Serif" pitchFamily="18" charset="0"/>
              </a:rPr>
              <a:t>год </a:t>
            </a:r>
            <a:r>
              <a:rPr lang="ru-RU" sz="1300" b="1" dirty="0" smtClean="0">
                <a:solidFill>
                  <a:schemeClr val="tx2">
                    <a:lumMod val="50000"/>
                  </a:schemeClr>
                </a:solidFill>
                <a:latin typeface="Liberation Serif" pitchFamily="18" charset="0"/>
              </a:rPr>
              <a:t> были </a:t>
            </a:r>
            <a:r>
              <a:rPr lang="ru-RU" sz="13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реализованы </a:t>
            </a:r>
            <a:r>
              <a:rPr lang="ru-RU" sz="13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8 инициативных </a:t>
            </a:r>
            <a:r>
              <a:rPr lang="ru-RU" sz="13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проектов граждан</a:t>
            </a:r>
            <a:r>
              <a:rPr lang="ru-RU" sz="13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,  освоено 15 106,6 тыс</a:t>
            </a:r>
            <a:r>
              <a:rPr lang="ru-RU" sz="13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. рублей, в том числе:</a:t>
            </a:r>
            <a:br>
              <a:rPr lang="ru-RU" sz="1300" b="1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</a:br>
            <a:endParaRPr lang="ru-RU" sz="1300" b="1" dirty="0" smtClean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sp>
        <p:nvSpPr>
          <p:cNvPr id="3" name="AutoShape 10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AutoShape 12" descr="Picture backgroun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53268" name="Picture 20" descr="Двенадцатого ноября жители района Сухоложского кранового завода смогли насладиться праздником открытия современной ледовой площадки. - 53754934024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1076" y="3499580"/>
            <a:ext cx="2808312" cy="2001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61793" y="5492406"/>
            <a:ext cx="27824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Liberation Serif" pitchFamily="18" charset="0"/>
              </a:rPr>
              <a:t>8</a:t>
            </a:r>
            <a:r>
              <a:rPr lang="ru-RU" sz="1200" b="1" i="1" dirty="0" smtClean="0">
                <a:latin typeface="Liberation Serif" pitchFamily="18" charset="0"/>
              </a:rPr>
              <a:t>. Реализация </a:t>
            </a:r>
            <a:r>
              <a:rPr lang="ru-RU" sz="1200" b="1" i="1" dirty="0">
                <a:latin typeface="Liberation Serif" pitchFamily="18" charset="0"/>
              </a:rPr>
              <a:t>проекта «Обустройство ледового корта в районе кранового завода г. Сухой Лог» - 5 235,1 тыс. руб.</a:t>
            </a:r>
            <a:r>
              <a:rPr lang="ru-RU" sz="1200" i="1" dirty="0">
                <a:latin typeface="Liberation Serif" pitchFamily="18" charset="0"/>
              </a:rPr>
              <a:t> </a:t>
            </a:r>
            <a:endParaRPr lang="ru-RU" sz="1200" i="1" dirty="0" smtClean="0">
              <a:latin typeface="Liberation Serif" pitchFamily="18" charset="0"/>
            </a:endParaRPr>
          </a:p>
          <a:p>
            <a:pPr algn="ctr"/>
            <a:r>
              <a:rPr lang="ru-RU" sz="1200" dirty="0" smtClean="0">
                <a:latin typeface="Liberation Serif" pitchFamily="18" charset="0"/>
              </a:rPr>
              <a:t>по </a:t>
            </a:r>
            <a:r>
              <a:rPr lang="ru-RU" sz="1200" dirty="0">
                <a:latin typeface="Liberation Serif" pitchFamily="18" charset="0"/>
              </a:rPr>
              <a:t>адресу г. Сухой Лог, ул. Лесная, 1Б (пос. СМЗ)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162622" y="3325022"/>
            <a:ext cx="28169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latin typeface="Liberation Serif" pitchFamily="18" charset="0"/>
              </a:rPr>
              <a:t>7. </a:t>
            </a:r>
            <a:r>
              <a:rPr lang="ru-RU" sz="1200" b="1" i="1" dirty="0" smtClean="0">
                <a:latin typeface="Liberation Serif" pitchFamily="18" charset="0"/>
              </a:rPr>
              <a:t>Реализация </a:t>
            </a:r>
            <a:r>
              <a:rPr lang="ru-RU" sz="1200" b="1" i="1" dirty="0">
                <a:latin typeface="Liberation Serif" pitchFamily="18" charset="0"/>
              </a:rPr>
              <a:t>проекта «Автогородок в детском саду» - 1 346,4 тыс. руб. </a:t>
            </a:r>
            <a:endParaRPr lang="ru-RU" sz="1200" b="1" i="1" dirty="0" smtClean="0">
              <a:latin typeface="Liberation Serif" pitchFamily="18" charset="0"/>
            </a:endParaRPr>
          </a:p>
          <a:p>
            <a:pPr algn="ctr"/>
            <a:r>
              <a:rPr lang="ru-RU" sz="1200" dirty="0" smtClean="0">
                <a:latin typeface="Liberation Serif" panose="02020603050405020304" pitchFamily="18" charset="0"/>
              </a:rPr>
              <a:t>В </a:t>
            </a:r>
            <a:r>
              <a:rPr lang="ru-RU" sz="1200" dirty="0">
                <a:latin typeface="Liberation Serif" panose="02020603050405020304" pitchFamily="18" charset="0"/>
              </a:rPr>
              <a:t>рамках проекта выполнены работы по устройству Автогородка на территории МАДОУ детский сад № 43 «Малыш», г. Сухой Лог, ул. Белинского,18а</a:t>
            </a:r>
          </a:p>
          <a:p>
            <a:pPr algn="ctr"/>
            <a:endParaRPr lang="ru-RU" sz="1200" dirty="0">
              <a:latin typeface="Liberation Serif" panose="02020603050405020304" pitchFamily="18" charset="0"/>
            </a:endParaRPr>
          </a:p>
        </p:txBody>
      </p:sp>
      <p:pic>
        <p:nvPicPr>
          <p:cNvPr id="53272" name="Picture 24" descr="https://sdshi.ekb.muzkult.ru/media/2025/03/03/1321889297/794baaea-9a19-4bee-adc5-2ee2301f2c8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07" t="4035" r="36984" b="41478"/>
          <a:stretch/>
        </p:blipFill>
        <p:spPr bwMode="auto">
          <a:xfrm>
            <a:off x="218722" y="4812121"/>
            <a:ext cx="2841110" cy="1904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200237" y="908720"/>
            <a:ext cx="874342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140000"/>
              </a:lnSpc>
              <a:buFont typeface="+mj-lt"/>
              <a:buAutoNum type="arabicPeriod"/>
            </a:pPr>
            <a:r>
              <a:rPr lang="ru-RU" sz="1200" b="1" i="1" dirty="0" smtClean="0">
                <a:latin typeface="Liberation Serif" pitchFamily="18" charset="0"/>
              </a:rPr>
              <a:t>Реализация </a:t>
            </a:r>
            <a:r>
              <a:rPr lang="ru-RU" sz="1200" b="1" i="1" dirty="0">
                <a:latin typeface="Liberation Serif" pitchFamily="18" charset="0"/>
              </a:rPr>
              <a:t>проекта «Спортивно-игровая площадка «Лесная полянка</a:t>
            </a:r>
            <a:r>
              <a:rPr lang="ru-RU" sz="1200" b="1" i="1" dirty="0" smtClean="0">
                <a:latin typeface="Liberation Serif" pitchFamily="18" charset="0"/>
              </a:rPr>
              <a:t>» - 2</a:t>
            </a:r>
            <a:r>
              <a:rPr lang="ru-RU" sz="1200" b="1" i="1" dirty="0">
                <a:latin typeface="Liberation Serif" pitchFamily="18" charset="0"/>
              </a:rPr>
              <a:t> 724,6 тыс. руб. </a:t>
            </a:r>
            <a:endParaRPr lang="ru-RU" sz="1200" b="1" i="1" dirty="0" smtClean="0">
              <a:latin typeface="Liberation Serif" pitchFamily="18" charset="0"/>
            </a:endParaRPr>
          </a:p>
          <a:p>
            <a:pPr>
              <a:lnSpc>
                <a:spcPct val="140000"/>
              </a:lnSpc>
            </a:pPr>
            <a:r>
              <a:rPr lang="ru-RU" sz="1200" dirty="0" smtClean="0">
                <a:latin typeface="Liberation Serif" pitchFamily="18" charset="0"/>
              </a:rPr>
              <a:t>      В </a:t>
            </a:r>
            <a:r>
              <a:rPr lang="ru-RU" sz="1200" dirty="0">
                <a:latin typeface="Liberation Serif" pitchFamily="18" charset="0"/>
              </a:rPr>
              <a:t>рамках проекта осуществлены работы по устройству спортивно-игровой площадки </a:t>
            </a:r>
            <a:endParaRPr lang="ru-RU" sz="1200" dirty="0" smtClean="0">
              <a:latin typeface="Liberation Serif" pitchFamily="18" charset="0"/>
            </a:endParaRPr>
          </a:p>
          <a:p>
            <a:pPr>
              <a:lnSpc>
                <a:spcPct val="140000"/>
              </a:lnSpc>
            </a:pPr>
            <a:r>
              <a:rPr lang="ru-RU" sz="1200" dirty="0" smtClean="0">
                <a:latin typeface="Liberation Serif" pitchFamily="18" charset="0"/>
              </a:rPr>
              <a:t>      в </a:t>
            </a:r>
            <a:r>
              <a:rPr lang="ru-RU" sz="1200" dirty="0">
                <a:latin typeface="Liberation Serif" pitchFamily="18" charset="0"/>
              </a:rPr>
              <a:t>д. Глядены, </a:t>
            </a:r>
            <a:r>
              <a:rPr lang="ru-RU" sz="1200" dirty="0" smtClean="0">
                <a:latin typeface="Liberation Serif" pitchFamily="18" charset="0"/>
              </a:rPr>
              <a:t>ул</a:t>
            </a:r>
            <a:r>
              <a:rPr lang="ru-RU" sz="1200" dirty="0">
                <a:latin typeface="Liberation Serif" pitchFamily="18" charset="0"/>
              </a:rPr>
              <a:t>. Красная горка, д. </a:t>
            </a:r>
            <a:r>
              <a:rPr lang="ru-RU" sz="1200" dirty="0" smtClean="0">
                <a:latin typeface="Liberation Serif" pitchFamily="18" charset="0"/>
              </a:rPr>
              <a:t>6а</a:t>
            </a:r>
          </a:p>
          <a:p>
            <a:pPr>
              <a:lnSpc>
                <a:spcPct val="140000"/>
              </a:lnSpc>
            </a:pPr>
            <a:r>
              <a:rPr lang="ru-RU" sz="1200" b="1" dirty="0" smtClean="0">
                <a:latin typeface="Liberation Serif" pitchFamily="18" charset="0"/>
              </a:rPr>
              <a:t>2</a:t>
            </a:r>
            <a:r>
              <a:rPr lang="ru-RU" sz="1200" b="1" i="1" dirty="0" smtClean="0">
                <a:latin typeface="Liberation Serif" pitchFamily="18" charset="0"/>
              </a:rPr>
              <a:t>.   Реализация </a:t>
            </a:r>
            <a:r>
              <a:rPr lang="ru-RU" sz="1200" b="1" i="1" dirty="0">
                <a:latin typeface="Liberation Serif" pitchFamily="18" charset="0"/>
              </a:rPr>
              <a:t>проекта «Мечта» - 1 736,0 тыс. руб.</a:t>
            </a:r>
            <a:r>
              <a:rPr lang="ru-RU" sz="1200" i="1" dirty="0">
                <a:latin typeface="Liberation Serif" panose="02020603050405020304" pitchFamily="18" charset="0"/>
              </a:rPr>
              <a:t> </a:t>
            </a:r>
            <a:r>
              <a:rPr lang="ru-RU" sz="1200" dirty="0">
                <a:latin typeface="Liberation Serif" panose="02020603050405020304" pitchFamily="18" charset="0"/>
              </a:rPr>
              <a:t>Установлена волейбольная площадка с тренажерами в п. Алтынай</a:t>
            </a:r>
            <a:r>
              <a:rPr lang="ru-RU" sz="1200" dirty="0" smtClean="0">
                <a:latin typeface="Liberation Serif" panose="02020603050405020304" pitchFamily="18" charset="0"/>
              </a:rPr>
              <a:t>.</a:t>
            </a:r>
          </a:p>
          <a:p>
            <a:pPr marL="228600" indent="-228600">
              <a:lnSpc>
                <a:spcPct val="140000"/>
              </a:lnSpc>
              <a:buAutoNum type="arabicPeriod" startAt="3"/>
            </a:pPr>
            <a:r>
              <a:rPr lang="ru-RU" sz="1200" b="1" i="1" dirty="0" smtClean="0">
                <a:latin typeface="Liberation Serif" pitchFamily="18" charset="0"/>
              </a:rPr>
              <a:t>Реализация </a:t>
            </a:r>
            <a:r>
              <a:rPr lang="ru-RU" sz="1200" b="1" i="1" dirty="0">
                <a:latin typeface="Liberation Serif" pitchFamily="18" charset="0"/>
              </a:rPr>
              <a:t>проекта «Приобретение спортивного оборудования и инвентаря для МАУ ДО СШ» - 1 274,5  тыс. руб</a:t>
            </a:r>
            <a:r>
              <a:rPr lang="ru-RU" sz="1200" b="1" i="1" dirty="0" smtClean="0">
                <a:latin typeface="Liberation Serif" pitchFamily="18" charset="0"/>
              </a:rPr>
              <a:t>.</a:t>
            </a:r>
          </a:p>
          <a:p>
            <a:pPr marL="228600" indent="-228600">
              <a:lnSpc>
                <a:spcPct val="140000"/>
              </a:lnSpc>
              <a:buAutoNum type="arabicPeriod" startAt="3"/>
            </a:pPr>
            <a:r>
              <a:rPr lang="ru-RU" sz="1200" b="1" i="1" dirty="0" smtClean="0">
                <a:latin typeface="Liberation Serif" pitchFamily="18" charset="0"/>
              </a:rPr>
              <a:t>Реализация </a:t>
            </a:r>
            <a:r>
              <a:rPr lang="ru-RU" sz="1200" b="1" i="1" dirty="0">
                <a:latin typeface="Liberation Serif" pitchFamily="18" charset="0"/>
              </a:rPr>
              <a:t>проекта «Уличная сцена» - 1 204,0 тыс. руб. </a:t>
            </a:r>
            <a:r>
              <a:rPr lang="ru-RU" sz="1200" dirty="0" smtClean="0">
                <a:latin typeface="Liberation Serif" panose="02020603050405020304" pitchFamily="18" charset="0"/>
              </a:rPr>
              <a:t>В </a:t>
            </a:r>
            <a:r>
              <a:rPr lang="ru-RU" sz="1200" dirty="0">
                <a:latin typeface="Liberation Serif" panose="02020603050405020304" pitchFamily="18" charset="0"/>
              </a:rPr>
              <a:t>рамках проекта в МБУ </a:t>
            </a:r>
            <a:r>
              <a:rPr lang="ru-RU" sz="1200" dirty="0" smtClean="0">
                <a:latin typeface="Liberation Serif" panose="02020603050405020304" pitchFamily="18" charset="0"/>
              </a:rPr>
              <a:t>«</a:t>
            </a:r>
            <a:r>
              <a:rPr lang="ru-RU" sz="1200" dirty="0">
                <a:latin typeface="Liberation Serif" panose="02020603050405020304" pitchFamily="18" charset="0"/>
              </a:rPr>
              <a:t>Культурно-социальное объединение «Гармония» в селе Новопышминское была </a:t>
            </a:r>
            <a:r>
              <a:rPr lang="ru-RU" sz="1200" dirty="0" smtClean="0">
                <a:latin typeface="Liberation Serif" panose="02020603050405020304" pitchFamily="18" charset="0"/>
              </a:rPr>
              <a:t>установлена уличная сцена.</a:t>
            </a:r>
          </a:p>
          <a:p>
            <a:pPr marL="228600" indent="-228600">
              <a:lnSpc>
                <a:spcPct val="140000"/>
              </a:lnSpc>
              <a:buAutoNum type="arabicPeriod" startAt="5"/>
            </a:pPr>
            <a:r>
              <a:rPr lang="ru-RU" sz="1200" b="1" i="1" dirty="0" smtClean="0">
                <a:latin typeface="Liberation Serif" pitchFamily="18" charset="0"/>
              </a:rPr>
              <a:t>Реализация </a:t>
            </a:r>
            <a:r>
              <a:rPr lang="ru-RU" sz="1200" b="1" i="1" dirty="0">
                <a:latin typeface="Liberation Serif" pitchFamily="18" charset="0"/>
              </a:rPr>
              <a:t>проекта «Кабинет «Светофор» - 250,0 тыс. руб.</a:t>
            </a:r>
            <a:r>
              <a:rPr lang="ru-RU" sz="1200" b="1" dirty="0">
                <a:latin typeface="Liberation Serif" pitchFamily="18" charset="0"/>
              </a:rPr>
              <a:t> </a:t>
            </a:r>
            <a:r>
              <a:rPr lang="ru-RU" sz="1200" dirty="0" smtClean="0">
                <a:latin typeface="Liberation Serif" pitchFamily="18" charset="0"/>
              </a:rPr>
              <a:t>В </a:t>
            </a:r>
            <a:r>
              <a:rPr lang="ru-RU" sz="1200" dirty="0">
                <a:latin typeface="Liberation Serif" pitchFamily="18" charset="0"/>
              </a:rPr>
              <a:t>рамках проекта проведены работы по обустройству </a:t>
            </a:r>
            <a:r>
              <a:rPr lang="ru-RU" sz="1200" dirty="0" smtClean="0">
                <a:latin typeface="Liberation Serif" pitchFamily="18" charset="0"/>
              </a:rPr>
              <a:t>кабинета</a:t>
            </a:r>
          </a:p>
          <a:p>
            <a:pPr>
              <a:lnSpc>
                <a:spcPct val="140000"/>
              </a:lnSpc>
            </a:pPr>
            <a:r>
              <a:rPr lang="ru-RU" sz="1200" dirty="0">
                <a:latin typeface="Liberation Serif" pitchFamily="18" charset="0"/>
              </a:rPr>
              <a:t> </a:t>
            </a:r>
            <a:r>
              <a:rPr lang="ru-RU" sz="1200" dirty="0" smtClean="0">
                <a:latin typeface="Liberation Serif" pitchFamily="18" charset="0"/>
              </a:rPr>
              <a:t>     в </a:t>
            </a:r>
            <a:r>
              <a:rPr lang="ru-RU" sz="1200" dirty="0">
                <a:latin typeface="Liberation Serif" pitchFamily="18" charset="0"/>
              </a:rPr>
              <a:t>МБОУ «Основная общеобразовательная школа № 9», с. Рудянское, пер. Школьный, 2А</a:t>
            </a:r>
          </a:p>
          <a:p>
            <a:pPr>
              <a:lnSpc>
                <a:spcPct val="140000"/>
              </a:lnSpc>
            </a:pPr>
            <a:endParaRPr lang="ru-RU" sz="1200" kern="0" dirty="0">
              <a:latin typeface="Liberation Serif" panose="02020603050405020304" pitchFamily="18" charset="0"/>
            </a:endParaRPr>
          </a:p>
        </p:txBody>
      </p:sp>
      <p:pic>
        <p:nvPicPr>
          <p:cNvPr id="53276" name="Picture 28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663" y="4888444"/>
            <a:ext cx="2710955" cy="1804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64865" y="3304015"/>
            <a:ext cx="307000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50" b="1" dirty="0" smtClean="0">
                <a:latin typeface="Liberation Serif" pitchFamily="18" charset="0"/>
              </a:rPr>
              <a:t>6. </a:t>
            </a:r>
            <a:r>
              <a:rPr lang="ru-RU" sz="1150" b="1" i="1" dirty="0" smtClean="0">
                <a:latin typeface="Liberation Serif" pitchFamily="18" charset="0"/>
              </a:rPr>
              <a:t>Реализация </a:t>
            </a:r>
            <a:r>
              <a:rPr lang="ru-RU" sz="1150" b="1" i="1" dirty="0">
                <a:latin typeface="Liberation Serif" pitchFamily="18" charset="0"/>
              </a:rPr>
              <a:t>проекта «Благоустройство территории «Сухоложской детской школы искусств им. В.А</a:t>
            </a:r>
            <a:r>
              <a:rPr lang="ru-RU" sz="1150" b="1" i="1" dirty="0" smtClean="0">
                <a:latin typeface="Liberation Serif" pitchFamily="18" charset="0"/>
              </a:rPr>
              <a:t>. Бунакова</a:t>
            </a:r>
            <a:r>
              <a:rPr lang="ru-RU" sz="1150" b="1" i="1" dirty="0">
                <a:latin typeface="Liberation Serif" pitchFamily="18" charset="0"/>
              </a:rPr>
              <a:t>» </a:t>
            </a:r>
            <a:endParaRPr lang="ru-RU" sz="1150" b="1" i="1" dirty="0" smtClean="0">
              <a:latin typeface="Liberation Serif" pitchFamily="18" charset="0"/>
            </a:endParaRPr>
          </a:p>
          <a:p>
            <a:pPr algn="ctr"/>
            <a:r>
              <a:rPr lang="ru-RU" sz="1150" b="1" i="1" dirty="0" smtClean="0">
                <a:latin typeface="Liberation Serif" pitchFamily="18" charset="0"/>
              </a:rPr>
              <a:t>- </a:t>
            </a:r>
            <a:r>
              <a:rPr lang="ru-RU" sz="1150" b="1" i="1" dirty="0">
                <a:latin typeface="Liberation Serif" pitchFamily="18" charset="0"/>
              </a:rPr>
              <a:t>1 336,0 тыс. руб. </a:t>
            </a:r>
          </a:p>
          <a:p>
            <a:pPr algn="ctr"/>
            <a:r>
              <a:rPr lang="ru-RU" sz="1150" dirty="0">
                <a:latin typeface="Liberation Serif" pitchFamily="18" charset="0"/>
              </a:rPr>
              <a:t>В рамках проекта была благоустроена прилегающая территория детской школы искусств по адресу г. Сухой Лог, ул. Юбилейная, 8А</a:t>
            </a:r>
          </a:p>
        </p:txBody>
      </p:sp>
      <p:pic>
        <p:nvPicPr>
          <p:cNvPr id="13" name="Рисунок 12" descr="C:\Users\NL\Music\Герб с короной вар.5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87409"/>
            <a:ext cx="374015" cy="63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127" y="106772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582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64865" y="86528"/>
            <a:ext cx="8858823" cy="70009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sp>
        <p:nvSpPr>
          <p:cNvPr id="165" name="Прямоугольник 164"/>
          <p:cNvSpPr/>
          <p:nvPr/>
        </p:nvSpPr>
        <p:spPr>
          <a:xfrm>
            <a:off x="2613621" y="980728"/>
            <a:ext cx="3998839" cy="2783417"/>
          </a:xfrm>
          <a:prstGeom prst="rect">
            <a:avLst/>
          </a:prstGeom>
          <a:solidFill>
            <a:srgbClr val="DDFAFB"/>
          </a:solidFill>
          <a:ln w="38100"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Liberation Serif" pitchFamily="18" charset="0"/>
                <a:cs typeface="Times New Roman" pitchFamily="18" charset="0"/>
              </a:rPr>
              <a:t>В 2025 году расходы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Liberation Serif" pitchFamily="18" charset="0"/>
                <a:cs typeface="Times New Roman" pitchFamily="18" charset="0"/>
              </a:rPr>
              <a:t>на национальную экономику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Liberation Serif" pitchFamily="18" charset="0"/>
                <a:cs typeface="Times New Roman" pitchFamily="18" charset="0"/>
              </a:rPr>
              <a:t>составили 303 233,8 тыс. рублей,</a:t>
            </a:r>
            <a:r>
              <a:rPr lang="ru-RU" sz="1600" dirty="0" smtClean="0">
                <a:solidFill>
                  <a:srgbClr val="002060"/>
                </a:solidFill>
                <a:latin typeface="Liberation Serif" pitchFamily="18" charset="0"/>
                <a:cs typeface="Times New Roman" pitchFamily="18" charset="0"/>
              </a:rPr>
              <a:t>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rgbClr val="002060"/>
                </a:solidFill>
                <a:latin typeface="Liberation Serif" pitchFamily="18" charset="0"/>
                <a:cs typeface="Times New Roman" pitchFamily="18" charset="0"/>
              </a:rPr>
              <a:t>в том числе: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 smtClean="0">
              <a:solidFill>
                <a:srgbClr val="002060"/>
              </a:solidFill>
              <a:latin typeface="Liberation Serif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 smtClean="0">
                <a:solidFill>
                  <a:srgbClr val="002060"/>
                </a:solidFill>
                <a:latin typeface="Liberation Serif" pitchFamily="18" charset="0"/>
                <a:cs typeface="Times New Roman" pitchFamily="18" charset="0"/>
              </a:rPr>
              <a:t>-    Сельское хоз-во и рыболовство – </a:t>
            </a:r>
            <a:r>
              <a:rPr lang="ru-RU" sz="1300" b="1" dirty="0" smtClean="0">
                <a:solidFill>
                  <a:srgbClr val="002060"/>
                </a:solidFill>
                <a:latin typeface="Liberation Serif" pitchFamily="18" charset="0"/>
                <a:cs typeface="Times New Roman" pitchFamily="18" charset="0"/>
              </a:rPr>
              <a:t>897,2 тыс. руб.;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 smtClean="0">
                <a:solidFill>
                  <a:srgbClr val="002060"/>
                </a:solidFill>
                <a:latin typeface="Liberation Serif" pitchFamily="18" charset="0"/>
                <a:cs typeface="Times New Roman" pitchFamily="18" charset="0"/>
              </a:rPr>
              <a:t>-    Водное хозяйство – </a:t>
            </a:r>
            <a:r>
              <a:rPr lang="ru-RU" sz="1300" b="1" dirty="0" smtClean="0">
                <a:solidFill>
                  <a:srgbClr val="002060"/>
                </a:solidFill>
                <a:latin typeface="Liberation Serif" pitchFamily="18" charset="0"/>
                <a:cs typeface="Times New Roman" pitchFamily="18" charset="0"/>
              </a:rPr>
              <a:t>150,0 тыс. руб.;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 smtClean="0">
                <a:solidFill>
                  <a:srgbClr val="002060"/>
                </a:solidFill>
                <a:latin typeface="Liberation Serif" pitchFamily="18" charset="0"/>
                <a:cs typeface="Times New Roman" pitchFamily="18" charset="0"/>
              </a:rPr>
              <a:t>-    Транспорт - </a:t>
            </a:r>
            <a:r>
              <a:rPr lang="ru-RU" sz="1300" b="1" dirty="0" smtClean="0">
                <a:solidFill>
                  <a:srgbClr val="002060"/>
                </a:solidFill>
                <a:latin typeface="Liberation Serif" pitchFamily="18" charset="0"/>
                <a:cs typeface="Times New Roman" pitchFamily="18" charset="0"/>
              </a:rPr>
              <a:t>30 379,0 тыс. руб.;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 smtClean="0">
                <a:solidFill>
                  <a:srgbClr val="002060"/>
                </a:solidFill>
                <a:latin typeface="Liberation Serif" pitchFamily="18" charset="0"/>
                <a:cs typeface="Times New Roman" pitchFamily="18" charset="0"/>
              </a:rPr>
              <a:t>-</a:t>
            </a:r>
            <a:r>
              <a:rPr lang="ru-RU" sz="1300" b="1" dirty="0" smtClean="0">
                <a:solidFill>
                  <a:srgbClr val="002060"/>
                </a:solidFill>
                <a:latin typeface="Liberation Serif" pitchFamily="18" charset="0"/>
                <a:cs typeface="Times New Roman" pitchFamily="18" charset="0"/>
              </a:rPr>
              <a:t>    </a:t>
            </a:r>
            <a:r>
              <a:rPr lang="ru-RU" sz="1300" dirty="0" smtClean="0">
                <a:solidFill>
                  <a:srgbClr val="002060"/>
                </a:solidFill>
                <a:latin typeface="Liberation Serif" pitchFamily="18" charset="0"/>
                <a:cs typeface="Times New Roman" pitchFamily="18" charset="0"/>
              </a:rPr>
              <a:t>Дорожное хозяйство – </a:t>
            </a:r>
            <a:r>
              <a:rPr lang="ru-RU" sz="1300" b="1" dirty="0" smtClean="0">
                <a:solidFill>
                  <a:srgbClr val="002060"/>
                </a:solidFill>
                <a:latin typeface="Liberation Serif" pitchFamily="18" charset="0"/>
                <a:cs typeface="Times New Roman" pitchFamily="18" charset="0"/>
              </a:rPr>
              <a:t>269 728,2 тыс. руб.;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 smtClean="0">
                <a:solidFill>
                  <a:srgbClr val="002060"/>
                </a:solidFill>
                <a:latin typeface="Liberation Serif" pitchFamily="18" charset="0"/>
                <a:cs typeface="Times New Roman" pitchFamily="18" charset="0"/>
              </a:rPr>
              <a:t>-    Другие вопросы в области национальной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00" dirty="0">
                <a:solidFill>
                  <a:srgbClr val="002060"/>
                </a:solidFill>
                <a:latin typeface="Liberation Serif" pitchFamily="18" charset="0"/>
                <a:cs typeface="Times New Roman" pitchFamily="18" charset="0"/>
              </a:rPr>
              <a:t> </a:t>
            </a:r>
            <a:r>
              <a:rPr lang="ru-RU" sz="1300" dirty="0" smtClean="0">
                <a:solidFill>
                  <a:srgbClr val="002060"/>
                </a:solidFill>
                <a:latin typeface="Liberation Serif" pitchFamily="18" charset="0"/>
                <a:cs typeface="Times New Roman" pitchFamily="18" charset="0"/>
              </a:rPr>
              <a:t>     экономики  –  </a:t>
            </a:r>
            <a:r>
              <a:rPr lang="ru-RU" sz="1300" b="1" dirty="0" smtClean="0">
                <a:solidFill>
                  <a:srgbClr val="002060"/>
                </a:solidFill>
                <a:latin typeface="Liberation Serif" pitchFamily="18" charset="0"/>
                <a:cs typeface="Times New Roman" pitchFamily="18" charset="0"/>
              </a:rPr>
              <a:t> 2 079,5 тыс. руб.</a:t>
            </a:r>
            <a:endParaRPr lang="ru-RU" sz="1300" b="1" dirty="0">
              <a:solidFill>
                <a:srgbClr val="002060"/>
              </a:solidFill>
              <a:latin typeface="Liberation Serif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528768" y="102385"/>
            <a:ext cx="5499616" cy="50006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Национальная экономика</a:t>
            </a:r>
            <a:endParaRPr lang="ru-RU" sz="2800" b="1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pic>
        <p:nvPicPr>
          <p:cNvPr id="4" name="Рисунок 6" descr="http://im6-tub-ru.yandex.net/i?id=297133972-07-72&amp;n=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821" y="964092"/>
            <a:ext cx="2348138" cy="1572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0750" name="Picture 158" descr="C:\Documents and Settings\Светлана\Local Settings\Temporary Internet Files\Content.IE5\UVYVIHEN\remont-dorog3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8156" y="2803055"/>
            <a:ext cx="2133600" cy="1634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33" name="Picture 25" descr="http://homearound.ru/uploads/articles/82c84d07a11c917a3d693cd0592228466f152700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22571">
            <a:off x="888218" y="4517119"/>
            <a:ext cx="3591091" cy="190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562" name="Picture 2" descr="Picture backgroun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2537">
            <a:off x="4930587" y="4440524"/>
            <a:ext cx="3680485" cy="2094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74" name="Picture 2" descr="Водослив рядом с плотиной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5666" y="980728"/>
            <a:ext cx="2428437" cy="157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278" name="Picture 6" descr="Пруд за плотиной, река Пышма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9847" y="2902815"/>
            <a:ext cx="2304256" cy="1535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C:\Users\NL\Music\Герб с короной вар.5.pn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05" y="86528"/>
            <a:ext cx="374015" cy="63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59" y="86528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0623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64865" y="86528"/>
            <a:ext cx="8858823" cy="70009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-5972"/>
            <a:ext cx="5328592" cy="1110224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Объем расходов бюджета муниципального округа Сухой Лог в расчете на одного жителя муниципального округа, тыс. руб.</a:t>
            </a:r>
            <a:endParaRPr lang="ru-RU" sz="1800" b="1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29217" y="1423384"/>
            <a:ext cx="1296144" cy="2566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200" b="1" dirty="0" smtClean="0">
                <a:solidFill>
                  <a:schemeClr val="bg1"/>
                </a:solidFill>
                <a:latin typeface="Liberation Serif" panose="02020603050405020304" pitchFamily="18" charset="0"/>
              </a:rPr>
              <a:t>Рублей</a:t>
            </a:r>
            <a:endParaRPr lang="ru-RU" sz="1200" b="1" dirty="0">
              <a:solidFill>
                <a:schemeClr val="bg1"/>
              </a:solidFill>
              <a:latin typeface="Liberation Serif" panose="02020603050405020304" pitchFamily="18" charset="0"/>
            </a:endParaRPr>
          </a:p>
        </p:txBody>
      </p:sp>
      <p:pic>
        <p:nvPicPr>
          <p:cNvPr id="61450" name="Picture 10" descr="https://avatars.mds.yandex.net/i?id=c4d66880bb65711b7439473db72c5d50a8819fcc-8710632-images-thumbs&amp;n=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307" y="4365104"/>
            <a:ext cx="2687102" cy="2317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C:\Users\NL\Music\Герб с короной вар.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05" y="86528"/>
            <a:ext cx="374015" cy="63881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701434280"/>
              </p:ext>
            </p:extLst>
          </p:nvPr>
        </p:nvGraphicFramePr>
        <p:xfrm>
          <a:off x="164865" y="1124744"/>
          <a:ext cx="8858823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9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350" y="86528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519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64865" y="86528"/>
            <a:ext cx="8858823" cy="70009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705015"/>
              </p:ext>
            </p:extLst>
          </p:nvPr>
        </p:nvGraphicFramePr>
        <p:xfrm>
          <a:off x="323529" y="2007720"/>
          <a:ext cx="8499483" cy="3357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454049" y="5589240"/>
            <a:ext cx="3270411" cy="857256"/>
          </a:xfrm>
          <a:prstGeom prst="rect">
            <a:avLst/>
          </a:prstGeom>
          <a:solidFill>
            <a:srgbClr val="DDFAFB"/>
          </a:solidFill>
          <a:ln>
            <a:noFill/>
          </a:ln>
          <a:effectLst>
            <a:glow rad="101600">
              <a:schemeClr val="accent1">
                <a:lumMod val="75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u="sng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Муниципальный долг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, </a:t>
            </a:r>
          </a:p>
          <a:p>
            <a:pPr algn="ctr">
              <a:defRPr/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то есть совокупность долговых обязательств городского округа</a:t>
            </a:r>
          </a:p>
        </p:txBody>
      </p:sp>
      <p:grpSp>
        <p:nvGrpSpPr>
          <p:cNvPr id="3" name="Группа 12"/>
          <p:cNvGrpSpPr>
            <a:grpSpLocks/>
          </p:cNvGrpSpPr>
          <p:nvPr/>
        </p:nvGrpSpPr>
        <p:grpSpPr bwMode="auto">
          <a:xfrm>
            <a:off x="1131853" y="5068886"/>
            <a:ext cx="3897919" cy="287337"/>
            <a:chOff x="2000232" y="4071942"/>
            <a:chExt cx="4358512" cy="287340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>
              <a:off x="2000232" y="4357695"/>
              <a:ext cx="4356925" cy="1587"/>
            </a:xfrm>
            <a:prstGeom prst="line">
              <a:avLst/>
            </a:prstGeom>
            <a:ln w="254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 стрелкой 8"/>
            <p:cNvCxnSpPr/>
            <p:nvPr/>
          </p:nvCxnSpPr>
          <p:spPr>
            <a:xfrm rot="5400000" flipH="1" flipV="1">
              <a:off x="1858942" y="4214819"/>
              <a:ext cx="284166" cy="1588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/>
            <p:cNvCxnSpPr/>
            <p:nvPr/>
          </p:nvCxnSpPr>
          <p:spPr>
            <a:xfrm rot="5400000" flipH="1" flipV="1">
              <a:off x="6215869" y="4213231"/>
              <a:ext cx="284165" cy="1587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776" name="TextBox 11"/>
          <p:cNvSpPr txBox="1">
            <a:spLocks noChangeArrowheads="1"/>
          </p:cNvSpPr>
          <p:nvPr/>
        </p:nvSpPr>
        <p:spPr bwMode="auto">
          <a:xfrm>
            <a:off x="957872" y="815776"/>
            <a:ext cx="727280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5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В процессе принятия и исполнения бюджета городского округа большое значение приобретает  сбалансированность доходов и расходов. Если доходы превышают расходы, то возникает </a:t>
            </a:r>
            <a:r>
              <a:rPr lang="ru-RU" sz="1500" b="1" u="sng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профицит</a:t>
            </a:r>
            <a:r>
              <a:rPr lang="ru-RU" sz="1500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. В случае превышения расходов над доходами возникает </a:t>
            </a:r>
            <a:r>
              <a:rPr lang="ru-RU" sz="1500" b="1" u="sng" dirty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дефицит</a:t>
            </a:r>
            <a:r>
              <a:rPr lang="ru-RU" sz="1500" dirty="0">
                <a:latin typeface="Liberation Serif" panose="02020603050405020304" pitchFamily="18" charset="0"/>
              </a:rPr>
              <a:t>.</a:t>
            </a:r>
            <a:endParaRPr lang="ru-RU" sz="1500" b="1" u="sng" dirty="0">
              <a:latin typeface="Liberation Serif" panose="02020603050405020304" pitchFamily="18" charset="0"/>
            </a:endParaRPr>
          </a:p>
        </p:txBody>
      </p:sp>
      <p:pic>
        <p:nvPicPr>
          <p:cNvPr id="10" name="Рисунок 9" descr="C:\Users\NL\Music\Герб с короной вар.5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742" y="86528"/>
            <a:ext cx="374015" cy="63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388" y="96893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816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46549" y="58852"/>
            <a:ext cx="8858823" cy="70009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0"/>
                </a:schemeClr>
              </a:gs>
              <a:gs pos="44000">
                <a:schemeClr val="accent1">
                  <a:tint val="60000"/>
                  <a:satMod val="120000"/>
                </a:schemeClr>
              </a:gs>
              <a:gs pos="100000">
                <a:schemeClr val="accent1">
                  <a:tint val="90000"/>
                  <a:alpha val="100000"/>
                  <a:lumMod val="9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 smtClean="0"/>
              <a:t>            </a:t>
            </a:r>
            <a:r>
              <a:rPr lang="ru-RU" sz="1400" dirty="0" smtClean="0">
                <a:latin typeface="Monotype Corsiva" pitchFamily="66" charset="0"/>
              </a:rPr>
              <a:t>Муниципальный округ</a:t>
            </a:r>
          </a:p>
          <a:p>
            <a:r>
              <a:rPr lang="ru-RU" sz="1400" dirty="0" smtClean="0">
                <a:latin typeface="Monotype Corsiva" pitchFamily="66" charset="0"/>
              </a:rPr>
              <a:t>            Сухой Лог</a:t>
            </a:r>
            <a:endParaRPr lang="ru-RU" sz="1400" dirty="0">
              <a:latin typeface="Monotype Corsiva" pitchFamily="66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3727432"/>
              </p:ext>
            </p:extLst>
          </p:nvPr>
        </p:nvGraphicFramePr>
        <p:xfrm>
          <a:off x="323528" y="1412776"/>
          <a:ext cx="8526369" cy="216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5622"/>
                <a:gridCol w="1404817"/>
                <a:gridCol w="1512168"/>
                <a:gridCol w="1584176"/>
                <a:gridCol w="1469586"/>
              </a:tblGrid>
              <a:tr h="791687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Объем долга на 01.01.2025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Привлечение заемных средств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Погашение долга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Объем долга на 31.12.2025</a:t>
                      </a:r>
                      <a:endParaRPr lang="ru-RU" sz="16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1854">
                <a:tc>
                  <a:txBody>
                    <a:bodyPr/>
                    <a:lstStyle/>
                    <a:p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«+»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«-»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39500"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-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-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-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-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ИТОГО: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0,0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0,0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0,0</a:t>
                      </a:r>
                      <a:endParaRPr lang="ru-RU" sz="18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Liberation Serif" panose="02020603050405020304" pitchFamily="18" charset="0"/>
                        </a:rPr>
                        <a:t>0,0</a:t>
                      </a: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0366" y="465878"/>
            <a:ext cx="5524002" cy="586141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200" b="1" dirty="0" smtClean="0">
                <a:solidFill>
                  <a:schemeClr val="tx2">
                    <a:lumMod val="50000"/>
                  </a:schemeClr>
                </a:solidFill>
                <a:latin typeface="Liberation Serif" panose="02020603050405020304" pitchFamily="18" charset="0"/>
              </a:rPr>
              <a:t>Муниципальный долг городского округа Сухой Лог в 2025 году</a:t>
            </a:r>
            <a:endParaRPr lang="ru-RU" sz="2200" b="1" dirty="0">
              <a:solidFill>
                <a:schemeClr val="tx2">
                  <a:lumMod val="50000"/>
                </a:schemeClr>
              </a:solidFill>
              <a:latin typeface="Liberation Serif" panose="02020603050405020304" pitchFamily="18" charset="0"/>
            </a:endParaRPr>
          </a:p>
        </p:txBody>
      </p:sp>
      <p:sp>
        <p:nvSpPr>
          <p:cNvPr id="33827" name="TextBox 5"/>
          <p:cNvSpPr txBox="1">
            <a:spLocks noChangeArrowheads="1"/>
          </p:cNvSpPr>
          <p:nvPr/>
        </p:nvSpPr>
        <p:spPr bwMode="auto">
          <a:xfrm>
            <a:off x="7884368" y="956438"/>
            <a:ext cx="1143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Liberation Serif" panose="02020603050405020304" pitchFamily="18" charset="0"/>
              </a:rPr>
              <a:t>тыс.руб.</a:t>
            </a: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4066717408"/>
              </p:ext>
            </p:extLst>
          </p:nvPr>
        </p:nvGraphicFramePr>
        <p:xfrm>
          <a:off x="323528" y="3861048"/>
          <a:ext cx="8526367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Рисунок 5" descr="C:\Users\NL\Music\Герб с короной вар.5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566" y="86528"/>
            <a:ext cx="374015" cy="63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7" descr="C:\Users\Пользователь\Downloads\attachment (7)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600" y="58852"/>
            <a:ext cx="1081300" cy="79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278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8" name="Picture 4" descr="https://fonoteka.top/uploads/posts/2024-01/1705913965_fonoteka-top-p-sukhoi-log-gorod-krasivo-foni-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827" y="174594"/>
            <a:ext cx="6423671" cy="642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61031" y="2417252"/>
            <a:ext cx="2196752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900" dirty="0">
                <a:solidFill>
                  <a:srgbClr val="002060"/>
                </a:solidFill>
                <a:latin typeface="Liberation Serif" panose="02020603050405020304" pitchFamily="18" charset="0"/>
                <a:cs typeface="Times New Roman" pitchFamily="18" charset="0"/>
              </a:rPr>
              <a:t>Контактная </a:t>
            </a:r>
            <a:endParaRPr lang="ru-RU" sz="2900" dirty="0" smtClean="0">
              <a:solidFill>
                <a:srgbClr val="002060"/>
              </a:solidFill>
              <a:latin typeface="Liberation Serif" panose="02020603050405020304" pitchFamily="18" charset="0"/>
              <a:cs typeface="Times New Roman" pitchFamily="18" charset="0"/>
            </a:endParaRPr>
          </a:p>
          <a:p>
            <a:pPr algn="ctr"/>
            <a:r>
              <a:rPr lang="ru-RU" sz="2900" dirty="0" smtClean="0">
                <a:solidFill>
                  <a:srgbClr val="002060"/>
                </a:solidFill>
                <a:latin typeface="Liberation Serif" panose="02020603050405020304" pitchFamily="18" charset="0"/>
                <a:cs typeface="Times New Roman" pitchFamily="18" charset="0"/>
              </a:rPr>
              <a:t>информация</a:t>
            </a:r>
            <a:endParaRPr lang="ru-RU" sz="2900" dirty="0">
              <a:solidFill>
                <a:srgbClr val="002060"/>
              </a:solidFill>
              <a:latin typeface="Liberation Serif" panose="02020603050405020304" pitchFamily="18" charset="0"/>
              <a:cs typeface="Times New Roman" pitchFamily="18" charset="0"/>
            </a:endParaRPr>
          </a:p>
        </p:txBody>
      </p:sp>
      <p:sp>
        <p:nvSpPr>
          <p:cNvPr id="34819" name="TextBox 2"/>
          <p:cNvSpPr txBox="1">
            <a:spLocks noChangeArrowheads="1"/>
          </p:cNvSpPr>
          <p:nvPr/>
        </p:nvSpPr>
        <p:spPr bwMode="auto">
          <a:xfrm>
            <a:off x="2678855" y="185973"/>
            <a:ext cx="6179615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800" b="1" dirty="0">
                <a:solidFill>
                  <a:schemeClr val="bg1"/>
                </a:solidFill>
                <a:latin typeface="Liberation Serif" panose="02020603050405020304" pitchFamily="18" charset="0"/>
              </a:rPr>
              <a:t>Благодарим </a:t>
            </a:r>
            <a:r>
              <a:rPr lang="ru-RU" sz="3800" b="1" dirty="0" smtClean="0">
                <a:solidFill>
                  <a:schemeClr val="bg1"/>
                </a:solidFill>
                <a:latin typeface="Liberation Serif" panose="02020603050405020304" pitchFamily="18" charset="0"/>
              </a:rPr>
              <a:t>за внимание!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75" y="174593"/>
            <a:ext cx="2376264" cy="2376264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45048"/>
              </p:ext>
            </p:extLst>
          </p:nvPr>
        </p:nvGraphicFramePr>
        <p:xfrm>
          <a:off x="148814" y="3652716"/>
          <a:ext cx="2297855" cy="281033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9863"/>
                <a:gridCol w="1337992"/>
              </a:tblGrid>
              <a:tr h="339086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Liberation Serif" pitchFamily="18" charset="0"/>
                        </a:rPr>
                        <a:t>Начальник  Финансового управления</a:t>
                      </a:r>
                      <a:endParaRPr lang="ru-RU" sz="900" dirty="0"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Liberation Serif" pitchFamily="18" charset="0"/>
                        </a:rPr>
                        <a:t>Чащина Наталья Геннадьевна</a:t>
                      </a:r>
                      <a:endParaRPr lang="ru-RU" sz="900" dirty="0"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T="45713" marB="45713"/>
                </a:tc>
              </a:tr>
              <a:tr h="337560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Liberation Serif" pitchFamily="18" charset="0"/>
                        </a:rPr>
                        <a:t>Адрес</a:t>
                      </a:r>
                      <a:endParaRPr lang="ru-RU" sz="900" dirty="0"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Liberation Serif" pitchFamily="18" charset="0"/>
                        </a:rPr>
                        <a:t>ул. Кирова, д.7-А, </a:t>
                      </a:r>
                    </a:p>
                    <a:p>
                      <a:r>
                        <a:rPr lang="ru-RU" sz="900" dirty="0" smtClean="0">
                          <a:latin typeface="Liberation Serif" pitchFamily="18" charset="0"/>
                        </a:rPr>
                        <a:t>г. Сухой Лог, 624800</a:t>
                      </a:r>
                      <a:endParaRPr lang="ru-RU" sz="900" dirty="0"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T="45713" marB="45713"/>
                </a:tc>
              </a:tr>
              <a:tr h="250067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Liberation Serif" pitchFamily="18" charset="0"/>
                        </a:rPr>
                        <a:t>Телефон, факс</a:t>
                      </a:r>
                      <a:endParaRPr lang="ru-RU" sz="900" dirty="0"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Liberation Serif" pitchFamily="18" charset="0"/>
                        </a:rPr>
                        <a:t>(34373) 4-39-70</a:t>
                      </a:r>
                      <a:endParaRPr lang="ru-RU" sz="900" dirty="0"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T="45713" marB="45713"/>
                </a:tc>
              </a:tr>
              <a:tr h="293814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Liberation Serif" pitchFamily="18" charset="0"/>
                        </a:rPr>
                        <a:t>Адрес электронной почты</a:t>
                      </a:r>
                      <a:endParaRPr lang="ru-RU" sz="900" dirty="0"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en-US" sz="900" dirty="0" smtClean="0">
                          <a:latin typeface="Liberation Serif" pitchFamily="18" charset="0"/>
                        </a:rPr>
                        <a:t>Fu_slog@mail.ru</a:t>
                      </a:r>
                      <a:endParaRPr lang="ru-RU" sz="900" dirty="0"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T="45713" marB="45713"/>
                </a:tc>
              </a:tr>
              <a:tr h="1172599"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Liberation Serif" pitchFamily="18" charset="0"/>
                        </a:rPr>
                        <a:t>Режим работы</a:t>
                      </a:r>
                      <a:endParaRPr lang="ru-RU" sz="900" dirty="0"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T="45713" marB="45713"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Liberation Serif" pitchFamily="18" charset="0"/>
                        </a:rPr>
                        <a:t>Понедельник</a:t>
                      </a:r>
                      <a:r>
                        <a:rPr lang="ru-RU" sz="900" baseline="0" dirty="0" smtClean="0">
                          <a:latin typeface="Liberation Serif" pitchFamily="18" charset="0"/>
                        </a:rPr>
                        <a:t>-четверг</a:t>
                      </a:r>
                    </a:p>
                    <a:p>
                      <a:r>
                        <a:rPr lang="ru-RU" sz="900" baseline="0" dirty="0" smtClean="0">
                          <a:latin typeface="Liberation Serif" pitchFamily="18" charset="0"/>
                        </a:rPr>
                        <a:t>с 8-30 до 17- 45, </a:t>
                      </a:r>
                    </a:p>
                    <a:p>
                      <a:r>
                        <a:rPr lang="ru-RU" sz="900" baseline="0" dirty="0" smtClean="0">
                          <a:latin typeface="Liberation Serif" pitchFamily="18" charset="0"/>
                        </a:rPr>
                        <a:t>Пятница </a:t>
                      </a:r>
                    </a:p>
                    <a:p>
                      <a:r>
                        <a:rPr lang="ru-RU" sz="900" baseline="0" dirty="0" smtClean="0">
                          <a:latin typeface="Liberation Serif" pitchFamily="18" charset="0"/>
                        </a:rPr>
                        <a:t>с 8-30 до 16-30,</a:t>
                      </a:r>
                    </a:p>
                    <a:p>
                      <a:r>
                        <a:rPr lang="ru-RU" sz="900" baseline="0" dirty="0" smtClean="0">
                          <a:latin typeface="Liberation Serif" pitchFamily="18" charset="0"/>
                        </a:rPr>
                        <a:t>Перерыв на обед</a:t>
                      </a:r>
                    </a:p>
                    <a:p>
                      <a:r>
                        <a:rPr lang="ru-RU" sz="900" baseline="0" dirty="0" smtClean="0">
                          <a:latin typeface="Liberation Serif" pitchFamily="18" charset="0"/>
                        </a:rPr>
                        <a:t>с 1</a:t>
                      </a:r>
                      <a:r>
                        <a:rPr lang="en-US" sz="900" baseline="0" dirty="0" smtClean="0">
                          <a:latin typeface="Liberation Serif" pitchFamily="18" charset="0"/>
                        </a:rPr>
                        <a:t>3</a:t>
                      </a:r>
                      <a:r>
                        <a:rPr lang="ru-RU" sz="900" baseline="0" dirty="0" smtClean="0">
                          <a:latin typeface="Liberation Serif" pitchFamily="18" charset="0"/>
                        </a:rPr>
                        <a:t>-00 до 1</a:t>
                      </a:r>
                      <a:r>
                        <a:rPr lang="en-US" sz="900" baseline="0" dirty="0" smtClean="0">
                          <a:latin typeface="Liberation Serif" pitchFamily="18" charset="0"/>
                        </a:rPr>
                        <a:t>4</a:t>
                      </a:r>
                      <a:r>
                        <a:rPr lang="ru-RU" sz="900" baseline="0" dirty="0" smtClean="0">
                          <a:latin typeface="Liberation Serif" pitchFamily="18" charset="0"/>
                        </a:rPr>
                        <a:t>-00,</a:t>
                      </a:r>
                    </a:p>
                    <a:p>
                      <a:r>
                        <a:rPr lang="ru-RU" sz="900" baseline="0" dirty="0" smtClean="0">
                          <a:latin typeface="Liberation Serif" pitchFamily="18" charset="0"/>
                        </a:rPr>
                        <a:t>Выходные дни: суббота, воскресенье</a:t>
                      </a:r>
                      <a:endParaRPr lang="ru-RU" sz="900" dirty="0"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T="45713" marB="45713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289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Волна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</a:themeOverride>
</file>

<file path=ppt/theme/themeOverride2.xml><?xml version="1.0" encoding="utf-8"?>
<a:themeOverride xmlns:a="http://schemas.openxmlformats.org/drawingml/2006/main">
  <a:clrScheme name="Волна">
    <a:dk1>
      <a:sysClr val="windowText" lastClr="000000"/>
    </a:dk1>
    <a:lt1>
      <a:sysClr val="window" lastClr="FFFFFF"/>
    </a:lt1>
    <a:dk2>
      <a:srgbClr val="073E87"/>
    </a:dk2>
    <a:lt2>
      <a:srgbClr val="C6E7FC"/>
    </a:lt2>
    <a:accent1>
      <a:srgbClr val="31B6FD"/>
    </a:accent1>
    <a:accent2>
      <a:srgbClr val="4584D3"/>
    </a:accent2>
    <a:accent3>
      <a:srgbClr val="5BD078"/>
    </a:accent3>
    <a:accent4>
      <a:srgbClr val="A5D028"/>
    </a:accent4>
    <a:accent5>
      <a:srgbClr val="F5C040"/>
    </a:accent5>
    <a:accent6>
      <a:srgbClr val="05E0DB"/>
    </a:accent6>
    <a:hlink>
      <a:srgbClr val="0080FF"/>
    </a:hlink>
    <a:folHlink>
      <a:srgbClr val="5EAEFF"/>
    </a:folHlink>
  </a:clrScheme>
  <a:fontScheme name="Волна">
    <a:majorFont>
      <a:latin typeface="Candara"/>
      <a:ea typeface=""/>
      <a:cs typeface=""/>
      <a:font script="Jpan" typeface="HGP明朝E"/>
      <a:font script="Hang" typeface="HY그래픽M"/>
      <a:font script="Hans" typeface="华文新魏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andara"/>
      <a:ea typeface=""/>
      <a:cs typeface=""/>
      <a:font script="Jpan" typeface="HGP明朝E"/>
      <a:font script="Hang" typeface="HY그래픽M"/>
      <a:font script="Hans" typeface="华文楷体"/>
      <a:font script="Hant" typeface="標楷體"/>
      <a:font script="Arab" typeface="Arial"/>
      <a:font script="Hebr" typeface="Arial"/>
      <a:font script="Thai" typeface="Kodchiang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Волна">
    <a:fillStyleLst>
      <a:solidFill>
        <a:schemeClr val="phClr"/>
      </a:solidFill>
      <a:gradFill rotWithShape="1">
        <a:gsLst>
          <a:gs pos="0">
            <a:schemeClr val="phClr">
              <a:tint val="0"/>
            </a:schemeClr>
          </a:gs>
          <a:gs pos="44000">
            <a:schemeClr val="phClr">
              <a:tint val="60000"/>
              <a:satMod val="120000"/>
            </a:schemeClr>
          </a:gs>
          <a:gs pos="100000">
            <a:schemeClr val="phClr">
              <a:tint val="90000"/>
              <a:alpha val="100000"/>
              <a:lumMod val="90000"/>
            </a:schemeClr>
          </a:gs>
        </a:gsLst>
        <a:lin ang="5400000" scaled="0"/>
      </a:gradFill>
      <a:gradFill rotWithShape="1">
        <a:gsLst>
          <a:gs pos="0">
            <a:schemeClr val="phClr">
              <a:tint val="96000"/>
              <a:satMod val="120000"/>
              <a:lumMod val="120000"/>
            </a:schemeClr>
          </a:gs>
          <a:gs pos="100000">
            <a:schemeClr val="phClr">
              <a:shade val="89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75000"/>
            <a:lumMod val="8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a:effectStyle>
      <a:effectStyle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contourW="19050" prstMaterial="flat">
          <a:bevelT w="63500" h="63500"/>
          <a:contourClr>
            <a:schemeClr val="phClr">
              <a:shade val="25000"/>
              <a:satMod val="18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40000">
            <a:schemeClr val="phClr">
              <a:tint val="94000"/>
              <a:shade val="94000"/>
              <a:alpha val="100000"/>
              <a:satMod val="114000"/>
              <a:lumMod val="114000"/>
            </a:schemeClr>
          </a:gs>
          <a:gs pos="74000">
            <a:schemeClr val="phClr">
              <a:tint val="94000"/>
              <a:shade val="94000"/>
              <a:satMod val="128000"/>
              <a:lumMod val="100000"/>
            </a:schemeClr>
          </a:gs>
          <a:gs pos="100000">
            <a:schemeClr val="phClr">
              <a:tint val="98000"/>
              <a:shade val="100000"/>
              <a:hueMod val="98000"/>
              <a:satMod val="100000"/>
              <a:lumMod val="74000"/>
            </a:schemeClr>
          </a:gs>
        </a:gsLst>
        <a:path path="circle">
          <a:fillToRect l="20000" t="-40000" r="20000" b="140000"/>
        </a:path>
      </a:gradFill>
      <a:blipFill rotWithShape="1">
        <a:blip xmlns:r="http://schemas.openxmlformats.org/officeDocument/2006/relationships" r:embed="rId1">
          <a:duotone>
            <a:schemeClr val="phClr">
              <a:tint val="96000"/>
              <a:satMod val="130000"/>
              <a:lumMod val="50000"/>
            </a:schemeClr>
            <a:schemeClr val="phClr">
              <a:tint val="96000"/>
              <a:satMod val="114000"/>
              <a:lumMod val="114000"/>
            </a:schemeClr>
          </a:duotone>
        </a:blip>
        <a:stretch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37601</TotalTime>
  <Words>7461</Words>
  <Application>Microsoft Office PowerPoint</Application>
  <PresentationFormat>Экран (4:3)</PresentationFormat>
  <Paragraphs>1320</Paragraphs>
  <Slides>55</Slides>
  <Notes>28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56" baseType="lpstr"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Структура бюджета муниципального округа Сухой Лог за 2025 год, млн. руб.</vt:lpstr>
      <vt:lpstr>Структура бюджета муниципального округа Сухой Лог за 2025 год, млн. руб.</vt:lpstr>
      <vt:lpstr>Мы все - налогоплательщики</vt:lpstr>
      <vt:lpstr>Нормативы отчислений по  основным налогам</vt:lpstr>
      <vt:lpstr>Поступление доходов местного бюджета  в 2023 – 2025 годах</vt:lpstr>
      <vt:lpstr>Структура доходов бюджета за 2025 год</vt:lpstr>
      <vt:lpstr>Структура налоговых доходов  бюджета в 2025 году </vt:lpstr>
      <vt:lpstr>Поступление налоговых платежей в бюджет за 2025 год</vt:lpstr>
      <vt:lpstr>Динамика поступлений налога на доходы физических лиц в бюджет  за 2023 - 2025 годы</vt:lpstr>
      <vt:lpstr>Динамика поступлений налоговых  платежей в бюджет за 2024-2025 годы</vt:lpstr>
      <vt:lpstr>Поступление неналоговых платежей в бюджет за 2025 год</vt:lpstr>
      <vt:lpstr>Структура неналоговых доходов бюджета в 2025 году</vt:lpstr>
      <vt:lpstr>Динамика поступлений неналоговых платежей в бюджет за 2024 – 2025 годы</vt:lpstr>
      <vt:lpstr>Структура безвозмездных  поступлений в 2025  году</vt:lpstr>
      <vt:lpstr>Безвозмездные поступления в бюджет   за 2025 год</vt:lpstr>
      <vt:lpstr>Динамика безвозмездных поступлений  в бюджет за 2024-2025 годы</vt:lpstr>
      <vt:lpstr>Исполнение бюджета главными администраторами доходов</vt:lpstr>
      <vt:lpstr>Функциональная структура расходов за 2025 год</vt:lpstr>
      <vt:lpstr>Презентация PowerPoint</vt:lpstr>
      <vt:lpstr>Презентация PowerPoint</vt:lpstr>
      <vt:lpstr>    Социально - значимые расходы в 2025 году </vt:lpstr>
      <vt:lpstr>Муниципальная программа  – это документ, определяющий цели и задачи муниципальной политики в определенной сфере, способы их достижения, примерные объемы используемых финансовых ресурсов</vt:lpstr>
      <vt:lpstr>Презентация PowerPoint</vt:lpstr>
      <vt:lpstr>Одними из наиболее финансовоёмких      муниципальных программ являются следующие: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Объем расходов бюджета муниципального округа Сухой Лог в расчете на одного жителя муниципального округа, тыс. руб.</vt:lpstr>
      <vt:lpstr>Презентация PowerPoint</vt:lpstr>
      <vt:lpstr>Муниципальный долг городского округа Сухой Лог в 2025 году</vt:lpstr>
      <vt:lpstr>Презентация PowerPoint</vt:lpstr>
    </vt:vector>
  </TitlesOfParts>
  <Company>ФУ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Гребенюк</dc:creator>
  <cp:lastModifiedBy>Пользователь</cp:lastModifiedBy>
  <cp:revision>3479</cp:revision>
  <cp:lastPrinted>2021-03-10T07:55:14Z</cp:lastPrinted>
  <dcterms:created xsi:type="dcterms:W3CDTF">2014-05-05T02:55:32Z</dcterms:created>
  <dcterms:modified xsi:type="dcterms:W3CDTF">2026-10-01T06:42:02Z</dcterms:modified>
</cp:coreProperties>
</file>