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4" r:id="rId1"/>
  </p:sldMasterIdLst>
  <p:notesMasterIdLst>
    <p:notesMasterId r:id="rId29"/>
  </p:notesMasterIdLst>
  <p:handoutMasterIdLst>
    <p:handoutMasterId r:id="rId30"/>
  </p:handoutMasterIdLst>
  <p:sldIdLst>
    <p:sldId id="488" r:id="rId2"/>
    <p:sldId id="390" r:id="rId3"/>
    <p:sldId id="395" r:id="rId4"/>
    <p:sldId id="479" r:id="rId5"/>
    <p:sldId id="396" r:id="rId6"/>
    <p:sldId id="398" r:id="rId7"/>
    <p:sldId id="399" r:id="rId8"/>
    <p:sldId id="400" r:id="rId9"/>
    <p:sldId id="491" r:id="rId10"/>
    <p:sldId id="402" r:id="rId11"/>
    <p:sldId id="481" r:id="rId12"/>
    <p:sldId id="480" r:id="rId13"/>
    <p:sldId id="493" r:id="rId14"/>
    <p:sldId id="494" r:id="rId15"/>
    <p:sldId id="511" r:id="rId16"/>
    <p:sldId id="506" r:id="rId17"/>
    <p:sldId id="419" r:id="rId18"/>
    <p:sldId id="420" r:id="rId19"/>
    <p:sldId id="423" r:id="rId20"/>
    <p:sldId id="507" r:id="rId21"/>
    <p:sldId id="426" r:id="rId22"/>
    <p:sldId id="427" r:id="rId23"/>
    <p:sldId id="430" r:id="rId24"/>
    <p:sldId id="485" r:id="rId25"/>
    <p:sldId id="509" r:id="rId26"/>
    <p:sldId id="457" r:id="rId27"/>
    <p:sldId id="458" r:id="rId2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1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3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4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61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2915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220" algn="l" defTabSz="914305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92"/>
    <a:srgbClr val="FF3399"/>
    <a:srgbClr val="CCCC00"/>
    <a:srgbClr val="FBECE5"/>
    <a:srgbClr val="FF7C80"/>
    <a:srgbClr val="CC00FF"/>
    <a:srgbClr val="66CCFF"/>
    <a:srgbClr val="F7E9F1"/>
    <a:srgbClr val="D60093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75" autoAdjust="0"/>
    <p:restoredTop sz="67200" autoAdjust="0"/>
  </p:normalViewPr>
  <p:slideViewPr>
    <p:cSldViewPr>
      <p:cViewPr>
        <p:scale>
          <a:sx n="100" d="100"/>
          <a:sy n="100" d="100"/>
        </p:scale>
        <p:origin x="-1944" y="-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924557402147646E-3"/>
          <c:y val="0"/>
          <c:w val="0.99290756982957851"/>
          <c:h val="0.70115442179865284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CC00FF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4.1366410401006512E-2"/>
                  <c:y val="6.24075957372257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366410401006512E-2"/>
                  <c:y val="6.69298852834015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366410401006512E-2"/>
                  <c:y val="7.59744643757531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48840363881832E-2"/>
                  <c:y val="8.0496753921928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9171393495536043E-2"/>
                  <c:y val="6.69298852834015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0732390114441944E-2"/>
                  <c:y val="6.69298852834015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3991869051312296E-2"/>
                  <c:y val="7.59744643757531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2018 год (факт)</c:v>
                </c:pt>
                <c:pt idx="1">
                  <c:v>2019 год (факт)</c:v>
                </c:pt>
                <c:pt idx="2">
                  <c:v>2020 год (факт)</c:v>
                </c:pt>
                <c:pt idx="3">
                  <c:v>2021 год (план)</c:v>
                </c:pt>
                <c:pt idx="4">
                  <c:v>2022 год (прогноз)</c:v>
                </c:pt>
                <c:pt idx="5">
                  <c:v>2023 год (прогноз)</c:v>
                </c:pt>
                <c:pt idx="6">
                  <c:v>2024 год (прогноз)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1739084.4</c:v>
                </c:pt>
                <c:pt idx="1">
                  <c:v>1795103.2</c:v>
                </c:pt>
                <c:pt idx="2">
                  <c:v>1890034.3</c:v>
                </c:pt>
                <c:pt idx="3">
                  <c:v>1926492</c:v>
                </c:pt>
                <c:pt idx="4">
                  <c:v>2027599.1</c:v>
                </c:pt>
                <c:pt idx="5">
                  <c:v>2027239.1</c:v>
                </c:pt>
                <c:pt idx="6">
                  <c:v>2114630.7000000002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pPr>
              <a:solidFill>
                <a:srgbClr val="003192"/>
              </a:solidFill>
              <a:ln>
                <a:solidFill>
                  <a:srgbClr val="0070C0"/>
                </a:solidFill>
              </a:ln>
            </c:spPr>
          </c:marker>
          <c:dLbls>
            <c:txPr>
              <a:bodyPr/>
              <a:lstStyle/>
              <a:p>
                <a:pPr>
                  <a:defRPr sz="16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2018 год (факт)</c:v>
                </c:pt>
                <c:pt idx="1">
                  <c:v>2019 год (факт)</c:v>
                </c:pt>
                <c:pt idx="2">
                  <c:v>2020 год (факт)</c:v>
                </c:pt>
                <c:pt idx="3">
                  <c:v>2021 год (план)</c:v>
                </c:pt>
                <c:pt idx="4">
                  <c:v>2022 год (прогноз)</c:v>
                </c:pt>
                <c:pt idx="5">
                  <c:v>2023 год (прогноз)</c:v>
                </c:pt>
                <c:pt idx="6">
                  <c:v>2024 год (прогноз)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1684022.5</c:v>
                </c:pt>
                <c:pt idx="1">
                  <c:v>1892582.6</c:v>
                </c:pt>
                <c:pt idx="2">
                  <c:v>1911471.7</c:v>
                </c:pt>
                <c:pt idx="3">
                  <c:v>1931109.2</c:v>
                </c:pt>
                <c:pt idx="4">
                  <c:v>2029905.2</c:v>
                </c:pt>
                <c:pt idx="5">
                  <c:v>2027239.1</c:v>
                </c:pt>
                <c:pt idx="6">
                  <c:v>2114630.7000000002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2042240"/>
        <c:axId val="292043776"/>
      </c:lineChart>
      <c:catAx>
        <c:axId val="2920422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92043776"/>
        <c:crosses val="autoZero"/>
        <c:auto val="1"/>
        <c:lblAlgn val="ctr"/>
        <c:lblOffset val="100"/>
        <c:noMultiLvlLbl val="0"/>
      </c:catAx>
      <c:valAx>
        <c:axId val="292043776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extTo"/>
        <c:crossAx val="292042240"/>
        <c:crosses val="autoZero"/>
        <c:crossBetween val="between"/>
        <c:dispUnits>
          <c:builtInUnit val="thousands"/>
        </c:dispUnits>
      </c:valAx>
      <c:spPr>
        <a:solidFill>
          <a:schemeClr val="bg2">
            <a:lumMod val="90000"/>
          </a:schemeClr>
        </a:solidFill>
      </c:spPr>
    </c:plotArea>
    <c:legend>
      <c:legendPos val="b"/>
      <c:layout>
        <c:manualLayout>
          <c:xMode val="edge"/>
          <c:yMode val="edge"/>
          <c:x val="0.36580554554496486"/>
          <c:y val="0.89019097593144914"/>
          <c:w val="0.28325856686594386"/>
          <c:h val="0.10980898274910467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7727429850148881E-3"/>
          <c:y val="5.7250870716379909E-2"/>
          <c:w val="0.98350752287791754"/>
          <c:h val="0.80062345658419376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 (профицит)</c:v>
                </c:pt>
              </c:strCache>
            </c:strRef>
          </c:tx>
          <c:spPr>
            <a:ln>
              <a:solidFill>
                <a:srgbClr val="CC00FF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CC00FF"/>
                </a:solidFill>
              </a:ln>
            </c:spPr>
          </c:marker>
          <c:dLbls>
            <c:dLbl>
              <c:idx val="0"/>
              <c:layout>
                <c:manualLayout>
                  <c:x val="-5.4682620059794906E-2"/>
                  <c:y val="-6.353112104190168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55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061,9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5707017107649019E-2"/>
                  <c:y val="7.458001165788458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r>
                      <a:rPr lang="en-US" smtClean="0"/>
                      <a:t>97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479,4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763106666585806E-2"/>
                  <c:y val="7.918371608121078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r>
                      <a:rPr lang="en-US" smtClean="0"/>
                      <a:t>21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437,4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r>
                      <a:rPr lang="en-US" smtClean="0"/>
                      <a:t>4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617,2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306,1</a:t>
                    </a:r>
                    <a:endParaRPr lang="en-US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>
                    <a:latin typeface="Liberation Serif" panose="02020603050405020304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2018 год (факт)</c:v>
                </c:pt>
                <c:pt idx="1">
                  <c:v>2019 год (факт)</c:v>
                </c:pt>
                <c:pt idx="2">
                  <c:v>2020 год (факт)</c:v>
                </c:pt>
                <c:pt idx="3">
                  <c:v>2021 год (план)</c:v>
                </c:pt>
                <c:pt idx="4">
                  <c:v>2022 год (прогноз)</c:v>
                </c:pt>
                <c:pt idx="5">
                  <c:v>2023 год (прогноз)</c:v>
                </c:pt>
                <c:pt idx="6">
                  <c:v>2024 год (прогноз)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55061.9</c:v>
                </c:pt>
                <c:pt idx="1">
                  <c:v>-97479.4</c:v>
                </c:pt>
                <c:pt idx="2" formatCode="0.0">
                  <c:v>-21437.4</c:v>
                </c:pt>
                <c:pt idx="3" formatCode="0.0">
                  <c:v>-4617.2</c:v>
                </c:pt>
                <c:pt idx="4" formatCode="0.0">
                  <c:v>-2306.1</c:v>
                </c:pt>
                <c:pt idx="5" formatCode="0.0">
                  <c:v>0</c:v>
                </c:pt>
                <c:pt idx="6" formatCode="0.0">
                  <c:v>0</c:v>
                </c:pt>
              </c:numCache>
            </c:numRef>
          </c:val>
          <c:smooth val="0"/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398848"/>
        <c:axId val="44635264"/>
      </c:lineChart>
      <c:catAx>
        <c:axId val="44398848"/>
        <c:scaling>
          <c:orientation val="minMax"/>
        </c:scaling>
        <c:delete val="1"/>
        <c:axPos val="b"/>
        <c:majorTickMark val="out"/>
        <c:minorTickMark val="none"/>
        <c:tickLblPos val="nextTo"/>
        <c:crossAx val="44635264"/>
        <c:crosses val="autoZero"/>
        <c:auto val="1"/>
        <c:lblAlgn val="ctr"/>
        <c:lblOffset val="100"/>
        <c:noMultiLvlLbl val="0"/>
      </c:catAx>
      <c:valAx>
        <c:axId val="4463526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4398848"/>
        <c:crosses val="autoZero"/>
        <c:crossBetween val="between"/>
      </c:valAx>
      <c:spPr>
        <a:solidFill>
          <a:schemeClr val="accent4">
            <a:lumMod val="40000"/>
            <a:lumOff val="60000"/>
          </a:schemeClr>
        </a:solidFill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31160688247301"/>
          <c:y val="3.9162508178103669E-2"/>
          <c:w val="0.86368839311752699"/>
          <c:h val="0.3132666190243126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511808"/>
        <c:axId val="49881856"/>
      </c:barChart>
      <c:catAx>
        <c:axId val="49511808"/>
        <c:scaling>
          <c:orientation val="minMax"/>
        </c:scaling>
        <c:delete val="1"/>
        <c:axPos val="b"/>
        <c:majorTickMark val="out"/>
        <c:minorTickMark val="none"/>
        <c:tickLblPos val="nextTo"/>
        <c:crossAx val="49881856"/>
        <c:crosses val="autoZero"/>
        <c:auto val="1"/>
        <c:lblAlgn val="ctr"/>
        <c:lblOffset val="100"/>
        <c:noMultiLvlLbl val="0"/>
      </c:catAx>
      <c:valAx>
        <c:axId val="49881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51180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2087221736171858E-2"/>
          <c:y val="0.90528181516287254"/>
          <c:w val="0.88354160591037223"/>
          <c:h val="7.7881988871760552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6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655863062262353"/>
          <c:y val="1.60335720273505E-2"/>
          <c:w val="0.61741037782588737"/>
          <c:h val="0.941210235899714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21"/>
            <c:spPr>
              <a:solidFill>
                <a:srgbClr val="003192"/>
              </a:solidFill>
              <a:ln>
                <a:solidFill>
                  <a:schemeClr val="tx1"/>
                </a:solidFill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7C8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1997627.8</c:v>
                </c:pt>
                <c:pt idx="1">
                  <c:v>32277.4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egendEntry>
        <c:idx val="0"/>
        <c:txPr>
          <a:bodyPr/>
          <a:lstStyle/>
          <a:p>
            <a:pPr>
              <a:defRPr b="1">
                <a:solidFill>
                  <a:srgbClr val="003192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rgbClr val="003192"/>
                </a:solidFill>
                <a:latin typeface="Liberation Serif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8.0999008118217128E-2"/>
          <c:y val="0.77351190776782386"/>
          <c:w val="0.82846838339283613"/>
          <c:h val="0.1195976120498396"/>
        </c:manualLayout>
      </c:layout>
      <c:overlay val="0"/>
      <c:txPr>
        <a:bodyPr/>
        <a:lstStyle/>
        <a:p>
          <a:pPr>
            <a:defRPr b="1">
              <a:solidFill>
                <a:srgbClr val="003192"/>
              </a:solidFill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2"/>
        </a:solidFill>
      </c:spPr>
    </c:sideWall>
    <c:backWall>
      <c:thickness val="0"/>
      <c:spPr>
        <a:solidFill>
          <a:schemeClr val="bg2"/>
        </a:solidFill>
      </c:spPr>
    </c:backWall>
    <c:plotArea>
      <c:layout>
        <c:manualLayout>
          <c:layoutTarget val="inner"/>
          <c:xMode val="edge"/>
          <c:yMode val="edge"/>
          <c:x val="8.3931852975137972E-2"/>
          <c:y val="0.12301311960188389"/>
          <c:w val="0.89948365924172391"/>
          <c:h val="0.7757807987074796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 долговой нагрузки, %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4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25400" cap="flat" cmpd="sng" algn="ctr">
                <a:solidFill>
                  <a:schemeClr val="lt1"/>
                </a:solidFill>
                <a:prstDash val="solid"/>
              </a:ln>
              <a:effectLst>
                <a:outerShdw blurRad="381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9.2654255426902858E-3"/>
                  <c:y val="-0.415375297180185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763772010266311E-2"/>
                  <c:y val="-0.298332097524376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1345840800297547E-3"/>
                  <c:y val="-0.1629741561767399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2017583715095202E-3"/>
                  <c:y val="-0.118823255565306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759983446535547E-2"/>
                  <c:y val="-7.1066158508968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258474245182277E-2"/>
                  <c:y val="-7.1066158508968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872998463306005E-2"/>
                  <c:y val="-7.1190896225644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4971045906924383E-2"/>
                  <c:y val="-7.1066158508968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3500913045113978E-2"/>
                  <c:y val="-7.0941235170690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9402657236207021E-3"/>
                  <c:y val="-6.8364436088997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latin typeface="+mj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7"/>
                <c:pt idx="0">
                  <c:v>на 01.01.2018г.</c:v>
                </c:pt>
                <c:pt idx="1">
                  <c:v>на 01.01.2019г.</c:v>
                </c:pt>
                <c:pt idx="2">
                  <c:v>на 01.01.2020г.</c:v>
                </c:pt>
                <c:pt idx="3">
                  <c:v>на 01.01.2021г.</c:v>
                </c:pt>
                <c:pt idx="4">
                  <c:v>на 01.01.2022г.</c:v>
                </c:pt>
                <c:pt idx="5">
                  <c:v>на 01.01.2023г.</c:v>
                </c:pt>
                <c:pt idx="6">
                  <c:v>на 01.01.2024г.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 formatCode="General">
                  <c:v>0.4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3549312"/>
        <c:axId val="53551104"/>
        <c:axId val="0"/>
      </c:bar3DChart>
      <c:catAx>
        <c:axId val="535493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Liberation Serif" panose="02020603050405020304" pitchFamily="18" charset="0"/>
              </a:defRPr>
            </a:pPr>
            <a:endParaRPr lang="ru-RU"/>
          </a:p>
        </c:txPr>
        <c:crossAx val="53551104"/>
        <c:crosses val="autoZero"/>
        <c:auto val="1"/>
        <c:lblAlgn val="ctr"/>
        <c:lblOffset val="100"/>
        <c:noMultiLvlLbl val="0"/>
      </c:catAx>
      <c:valAx>
        <c:axId val="53551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Liberation Serif" panose="02020603050405020304" pitchFamily="18" charset="0"/>
              </a:defRPr>
            </a:pPr>
            <a:endParaRPr lang="ru-RU"/>
          </a:p>
        </c:txPr>
        <c:crossAx val="53549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94047100011449"/>
          <c:y val="0"/>
          <c:w val="0.75695938527135509"/>
          <c:h val="0.9999423166009856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Бюджетный кредит (привлеченный городским округом в 2013 году кредит из бюджета Свердловской области)</c:v>
                </c:pt>
              </c:strCache>
            </c:strRef>
          </c:tx>
          <c:spPr>
            <a:solidFill>
              <a:srgbClr val="CCCC00"/>
            </a:solidFill>
          </c:spPr>
          <c:invertIfNegative val="0"/>
          <c:dLbls>
            <c:dLbl>
              <c:idx val="0"/>
              <c:layout>
                <c:manualLayout>
                  <c:x val="7.4068881260118133E-3"/>
                  <c:y val="-5.4267474554109373E-3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771,4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323986268212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332398626821264E-2"/>
                  <c:y val="-8.1401211831164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32398626821264E-2"/>
                  <c:y val="-2.7133737277054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332398626821264E-2"/>
                  <c:y val="-8.1401211831164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332398626821264E-2"/>
                  <c:y val="-2.7133737277054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 01.01.2018 г.</c:v>
                </c:pt>
                <c:pt idx="1">
                  <c:v>на 01.01.2019 г.</c:v>
                </c:pt>
                <c:pt idx="2">
                  <c:v>на 01.01.2020 г.</c:v>
                </c:pt>
                <c:pt idx="3">
                  <c:v>на 01.01.2021 г.</c:v>
                </c:pt>
                <c:pt idx="4">
                  <c:v>на 01.01.2022 г.</c:v>
                </c:pt>
                <c:pt idx="5">
                  <c:v>на 01.01.2023 г.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 formatCode="General">
                  <c:v>1771.4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Муниципальная гарантия</c:v>
                </c:pt>
              </c:strCache>
            </c:strRef>
          </c:tx>
          <c:spPr>
            <a:solidFill>
              <a:srgbClr val="FF3399"/>
            </a:solidFill>
          </c:spPr>
          <c:invertIfNegative val="0"/>
          <c:dLbls>
            <c:dLbl>
              <c:idx val="0"/>
              <c:layout>
                <c:manualLayout>
                  <c:x val="1.3332398626821264E-2"/>
                  <c:y val="-1.6280242366232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85102100161901E-2"/>
                  <c:y val="-8.1401211831164059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898,0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3332398626821264E-2"/>
                  <c:y val="-1.6280242366232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3332398626821264E-2"/>
                  <c:y val="-1.0853494910821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332398626821264E-2"/>
                  <c:y val="-1.8993616093938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332398626821264E-2"/>
                  <c:y val="-1.35668686385273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 01.01.2018 г.</c:v>
                </c:pt>
                <c:pt idx="1">
                  <c:v>на 01.01.2019 г.</c:v>
                </c:pt>
                <c:pt idx="2">
                  <c:v>на 01.01.2020 г.</c:v>
                </c:pt>
                <c:pt idx="3">
                  <c:v>на 01.01.2021 г.</c:v>
                </c:pt>
                <c:pt idx="4">
                  <c:v>на 01.01.2022 г.</c:v>
                </c:pt>
                <c:pt idx="5">
                  <c:v>на 01.01.2023 г.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0</c:v>
                </c:pt>
                <c:pt idx="1">
                  <c:v>5898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r>
                      <a:rPr lang="ru-RU" dirty="0" smtClean="0"/>
                      <a:t> </a:t>
                    </a:r>
                    <a:r>
                      <a:rPr lang="en-US" dirty="0" smtClean="0"/>
                      <a:t>898,0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Liberation Serif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 01.01.2018 г.</c:v>
                </c:pt>
                <c:pt idx="1">
                  <c:v>на 01.01.2019 г.</c:v>
                </c:pt>
                <c:pt idx="2">
                  <c:v>на 01.01.2020 г.</c:v>
                </c:pt>
                <c:pt idx="3">
                  <c:v>на 01.01.2021 г.</c:v>
                </c:pt>
                <c:pt idx="4">
                  <c:v>на 01.01.2022 г.</c:v>
                </c:pt>
                <c:pt idx="5">
                  <c:v>на 01.01.2023 г.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54103424"/>
        <c:axId val="54109312"/>
        <c:axId val="0"/>
      </c:bar3DChart>
      <c:catAx>
        <c:axId val="541034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4109312"/>
        <c:crosses val="autoZero"/>
        <c:auto val="1"/>
        <c:lblAlgn val="ctr"/>
        <c:lblOffset val="100"/>
        <c:noMultiLvlLbl val="0"/>
      </c:catAx>
      <c:valAx>
        <c:axId val="54109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103424"/>
        <c:crosses val="autoZero"/>
        <c:crossBetween val="between"/>
      </c:valAx>
    </c:plotArea>
    <c:legend>
      <c:legendPos val="b"/>
      <c:legendEntry>
        <c:idx val="0"/>
        <c:delete val="1"/>
      </c:legendEntry>
      <c:legendEntry>
        <c:idx val="1"/>
        <c:txPr>
          <a:bodyPr/>
          <a:lstStyle/>
          <a:p>
            <a:pPr>
              <a:defRPr sz="120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125034920269808"/>
          <c:y val="0.10742310683428344"/>
          <c:w val="0.65151949132059206"/>
          <c:h val="0.28798268467260996"/>
        </c:manualLayout>
      </c:layout>
      <c:overlay val="0"/>
      <c:txPr>
        <a:bodyPr/>
        <a:lstStyle/>
        <a:p>
          <a:pPr>
            <a:defRPr sz="120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DE6342-7CAB-4FC6-AB0B-EA7508A42C76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27C4DF-F51B-4FCE-9951-11368334EB01}">
      <dgm:prSet phldrT="[Текст]"/>
      <dgm:spPr>
        <a:solidFill>
          <a:srgbClr val="ED511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19FA0B9-6629-438A-97C6-C364776AF8F3}" type="parTrans" cxnId="{F30780DA-01B6-47F6-B614-7BB05EC70CC6}">
      <dgm:prSet/>
      <dgm:spPr/>
      <dgm:t>
        <a:bodyPr/>
        <a:lstStyle/>
        <a:p>
          <a:endParaRPr lang="ru-RU"/>
        </a:p>
      </dgm:t>
    </dgm:pt>
    <dgm:pt modelId="{3B9D0F5D-A92D-499D-A839-E61A31BF7EE8}" type="sibTrans" cxnId="{F30780DA-01B6-47F6-B614-7BB05EC70CC6}">
      <dgm:prSet/>
      <dgm:spPr/>
      <dgm:t>
        <a:bodyPr/>
        <a:lstStyle/>
        <a:p>
          <a:endParaRPr lang="ru-RU"/>
        </a:p>
      </dgm:t>
    </dgm:pt>
    <dgm:pt modelId="{686675CF-796C-419A-87DF-90783C89B7FD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Бюджетный кодекс Российской Федерации</a:t>
          </a:r>
          <a:endParaRPr lang="ru-RU" dirty="0"/>
        </a:p>
      </dgm:t>
    </dgm:pt>
    <dgm:pt modelId="{8AC0D92D-F184-43F3-8694-5E05F709D2D5}" type="parTrans" cxnId="{9409F78B-E3B6-49A8-94C6-3271C594CF10}">
      <dgm:prSet/>
      <dgm:spPr/>
      <dgm:t>
        <a:bodyPr/>
        <a:lstStyle/>
        <a:p>
          <a:endParaRPr lang="ru-RU"/>
        </a:p>
      </dgm:t>
    </dgm:pt>
    <dgm:pt modelId="{1DDB2B2F-35E0-4B04-8CF5-7DAEB4789064}" type="sibTrans" cxnId="{9409F78B-E3B6-49A8-94C6-3271C594CF10}">
      <dgm:prSet/>
      <dgm:spPr/>
      <dgm:t>
        <a:bodyPr/>
        <a:lstStyle/>
        <a:p>
          <a:endParaRPr lang="ru-RU"/>
        </a:p>
      </dgm:t>
    </dgm:pt>
    <dgm:pt modelId="{54AF84EC-B378-4127-A67E-8413A02594DA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rgbClr val="92D050"/>
        </a:solidFill>
        <a:ln>
          <a:solidFill>
            <a:srgbClr val="00B050"/>
          </a:solidFill>
        </a:ln>
      </dgm:spPr>
      <dgm:t>
        <a:bodyPr/>
        <a:lstStyle/>
        <a:p>
          <a:r>
            <a:rPr lang="ru-RU" dirty="0" smtClean="0"/>
            <a:t>Нормативно правовые документы Свердловской области, решения Думы городского округа</a:t>
          </a:r>
          <a:endParaRPr lang="ru-RU" dirty="0"/>
        </a:p>
      </dgm:t>
    </dgm:pt>
    <dgm:pt modelId="{7CEA112B-56A9-48C7-A584-D5900A304ABC}" type="parTrans" cxnId="{8B44D399-7B75-4197-8AE1-6DE161629BC6}">
      <dgm:prSet/>
      <dgm:spPr/>
      <dgm:t>
        <a:bodyPr/>
        <a:lstStyle/>
        <a:p>
          <a:endParaRPr lang="ru-RU"/>
        </a:p>
      </dgm:t>
    </dgm:pt>
    <dgm:pt modelId="{81A0BC07-2FA0-46F5-87DA-6860D40CA26B}" type="sibTrans" cxnId="{8B44D399-7B75-4197-8AE1-6DE161629BC6}">
      <dgm:prSet/>
      <dgm:spPr/>
      <dgm:t>
        <a:bodyPr/>
        <a:lstStyle/>
        <a:p>
          <a:endParaRPr lang="ru-RU"/>
        </a:p>
      </dgm:t>
    </dgm:pt>
    <dgm:pt modelId="{EFE4C4DA-F4C9-4B07-9183-D23ECF548963}">
      <dgm:prSet phldrT="[Текст]"/>
      <dgm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D012A6D2-FD5C-4580-AAFC-E3344E233D3B}" type="sibTrans" cxnId="{7890EA99-3CF7-40F1-BED4-7483E139F493}">
      <dgm:prSet/>
      <dgm:spPr/>
      <dgm:t>
        <a:bodyPr/>
        <a:lstStyle/>
        <a:p>
          <a:endParaRPr lang="ru-RU"/>
        </a:p>
      </dgm:t>
    </dgm:pt>
    <dgm:pt modelId="{14CEE75A-9760-4764-911F-0FD2F8BD3F63}" type="parTrans" cxnId="{7890EA99-3CF7-40F1-BED4-7483E139F493}">
      <dgm:prSet/>
      <dgm:spPr/>
      <dgm:t>
        <a:bodyPr/>
        <a:lstStyle/>
        <a:p>
          <a:endParaRPr lang="ru-RU"/>
        </a:p>
      </dgm:t>
    </dgm:pt>
    <dgm:pt modelId="{52ED34A9-AE85-46D3-AAEC-9E158DB62E64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FF7C80"/>
        </a:solidFill>
        <a:ln>
          <a:solidFill>
            <a:srgbClr val="C00000"/>
          </a:solidFill>
        </a:ln>
      </dgm:spPr>
      <dgm:t>
        <a:bodyPr/>
        <a:lstStyle/>
        <a:p>
          <a:r>
            <a:rPr lang="ru-RU" dirty="0" smtClean="0"/>
            <a:t>Налоговый кодекс Российской Федерации</a:t>
          </a:r>
          <a:endParaRPr lang="ru-RU" dirty="0"/>
        </a:p>
      </dgm:t>
    </dgm:pt>
    <dgm:pt modelId="{FCC09AD2-3FC1-474B-8CC2-640BB13A7E28}" type="sibTrans" cxnId="{5A04343C-3419-43B3-B312-EABEC118AEAB}">
      <dgm:prSet/>
      <dgm:spPr/>
      <dgm:t>
        <a:bodyPr/>
        <a:lstStyle/>
        <a:p>
          <a:endParaRPr lang="ru-RU"/>
        </a:p>
      </dgm:t>
    </dgm:pt>
    <dgm:pt modelId="{BE48C663-B416-46C9-B1C8-0D0A336E1AAB}" type="parTrans" cxnId="{5A04343C-3419-43B3-B312-EABEC118AEAB}">
      <dgm:prSet/>
      <dgm:spPr/>
      <dgm:t>
        <a:bodyPr/>
        <a:lstStyle/>
        <a:p>
          <a:endParaRPr lang="ru-RU"/>
        </a:p>
      </dgm:t>
    </dgm:pt>
    <dgm:pt modelId="{D188FC6B-4076-4AFC-8352-639240AFF687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3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966A63BB-F552-445A-A8FC-74F1C8AF33A9}" type="sibTrans" cxnId="{32ECE80C-6FC7-4141-A946-44EAF394A33A}">
      <dgm:prSet/>
      <dgm:spPr/>
      <dgm:t>
        <a:bodyPr/>
        <a:lstStyle/>
        <a:p>
          <a:endParaRPr lang="ru-RU"/>
        </a:p>
      </dgm:t>
    </dgm:pt>
    <dgm:pt modelId="{F48494C5-69D1-4162-9675-3F0C6542F04E}" type="parTrans" cxnId="{32ECE80C-6FC7-4141-A946-44EAF394A33A}">
      <dgm:prSet/>
      <dgm:spPr/>
      <dgm:t>
        <a:bodyPr/>
        <a:lstStyle/>
        <a:p>
          <a:endParaRPr lang="ru-RU"/>
        </a:p>
      </dgm:t>
    </dgm:pt>
    <dgm:pt modelId="{703AAF23-7B19-41E8-B46B-4E6F88B65247}" type="pres">
      <dgm:prSet presAssocID="{FEDE6342-7CAB-4FC6-AB0B-EA7508A42C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4FDC31-4939-4DEE-8A8D-13B3BA919D50}" type="pres">
      <dgm:prSet presAssocID="{5D27C4DF-F51B-4FCE-9951-11368334EB01}" presName="composite" presStyleCnt="0"/>
      <dgm:spPr/>
    </dgm:pt>
    <dgm:pt modelId="{1061C6FE-28BD-461A-8A94-3EC2DE69E978}" type="pres">
      <dgm:prSet presAssocID="{5D27C4DF-F51B-4FCE-9951-11368334EB0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7A6B20-7D03-4A1C-B41E-3EAE4DB02A85}" type="pres">
      <dgm:prSet presAssocID="{5D27C4DF-F51B-4FCE-9951-11368334EB0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7993F-D4C5-4C32-B796-0A9C837F246E}" type="pres">
      <dgm:prSet presAssocID="{3B9D0F5D-A92D-499D-A839-E61A31BF7EE8}" presName="sp" presStyleCnt="0"/>
      <dgm:spPr/>
    </dgm:pt>
    <dgm:pt modelId="{DCEDC770-15D9-475B-8FF0-606763D650B4}" type="pres">
      <dgm:prSet presAssocID="{EFE4C4DA-F4C9-4B07-9183-D23ECF548963}" presName="composite" presStyleCnt="0"/>
      <dgm:spPr/>
    </dgm:pt>
    <dgm:pt modelId="{A421B1A1-F92C-4B3F-82B4-76767EE30923}" type="pres">
      <dgm:prSet presAssocID="{EFE4C4DA-F4C9-4B07-9183-D23ECF548963}" presName="parentText" presStyleLbl="alignNode1" presStyleIdx="1" presStyleCnt="3" custLinFactNeighborX="902" custLinFactNeighborY="-28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F42C1-3CCC-418C-B955-37E1F3A4FC0C}" type="pres">
      <dgm:prSet presAssocID="{EFE4C4DA-F4C9-4B07-9183-D23ECF54896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502BFD-38C3-4216-95B3-BEBFBB113223}" type="pres">
      <dgm:prSet presAssocID="{D012A6D2-FD5C-4580-AAFC-E3344E233D3B}" presName="sp" presStyleCnt="0"/>
      <dgm:spPr/>
    </dgm:pt>
    <dgm:pt modelId="{58EE6BF3-C889-4349-84BE-A6F483B3CD73}" type="pres">
      <dgm:prSet presAssocID="{D188FC6B-4076-4AFC-8352-639240AFF687}" presName="composite" presStyleCnt="0"/>
      <dgm:spPr/>
    </dgm:pt>
    <dgm:pt modelId="{3E060573-16EC-4C0E-9425-4DF9D994339B}" type="pres">
      <dgm:prSet presAssocID="{D188FC6B-4076-4AFC-8352-639240AFF68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16403-A960-4EB4-BD9A-DB4FE6BC84B0}" type="pres">
      <dgm:prSet presAssocID="{D188FC6B-4076-4AFC-8352-639240AFF68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6D922C-2B60-4781-BF45-5CB6C3A8E1DB}" type="presOf" srcId="{5D27C4DF-F51B-4FCE-9951-11368334EB01}" destId="{1061C6FE-28BD-461A-8A94-3EC2DE69E978}" srcOrd="0" destOrd="0" presId="urn:microsoft.com/office/officeart/2005/8/layout/chevron2"/>
    <dgm:cxn modelId="{9409F78B-E3B6-49A8-94C6-3271C594CF10}" srcId="{5D27C4DF-F51B-4FCE-9951-11368334EB01}" destId="{686675CF-796C-419A-87DF-90783C89B7FD}" srcOrd="0" destOrd="0" parTransId="{8AC0D92D-F184-43F3-8694-5E05F709D2D5}" sibTransId="{1DDB2B2F-35E0-4B04-8CF5-7DAEB4789064}"/>
    <dgm:cxn modelId="{32ECE80C-6FC7-4141-A946-44EAF394A33A}" srcId="{FEDE6342-7CAB-4FC6-AB0B-EA7508A42C76}" destId="{D188FC6B-4076-4AFC-8352-639240AFF687}" srcOrd="2" destOrd="0" parTransId="{F48494C5-69D1-4162-9675-3F0C6542F04E}" sibTransId="{966A63BB-F552-445A-A8FC-74F1C8AF33A9}"/>
    <dgm:cxn modelId="{600AF3BE-A74C-4B15-94D3-6AD6F11B13CB}" type="presOf" srcId="{686675CF-796C-419A-87DF-90783C89B7FD}" destId="{B87A6B20-7D03-4A1C-B41E-3EAE4DB02A85}" srcOrd="0" destOrd="0" presId="urn:microsoft.com/office/officeart/2005/8/layout/chevron2"/>
    <dgm:cxn modelId="{8B44D399-7B75-4197-8AE1-6DE161629BC6}" srcId="{D188FC6B-4076-4AFC-8352-639240AFF687}" destId="{54AF84EC-B378-4127-A67E-8413A02594DA}" srcOrd="0" destOrd="0" parTransId="{7CEA112B-56A9-48C7-A584-D5900A304ABC}" sibTransId="{81A0BC07-2FA0-46F5-87DA-6860D40CA26B}"/>
    <dgm:cxn modelId="{BF2A4E40-A1C3-4BCA-B781-8FC1EABEA31F}" type="presOf" srcId="{54AF84EC-B378-4127-A67E-8413A02594DA}" destId="{B9116403-A960-4EB4-BD9A-DB4FE6BC84B0}" srcOrd="0" destOrd="0" presId="urn:microsoft.com/office/officeart/2005/8/layout/chevron2"/>
    <dgm:cxn modelId="{FEF759CC-BA9E-4CAA-864F-19FD14BAB700}" type="presOf" srcId="{52ED34A9-AE85-46D3-AAEC-9E158DB62E64}" destId="{3CCF42C1-3CCC-418C-B955-37E1F3A4FC0C}" srcOrd="0" destOrd="0" presId="urn:microsoft.com/office/officeart/2005/8/layout/chevron2"/>
    <dgm:cxn modelId="{8D6580E3-7149-4ADF-B1D7-696ED45608DE}" type="presOf" srcId="{D188FC6B-4076-4AFC-8352-639240AFF687}" destId="{3E060573-16EC-4C0E-9425-4DF9D994339B}" srcOrd="0" destOrd="0" presId="urn:microsoft.com/office/officeart/2005/8/layout/chevron2"/>
    <dgm:cxn modelId="{F30780DA-01B6-47F6-B614-7BB05EC70CC6}" srcId="{FEDE6342-7CAB-4FC6-AB0B-EA7508A42C76}" destId="{5D27C4DF-F51B-4FCE-9951-11368334EB01}" srcOrd="0" destOrd="0" parTransId="{D19FA0B9-6629-438A-97C6-C364776AF8F3}" sibTransId="{3B9D0F5D-A92D-499D-A839-E61A31BF7EE8}"/>
    <dgm:cxn modelId="{5A04343C-3419-43B3-B312-EABEC118AEAB}" srcId="{EFE4C4DA-F4C9-4B07-9183-D23ECF548963}" destId="{52ED34A9-AE85-46D3-AAEC-9E158DB62E64}" srcOrd="0" destOrd="0" parTransId="{BE48C663-B416-46C9-B1C8-0D0A336E1AAB}" sibTransId="{FCC09AD2-3FC1-474B-8CC2-640BB13A7E28}"/>
    <dgm:cxn modelId="{F043448A-42A8-48A5-8A51-76774C702170}" type="presOf" srcId="{FEDE6342-7CAB-4FC6-AB0B-EA7508A42C76}" destId="{703AAF23-7B19-41E8-B46B-4E6F88B65247}" srcOrd="0" destOrd="0" presId="urn:microsoft.com/office/officeart/2005/8/layout/chevron2"/>
    <dgm:cxn modelId="{2B1946C6-0840-4B47-8480-042B5333A3FE}" type="presOf" srcId="{EFE4C4DA-F4C9-4B07-9183-D23ECF548963}" destId="{A421B1A1-F92C-4B3F-82B4-76767EE30923}" srcOrd="0" destOrd="0" presId="urn:microsoft.com/office/officeart/2005/8/layout/chevron2"/>
    <dgm:cxn modelId="{7890EA99-3CF7-40F1-BED4-7483E139F493}" srcId="{FEDE6342-7CAB-4FC6-AB0B-EA7508A42C76}" destId="{EFE4C4DA-F4C9-4B07-9183-D23ECF548963}" srcOrd="1" destOrd="0" parTransId="{14CEE75A-9760-4764-911F-0FD2F8BD3F63}" sibTransId="{D012A6D2-FD5C-4580-AAFC-E3344E233D3B}"/>
    <dgm:cxn modelId="{5CAF55EF-0E5F-4E39-91CB-02341735F35B}" type="presParOf" srcId="{703AAF23-7B19-41E8-B46B-4E6F88B65247}" destId="{374FDC31-4939-4DEE-8A8D-13B3BA919D50}" srcOrd="0" destOrd="0" presId="urn:microsoft.com/office/officeart/2005/8/layout/chevron2"/>
    <dgm:cxn modelId="{704174F5-9D21-43F5-A6F8-A06C3D12E767}" type="presParOf" srcId="{374FDC31-4939-4DEE-8A8D-13B3BA919D50}" destId="{1061C6FE-28BD-461A-8A94-3EC2DE69E978}" srcOrd="0" destOrd="0" presId="urn:microsoft.com/office/officeart/2005/8/layout/chevron2"/>
    <dgm:cxn modelId="{B73119A9-D752-4665-A687-83273CAAE5D2}" type="presParOf" srcId="{374FDC31-4939-4DEE-8A8D-13B3BA919D50}" destId="{B87A6B20-7D03-4A1C-B41E-3EAE4DB02A85}" srcOrd="1" destOrd="0" presId="urn:microsoft.com/office/officeart/2005/8/layout/chevron2"/>
    <dgm:cxn modelId="{A89DC567-A395-479D-812D-006D9464B8AD}" type="presParOf" srcId="{703AAF23-7B19-41E8-B46B-4E6F88B65247}" destId="{C327993F-D4C5-4C32-B796-0A9C837F246E}" srcOrd="1" destOrd="0" presId="urn:microsoft.com/office/officeart/2005/8/layout/chevron2"/>
    <dgm:cxn modelId="{31FD6507-6612-4797-8E19-CC11A328D7C9}" type="presParOf" srcId="{703AAF23-7B19-41E8-B46B-4E6F88B65247}" destId="{DCEDC770-15D9-475B-8FF0-606763D650B4}" srcOrd="2" destOrd="0" presId="urn:microsoft.com/office/officeart/2005/8/layout/chevron2"/>
    <dgm:cxn modelId="{D01FEDC3-9C0D-4775-8134-C110787D0659}" type="presParOf" srcId="{DCEDC770-15D9-475B-8FF0-606763D650B4}" destId="{A421B1A1-F92C-4B3F-82B4-76767EE30923}" srcOrd="0" destOrd="0" presId="urn:microsoft.com/office/officeart/2005/8/layout/chevron2"/>
    <dgm:cxn modelId="{4CD91476-8079-4163-AEB1-91B53FC9E6DD}" type="presParOf" srcId="{DCEDC770-15D9-475B-8FF0-606763D650B4}" destId="{3CCF42C1-3CCC-418C-B955-37E1F3A4FC0C}" srcOrd="1" destOrd="0" presId="urn:microsoft.com/office/officeart/2005/8/layout/chevron2"/>
    <dgm:cxn modelId="{102E5454-DA3F-426C-B1F0-CD36ACE0C103}" type="presParOf" srcId="{703AAF23-7B19-41E8-B46B-4E6F88B65247}" destId="{E6502BFD-38C3-4216-95B3-BEBFBB113223}" srcOrd="3" destOrd="0" presId="urn:microsoft.com/office/officeart/2005/8/layout/chevron2"/>
    <dgm:cxn modelId="{24E4427A-D903-4915-A602-E1925BF2AA12}" type="presParOf" srcId="{703AAF23-7B19-41E8-B46B-4E6F88B65247}" destId="{58EE6BF3-C889-4349-84BE-A6F483B3CD73}" srcOrd="4" destOrd="0" presId="urn:microsoft.com/office/officeart/2005/8/layout/chevron2"/>
    <dgm:cxn modelId="{1888955D-F3D7-42D7-88B7-23896AEDC60C}" type="presParOf" srcId="{58EE6BF3-C889-4349-84BE-A6F483B3CD73}" destId="{3E060573-16EC-4C0E-9425-4DF9D994339B}" srcOrd="0" destOrd="0" presId="urn:microsoft.com/office/officeart/2005/8/layout/chevron2"/>
    <dgm:cxn modelId="{FD26850C-7B46-406D-BA25-3723FB8F3EE7}" type="presParOf" srcId="{58EE6BF3-C889-4349-84BE-A6F483B3CD73}" destId="{B9116403-A960-4EB4-BD9A-DB4FE6BC84B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9C0867-C117-4537-B102-846BA0E23961}" type="doc">
      <dgm:prSet loTypeId="urn:microsoft.com/office/officeart/2005/8/layout/vList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8E317C9-700F-4EC5-BF8B-04DC95CD755A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algn="ctr" rtl="0"/>
          <a:r>
            <a:rPr lang="ru-RU" sz="1600" dirty="0" smtClean="0">
              <a:latin typeface="Liberation Serif" panose="02020603050405020304" pitchFamily="18" charset="0"/>
            </a:rPr>
            <a:t>Администрация городского округа, Финансовое управление</a:t>
          </a:r>
          <a:endParaRPr lang="ru-RU" sz="1600" dirty="0">
            <a:latin typeface="Liberation Serif" panose="02020603050405020304" pitchFamily="18" charset="0"/>
          </a:endParaRPr>
        </a:p>
      </dgm:t>
    </dgm:pt>
    <dgm:pt modelId="{CED94131-43DC-4112-8A43-054F40D12712}" type="parTrans" cxnId="{6EF022C0-4DF9-4333-B4D7-1CAC32C09568}">
      <dgm:prSet/>
      <dgm:spPr/>
      <dgm:t>
        <a:bodyPr/>
        <a:lstStyle/>
        <a:p>
          <a:endParaRPr lang="ru-RU"/>
        </a:p>
      </dgm:t>
    </dgm:pt>
    <dgm:pt modelId="{0B659A81-1AA3-41FE-B4AF-26421F701722}" type="sibTrans" cxnId="{6EF022C0-4DF9-4333-B4D7-1CAC32C09568}">
      <dgm:prSet/>
      <dgm:spPr/>
      <dgm:t>
        <a:bodyPr/>
        <a:lstStyle/>
        <a:p>
          <a:endParaRPr lang="ru-RU"/>
        </a:p>
      </dgm:t>
    </dgm:pt>
    <dgm:pt modelId="{A4293B3D-8D94-4A45-9D44-9A3D436DE592}" type="pres">
      <dgm:prSet presAssocID="{BF9C0867-C117-4537-B102-846BA0E239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A79825-35D1-4358-BC6B-346D136CB426}" type="pres">
      <dgm:prSet presAssocID="{B8E317C9-700F-4EC5-BF8B-04DC95CD755A}" presName="parentText" presStyleLbl="node1" presStyleIdx="0" presStyleCnt="1" custScaleY="65589" custLinFactNeighborX="-14419" custLinFactNeighborY="-12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287602-CE5B-4399-AFAB-F68D47000D05}" type="presOf" srcId="{BF9C0867-C117-4537-B102-846BA0E23961}" destId="{A4293B3D-8D94-4A45-9D44-9A3D436DE592}" srcOrd="0" destOrd="0" presId="urn:microsoft.com/office/officeart/2005/8/layout/vList2"/>
    <dgm:cxn modelId="{6EF022C0-4DF9-4333-B4D7-1CAC32C09568}" srcId="{BF9C0867-C117-4537-B102-846BA0E23961}" destId="{B8E317C9-700F-4EC5-BF8B-04DC95CD755A}" srcOrd="0" destOrd="0" parTransId="{CED94131-43DC-4112-8A43-054F40D12712}" sibTransId="{0B659A81-1AA3-41FE-B4AF-26421F701722}"/>
    <dgm:cxn modelId="{FECB8672-BB89-4127-AEC0-FF41CECE9DB1}" type="presOf" srcId="{B8E317C9-700F-4EC5-BF8B-04DC95CD755A}" destId="{98A79825-35D1-4358-BC6B-346D136CB426}" srcOrd="0" destOrd="0" presId="urn:microsoft.com/office/officeart/2005/8/layout/vList2"/>
    <dgm:cxn modelId="{D78DED4D-A44D-44F2-B64B-AC3E77274E63}" type="presParOf" srcId="{A4293B3D-8D94-4A45-9D44-9A3D436DE592}" destId="{98A79825-35D1-4358-BC6B-346D136CB4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5734B7-5787-4D5F-8E59-8BC285AB70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B3EF13-6471-457B-B469-0E0792C83EA8}">
      <dgm:prSet phldrT="[Текст]" custT="1"/>
      <dgm:spPr>
        <a:solidFill>
          <a:schemeClr val="accent4">
            <a:lumMod val="20000"/>
            <a:lumOff val="8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Доходы</a:t>
          </a:r>
          <a:endParaRPr lang="ru-RU" sz="5000" dirty="0">
            <a:solidFill>
              <a:schemeClr val="accent1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268D6231-88DE-41CA-B105-85BA647B978B}" type="parTrans" cxnId="{59051409-CD98-48B0-BB50-E748A0263868}">
      <dgm:prSet/>
      <dgm:spPr/>
      <dgm:t>
        <a:bodyPr/>
        <a:lstStyle/>
        <a:p>
          <a:endParaRPr lang="ru-RU"/>
        </a:p>
      </dgm:t>
    </dgm:pt>
    <dgm:pt modelId="{52A4FFAD-F6DE-4D10-8ECF-CE72BBBBEFB6}" type="sibTrans" cxnId="{59051409-CD98-48B0-BB50-E748A0263868}">
      <dgm:prSet/>
      <dgm:spPr/>
      <dgm:t>
        <a:bodyPr/>
        <a:lstStyle/>
        <a:p>
          <a:endParaRPr lang="ru-RU"/>
        </a:p>
      </dgm:t>
    </dgm:pt>
    <dgm:pt modelId="{B1DD4913-82E5-4CA3-8A01-DB8390031673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50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Расходы</a:t>
          </a:r>
          <a:endParaRPr lang="ru-RU" sz="5000" dirty="0">
            <a:solidFill>
              <a:schemeClr val="accent1">
                <a:lumMod val="50000"/>
              </a:schemeClr>
            </a:solidFill>
            <a:latin typeface="Liberation Serif" panose="02020603050405020304" pitchFamily="18" charset="0"/>
          </a:endParaRPr>
        </a:p>
      </dgm:t>
    </dgm:pt>
    <dgm:pt modelId="{0A5FE522-D74F-486C-8FBB-053C5919B7C4}" type="parTrans" cxnId="{87C62DF0-8C7D-46D3-BE89-C8EDEE06D696}">
      <dgm:prSet/>
      <dgm:spPr/>
      <dgm:t>
        <a:bodyPr/>
        <a:lstStyle/>
        <a:p>
          <a:endParaRPr lang="ru-RU"/>
        </a:p>
      </dgm:t>
    </dgm:pt>
    <dgm:pt modelId="{3C8825A1-FFF8-483C-BB9D-02C9A9926265}" type="sibTrans" cxnId="{87C62DF0-8C7D-46D3-BE89-C8EDEE06D696}">
      <dgm:prSet/>
      <dgm:spPr/>
      <dgm:t>
        <a:bodyPr/>
        <a:lstStyle/>
        <a:p>
          <a:endParaRPr lang="ru-RU"/>
        </a:p>
      </dgm:t>
    </dgm:pt>
    <dgm:pt modelId="{95490D50-4EAD-4315-8869-231D1218A815}">
      <dgm:prSet phldrT="[Текст]" custT="1"/>
      <dgm:spPr>
        <a:solidFill>
          <a:schemeClr val="accent5">
            <a:lumMod val="40000"/>
            <a:lumOff val="60000"/>
            <a:alpha val="90000"/>
          </a:schemeClr>
        </a:solidFill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algn="ctr"/>
          <a:r>
            <a:rPr lang="ru-RU" sz="50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Дефицит</a:t>
          </a:r>
        </a:p>
      </dgm:t>
    </dgm:pt>
    <dgm:pt modelId="{ADECB7E0-E372-4CE3-B8D3-8D68BB2F3C3A}" type="parTrans" cxnId="{112BD381-BC11-48D2-B0CA-6743581B64AF}">
      <dgm:prSet/>
      <dgm:spPr/>
      <dgm:t>
        <a:bodyPr/>
        <a:lstStyle/>
        <a:p>
          <a:endParaRPr lang="ru-RU"/>
        </a:p>
      </dgm:t>
    </dgm:pt>
    <dgm:pt modelId="{8090E11F-B33F-4048-924D-4D8313914078}" type="sibTrans" cxnId="{112BD381-BC11-48D2-B0CA-6743581B64AF}">
      <dgm:prSet/>
      <dgm:spPr/>
      <dgm:t>
        <a:bodyPr/>
        <a:lstStyle/>
        <a:p>
          <a:endParaRPr lang="ru-RU"/>
        </a:p>
      </dgm:t>
    </dgm:pt>
    <dgm:pt modelId="{69B0FF53-105E-4DA2-BDCC-4D26CC03D5F9}" type="pres">
      <dgm:prSet presAssocID="{A85734B7-5787-4D5F-8E59-8BC285AB70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AC80D2-6EBA-4D02-B9A7-C35DE5E1C549}" type="pres">
      <dgm:prSet presAssocID="{9FB3EF13-6471-457B-B469-0E0792C83EA8}" presName="linNode" presStyleCnt="0"/>
      <dgm:spPr/>
    </dgm:pt>
    <dgm:pt modelId="{DD7F322A-778E-412E-AD06-CFF69F88E200}" type="pres">
      <dgm:prSet presAssocID="{9FB3EF13-6471-457B-B469-0E0792C83EA8}" presName="parentText" presStyleLbl="node1" presStyleIdx="0" presStyleCnt="3" custScaleX="120131" custScaleY="28335" custLinFactNeighborX="80683" custLinFactNeighborY="-1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475AB-0EE5-4388-9FBB-F77DB4010360}" type="pres">
      <dgm:prSet presAssocID="{52A4FFAD-F6DE-4D10-8ECF-CE72BBBBEFB6}" presName="sp" presStyleCnt="0"/>
      <dgm:spPr/>
    </dgm:pt>
    <dgm:pt modelId="{A9D15CCF-4C5C-40A1-8DE0-E37750DBA06C}" type="pres">
      <dgm:prSet presAssocID="{B1DD4913-82E5-4CA3-8A01-DB8390031673}" presName="linNode" presStyleCnt="0"/>
      <dgm:spPr/>
    </dgm:pt>
    <dgm:pt modelId="{9ACEE274-9A7E-4EF9-AFD8-06C88FDEB18D}" type="pres">
      <dgm:prSet presAssocID="{B1DD4913-82E5-4CA3-8A01-DB8390031673}" presName="parentText" presStyleLbl="node1" presStyleIdx="1" presStyleCnt="3" custScaleX="119697" custScaleY="25265" custLinFactNeighborX="85732" custLinFactNeighborY="-8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8C23F-D953-4321-93A7-6071A0CD6BA6}" type="pres">
      <dgm:prSet presAssocID="{3C8825A1-FFF8-483C-BB9D-02C9A9926265}" presName="sp" presStyleCnt="0"/>
      <dgm:spPr/>
    </dgm:pt>
    <dgm:pt modelId="{CAD4887D-2FF0-4291-8CFD-3F3A9934A139}" type="pres">
      <dgm:prSet presAssocID="{95490D50-4EAD-4315-8869-231D1218A815}" presName="linNode" presStyleCnt="0"/>
      <dgm:spPr/>
    </dgm:pt>
    <dgm:pt modelId="{332B9938-3F0A-4D2F-8536-B152D87C9DF2}" type="pres">
      <dgm:prSet presAssocID="{95490D50-4EAD-4315-8869-231D1218A815}" presName="parentText" presStyleLbl="node1" presStyleIdx="2" presStyleCnt="3" custScaleX="119691" custScaleY="25874" custLinFactNeighborX="83252" custLinFactNeighborY="-10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C6EF26-761C-4061-AF5A-EBA77A499BDB}" type="presOf" srcId="{95490D50-4EAD-4315-8869-231D1218A815}" destId="{332B9938-3F0A-4D2F-8536-B152D87C9DF2}" srcOrd="0" destOrd="0" presId="urn:microsoft.com/office/officeart/2005/8/layout/vList5"/>
    <dgm:cxn modelId="{87C62DF0-8C7D-46D3-BE89-C8EDEE06D696}" srcId="{A85734B7-5787-4D5F-8E59-8BC285AB70AC}" destId="{B1DD4913-82E5-4CA3-8A01-DB8390031673}" srcOrd="1" destOrd="0" parTransId="{0A5FE522-D74F-486C-8FBB-053C5919B7C4}" sibTransId="{3C8825A1-FFF8-483C-BB9D-02C9A9926265}"/>
    <dgm:cxn modelId="{9246704E-E35C-493E-8FF7-03C9DBBF4520}" type="presOf" srcId="{B1DD4913-82E5-4CA3-8A01-DB8390031673}" destId="{9ACEE274-9A7E-4EF9-AFD8-06C88FDEB18D}" srcOrd="0" destOrd="0" presId="urn:microsoft.com/office/officeart/2005/8/layout/vList5"/>
    <dgm:cxn modelId="{43ABB1D5-CD3F-4F6D-82B1-B30F4706E4EF}" type="presOf" srcId="{A85734B7-5787-4D5F-8E59-8BC285AB70AC}" destId="{69B0FF53-105E-4DA2-BDCC-4D26CC03D5F9}" srcOrd="0" destOrd="0" presId="urn:microsoft.com/office/officeart/2005/8/layout/vList5"/>
    <dgm:cxn modelId="{59051409-CD98-48B0-BB50-E748A0263868}" srcId="{A85734B7-5787-4D5F-8E59-8BC285AB70AC}" destId="{9FB3EF13-6471-457B-B469-0E0792C83EA8}" srcOrd="0" destOrd="0" parTransId="{268D6231-88DE-41CA-B105-85BA647B978B}" sibTransId="{52A4FFAD-F6DE-4D10-8ECF-CE72BBBBEFB6}"/>
    <dgm:cxn modelId="{E95C36AE-44F8-4169-A94C-F78C009AD35C}" type="presOf" srcId="{9FB3EF13-6471-457B-B469-0E0792C83EA8}" destId="{DD7F322A-778E-412E-AD06-CFF69F88E200}" srcOrd="0" destOrd="0" presId="urn:microsoft.com/office/officeart/2005/8/layout/vList5"/>
    <dgm:cxn modelId="{112BD381-BC11-48D2-B0CA-6743581B64AF}" srcId="{A85734B7-5787-4D5F-8E59-8BC285AB70AC}" destId="{95490D50-4EAD-4315-8869-231D1218A815}" srcOrd="2" destOrd="0" parTransId="{ADECB7E0-E372-4CE3-B8D3-8D68BB2F3C3A}" sibTransId="{8090E11F-B33F-4048-924D-4D8313914078}"/>
    <dgm:cxn modelId="{CC2C39D6-BC69-4C8B-B6F0-292D6F896819}" type="presParOf" srcId="{69B0FF53-105E-4DA2-BDCC-4D26CC03D5F9}" destId="{A7AC80D2-6EBA-4D02-B9A7-C35DE5E1C549}" srcOrd="0" destOrd="0" presId="urn:microsoft.com/office/officeart/2005/8/layout/vList5"/>
    <dgm:cxn modelId="{6406E507-E658-4E61-A782-1D547624391B}" type="presParOf" srcId="{A7AC80D2-6EBA-4D02-B9A7-C35DE5E1C549}" destId="{DD7F322A-778E-412E-AD06-CFF69F88E200}" srcOrd="0" destOrd="0" presId="urn:microsoft.com/office/officeart/2005/8/layout/vList5"/>
    <dgm:cxn modelId="{1BFF79DC-2C3C-46D7-B6A4-A1D345DC7B16}" type="presParOf" srcId="{69B0FF53-105E-4DA2-BDCC-4D26CC03D5F9}" destId="{19C475AB-0EE5-4388-9FBB-F77DB4010360}" srcOrd="1" destOrd="0" presId="urn:microsoft.com/office/officeart/2005/8/layout/vList5"/>
    <dgm:cxn modelId="{0852D2CD-3E80-4FCF-A746-D562BB6462D3}" type="presParOf" srcId="{69B0FF53-105E-4DA2-BDCC-4D26CC03D5F9}" destId="{A9D15CCF-4C5C-40A1-8DE0-E37750DBA06C}" srcOrd="2" destOrd="0" presId="urn:microsoft.com/office/officeart/2005/8/layout/vList5"/>
    <dgm:cxn modelId="{B654DE5D-C6E5-40E2-ADEF-F473A69AB7EB}" type="presParOf" srcId="{A9D15CCF-4C5C-40A1-8DE0-E37750DBA06C}" destId="{9ACEE274-9A7E-4EF9-AFD8-06C88FDEB18D}" srcOrd="0" destOrd="0" presId="urn:microsoft.com/office/officeart/2005/8/layout/vList5"/>
    <dgm:cxn modelId="{3B56CDF0-D8F1-4276-BF05-4279B4153525}" type="presParOf" srcId="{69B0FF53-105E-4DA2-BDCC-4D26CC03D5F9}" destId="{C858C23F-D953-4321-93A7-6071A0CD6BA6}" srcOrd="3" destOrd="0" presId="urn:microsoft.com/office/officeart/2005/8/layout/vList5"/>
    <dgm:cxn modelId="{67EFEDDA-9A5E-47C3-B391-866FEA2162E2}" type="presParOf" srcId="{69B0FF53-105E-4DA2-BDCC-4D26CC03D5F9}" destId="{CAD4887D-2FF0-4291-8CFD-3F3A9934A139}" srcOrd="4" destOrd="0" presId="urn:microsoft.com/office/officeart/2005/8/layout/vList5"/>
    <dgm:cxn modelId="{80AC5F98-7BCB-4C59-B502-BCE3D3CC5D1D}" type="presParOf" srcId="{CAD4887D-2FF0-4291-8CFD-3F3A9934A139}" destId="{332B9938-3F0A-4D2F-8536-B152D87C9D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7923F7-49F0-4467-9F14-8ADE8DE67953}" type="doc">
      <dgm:prSet loTypeId="urn:microsoft.com/office/officeart/2005/8/layout/gear1" loCatId="relationship" qsTypeId="urn:microsoft.com/office/officeart/2005/8/quickstyle/3d4" qsCatId="3D" csTypeId="urn:microsoft.com/office/officeart/2005/8/colors/accent1_2" csCatId="accent1" phldr="1"/>
      <dgm:spPr/>
    </dgm:pt>
    <dgm:pt modelId="{EE386FD4-5179-401B-8E2D-E3317B373ADF}">
      <dgm:prSet phldrT="[Текст]"/>
      <dgm:spPr>
        <a:solidFill>
          <a:srgbClr val="A05284"/>
        </a:solidFill>
        <a:scene3d>
          <a:camera prst="orthographicFront"/>
          <a:lightRig rig="chilly" dir="t"/>
        </a:scene3d>
        <a:sp3d prstMaterial="translucentPowder">
          <a:bevelT w="127000" h="25400" prst="convex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70%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A3DC225-8614-4D7A-B6E3-3BB2858B2CFF}" type="parTrans" cxnId="{B71C2067-1C9C-49A8-8ABF-DE23A9389883}">
      <dgm:prSet/>
      <dgm:spPr/>
      <dgm:t>
        <a:bodyPr/>
        <a:lstStyle/>
        <a:p>
          <a:endParaRPr lang="ru-RU"/>
        </a:p>
      </dgm:t>
    </dgm:pt>
    <dgm:pt modelId="{27246D93-DAB6-40D7-9229-AD92B4707905}" type="sibTrans" cxnId="{B71C2067-1C9C-49A8-8ABF-DE23A938988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F042094-DE4A-4685-B351-DA4DAF56111F}">
      <dgm:prSet phldrT="[Текст]"/>
      <dgm:spPr/>
      <dgm:t>
        <a:bodyPr/>
        <a:lstStyle/>
        <a:p>
          <a:endParaRPr lang="ru-RU" dirty="0"/>
        </a:p>
      </dgm:t>
    </dgm:pt>
    <dgm:pt modelId="{B4ACF64E-028D-47E6-ACA8-CF32AD1D0A52}" type="parTrans" cxnId="{04B3E635-18D7-41DB-BB06-88B0942E410F}">
      <dgm:prSet/>
      <dgm:spPr/>
      <dgm:t>
        <a:bodyPr/>
        <a:lstStyle/>
        <a:p>
          <a:endParaRPr lang="ru-RU"/>
        </a:p>
      </dgm:t>
    </dgm:pt>
    <dgm:pt modelId="{9309E480-AAF0-4CCF-83ED-50DDBFFF9023}" type="sibTrans" cxnId="{04B3E635-18D7-41DB-BB06-88B0942E410F}">
      <dgm:prSet/>
      <dgm:spPr/>
      <dgm:t>
        <a:bodyPr/>
        <a:lstStyle/>
        <a:p>
          <a:endParaRPr lang="ru-RU"/>
        </a:p>
      </dgm:t>
    </dgm:pt>
    <dgm:pt modelId="{67C73C8B-109D-4BCC-88E2-16125AC7FB83}">
      <dgm:prSet phldrT="[Текст]" phldr="1"/>
      <dgm:spPr/>
      <dgm:t>
        <a:bodyPr/>
        <a:lstStyle/>
        <a:p>
          <a:endParaRPr lang="ru-RU" dirty="0"/>
        </a:p>
      </dgm:t>
    </dgm:pt>
    <dgm:pt modelId="{B198E0B1-046E-4DA6-833C-696D521534DD}" type="parTrans" cxnId="{B8C11582-DA55-4C45-9F46-17627BF4647C}">
      <dgm:prSet/>
      <dgm:spPr/>
      <dgm:t>
        <a:bodyPr/>
        <a:lstStyle/>
        <a:p>
          <a:endParaRPr lang="ru-RU"/>
        </a:p>
      </dgm:t>
    </dgm:pt>
    <dgm:pt modelId="{1A992969-A30B-4FAB-B76B-51BC8AD25629}" type="sibTrans" cxnId="{B8C11582-DA55-4C45-9F46-17627BF4647C}">
      <dgm:prSet/>
      <dgm:spPr/>
      <dgm:t>
        <a:bodyPr/>
        <a:lstStyle/>
        <a:p>
          <a:endParaRPr lang="ru-RU"/>
        </a:p>
      </dgm:t>
    </dgm:pt>
    <dgm:pt modelId="{8AEEEAE4-7D85-4EDD-B6D7-DDAD499AB136}">
      <dgm:prSet phldrT="[Текст]"/>
      <dgm:spPr>
        <a:scene3d>
          <a:camera prst="orthographicFront"/>
          <a:lightRig rig="chilly" dir="t"/>
        </a:scene3d>
        <a:sp3d>
          <a:bevelT prst="slope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Неналоговые доходы       3%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E722347-3B15-4F46-8D4E-FCA3A98EFA06}" type="parTrans" cxnId="{39E34C10-2E07-4B5A-8839-33DF4D2B21F2}">
      <dgm:prSet/>
      <dgm:spPr/>
      <dgm:t>
        <a:bodyPr/>
        <a:lstStyle/>
        <a:p>
          <a:endParaRPr lang="ru-RU"/>
        </a:p>
      </dgm:t>
    </dgm:pt>
    <dgm:pt modelId="{9F22AAF9-6E68-4DDE-B3DC-6120131E8F55}" type="sibTrans" cxnId="{39E34C10-2E07-4B5A-8839-33DF4D2B21F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7AC41891-BAB6-4E1F-9952-CBB37B91357C}">
      <dgm:prSet phldrT="[Текст]"/>
      <dgm:spPr>
        <a:solidFill>
          <a:schemeClr val="accent5">
            <a:lumMod val="75000"/>
          </a:schemeClr>
        </a:solidFill>
        <a:scene3d>
          <a:camera prst="orthographicFront"/>
          <a:lightRig rig="chilly" dir="t"/>
        </a:scene3d>
        <a:sp3d prstMaterial="translucentPowder">
          <a:bevelT w="127000" h="25400" prst="slope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Налоговые доходы    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27%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A4E76A0-670F-4EE4-99A1-C19E8023CF3C}" type="parTrans" cxnId="{B54215D8-356F-4BB7-87E2-BB0E0CA4A6B6}">
      <dgm:prSet/>
      <dgm:spPr/>
      <dgm:t>
        <a:bodyPr/>
        <a:lstStyle/>
        <a:p>
          <a:endParaRPr lang="ru-RU"/>
        </a:p>
      </dgm:t>
    </dgm:pt>
    <dgm:pt modelId="{399E324D-E7B5-430C-AA59-CE5DCB169057}" type="sibTrans" cxnId="{B54215D8-356F-4BB7-87E2-BB0E0CA4A6B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dirty="0"/>
        </a:p>
      </dgm:t>
    </dgm:pt>
    <dgm:pt modelId="{043DD38F-3D51-432C-97B0-38AE5F452A95}" type="pres">
      <dgm:prSet presAssocID="{767923F7-49F0-4467-9F14-8ADE8DE679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6543DCC-46B9-43BC-91AC-1F2549E97DE6}" type="pres">
      <dgm:prSet presAssocID="{EE386FD4-5179-401B-8E2D-E3317B373ADF}" presName="gear1" presStyleLbl="node1" presStyleIdx="0" presStyleCnt="3" custScaleX="81352" custScaleY="79530" custLinFactNeighborX="55523" custLinFactNeighborY="-284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8C3FE-8657-4B56-922A-2CA5FF36A113}" type="pres">
      <dgm:prSet presAssocID="{EE386FD4-5179-401B-8E2D-E3317B373ADF}" presName="gear1srcNode" presStyleLbl="node1" presStyleIdx="0" presStyleCnt="3"/>
      <dgm:spPr/>
      <dgm:t>
        <a:bodyPr/>
        <a:lstStyle/>
        <a:p>
          <a:endParaRPr lang="ru-RU"/>
        </a:p>
      </dgm:t>
    </dgm:pt>
    <dgm:pt modelId="{D2400F43-4CDF-4C4D-BA6B-615E6938D7A2}" type="pres">
      <dgm:prSet presAssocID="{EE386FD4-5179-401B-8E2D-E3317B373ADF}" presName="gear1dstNode" presStyleLbl="node1" presStyleIdx="0" presStyleCnt="3"/>
      <dgm:spPr/>
      <dgm:t>
        <a:bodyPr/>
        <a:lstStyle/>
        <a:p>
          <a:endParaRPr lang="ru-RU"/>
        </a:p>
      </dgm:t>
    </dgm:pt>
    <dgm:pt modelId="{116D36B4-4133-478A-B319-62D261878BFC}" type="pres">
      <dgm:prSet presAssocID="{7AC41891-BAB6-4E1F-9952-CBB37B91357C}" presName="gear2" presStyleLbl="node1" presStyleIdx="1" presStyleCnt="3" custScaleX="107357" custScaleY="106938" custLinFactNeighborX="72692" custLinFactNeighborY="-38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7AA94-81BA-4359-AD52-558E136648F2}" type="pres">
      <dgm:prSet presAssocID="{7AC41891-BAB6-4E1F-9952-CBB37B91357C}" presName="gear2srcNode" presStyleLbl="node1" presStyleIdx="1" presStyleCnt="3"/>
      <dgm:spPr/>
      <dgm:t>
        <a:bodyPr/>
        <a:lstStyle/>
        <a:p>
          <a:endParaRPr lang="ru-RU"/>
        </a:p>
      </dgm:t>
    </dgm:pt>
    <dgm:pt modelId="{05A085AC-B20D-4167-975E-CE661752DD84}" type="pres">
      <dgm:prSet presAssocID="{7AC41891-BAB6-4E1F-9952-CBB37B91357C}" presName="gear2dstNode" presStyleLbl="node1" presStyleIdx="1" presStyleCnt="3"/>
      <dgm:spPr/>
      <dgm:t>
        <a:bodyPr/>
        <a:lstStyle/>
        <a:p>
          <a:endParaRPr lang="ru-RU"/>
        </a:p>
      </dgm:t>
    </dgm:pt>
    <dgm:pt modelId="{7E8461A0-D54E-40A5-B0A1-709BB2578D82}" type="pres">
      <dgm:prSet presAssocID="{8AEEEAE4-7D85-4EDD-B6D7-DDAD499AB136}" presName="gear3" presStyleLbl="node1" presStyleIdx="2" presStyleCnt="3" custScaleX="78705" custScaleY="79756" custLinFactNeighborX="79362" custLinFactNeighborY="-7219"/>
      <dgm:spPr/>
      <dgm:t>
        <a:bodyPr/>
        <a:lstStyle/>
        <a:p>
          <a:endParaRPr lang="ru-RU"/>
        </a:p>
      </dgm:t>
    </dgm:pt>
    <dgm:pt modelId="{D1CD935C-95A4-4259-B0C9-720292667C8E}" type="pres">
      <dgm:prSet presAssocID="{8AEEEAE4-7D85-4EDD-B6D7-DDAD499AB13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5EF1D-61E2-49EF-AD6F-2E93A6CDECB0}" type="pres">
      <dgm:prSet presAssocID="{8AEEEAE4-7D85-4EDD-B6D7-DDAD499AB136}" presName="gear3srcNode" presStyleLbl="node1" presStyleIdx="2" presStyleCnt="3"/>
      <dgm:spPr/>
      <dgm:t>
        <a:bodyPr/>
        <a:lstStyle/>
        <a:p>
          <a:endParaRPr lang="ru-RU"/>
        </a:p>
      </dgm:t>
    </dgm:pt>
    <dgm:pt modelId="{D5CF429C-2BF3-496E-B6B5-82C9BED843B3}" type="pres">
      <dgm:prSet presAssocID="{8AEEEAE4-7D85-4EDD-B6D7-DDAD499AB136}" presName="gear3dstNode" presStyleLbl="node1" presStyleIdx="2" presStyleCnt="3"/>
      <dgm:spPr/>
      <dgm:t>
        <a:bodyPr/>
        <a:lstStyle/>
        <a:p>
          <a:endParaRPr lang="ru-RU"/>
        </a:p>
      </dgm:t>
    </dgm:pt>
    <dgm:pt modelId="{1CE40516-E506-441F-A0E6-E2386F1B2CC8}" type="pres">
      <dgm:prSet presAssocID="{27246D93-DAB6-40D7-9229-AD92B4707905}" presName="connector1" presStyleLbl="sibTrans2D1" presStyleIdx="0" presStyleCnt="3" custScaleX="58308" custScaleY="56583" custLinFactNeighborX="43213" custLinFactNeighborY="-60106"/>
      <dgm:spPr/>
      <dgm:t>
        <a:bodyPr/>
        <a:lstStyle/>
        <a:p>
          <a:endParaRPr lang="ru-RU"/>
        </a:p>
      </dgm:t>
    </dgm:pt>
    <dgm:pt modelId="{011600C5-DA6A-4E1E-8111-9A9C214B2103}" type="pres">
      <dgm:prSet presAssocID="{399E324D-E7B5-430C-AA59-CE5DCB169057}" presName="connector2" presStyleLbl="sibTrans2D1" presStyleIdx="1" presStyleCnt="3" custLinFactX="18657" custLinFactNeighborX="100000" custLinFactNeighborY="-37274"/>
      <dgm:spPr/>
      <dgm:t>
        <a:bodyPr/>
        <a:lstStyle/>
        <a:p>
          <a:endParaRPr lang="ru-RU"/>
        </a:p>
      </dgm:t>
    </dgm:pt>
    <dgm:pt modelId="{0188DD12-686F-4326-B31E-54D90616AB67}" type="pres">
      <dgm:prSet presAssocID="{9F22AAF9-6E68-4DDE-B3DC-6120131E8F55}" presName="connector3" presStyleLbl="sibTrans2D1" presStyleIdx="2" presStyleCnt="3" custScaleX="90152" custScaleY="88750" custLinFactNeighborX="91241" custLinFactNeighborY="44509"/>
      <dgm:spPr/>
      <dgm:t>
        <a:bodyPr/>
        <a:lstStyle/>
        <a:p>
          <a:endParaRPr lang="ru-RU"/>
        </a:p>
      </dgm:t>
    </dgm:pt>
  </dgm:ptLst>
  <dgm:cxnLst>
    <dgm:cxn modelId="{84D870BB-D292-4C53-B83F-F73F8E5E3AB1}" type="presOf" srcId="{7AC41891-BAB6-4E1F-9952-CBB37B91357C}" destId="{35B7AA94-81BA-4359-AD52-558E136648F2}" srcOrd="1" destOrd="0" presId="urn:microsoft.com/office/officeart/2005/8/layout/gear1"/>
    <dgm:cxn modelId="{3967475B-C013-491B-B6C2-1A2D2A4459C6}" type="presOf" srcId="{9F22AAF9-6E68-4DDE-B3DC-6120131E8F55}" destId="{0188DD12-686F-4326-B31E-54D90616AB67}" srcOrd="0" destOrd="0" presId="urn:microsoft.com/office/officeart/2005/8/layout/gear1"/>
    <dgm:cxn modelId="{B71C2067-1C9C-49A8-8ABF-DE23A9389883}" srcId="{767923F7-49F0-4467-9F14-8ADE8DE67953}" destId="{EE386FD4-5179-401B-8E2D-E3317B373ADF}" srcOrd="0" destOrd="0" parTransId="{7A3DC225-8614-4D7A-B6E3-3BB2858B2CFF}" sibTransId="{27246D93-DAB6-40D7-9229-AD92B4707905}"/>
    <dgm:cxn modelId="{74A009C7-58D2-48B0-A601-8C09C184FF30}" type="presOf" srcId="{27246D93-DAB6-40D7-9229-AD92B4707905}" destId="{1CE40516-E506-441F-A0E6-E2386F1B2CC8}" srcOrd="0" destOrd="0" presId="urn:microsoft.com/office/officeart/2005/8/layout/gear1"/>
    <dgm:cxn modelId="{27DE12B6-7AAE-4ADF-843F-B4DDE720FB69}" type="presOf" srcId="{EE386FD4-5179-401B-8E2D-E3317B373ADF}" destId="{A1B8C3FE-8657-4B56-922A-2CA5FF36A113}" srcOrd="1" destOrd="0" presId="urn:microsoft.com/office/officeart/2005/8/layout/gear1"/>
    <dgm:cxn modelId="{39E34C10-2E07-4B5A-8839-33DF4D2B21F2}" srcId="{767923F7-49F0-4467-9F14-8ADE8DE67953}" destId="{8AEEEAE4-7D85-4EDD-B6D7-DDAD499AB136}" srcOrd="2" destOrd="0" parTransId="{DE722347-3B15-4F46-8D4E-FCA3A98EFA06}" sibTransId="{9F22AAF9-6E68-4DDE-B3DC-6120131E8F55}"/>
    <dgm:cxn modelId="{CCEB05D4-7521-4321-AEAF-4CEBA5964150}" type="presOf" srcId="{767923F7-49F0-4467-9F14-8ADE8DE67953}" destId="{043DD38F-3D51-432C-97B0-38AE5F452A95}" srcOrd="0" destOrd="0" presId="urn:microsoft.com/office/officeart/2005/8/layout/gear1"/>
    <dgm:cxn modelId="{4B1CB111-2578-41DC-9923-6978C8EE8D9C}" type="presOf" srcId="{8AEEEAE4-7D85-4EDD-B6D7-DDAD499AB136}" destId="{7E8461A0-D54E-40A5-B0A1-709BB2578D82}" srcOrd="0" destOrd="0" presId="urn:microsoft.com/office/officeart/2005/8/layout/gear1"/>
    <dgm:cxn modelId="{04B3E635-18D7-41DB-BB06-88B0942E410F}" srcId="{767923F7-49F0-4467-9F14-8ADE8DE67953}" destId="{0F042094-DE4A-4685-B351-DA4DAF56111F}" srcOrd="3" destOrd="0" parTransId="{B4ACF64E-028D-47E6-ACA8-CF32AD1D0A52}" sibTransId="{9309E480-AAF0-4CCF-83ED-50DDBFFF9023}"/>
    <dgm:cxn modelId="{9545828D-BDBE-40B2-9371-DBB53C572163}" type="presOf" srcId="{7AC41891-BAB6-4E1F-9952-CBB37B91357C}" destId="{116D36B4-4133-478A-B319-62D261878BFC}" srcOrd="0" destOrd="0" presId="urn:microsoft.com/office/officeart/2005/8/layout/gear1"/>
    <dgm:cxn modelId="{D782F9B8-6827-4CF1-AB0B-40669F483BF5}" type="presOf" srcId="{EE386FD4-5179-401B-8E2D-E3317B373ADF}" destId="{E6543DCC-46B9-43BC-91AC-1F2549E97DE6}" srcOrd="0" destOrd="0" presId="urn:microsoft.com/office/officeart/2005/8/layout/gear1"/>
    <dgm:cxn modelId="{15901495-64F6-4035-8106-56F206A93102}" type="presOf" srcId="{EE386FD4-5179-401B-8E2D-E3317B373ADF}" destId="{D2400F43-4CDF-4C4D-BA6B-615E6938D7A2}" srcOrd="2" destOrd="0" presId="urn:microsoft.com/office/officeart/2005/8/layout/gear1"/>
    <dgm:cxn modelId="{80692FC7-21D2-45E0-A834-5121326E9569}" type="presOf" srcId="{7AC41891-BAB6-4E1F-9952-CBB37B91357C}" destId="{05A085AC-B20D-4167-975E-CE661752DD84}" srcOrd="2" destOrd="0" presId="urn:microsoft.com/office/officeart/2005/8/layout/gear1"/>
    <dgm:cxn modelId="{5680FAEB-6689-4F9B-AC42-13B8887C93C8}" type="presOf" srcId="{8AEEEAE4-7D85-4EDD-B6D7-DDAD499AB136}" destId="{E295EF1D-61E2-49EF-AD6F-2E93A6CDECB0}" srcOrd="2" destOrd="0" presId="urn:microsoft.com/office/officeart/2005/8/layout/gear1"/>
    <dgm:cxn modelId="{B54215D8-356F-4BB7-87E2-BB0E0CA4A6B6}" srcId="{767923F7-49F0-4467-9F14-8ADE8DE67953}" destId="{7AC41891-BAB6-4E1F-9952-CBB37B91357C}" srcOrd="1" destOrd="0" parTransId="{EA4E76A0-670F-4EE4-99A1-C19E8023CF3C}" sibTransId="{399E324D-E7B5-430C-AA59-CE5DCB169057}"/>
    <dgm:cxn modelId="{BF1E487F-E5C5-49EE-83DB-6594435CE863}" type="presOf" srcId="{399E324D-E7B5-430C-AA59-CE5DCB169057}" destId="{011600C5-DA6A-4E1E-8111-9A9C214B2103}" srcOrd="0" destOrd="0" presId="urn:microsoft.com/office/officeart/2005/8/layout/gear1"/>
    <dgm:cxn modelId="{AC14AE58-CDAE-4580-BB81-639C19DD319A}" type="presOf" srcId="{8AEEEAE4-7D85-4EDD-B6D7-DDAD499AB136}" destId="{D1CD935C-95A4-4259-B0C9-720292667C8E}" srcOrd="1" destOrd="0" presId="urn:microsoft.com/office/officeart/2005/8/layout/gear1"/>
    <dgm:cxn modelId="{907C9A43-5953-4737-980E-B110EE2051A7}" type="presOf" srcId="{8AEEEAE4-7D85-4EDD-B6D7-DDAD499AB136}" destId="{D5CF429C-2BF3-496E-B6B5-82C9BED843B3}" srcOrd="3" destOrd="0" presId="urn:microsoft.com/office/officeart/2005/8/layout/gear1"/>
    <dgm:cxn modelId="{B8C11582-DA55-4C45-9F46-17627BF4647C}" srcId="{767923F7-49F0-4467-9F14-8ADE8DE67953}" destId="{67C73C8B-109D-4BCC-88E2-16125AC7FB83}" srcOrd="4" destOrd="0" parTransId="{B198E0B1-046E-4DA6-833C-696D521534DD}" sibTransId="{1A992969-A30B-4FAB-B76B-51BC8AD25629}"/>
    <dgm:cxn modelId="{243EBE1F-73E2-4250-A640-C57AD73CFB06}" type="presParOf" srcId="{043DD38F-3D51-432C-97B0-38AE5F452A95}" destId="{E6543DCC-46B9-43BC-91AC-1F2549E97DE6}" srcOrd="0" destOrd="0" presId="urn:microsoft.com/office/officeart/2005/8/layout/gear1"/>
    <dgm:cxn modelId="{E8158861-4E78-4ED7-BBD7-F9ED2A2BD9C7}" type="presParOf" srcId="{043DD38F-3D51-432C-97B0-38AE5F452A95}" destId="{A1B8C3FE-8657-4B56-922A-2CA5FF36A113}" srcOrd="1" destOrd="0" presId="urn:microsoft.com/office/officeart/2005/8/layout/gear1"/>
    <dgm:cxn modelId="{AEEF480E-343E-4AF9-A4CA-69A9BCF980AB}" type="presParOf" srcId="{043DD38F-3D51-432C-97B0-38AE5F452A95}" destId="{D2400F43-4CDF-4C4D-BA6B-615E6938D7A2}" srcOrd="2" destOrd="0" presId="urn:microsoft.com/office/officeart/2005/8/layout/gear1"/>
    <dgm:cxn modelId="{2B60F29F-3D7E-46F4-835D-043A2B9123DA}" type="presParOf" srcId="{043DD38F-3D51-432C-97B0-38AE5F452A95}" destId="{116D36B4-4133-478A-B319-62D261878BFC}" srcOrd="3" destOrd="0" presId="urn:microsoft.com/office/officeart/2005/8/layout/gear1"/>
    <dgm:cxn modelId="{EF8D40D4-00AA-4F18-A8A9-2FE3C3F3428B}" type="presParOf" srcId="{043DD38F-3D51-432C-97B0-38AE5F452A95}" destId="{35B7AA94-81BA-4359-AD52-558E136648F2}" srcOrd="4" destOrd="0" presId="urn:microsoft.com/office/officeart/2005/8/layout/gear1"/>
    <dgm:cxn modelId="{CEB32181-E21A-41C0-BCDA-CD96EE81B26D}" type="presParOf" srcId="{043DD38F-3D51-432C-97B0-38AE5F452A95}" destId="{05A085AC-B20D-4167-975E-CE661752DD84}" srcOrd="5" destOrd="0" presId="urn:microsoft.com/office/officeart/2005/8/layout/gear1"/>
    <dgm:cxn modelId="{D5126829-74B7-4185-BE25-81817C9AED36}" type="presParOf" srcId="{043DD38F-3D51-432C-97B0-38AE5F452A95}" destId="{7E8461A0-D54E-40A5-B0A1-709BB2578D82}" srcOrd="6" destOrd="0" presId="urn:microsoft.com/office/officeart/2005/8/layout/gear1"/>
    <dgm:cxn modelId="{7720C15D-B466-407B-9BB9-E053998407C7}" type="presParOf" srcId="{043DD38F-3D51-432C-97B0-38AE5F452A95}" destId="{D1CD935C-95A4-4259-B0C9-720292667C8E}" srcOrd="7" destOrd="0" presId="urn:microsoft.com/office/officeart/2005/8/layout/gear1"/>
    <dgm:cxn modelId="{FC48D494-4BAC-4F84-AA1B-41C7C95BD578}" type="presParOf" srcId="{043DD38F-3D51-432C-97B0-38AE5F452A95}" destId="{E295EF1D-61E2-49EF-AD6F-2E93A6CDECB0}" srcOrd="8" destOrd="0" presId="urn:microsoft.com/office/officeart/2005/8/layout/gear1"/>
    <dgm:cxn modelId="{E65C3359-93BF-43DD-9B73-E2C6B2B8B6BD}" type="presParOf" srcId="{043DD38F-3D51-432C-97B0-38AE5F452A95}" destId="{D5CF429C-2BF3-496E-B6B5-82C9BED843B3}" srcOrd="9" destOrd="0" presId="urn:microsoft.com/office/officeart/2005/8/layout/gear1"/>
    <dgm:cxn modelId="{823A7445-AC08-40CB-86CF-74D1B5BB93B5}" type="presParOf" srcId="{043DD38F-3D51-432C-97B0-38AE5F452A95}" destId="{1CE40516-E506-441F-A0E6-E2386F1B2CC8}" srcOrd="10" destOrd="0" presId="urn:microsoft.com/office/officeart/2005/8/layout/gear1"/>
    <dgm:cxn modelId="{F06F8849-3302-49D7-8DE7-ED20DAF94D64}" type="presParOf" srcId="{043DD38F-3D51-432C-97B0-38AE5F452A95}" destId="{011600C5-DA6A-4E1E-8111-9A9C214B2103}" srcOrd="11" destOrd="0" presId="urn:microsoft.com/office/officeart/2005/8/layout/gear1"/>
    <dgm:cxn modelId="{6693B08F-EF7E-43EC-B9CF-6A8ADA1A8A13}" type="presParOf" srcId="{043DD38F-3D51-432C-97B0-38AE5F452A95}" destId="{0188DD12-686F-4326-B31E-54D90616AB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8FA69B-F152-4353-8A12-A0EB8A38A551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A2D44A-E69F-42C0-ACB8-E153177EFD21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ООО «</a:t>
          </a:r>
          <a:r>
            <a:rPr lang="en-US" sz="2000" b="1" i="0" dirty="0" smtClean="0">
              <a:latin typeface="Liberation Serif" panose="02020603050405020304" pitchFamily="18" charset="0"/>
            </a:rPr>
            <a:t>SLK Cement</a:t>
          </a:r>
          <a:r>
            <a:rPr lang="ru-RU" sz="2000" b="1" baseline="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»</a:t>
          </a:r>
          <a:r>
            <a:rPr lang="ru-RU" sz="2000" b="1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                                      </a:t>
          </a:r>
          <a:endParaRPr lang="ru-RU" sz="2000" b="1" dirty="0">
            <a:solidFill>
              <a:schemeClr val="tx2">
                <a:lumMod val="75000"/>
              </a:schemeClr>
            </a:solidFill>
            <a:latin typeface="Liberation Serif" panose="02020603050405020304" pitchFamily="18" charset="0"/>
          </a:endParaRPr>
        </a:p>
      </dgm:t>
    </dgm:pt>
    <dgm:pt modelId="{5411E508-C3D9-449A-8274-E6DAD7F696D3}" type="parTrans" cxnId="{7CFD8931-78BC-4887-87E2-01FF189CA519}">
      <dgm:prSet/>
      <dgm:spPr/>
      <dgm:t>
        <a:bodyPr/>
        <a:lstStyle/>
        <a:p>
          <a:endParaRPr lang="ru-RU"/>
        </a:p>
      </dgm:t>
    </dgm:pt>
    <dgm:pt modelId="{75AFADC1-610F-4636-8EC3-1BC572FD0EBE}" type="sibTrans" cxnId="{7CFD8931-78BC-4887-87E2-01FF189CA519}">
      <dgm:prSet/>
      <dgm:spPr/>
      <dgm:t>
        <a:bodyPr/>
        <a:lstStyle/>
        <a:p>
          <a:endParaRPr lang="ru-RU"/>
        </a:p>
      </dgm:t>
    </dgm:pt>
    <dgm:pt modelId="{65806BF6-B3BE-4ED2-A14E-599B1EC29988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2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ООО «</a:t>
          </a:r>
          <a:r>
            <a:rPr lang="ru-RU" sz="2000" b="1" baseline="0" dirty="0" err="1" smtClean="0">
              <a:solidFill>
                <a:schemeClr val="tx1"/>
              </a:solidFill>
              <a:latin typeface="Liberation Serif" panose="02020603050405020304" pitchFamily="18" charset="0"/>
            </a:rPr>
            <a:t>Староцементный</a:t>
          </a:r>
          <a:r>
            <a:rPr lang="ru-RU" sz="2000" b="1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 завод»</a:t>
          </a:r>
          <a:endParaRPr lang="ru-RU" sz="2000" baseline="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389AC65E-2561-4010-85EB-89F6C2B1BE7F}" type="parTrans" cxnId="{B95BED90-2807-49A7-BC6F-3A321272C892}">
      <dgm:prSet/>
      <dgm:spPr/>
      <dgm:t>
        <a:bodyPr/>
        <a:lstStyle/>
        <a:p>
          <a:endParaRPr lang="ru-RU"/>
        </a:p>
      </dgm:t>
    </dgm:pt>
    <dgm:pt modelId="{0D0B234D-3CA8-4631-9E9A-8CAAA8309153}" type="sibTrans" cxnId="{B95BED90-2807-49A7-BC6F-3A321272C892}">
      <dgm:prSet/>
      <dgm:spPr/>
      <dgm:t>
        <a:bodyPr/>
        <a:lstStyle/>
        <a:p>
          <a:endParaRPr lang="ru-RU"/>
        </a:p>
      </dgm:t>
    </dgm:pt>
    <dgm:pt modelId="{0237BCD8-2D58-42E4-B0DC-02F720ADCACA}">
      <dgm:prSet phldrT="[Текст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ОАО «</a:t>
          </a:r>
          <a:r>
            <a:rPr lang="ru-RU" sz="2000" b="1" baseline="0" dirty="0" err="1" smtClean="0">
              <a:solidFill>
                <a:schemeClr val="tx1"/>
              </a:solidFill>
              <a:latin typeface="Liberation Serif" panose="02020603050405020304" pitchFamily="18" charset="0"/>
            </a:rPr>
            <a:t>Сухоложский</a:t>
          </a:r>
          <a:r>
            <a:rPr lang="ru-RU" sz="2000" b="1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 огнеупорный завод»</a:t>
          </a:r>
        </a:p>
      </dgm:t>
    </dgm:pt>
    <dgm:pt modelId="{C4602C20-76EB-4777-9461-A48422B9414B}" type="parTrans" cxnId="{764FB44C-A5D9-4871-A5E6-46B02EC2B243}">
      <dgm:prSet/>
      <dgm:spPr/>
      <dgm:t>
        <a:bodyPr/>
        <a:lstStyle/>
        <a:p>
          <a:endParaRPr lang="ru-RU"/>
        </a:p>
      </dgm:t>
    </dgm:pt>
    <dgm:pt modelId="{C9201E26-D750-42CF-AFBA-30F055B296DB}" type="sibTrans" cxnId="{764FB44C-A5D9-4871-A5E6-46B02EC2B243}">
      <dgm:prSet/>
      <dgm:spPr/>
      <dgm:t>
        <a:bodyPr/>
        <a:lstStyle/>
        <a:p>
          <a:endParaRPr lang="ru-RU"/>
        </a:p>
      </dgm:t>
    </dgm:pt>
    <dgm:pt modelId="{496089B1-692C-48F8-89D5-B9F16530D402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ООО «ФОРЭС»</a:t>
          </a:r>
          <a:endParaRPr lang="ru-RU" sz="2000" b="1" baseline="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A661B794-C67B-4417-933C-7F35BEAB0176}" type="parTrans" cxnId="{4E42F750-D14E-41B3-B4AF-89E4540A27C9}">
      <dgm:prSet/>
      <dgm:spPr/>
      <dgm:t>
        <a:bodyPr/>
        <a:lstStyle/>
        <a:p>
          <a:endParaRPr lang="ru-RU"/>
        </a:p>
      </dgm:t>
    </dgm:pt>
    <dgm:pt modelId="{4FED81E5-97C9-47CB-BF8B-16FED95581D7}" type="sibTrans" cxnId="{4E42F750-D14E-41B3-B4AF-89E4540A27C9}">
      <dgm:prSet/>
      <dgm:spPr/>
      <dgm:t>
        <a:bodyPr/>
        <a:lstStyle/>
        <a:p>
          <a:endParaRPr lang="ru-RU"/>
        </a:p>
      </dgm:t>
    </dgm:pt>
    <dgm:pt modelId="{E664F0DC-94BA-4995-BD1A-7BE4D67DA8EB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2000" b="1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АО «</a:t>
          </a:r>
          <a:r>
            <a:rPr lang="ru-RU" sz="2000" b="1" baseline="0" dirty="0" err="1" smtClean="0">
              <a:solidFill>
                <a:schemeClr val="tx1"/>
              </a:solidFill>
              <a:latin typeface="Liberation Serif" panose="02020603050405020304" pitchFamily="18" charset="0"/>
            </a:rPr>
            <a:t>Сухоложское</a:t>
          </a:r>
          <a:r>
            <a:rPr lang="ru-RU" sz="2000" b="1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 Литье»</a:t>
          </a:r>
          <a:endParaRPr lang="ru-RU" sz="2000" b="1" baseline="0" dirty="0">
            <a:solidFill>
              <a:schemeClr val="tx1"/>
            </a:solidFill>
            <a:latin typeface="Liberation Serif" panose="02020603050405020304" pitchFamily="18" charset="0"/>
          </a:endParaRPr>
        </a:p>
      </dgm:t>
    </dgm:pt>
    <dgm:pt modelId="{68DA9A52-3774-4354-AB62-503DCFC7B18A}" type="parTrans" cxnId="{DE24C7C0-F5DA-4721-97D9-76904BAF609A}">
      <dgm:prSet/>
      <dgm:spPr/>
      <dgm:t>
        <a:bodyPr/>
        <a:lstStyle/>
        <a:p>
          <a:endParaRPr lang="ru-RU"/>
        </a:p>
      </dgm:t>
    </dgm:pt>
    <dgm:pt modelId="{0B400233-42D9-40E3-B80E-C46A2CF9D58B}" type="sibTrans" cxnId="{DE24C7C0-F5DA-4721-97D9-76904BAF609A}">
      <dgm:prSet/>
      <dgm:spPr/>
      <dgm:t>
        <a:bodyPr/>
        <a:lstStyle/>
        <a:p>
          <a:endParaRPr lang="ru-RU"/>
        </a:p>
      </dgm:t>
    </dgm:pt>
    <dgm:pt modelId="{5B433258-E48C-412C-8CAF-5FB6B1D7011C}" type="pres">
      <dgm:prSet presAssocID="{598FA69B-F152-4353-8A12-A0EB8A38A55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C8E35D9D-D3CF-4FA5-BA60-93F575565D6B}" type="pres">
      <dgm:prSet presAssocID="{598FA69B-F152-4353-8A12-A0EB8A38A551}" presName="pyramid" presStyleLbl="node1" presStyleIdx="0" presStyleCnt="1" custAng="10800000" custScaleX="148000" custScaleY="94667" custLinFactNeighborX="-535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  <dgm:pt modelId="{01715E57-1B5F-4A63-8D1F-64A32F5EC750}" type="pres">
      <dgm:prSet presAssocID="{598FA69B-F152-4353-8A12-A0EB8A38A551}" presName="theList" presStyleCnt="0"/>
      <dgm:spPr/>
      <dgm:t>
        <a:bodyPr/>
        <a:lstStyle/>
        <a:p>
          <a:endParaRPr lang="ru-RU"/>
        </a:p>
      </dgm:t>
    </dgm:pt>
    <dgm:pt modelId="{1407F73B-CEC3-425F-AF03-F0C07C4E2059}" type="pres">
      <dgm:prSet presAssocID="{CAA2D44A-E69F-42C0-ACB8-E153177EFD21}" presName="aNode" presStyleLbl="fgAcc1" presStyleIdx="0" presStyleCnt="5" custScaleX="116191" custLinFactY="-1635" custLinFactNeighborX="248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06DA4-3B49-44CB-8438-0F264B2CFE82}" type="pres">
      <dgm:prSet presAssocID="{CAA2D44A-E69F-42C0-ACB8-E153177EFD21}" presName="aSpace" presStyleCnt="0"/>
      <dgm:spPr/>
      <dgm:t>
        <a:bodyPr/>
        <a:lstStyle/>
        <a:p>
          <a:endParaRPr lang="ru-RU"/>
        </a:p>
      </dgm:t>
    </dgm:pt>
    <dgm:pt modelId="{4AE3E91E-717D-4ACC-877C-C664195EF708}" type="pres">
      <dgm:prSet presAssocID="{65806BF6-B3BE-4ED2-A14E-599B1EC29988}" presName="aNode" presStyleLbl="fgAcc1" presStyleIdx="1" presStyleCnt="5" custScaleX="115855" custLinFactY="200000" custLinFactNeighborX="2656" custLinFactNeighborY="237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93E403-998F-454D-945E-3AFA87391760}" type="pres">
      <dgm:prSet presAssocID="{65806BF6-B3BE-4ED2-A14E-599B1EC29988}" presName="aSpace" presStyleCnt="0"/>
      <dgm:spPr/>
      <dgm:t>
        <a:bodyPr/>
        <a:lstStyle/>
        <a:p>
          <a:endParaRPr lang="ru-RU"/>
        </a:p>
      </dgm:t>
    </dgm:pt>
    <dgm:pt modelId="{BDE2199E-1473-426F-A6A7-CEC986EDBA3A}" type="pres">
      <dgm:prSet presAssocID="{0237BCD8-2D58-42E4-B0DC-02F720ADCACA}" presName="aNode" presStyleLbl="fgAcc1" presStyleIdx="2" presStyleCnt="5" custScaleX="117195" custLinFactNeighborX="1986" custLinFactNeighborY="-376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034AEA-00B6-4D22-95F1-9198FEEA833C}" type="pres">
      <dgm:prSet presAssocID="{0237BCD8-2D58-42E4-B0DC-02F720ADCACA}" presName="aSpace" presStyleCnt="0"/>
      <dgm:spPr/>
      <dgm:t>
        <a:bodyPr/>
        <a:lstStyle/>
        <a:p>
          <a:endParaRPr lang="ru-RU"/>
        </a:p>
      </dgm:t>
    </dgm:pt>
    <dgm:pt modelId="{ADA2E1D8-3ABE-4687-BCC5-4E41B5382FC5}" type="pres">
      <dgm:prSet presAssocID="{496089B1-692C-48F8-89D5-B9F16530D402}" presName="aNode" presStyleLbl="fgAcc1" presStyleIdx="3" presStyleCnt="5" custScaleX="117195" custLinFactY="-201607" custLinFactNeighborX="1986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2115F-ED5D-4533-91D8-B50D72259EA8}" type="pres">
      <dgm:prSet presAssocID="{496089B1-692C-48F8-89D5-B9F16530D402}" presName="aSpace" presStyleCnt="0"/>
      <dgm:spPr/>
      <dgm:t>
        <a:bodyPr/>
        <a:lstStyle/>
        <a:p>
          <a:endParaRPr lang="ru-RU"/>
        </a:p>
      </dgm:t>
    </dgm:pt>
    <dgm:pt modelId="{1713BBD1-4BE5-4D83-9072-34D7AB8A4EEC}" type="pres">
      <dgm:prSet presAssocID="{E664F0DC-94BA-4995-BD1A-7BE4D67DA8EB}" presName="aNode" presStyleLbl="fgAcc1" presStyleIdx="4" presStyleCnt="5" custScaleX="117195" custLinFactY="1607" custLinFactNeighborX="198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4B72D-5F74-4C74-B9AE-67376C482D80}" type="pres">
      <dgm:prSet presAssocID="{E664F0DC-94BA-4995-BD1A-7BE4D67DA8EB}" presName="aSpace" presStyleCnt="0"/>
      <dgm:spPr/>
      <dgm:t>
        <a:bodyPr/>
        <a:lstStyle/>
        <a:p>
          <a:endParaRPr lang="ru-RU"/>
        </a:p>
      </dgm:t>
    </dgm:pt>
  </dgm:ptLst>
  <dgm:cxnLst>
    <dgm:cxn modelId="{4E42F750-D14E-41B3-B4AF-89E4540A27C9}" srcId="{598FA69B-F152-4353-8A12-A0EB8A38A551}" destId="{496089B1-692C-48F8-89D5-B9F16530D402}" srcOrd="3" destOrd="0" parTransId="{A661B794-C67B-4417-933C-7F35BEAB0176}" sibTransId="{4FED81E5-97C9-47CB-BF8B-16FED95581D7}"/>
    <dgm:cxn modelId="{7CFD8931-78BC-4887-87E2-01FF189CA519}" srcId="{598FA69B-F152-4353-8A12-A0EB8A38A551}" destId="{CAA2D44A-E69F-42C0-ACB8-E153177EFD21}" srcOrd="0" destOrd="0" parTransId="{5411E508-C3D9-449A-8274-E6DAD7F696D3}" sibTransId="{75AFADC1-610F-4636-8EC3-1BC572FD0EBE}"/>
    <dgm:cxn modelId="{408035F5-117D-458A-8399-C5BC6ED5A721}" type="presOf" srcId="{496089B1-692C-48F8-89D5-B9F16530D402}" destId="{ADA2E1D8-3ABE-4687-BCC5-4E41B5382FC5}" srcOrd="0" destOrd="0" presId="urn:microsoft.com/office/officeart/2005/8/layout/pyramid2"/>
    <dgm:cxn modelId="{DE24C7C0-F5DA-4721-97D9-76904BAF609A}" srcId="{598FA69B-F152-4353-8A12-A0EB8A38A551}" destId="{E664F0DC-94BA-4995-BD1A-7BE4D67DA8EB}" srcOrd="4" destOrd="0" parTransId="{68DA9A52-3774-4354-AB62-503DCFC7B18A}" sibTransId="{0B400233-42D9-40E3-B80E-C46A2CF9D58B}"/>
    <dgm:cxn modelId="{B95BED90-2807-49A7-BC6F-3A321272C892}" srcId="{598FA69B-F152-4353-8A12-A0EB8A38A551}" destId="{65806BF6-B3BE-4ED2-A14E-599B1EC29988}" srcOrd="1" destOrd="0" parTransId="{389AC65E-2561-4010-85EB-89F6C2B1BE7F}" sibTransId="{0D0B234D-3CA8-4631-9E9A-8CAAA8309153}"/>
    <dgm:cxn modelId="{CA45F452-E4C2-4A50-B9A8-0A8288494DC7}" type="presOf" srcId="{E664F0DC-94BA-4995-BD1A-7BE4D67DA8EB}" destId="{1713BBD1-4BE5-4D83-9072-34D7AB8A4EEC}" srcOrd="0" destOrd="0" presId="urn:microsoft.com/office/officeart/2005/8/layout/pyramid2"/>
    <dgm:cxn modelId="{61325A2E-28A5-4C0D-885C-A5418BC72329}" type="presOf" srcId="{598FA69B-F152-4353-8A12-A0EB8A38A551}" destId="{5B433258-E48C-412C-8CAF-5FB6B1D7011C}" srcOrd="0" destOrd="0" presId="urn:microsoft.com/office/officeart/2005/8/layout/pyramid2"/>
    <dgm:cxn modelId="{B7DE842C-2DFB-4AD0-80E9-7D1FF0037611}" type="presOf" srcId="{0237BCD8-2D58-42E4-B0DC-02F720ADCACA}" destId="{BDE2199E-1473-426F-A6A7-CEC986EDBA3A}" srcOrd="0" destOrd="0" presId="urn:microsoft.com/office/officeart/2005/8/layout/pyramid2"/>
    <dgm:cxn modelId="{B372E0A6-BDEB-4D46-B0AC-2949DDEB93F5}" type="presOf" srcId="{CAA2D44A-E69F-42C0-ACB8-E153177EFD21}" destId="{1407F73B-CEC3-425F-AF03-F0C07C4E2059}" srcOrd="0" destOrd="0" presId="urn:microsoft.com/office/officeart/2005/8/layout/pyramid2"/>
    <dgm:cxn modelId="{449A127D-E7BA-4F67-BB33-113B71D371C8}" type="presOf" srcId="{65806BF6-B3BE-4ED2-A14E-599B1EC29988}" destId="{4AE3E91E-717D-4ACC-877C-C664195EF708}" srcOrd="0" destOrd="0" presId="urn:microsoft.com/office/officeart/2005/8/layout/pyramid2"/>
    <dgm:cxn modelId="{764FB44C-A5D9-4871-A5E6-46B02EC2B243}" srcId="{598FA69B-F152-4353-8A12-A0EB8A38A551}" destId="{0237BCD8-2D58-42E4-B0DC-02F720ADCACA}" srcOrd="2" destOrd="0" parTransId="{C4602C20-76EB-4777-9461-A48422B9414B}" sibTransId="{C9201E26-D750-42CF-AFBA-30F055B296DB}"/>
    <dgm:cxn modelId="{9B06859C-7267-40BF-9759-ED36838AC46D}" type="presParOf" srcId="{5B433258-E48C-412C-8CAF-5FB6B1D7011C}" destId="{C8E35D9D-D3CF-4FA5-BA60-93F575565D6B}" srcOrd="0" destOrd="0" presId="urn:microsoft.com/office/officeart/2005/8/layout/pyramid2"/>
    <dgm:cxn modelId="{6173DFD8-21F4-4891-BEB7-DB5CE2FA87C3}" type="presParOf" srcId="{5B433258-E48C-412C-8CAF-5FB6B1D7011C}" destId="{01715E57-1B5F-4A63-8D1F-64A32F5EC750}" srcOrd="1" destOrd="0" presId="urn:microsoft.com/office/officeart/2005/8/layout/pyramid2"/>
    <dgm:cxn modelId="{8608972C-2F79-402B-ADBE-31A8E38626BA}" type="presParOf" srcId="{01715E57-1B5F-4A63-8D1F-64A32F5EC750}" destId="{1407F73B-CEC3-425F-AF03-F0C07C4E2059}" srcOrd="0" destOrd="0" presId="urn:microsoft.com/office/officeart/2005/8/layout/pyramid2"/>
    <dgm:cxn modelId="{C3E13D03-E678-49CE-A159-7CF1EBA17625}" type="presParOf" srcId="{01715E57-1B5F-4A63-8D1F-64A32F5EC750}" destId="{AB806DA4-3B49-44CB-8438-0F264B2CFE82}" srcOrd="1" destOrd="0" presId="urn:microsoft.com/office/officeart/2005/8/layout/pyramid2"/>
    <dgm:cxn modelId="{D62C5912-9528-410B-A091-A2525AA01F3F}" type="presParOf" srcId="{01715E57-1B5F-4A63-8D1F-64A32F5EC750}" destId="{4AE3E91E-717D-4ACC-877C-C664195EF708}" srcOrd="2" destOrd="0" presId="urn:microsoft.com/office/officeart/2005/8/layout/pyramid2"/>
    <dgm:cxn modelId="{B66FDAA3-FA44-43EF-8C72-1E83DE00401F}" type="presParOf" srcId="{01715E57-1B5F-4A63-8D1F-64A32F5EC750}" destId="{3B93E403-998F-454D-945E-3AFA87391760}" srcOrd="3" destOrd="0" presId="urn:microsoft.com/office/officeart/2005/8/layout/pyramid2"/>
    <dgm:cxn modelId="{CC245ED3-226D-4B81-8144-F1B3628B5EED}" type="presParOf" srcId="{01715E57-1B5F-4A63-8D1F-64A32F5EC750}" destId="{BDE2199E-1473-426F-A6A7-CEC986EDBA3A}" srcOrd="4" destOrd="0" presId="urn:microsoft.com/office/officeart/2005/8/layout/pyramid2"/>
    <dgm:cxn modelId="{79292F78-0B67-44E1-A9FC-85A2AA19CF62}" type="presParOf" srcId="{01715E57-1B5F-4A63-8D1F-64A32F5EC750}" destId="{2F034AEA-00B6-4D22-95F1-9198FEEA833C}" srcOrd="5" destOrd="0" presId="urn:microsoft.com/office/officeart/2005/8/layout/pyramid2"/>
    <dgm:cxn modelId="{F52A2DBD-50BC-4EFE-9D9C-921D85A35C33}" type="presParOf" srcId="{01715E57-1B5F-4A63-8D1F-64A32F5EC750}" destId="{ADA2E1D8-3ABE-4687-BCC5-4E41B5382FC5}" srcOrd="6" destOrd="0" presId="urn:microsoft.com/office/officeart/2005/8/layout/pyramid2"/>
    <dgm:cxn modelId="{D4D88E4A-E2E1-442F-90B7-57D48072CD4E}" type="presParOf" srcId="{01715E57-1B5F-4A63-8D1F-64A32F5EC750}" destId="{3222115F-ED5D-4533-91D8-B50D72259EA8}" srcOrd="7" destOrd="0" presId="urn:microsoft.com/office/officeart/2005/8/layout/pyramid2"/>
    <dgm:cxn modelId="{2F46C5A4-5AAD-4207-AAAA-9C88FCF19FA9}" type="presParOf" srcId="{01715E57-1B5F-4A63-8D1F-64A32F5EC750}" destId="{1713BBD1-4BE5-4D83-9072-34D7AB8A4EEC}" srcOrd="8" destOrd="0" presId="urn:microsoft.com/office/officeart/2005/8/layout/pyramid2"/>
    <dgm:cxn modelId="{3E45EC62-B4DB-4D35-8356-CB81A8257DB6}" type="presParOf" srcId="{01715E57-1B5F-4A63-8D1F-64A32F5EC750}" destId="{7624B72D-5F74-4C74-B9AE-67376C482D80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FB3ADF0-E735-4E14-9572-BB8CEAF17B34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C78768-44F3-487D-861C-A6D33B9E7B92}">
      <dgm:prSet phldrT="[Текст]" custT="1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РАСХОДНОЕ ОБЯЗАТЕЛЬСТВО – </a:t>
          </a:r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обязанность выплатить денежные средства из соответствующего бюджета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9E86ACC6-31D6-49F6-BF11-3BC4DB2CCD08}" type="parTrans" cxnId="{73EED714-6E78-4B17-A46A-DF56B27E6D2B}">
      <dgm:prSet/>
      <dgm:spPr/>
      <dgm:t>
        <a:bodyPr/>
        <a:lstStyle/>
        <a:p>
          <a:endParaRPr lang="ru-RU"/>
        </a:p>
      </dgm:t>
    </dgm:pt>
    <dgm:pt modelId="{9DC1AF26-C630-4AA5-A9A5-33A030C46EF3}" type="sibTrans" cxnId="{73EED714-6E78-4B17-A46A-DF56B27E6D2B}">
      <dgm:prSet/>
      <dgm:spPr/>
      <dgm:t>
        <a:bodyPr/>
        <a:lstStyle/>
        <a:p>
          <a:endParaRPr lang="ru-RU"/>
        </a:p>
      </dgm:t>
    </dgm:pt>
    <dgm:pt modelId="{F0835112-9D06-4EE4-957B-9088B1BC37B3}">
      <dgm:prSet phldrT="[Текст]" custT="1"/>
      <dgm:spPr>
        <a:solidFill>
          <a:schemeClr val="accent1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БЮДЖЕТНЫЕ ОБЯЗАТЕЛЬСТВА </a:t>
          </a:r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– расходные обязательства, подлежащие исполнению в соответствующем финансовом году</a:t>
          </a:r>
        </a:p>
        <a:p>
          <a:pPr algn="ctr"/>
          <a:r>
            <a:rPr lang="ru-RU" sz="16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81276FB3-15C1-4603-84A3-73D68C65F586}" type="parTrans" cxnId="{A76168F6-1E28-45FA-9B4B-B8FDA6C8C501}">
      <dgm:prSet/>
      <dgm:spPr/>
      <dgm:t>
        <a:bodyPr/>
        <a:lstStyle/>
        <a:p>
          <a:endParaRPr lang="ru-RU"/>
        </a:p>
      </dgm:t>
    </dgm:pt>
    <dgm:pt modelId="{D42C7685-FD08-4338-B869-A7BBA4DB29B0}" type="sibTrans" cxnId="{A76168F6-1E28-45FA-9B4B-B8FDA6C8C501}">
      <dgm:prSet/>
      <dgm:spPr/>
      <dgm:t>
        <a:bodyPr/>
        <a:lstStyle/>
        <a:p>
          <a:endParaRPr lang="ru-RU"/>
        </a:p>
      </dgm:t>
    </dgm:pt>
    <dgm:pt modelId="{671571D6-61D6-431A-A020-ADBD6C6E56CE}">
      <dgm:prSet phldrT="[Текст]" custT="1"/>
      <dgm:spPr>
        <a:solidFill>
          <a:schemeClr val="accent2">
            <a:lumMod val="40000"/>
            <a:lumOff val="6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</a:rPr>
            <a:t>БЮДЖЕТНЫЕ АССИГНОВАНИЯ</a:t>
          </a:r>
        </a:p>
        <a:p>
          <a:pPr algn="ctr"/>
          <a:r>
            <a:rPr lang="ru-RU" sz="1400" dirty="0" smtClean="0">
              <a:solidFill>
                <a:schemeClr val="tx2">
                  <a:lumMod val="75000"/>
                </a:schemeClr>
              </a:solidFill>
            </a:rPr>
            <a:t>- 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400" dirty="0">
            <a:solidFill>
              <a:schemeClr val="tx2">
                <a:lumMod val="75000"/>
              </a:schemeClr>
            </a:solidFill>
          </a:endParaRPr>
        </a:p>
      </dgm:t>
    </dgm:pt>
    <dgm:pt modelId="{AF01F8FA-0250-459B-AA4B-F1F0805BE18A}" type="parTrans" cxnId="{28DAA396-66D7-4D20-85BF-8E60271E7E8F}">
      <dgm:prSet/>
      <dgm:spPr/>
      <dgm:t>
        <a:bodyPr/>
        <a:lstStyle/>
        <a:p>
          <a:endParaRPr lang="ru-RU"/>
        </a:p>
      </dgm:t>
    </dgm:pt>
    <dgm:pt modelId="{8E3AE2C9-9988-44EC-AAF0-9746873D3E82}" type="sibTrans" cxnId="{28DAA396-66D7-4D20-85BF-8E60271E7E8F}">
      <dgm:prSet/>
      <dgm:spPr/>
      <dgm:t>
        <a:bodyPr/>
        <a:lstStyle/>
        <a:p>
          <a:endParaRPr lang="ru-RU"/>
        </a:p>
      </dgm:t>
    </dgm:pt>
    <dgm:pt modelId="{9EB4B7E0-C772-4947-B12C-116B0E4CA6E4}" type="pres">
      <dgm:prSet presAssocID="{7FB3ADF0-E735-4E14-9572-BB8CEAF17B3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8B8BDD8-D796-483D-BB22-9E1C71C92EBD}" type="pres">
      <dgm:prSet presAssocID="{91C78768-44F3-487D-861C-A6D33B9E7B92}" presName="composite" presStyleCnt="0"/>
      <dgm:spPr/>
    </dgm:pt>
    <dgm:pt modelId="{B066EAE2-9D65-4FDB-A9C0-1ECC92CB9133}" type="pres">
      <dgm:prSet presAssocID="{91C78768-44F3-487D-861C-A6D33B9E7B92}" presName="LShape" presStyleLbl="alignNode1" presStyleIdx="0" presStyleCnt="5" custScaleX="94447" custScaleY="106156" custLinFactNeighborX="16266" custLinFactNeighborY="-495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5C754D68-59CA-4A96-B23D-62F8B14D35B6}" type="pres">
      <dgm:prSet presAssocID="{91C78768-44F3-487D-861C-A6D33B9E7B92}" presName="ParentText" presStyleLbl="revTx" presStyleIdx="0" presStyleCnt="3" custScaleX="89674" custScaleY="90082" custLinFactNeighborX="20061" custLinFactNeighborY="-29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B60EF9-00CC-4650-93D6-19E62B565F64}" type="pres">
      <dgm:prSet presAssocID="{91C78768-44F3-487D-861C-A6D33B9E7B92}" presName="Triangle" presStyleLbl="alignNode1" presStyleIdx="1" presStyleCnt="5" custLinFactNeighborX="56279" custLinFactNeighborY="3804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B629D178-4EA2-4E0D-98B2-BEF77F322F55}" type="pres">
      <dgm:prSet presAssocID="{9DC1AF26-C630-4AA5-A9A5-33A030C46EF3}" presName="sibTrans" presStyleCnt="0"/>
      <dgm:spPr/>
    </dgm:pt>
    <dgm:pt modelId="{97533B5D-7298-48D9-97C4-2CF6B64BAA3A}" type="pres">
      <dgm:prSet presAssocID="{9DC1AF26-C630-4AA5-A9A5-33A030C46EF3}" presName="space" presStyleCnt="0"/>
      <dgm:spPr/>
    </dgm:pt>
    <dgm:pt modelId="{3FA63BC7-0810-49D2-B56B-A52DA5CE559B}" type="pres">
      <dgm:prSet presAssocID="{F0835112-9D06-4EE4-957B-9088B1BC37B3}" presName="composite" presStyleCnt="0"/>
      <dgm:spPr/>
    </dgm:pt>
    <dgm:pt modelId="{2D7A526E-7A33-4E8A-8766-AA65D1CF9174}" type="pres">
      <dgm:prSet presAssocID="{F0835112-9D06-4EE4-957B-9088B1BC37B3}" presName="LShape" presStyleLbl="alignNode1" presStyleIdx="2" presStyleCnt="5" custScaleX="98550" custScaleY="97288" custLinFactNeighborX="6077" custLinFactNeighborY="-27476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85EAB2FF-62E5-486E-931B-206E0880052C}" type="pres">
      <dgm:prSet presAssocID="{F0835112-9D06-4EE4-957B-9088B1BC37B3}" presName="ParentText" presStyleLbl="revTx" presStyleIdx="1" presStyleCnt="3" custScaleX="93501" custLinFactNeighborX="6196" custLinFactNeighborY="-15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9EC9D-7A05-47CF-8B7E-C86D0FD8DA89}" type="pres">
      <dgm:prSet presAssocID="{F0835112-9D06-4EE4-957B-9088B1BC37B3}" presName="Triangle" presStyleLbl="alignNode1" presStyleIdx="3" presStyleCnt="5" custLinFactNeighborX="16478" custLinFactNeighborY="-60020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1">
            <a:lumMod val="60000"/>
            <a:lumOff val="4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4AA21861-5DCF-43D0-A3CC-D325048D3347}" type="pres">
      <dgm:prSet presAssocID="{D42C7685-FD08-4338-B869-A7BBA4DB29B0}" presName="sibTrans" presStyleCnt="0"/>
      <dgm:spPr/>
    </dgm:pt>
    <dgm:pt modelId="{38EF3BD0-B6FF-4B31-84D0-8F23C17DAB21}" type="pres">
      <dgm:prSet presAssocID="{D42C7685-FD08-4338-B869-A7BBA4DB29B0}" presName="space" presStyleCnt="0"/>
      <dgm:spPr/>
    </dgm:pt>
    <dgm:pt modelId="{052A509E-2937-448D-AB33-8F449D4B55AA}" type="pres">
      <dgm:prSet presAssocID="{671571D6-61D6-431A-A020-ADBD6C6E56CE}" presName="composite" presStyleCnt="0"/>
      <dgm:spPr/>
    </dgm:pt>
    <dgm:pt modelId="{F821AD84-9A41-48F7-A7DC-1AC11A86F6DA}" type="pres">
      <dgm:prSet presAssocID="{671571D6-61D6-431A-A020-ADBD6C6E56CE}" presName="LShape" presStyleLbl="alignNode1" presStyleIdx="4" presStyleCnt="5" custLinFactNeighborX="-817" custLinFactNeighborY="-26770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95874D9-CB26-4CF1-BF65-66A655C7CCD9}" type="pres">
      <dgm:prSet presAssocID="{671571D6-61D6-431A-A020-ADBD6C6E56CE}" presName="ParentText" presStyleLbl="revTx" presStyleIdx="2" presStyleCnt="3" custScaleX="94575" custScaleY="137186" custLinFactNeighborX="219" custLinFactNeighborY="47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DAA396-66D7-4D20-85BF-8E60271E7E8F}" srcId="{7FB3ADF0-E735-4E14-9572-BB8CEAF17B34}" destId="{671571D6-61D6-431A-A020-ADBD6C6E56CE}" srcOrd="2" destOrd="0" parTransId="{AF01F8FA-0250-459B-AA4B-F1F0805BE18A}" sibTransId="{8E3AE2C9-9988-44EC-AAF0-9746873D3E82}"/>
    <dgm:cxn modelId="{A76168F6-1E28-45FA-9B4B-B8FDA6C8C501}" srcId="{7FB3ADF0-E735-4E14-9572-BB8CEAF17B34}" destId="{F0835112-9D06-4EE4-957B-9088B1BC37B3}" srcOrd="1" destOrd="0" parTransId="{81276FB3-15C1-4603-84A3-73D68C65F586}" sibTransId="{D42C7685-FD08-4338-B869-A7BBA4DB29B0}"/>
    <dgm:cxn modelId="{25861D11-7BF6-418B-B49E-044ADA965DB1}" type="presOf" srcId="{F0835112-9D06-4EE4-957B-9088B1BC37B3}" destId="{85EAB2FF-62E5-486E-931B-206E0880052C}" srcOrd="0" destOrd="0" presId="urn:microsoft.com/office/officeart/2009/3/layout/StepUpProcess"/>
    <dgm:cxn modelId="{68919622-12D4-467E-BA9C-67AF4225844A}" type="presOf" srcId="{91C78768-44F3-487D-861C-A6D33B9E7B92}" destId="{5C754D68-59CA-4A96-B23D-62F8B14D35B6}" srcOrd="0" destOrd="0" presId="urn:microsoft.com/office/officeart/2009/3/layout/StepUpProcess"/>
    <dgm:cxn modelId="{B88FA9F8-87D3-42D9-BA8E-D0B3E11F083F}" type="presOf" srcId="{671571D6-61D6-431A-A020-ADBD6C6E56CE}" destId="{195874D9-CB26-4CF1-BF65-66A655C7CCD9}" srcOrd="0" destOrd="0" presId="urn:microsoft.com/office/officeart/2009/3/layout/StepUpProcess"/>
    <dgm:cxn modelId="{73EED714-6E78-4B17-A46A-DF56B27E6D2B}" srcId="{7FB3ADF0-E735-4E14-9572-BB8CEAF17B34}" destId="{91C78768-44F3-487D-861C-A6D33B9E7B92}" srcOrd="0" destOrd="0" parTransId="{9E86ACC6-31D6-49F6-BF11-3BC4DB2CCD08}" sibTransId="{9DC1AF26-C630-4AA5-A9A5-33A030C46EF3}"/>
    <dgm:cxn modelId="{FF829E53-F83A-44AC-A13D-9B94DA21838B}" type="presOf" srcId="{7FB3ADF0-E735-4E14-9572-BB8CEAF17B34}" destId="{9EB4B7E0-C772-4947-B12C-116B0E4CA6E4}" srcOrd="0" destOrd="0" presId="urn:microsoft.com/office/officeart/2009/3/layout/StepUpProcess"/>
    <dgm:cxn modelId="{F9851876-7604-4490-B757-FBA317056990}" type="presParOf" srcId="{9EB4B7E0-C772-4947-B12C-116B0E4CA6E4}" destId="{88B8BDD8-D796-483D-BB22-9E1C71C92EBD}" srcOrd="0" destOrd="0" presId="urn:microsoft.com/office/officeart/2009/3/layout/StepUpProcess"/>
    <dgm:cxn modelId="{A40EDAAF-0BA2-4150-BAB0-B7203D2DBDA7}" type="presParOf" srcId="{88B8BDD8-D796-483D-BB22-9E1C71C92EBD}" destId="{B066EAE2-9D65-4FDB-A9C0-1ECC92CB9133}" srcOrd="0" destOrd="0" presId="urn:microsoft.com/office/officeart/2009/3/layout/StepUpProcess"/>
    <dgm:cxn modelId="{DF69C32B-182C-45EB-BD4A-FAF109272DDE}" type="presParOf" srcId="{88B8BDD8-D796-483D-BB22-9E1C71C92EBD}" destId="{5C754D68-59CA-4A96-B23D-62F8B14D35B6}" srcOrd="1" destOrd="0" presId="urn:microsoft.com/office/officeart/2009/3/layout/StepUpProcess"/>
    <dgm:cxn modelId="{B0FB80AA-7F9D-4A6A-BE91-B254F5243242}" type="presParOf" srcId="{88B8BDD8-D796-483D-BB22-9E1C71C92EBD}" destId="{B8B60EF9-00CC-4650-93D6-19E62B565F64}" srcOrd="2" destOrd="0" presId="urn:microsoft.com/office/officeart/2009/3/layout/StepUpProcess"/>
    <dgm:cxn modelId="{722169DD-99B4-4FF5-8752-DA72AA92188A}" type="presParOf" srcId="{9EB4B7E0-C772-4947-B12C-116B0E4CA6E4}" destId="{B629D178-4EA2-4E0D-98B2-BEF77F322F55}" srcOrd="1" destOrd="0" presId="urn:microsoft.com/office/officeart/2009/3/layout/StepUpProcess"/>
    <dgm:cxn modelId="{CD663191-2045-414E-9740-24AF221A1A57}" type="presParOf" srcId="{B629D178-4EA2-4E0D-98B2-BEF77F322F55}" destId="{97533B5D-7298-48D9-97C4-2CF6B64BAA3A}" srcOrd="0" destOrd="0" presId="urn:microsoft.com/office/officeart/2009/3/layout/StepUpProcess"/>
    <dgm:cxn modelId="{10505942-C01A-4304-BEA0-97824E1FCC49}" type="presParOf" srcId="{9EB4B7E0-C772-4947-B12C-116B0E4CA6E4}" destId="{3FA63BC7-0810-49D2-B56B-A52DA5CE559B}" srcOrd="2" destOrd="0" presId="urn:microsoft.com/office/officeart/2009/3/layout/StepUpProcess"/>
    <dgm:cxn modelId="{63728876-3F28-4CE2-A260-DBB526D80DF3}" type="presParOf" srcId="{3FA63BC7-0810-49D2-B56B-A52DA5CE559B}" destId="{2D7A526E-7A33-4E8A-8766-AA65D1CF9174}" srcOrd="0" destOrd="0" presId="urn:microsoft.com/office/officeart/2009/3/layout/StepUpProcess"/>
    <dgm:cxn modelId="{2CDA7B57-65D4-484F-BE4C-A36B51C58D7B}" type="presParOf" srcId="{3FA63BC7-0810-49D2-B56B-A52DA5CE559B}" destId="{85EAB2FF-62E5-486E-931B-206E0880052C}" srcOrd="1" destOrd="0" presId="urn:microsoft.com/office/officeart/2009/3/layout/StepUpProcess"/>
    <dgm:cxn modelId="{A563402B-BCD9-448B-9EEE-61C6518B3203}" type="presParOf" srcId="{3FA63BC7-0810-49D2-B56B-A52DA5CE559B}" destId="{5909EC9D-7A05-47CF-8B7E-C86D0FD8DA89}" srcOrd="2" destOrd="0" presId="urn:microsoft.com/office/officeart/2009/3/layout/StepUpProcess"/>
    <dgm:cxn modelId="{4D1A4393-9D1D-4BF6-8094-969C0926B6E4}" type="presParOf" srcId="{9EB4B7E0-C772-4947-B12C-116B0E4CA6E4}" destId="{4AA21861-5DCF-43D0-A3CC-D325048D3347}" srcOrd="3" destOrd="0" presId="urn:microsoft.com/office/officeart/2009/3/layout/StepUpProcess"/>
    <dgm:cxn modelId="{F596E2F1-674D-432B-BA35-ECB54EBD8681}" type="presParOf" srcId="{4AA21861-5DCF-43D0-A3CC-D325048D3347}" destId="{38EF3BD0-B6FF-4B31-84D0-8F23C17DAB21}" srcOrd="0" destOrd="0" presId="urn:microsoft.com/office/officeart/2009/3/layout/StepUpProcess"/>
    <dgm:cxn modelId="{9A5093B1-263E-4CBA-8623-614CB95F0146}" type="presParOf" srcId="{9EB4B7E0-C772-4947-B12C-116B0E4CA6E4}" destId="{052A509E-2937-448D-AB33-8F449D4B55AA}" srcOrd="4" destOrd="0" presId="urn:microsoft.com/office/officeart/2009/3/layout/StepUpProcess"/>
    <dgm:cxn modelId="{D54E7799-8143-47BA-8EAB-335809FF0552}" type="presParOf" srcId="{052A509E-2937-448D-AB33-8F449D4B55AA}" destId="{F821AD84-9A41-48F7-A7DC-1AC11A86F6DA}" srcOrd="0" destOrd="0" presId="urn:microsoft.com/office/officeart/2009/3/layout/StepUpProcess"/>
    <dgm:cxn modelId="{547396B7-C5DE-40DD-AE05-5A7897D968FD}" type="presParOf" srcId="{052A509E-2937-448D-AB33-8F449D4B55AA}" destId="{195874D9-CB26-4CF1-BF65-66A655C7CCD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1C6FE-28BD-461A-8A94-3EC2DE69E978}">
      <dsp:nvSpPr>
        <dsp:cNvPr id="0" name=""/>
        <dsp:cNvSpPr/>
      </dsp:nvSpPr>
      <dsp:spPr>
        <a:xfrm rot="5400000">
          <a:off x="-285293" y="287860"/>
          <a:ext cx="1901953" cy="1331367"/>
        </a:xfrm>
        <a:prstGeom prst="chevron">
          <a:avLst/>
        </a:prstGeom>
        <a:solidFill>
          <a:srgbClr val="ED5113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668251"/>
        <a:ext cx="1331367" cy="570586"/>
      </dsp:txXfrm>
    </dsp:sp>
    <dsp:sp modelId="{B87A6B20-7D03-4A1C-B41E-3EAE4DB02A85}">
      <dsp:nvSpPr>
        <dsp:cNvPr id="0" name=""/>
        <dsp:cNvSpPr/>
      </dsp:nvSpPr>
      <dsp:spPr>
        <a:xfrm rot="5400000">
          <a:off x="4162348" y="-2828413"/>
          <a:ext cx="1236269" cy="6898232"/>
        </a:xfrm>
        <a:prstGeom prst="round2SameRect">
          <a:avLst/>
        </a:prstGeom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rgbClr val="FF0000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Бюджетный кодекс Российской Федерации</a:t>
          </a:r>
          <a:endParaRPr lang="ru-RU" sz="2000" kern="1200" dirty="0"/>
        </a:p>
      </dsp:txBody>
      <dsp:txXfrm rot="-5400000">
        <a:off x="1331367" y="62918"/>
        <a:ext cx="6837882" cy="1115569"/>
      </dsp:txXfrm>
    </dsp:sp>
    <dsp:sp modelId="{A421B1A1-F92C-4B3F-82B4-76767EE30923}">
      <dsp:nvSpPr>
        <dsp:cNvPr id="0" name=""/>
        <dsp:cNvSpPr/>
      </dsp:nvSpPr>
      <dsp:spPr>
        <a:xfrm rot="5400000">
          <a:off x="-273284" y="1943512"/>
          <a:ext cx="1901953" cy="1331367"/>
        </a:xfrm>
        <a:prstGeom prst="chevron">
          <a:avLst/>
        </a:prstGeom>
        <a:solidFill>
          <a:srgbClr val="C00000"/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2010" y="2323903"/>
        <a:ext cx="1331367" cy="570586"/>
      </dsp:txXfrm>
    </dsp:sp>
    <dsp:sp modelId="{3CCF42C1-3CCC-418C-B955-37E1F3A4FC0C}">
      <dsp:nvSpPr>
        <dsp:cNvPr id="0" name=""/>
        <dsp:cNvSpPr/>
      </dsp:nvSpPr>
      <dsp:spPr>
        <a:xfrm rot="5400000">
          <a:off x="4162348" y="-1117662"/>
          <a:ext cx="1236269" cy="6898232"/>
        </a:xfrm>
        <a:prstGeom prst="round2SameRect">
          <a:avLst/>
        </a:prstGeom>
        <a:solidFill>
          <a:srgbClr val="FF7C80"/>
        </a:solidFill>
        <a:ln w="55000" cap="flat" cmpd="thickThin" algn="ctr">
          <a:solidFill>
            <a:srgbClr val="C00000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Налоговый кодекс Российской Федерации</a:t>
          </a:r>
          <a:endParaRPr lang="ru-RU" sz="2000" kern="1200" dirty="0"/>
        </a:p>
      </dsp:txBody>
      <dsp:txXfrm rot="-5400000">
        <a:off x="1331367" y="1773669"/>
        <a:ext cx="6837882" cy="1115569"/>
      </dsp:txXfrm>
    </dsp:sp>
    <dsp:sp modelId="{3E060573-16EC-4C0E-9425-4DF9D994339B}">
      <dsp:nvSpPr>
        <dsp:cNvPr id="0" name=""/>
        <dsp:cNvSpPr/>
      </dsp:nvSpPr>
      <dsp:spPr>
        <a:xfrm rot="5400000">
          <a:off x="-285293" y="3709363"/>
          <a:ext cx="1901953" cy="1331367"/>
        </a:xfrm>
        <a:prstGeom prst="chevron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9525" cap="flat" cmpd="sng" algn="ctr">
          <a:solidFill>
            <a:schemeClr val="accent3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 rot="-5400000">
        <a:off x="1" y="4089754"/>
        <a:ext cx="1331367" cy="570586"/>
      </dsp:txXfrm>
    </dsp:sp>
    <dsp:sp modelId="{B9116403-A960-4EB4-BD9A-DB4FE6BC84B0}">
      <dsp:nvSpPr>
        <dsp:cNvPr id="0" name=""/>
        <dsp:cNvSpPr/>
      </dsp:nvSpPr>
      <dsp:spPr>
        <a:xfrm rot="5400000">
          <a:off x="4162348" y="593089"/>
          <a:ext cx="1236269" cy="6898232"/>
        </a:xfrm>
        <a:prstGeom prst="round2SameRect">
          <a:avLst/>
        </a:prstGeom>
        <a:solidFill>
          <a:srgbClr val="92D050"/>
        </a:solidFill>
        <a:ln w="55000" cap="flat" cmpd="thickThin" algn="ctr">
          <a:solidFill>
            <a:srgbClr val="00B050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Нормативно правовые документы Свердловской области, решения Думы городского округа</a:t>
          </a:r>
          <a:endParaRPr lang="ru-RU" sz="2000" kern="1200" dirty="0"/>
        </a:p>
      </dsp:txBody>
      <dsp:txXfrm rot="-5400000">
        <a:off x="1331367" y="3484420"/>
        <a:ext cx="6837882" cy="1115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79825-35D1-4358-BC6B-346D136CB426}">
      <dsp:nvSpPr>
        <dsp:cNvPr id="0" name=""/>
        <dsp:cNvSpPr/>
      </dsp:nvSpPr>
      <dsp:spPr>
        <a:xfrm>
          <a:off x="0" y="56622"/>
          <a:ext cx="2496908" cy="785808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9525" cap="flat" cmpd="sng" algn="ctr">
          <a:solidFill>
            <a:schemeClr val="accent3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Liberation Serif" panose="02020603050405020304" pitchFamily="18" charset="0"/>
            </a:rPr>
            <a:t>Администрация городского округа, Финансовое управление</a:t>
          </a:r>
          <a:endParaRPr lang="ru-RU" sz="1600" kern="1200" dirty="0">
            <a:latin typeface="Liberation Serif" panose="02020603050405020304" pitchFamily="18" charset="0"/>
          </a:endParaRPr>
        </a:p>
      </dsp:txBody>
      <dsp:txXfrm>
        <a:off x="38360" y="94982"/>
        <a:ext cx="2420188" cy="709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F322A-778E-412E-AD06-CFF69F88E200}">
      <dsp:nvSpPr>
        <dsp:cNvPr id="0" name=""/>
        <dsp:cNvSpPr/>
      </dsp:nvSpPr>
      <dsp:spPr>
        <a:xfrm>
          <a:off x="4577059" y="192056"/>
          <a:ext cx="3487840" cy="1351065"/>
        </a:xfrm>
        <a:prstGeom prst="round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55000" cap="flat" cmpd="thickThin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Доходы</a:t>
          </a:r>
          <a:endParaRPr lang="ru-RU" sz="5000" kern="1200" dirty="0">
            <a:solidFill>
              <a:schemeClr val="accent1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4643013" y="258010"/>
        <a:ext cx="3355932" cy="1219157"/>
      </dsp:txXfrm>
    </dsp:sp>
    <dsp:sp modelId="{9ACEE274-9A7E-4EF9-AFD8-06C88FDEB18D}">
      <dsp:nvSpPr>
        <dsp:cNvPr id="0" name=""/>
        <dsp:cNvSpPr/>
      </dsp:nvSpPr>
      <dsp:spPr>
        <a:xfrm>
          <a:off x="4589660" y="1800079"/>
          <a:ext cx="3475239" cy="1204681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55000" cap="flat" cmpd="thickThin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accent1">
                  <a:lumMod val="75000"/>
                </a:schemeClr>
              </a:solidFill>
            </a:rPr>
            <a:t> </a:t>
          </a:r>
          <a:r>
            <a:rPr lang="ru-RU" sz="5000" kern="12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Расходы</a:t>
          </a:r>
          <a:endParaRPr lang="ru-RU" sz="5000" kern="1200" dirty="0">
            <a:solidFill>
              <a:schemeClr val="accent1">
                <a:lumMod val="50000"/>
              </a:schemeClr>
            </a:solidFill>
            <a:latin typeface="Liberation Serif" panose="02020603050405020304" pitchFamily="18" charset="0"/>
          </a:endParaRPr>
        </a:p>
      </dsp:txBody>
      <dsp:txXfrm>
        <a:off x="4648468" y="1858887"/>
        <a:ext cx="3357623" cy="1087065"/>
      </dsp:txXfrm>
    </dsp:sp>
    <dsp:sp modelId="{332B9938-3F0A-4D2F-8536-B152D87C9DF2}">
      <dsp:nvSpPr>
        <dsp:cNvPr id="0" name=""/>
        <dsp:cNvSpPr/>
      </dsp:nvSpPr>
      <dsp:spPr>
        <a:xfrm>
          <a:off x="4589834" y="3233681"/>
          <a:ext cx="3475065" cy="1233720"/>
        </a:xfrm>
        <a:prstGeom prst="round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55000" cap="flat" cmpd="thickThin" algn="ctr">
          <a:solidFill>
            <a:schemeClr val="bg2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rPr>
            <a:t>Дефицит</a:t>
          </a:r>
        </a:p>
      </dsp:txBody>
      <dsp:txXfrm>
        <a:off x="4650059" y="3293906"/>
        <a:ext cx="3354615" cy="111327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543DCC-46B9-43BC-91AC-1F2549E97DE6}">
      <dsp:nvSpPr>
        <dsp:cNvPr id="0" name=""/>
        <dsp:cNvSpPr/>
      </dsp:nvSpPr>
      <dsp:spPr>
        <a:xfrm>
          <a:off x="6023125" y="2060829"/>
          <a:ext cx="2480860" cy="2425298"/>
        </a:xfrm>
        <a:prstGeom prst="gear9">
          <a:avLst/>
        </a:prstGeom>
        <a:solidFill>
          <a:srgbClr val="A05284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Безвозмездные поступления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70%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17736" y="2628943"/>
        <a:ext cx="1491638" cy="1246654"/>
      </dsp:txXfrm>
    </dsp:sp>
    <dsp:sp modelId="{116D36B4-4133-478A-B319-62D261878BFC}">
      <dsp:nvSpPr>
        <dsp:cNvPr id="0" name=""/>
        <dsp:cNvSpPr/>
      </dsp:nvSpPr>
      <dsp:spPr>
        <a:xfrm>
          <a:off x="3801927" y="1732745"/>
          <a:ext cx="2381013" cy="2371720"/>
        </a:xfrm>
        <a:prstGeom prst="gear6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lop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Налоговые доходы  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27%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00365" y="2333441"/>
        <a:ext cx="1184137" cy="1170328"/>
      </dsp:txXfrm>
    </dsp:sp>
    <dsp:sp modelId="{7E8461A0-D54E-40A5-B0A1-709BB2578D82}">
      <dsp:nvSpPr>
        <dsp:cNvPr id="0" name=""/>
        <dsp:cNvSpPr/>
      </dsp:nvSpPr>
      <dsp:spPr>
        <a:xfrm rot="20700000">
          <a:off x="5861241" y="388452"/>
          <a:ext cx="1701929" cy="174148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>
          <a:bevelT prst="slop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Неналоговые доходы       3%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 rot="-20700000">
        <a:off x="6232177" y="772757"/>
        <a:ext cx="960055" cy="972876"/>
      </dsp:txXfrm>
    </dsp:sp>
    <dsp:sp modelId="{1CE40516-E506-441F-A0E6-E2386F1B2CC8}">
      <dsp:nvSpPr>
        <dsp:cNvPr id="0" name=""/>
        <dsp:cNvSpPr/>
      </dsp:nvSpPr>
      <dsp:spPr>
        <a:xfrm>
          <a:off x="6326691" y="648070"/>
          <a:ext cx="2276000" cy="2208666"/>
        </a:xfrm>
        <a:prstGeom prst="circularArrow">
          <a:avLst>
            <a:gd name="adj1" fmla="val 4687"/>
            <a:gd name="adj2" fmla="val 299029"/>
            <a:gd name="adj3" fmla="val 2541147"/>
            <a:gd name="adj4" fmla="val 15808474"/>
            <a:gd name="adj5" fmla="val 5469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1600C5-DA6A-4E1E-8111-9A9C214B2103}">
      <dsp:nvSpPr>
        <dsp:cNvPr id="0" name=""/>
        <dsp:cNvSpPr/>
      </dsp:nvSpPr>
      <dsp:spPr>
        <a:xfrm>
          <a:off x="5243734" y="341254"/>
          <a:ext cx="2836071" cy="283607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8DD12-686F-4326-B31E-54D90616AB67}">
      <dsp:nvSpPr>
        <dsp:cNvPr id="0" name=""/>
        <dsp:cNvSpPr/>
      </dsp:nvSpPr>
      <dsp:spPr>
        <a:xfrm>
          <a:off x="5951475" y="1416058"/>
          <a:ext cx="2756718" cy="271384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35D9D-D3CF-4FA5-BA60-93F575565D6B}">
      <dsp:nvSpPr>
        <dsp:cNvPr id="0" name=""/>
        <dsp:cNvSpPr/>
      </dsp:nvSpPr>
      <dsp:spPr>
        <a:xfrm rot="10800000">
          <a:off x="0" y="144006"/>
          <a:ext cx="7992888" cy="511258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07F73B-CEC3-425F-AF03-F0C07C4E2059}">
      <dsp:nvSpPr>
        <dsp:cNvPr id="0" name=""/>
        <dsp:cNvSpPr/>
      </dsp:nvSpPr>
      <dsp:spPr>
        <a:xfrm>
          <a:off x="3799598" y="432045"/>
          <a:ext cx="4078757" cy="767897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ООО «</a:t>
          </a:r>
          <a:r>
            <a:rPr lang="en-US" sz="2000" b="1" i="0" kern="1200" dirty="0" smtClean="0">
              <a:latin typeface="Liberation Serif" panose="02020603050405020304" pitchFamily="18" charset="0"/>
            </a:rPr>
            <a:t>SLK Cement</a:t>
          </a:r>
          <a:r>
            <a:rPr lang="ru-RU" sz="2000" b="1" kern="1200" baseline="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»</a:t>
          </a:r>
          <a:r>
            <a:rPr lang="ru-RU" sz="2000" b="1" kern="1200" dirty="0" smtClean="0">
              <a:solidFill>
                <a:schemeClr val="tx2">
                  <a:lumMod val="75000"/>
                </a:schemeClr>
              </a:solidFill>
              <a:latin typeface="Liberation Serif" panose="02020603050405020304" pitchFamily="18" charset="0"/>
            </a:rPr>
            <a:t>                                      </a:t>
          </a:r>
          <a:endParaRPr lang="ru-RU" sz="2000" b="1" kern="1200" dirty="0">
            <a:solidFill>
              <a:schemeClr val="tx2">
                <a:lumMod val="75000"/>
              </a:schemeClr>
            </a:solidFill>
            <a:latin typeface="Liberation Serif" panose="02020603050405020304" pitchFamily="18" charset="0"/>
          </a:endParaRPr>
        </a:p>
      </dsp:txBody>
      <dsp:txXfrm>
        <a:off x="3837084" y="469531"/>
        <a:ext cx="4003785" cy="692925"/>
      </dsp:txXfrm>
    </dsp:sp>
    <dsp:sp modelId="{4AE3E91E-717D-4ACC-877C-C664195EF708}">
      <dsp:nvSpPr>
        <dsp:cNvPr id="0" name=""/>
        <dsp:cNvSpPr/>
      </dsp:nvSpPr>
      <dsp:spPr>
        <a:xfrm>
          <a:off x="3811393" y="3168351"/>
          <a:ext cx="4066962" cy="767897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000" b="1" kern="1200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ООО «</a:t>
          </a:r>
          <a:r>
            <a:rPr lang="ru-RU" sz="2000" b="1" kern="1200" baseline="0" dirty="0" err="1" smtClean="0">
              <a:solidFill>
                <a:schemeClr val="tx1"/>
              </a:solidFill>
              <a:latin typeface="Liberation Serif" panose="02020603050405020304" pitchFamily="18" charset="0"/>
            </a:rPr>
            <a:t>Староцементный</a:t>
          </a:r>
          <a:r>
            <a:rPr lang="ru-RU" sz="2000" b="1" kern="1200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 завод»</a:t>
          </a:r>
          <a:endParaRPr lang="ru-RU" sz="2000" kern="1200" baseline="0" dirty="0">
            <a:solidFill>
              <a:schemeClr val="tx1"/>
            </a:solidFill>
            <a:latin typeface="Liberation Serif" panose="02020603050405020304" pitchFamily="18" charset="0"/>
          </a:endParaRPr>
        </a:p>
      </dsp:txBody>
      <dsp:txXfrm>
        <a:off x="3848879" y="3205837"/>
        <a:ext cx="3991990" cy="692925"/>
      </dsp:txXfrm>
    </dsp:sp>
    <dsp:sp modelId="{BDE2199E-1473-426F-A6A7-CEC986EDBA3A}">
      <dsp:nvSpPr>
        <dsp:cNvPr id="0" name=""/>
        <dsp:cNvSpPr/>
      </dsp:nvSpPr>
      <dsp:spPr>
        <a:xfrm>
          <a:off x="3764354" y="2232248"/>
          <a:ext cx="4114001" cy="767897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ОАО «</a:t>
          </a:r>
          <a:r>
            <a:rPr lang="ru-RU" sz="2000" b="1" kern="1200" baseline="0" dirty="0" err="1" smtClean="0">
              <a:solidFill>
                <a:schemeClr val="tx1"/>
              </a:solidFill>
              <a:latin typeface="Liberation Serif" panose="02020603050405020304" pitchFamily="18" charset="0"/>
            </a:rPr>
            <a:t>Сухоложский</a:t>
          </a:r>
          <a:r>
            <a:rPr lang="ru-RU" sz="2000" b="1" kern="1200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 огнеупорный завод»</a:t>
          </a:r>
        </a:p>
      </dsp:txBody>
      <dsp:txXfrm>
        <a:off x="3801840" y="2269734"/>
        <a:ext cx="4039029" cy="692925"/>
      </dsp:txXfrm>
    </dsp:sp>
    <dsp:sp modelId="{ADA2E1D8-3ABE-4687-BCC5-4E41B5382FC5}">
      <dsp:nvSpPr>
        <dsp:cNvPr id="0" name=""/>
        <dsp:cNvSpPr/>
      </dsp:nvSpPr>
      <dsp:spPr>
        <a:xfrm>
          <a:off x="3764354" y="1296145"/>
          <a:ext cx="4114001" cy="767897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ООО «ФОРЭС»</a:t>
          </a:r>
          <a:endParaRPr lang="ru-RU" sz="2000" b="1" kern="1200" baseline="0" dirty="0">
            <a:solidFill>
              <a:schemeClr val="tx1"/>
            </a:solidFill>
            <a:latin typeface="Liberation Serif" panose="02020603050405020304" pitchFamily="18" charset="0"/>
          </a:endParaRPr>
        </a:p>
      </dsp:txBody>
      <dsp:txXfrm>
        <a:off x="3801840" y="1333631"/>
        <a:ext cx="4039029" cy="692925"/>
      </dsp:txXfrm>
    </dsp:sp>
    <dsp:sp modelId="{1713BBD1-4BE5-4D83-9072-34D7AB8A4EEC}">
      <dsp:nvSpPr>
        <dsp:cNvPr id="0" name=""/>
        <dsp:cNvSpPr/>
      </dsp:nvSpPr>
      <dsp:spPr>
        <a:xfrm>
          <a:off x="3764354" y="4104454"/>
          <a:ext cx="4114001" cy="767897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АО «</a:t>
          </a:r>
          <a:r>
            <a:rPr lang="ru-RU" sz="2000" b="1" kern="1200" baseline="0" dirty="0" err="1" smtClean="0">
              <a:solidFill>
                <a:schemeClr val="tx1"/>
              </a:solidFill>
              <a:latin typeface="Liberation Serif" panose="02020603050405020304" pitchFamily="18" charset="0"/>
            </a:rPr>
            <a:t>Сухоложское</a:t>
          </a:r>
          <a:r>
            <a:rPr lang="ru-RU" sz="2000" b="1" kern="1200" baseline="0" dirty="0" smtClean="0">
              <a:solidFill>
                <a:schemeClr val="tx1"/>
              </a:solidFill>
              <a:latin typeface="Liberation Serif" panose="02020603050405020304" pitchFamily="18" charset="0"/>
            </a:rPr>
            <a:t> Литье»</a:t>
          </a:r>
          <a:endParaRPr lang="ru-RU" sz="2000" b="1" kern="1200" baseline="0" dirty="0">
            <a:solidFill>
              <a:schemeClr val="tx1"/>
            </a:solidFill>
            <a:latin typeface="Liberation Serif" panose="02020603050405020304" pitchFamily="18" charset="0"/>
          </a:endParaRPr>
        </a:p>
      </dsp:txBody>
      <dsp:txXfrm>
        <a:off x="3801840" y="4141940"/>
        <a:ext cx="4039029" cy="6929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6EAE2-9D65-4FDB-A9C0-1ECC92CB9133}">
      <dsp:nvSpPr>
        <dsp:cNvPr id="0" name=""/>
        <dsp:cNvSpPr/>
      </dsp:nvSpPr>
      <dsp:spPr>
        <a:xfrm rot="5400000">
          <a:off x="838254" y="1684016"/>
          <a:ext cx="1682714" cy="2491159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lumMod val="60000"/>
            <a:lumOff val="40000"/>
          </a:schemeClr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5C754D68-59CA-4A96-B23D-62F8B14D35B6}">
      <dsp:nvSpPr>
        <dsp:cNvPr id="0" name=""/>
        <dsp:cNvSpPr/>
      </dsp:nvSpPr>
      <dsp:spPr>
        <a:xfrm>
          <a:off x="794060" y="2520280"/>
          <a:ext cx="2135374" cy="1880297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РАСХОДНОЕ ОБЯЗАТЕЛЬСТВО – </a:t>
          </a: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обязанность выплатить денежные средства из соответствующего бюджета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794060" y="2520280"/>
        <a:ext cx="2135374" cy="1880297"/>
      </dsp:txXfrm>
    </dsp:sp>
    <dsp:sp modelId="{B8B60EF9-00CC-4650-93D6-19E62B565F64}">
      <dsp:nvSpPr>
        <dsp:cNvPr id="0" name=""/>
        <dsp:cNvSpPr/>
      </dsp:nvSpPr>
      <dsp:spPr>
        <a:xfrm>
          <a:off x="2378238" y="1512168"/>
          <a:ext cx="449295" cy="449295"/>
        </a:xfrm>
        <a:prstGeom prst="triangle">
          <a:avLst>
            <a:gd name="adj" fmla="val 100000"/>
          </a:avLst>
        </a:prstGeom>
        <a:solidFill>
          <a:schemeClr val="accent1">
            <a:lumMod val="60000"/>
            <a:lumOff val="40000"/>
          </a:schemeClr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2D7A526E-7A33-4E8A-8766-AA65D1CF9174}">
      <dsp:nvSpPr>
        <dsp:cNvPr id="0" name=""/>
        <dsp:cNvSpPr/>
      </dsp:nvSpPr>
      <dsp:spPr>
        <a:xfrm rot="5400000">
          <a:off x="3535801" y="551501"/>
          <a:ext cx="1542144" cy="259938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lumMod val="75000"/>
          </a:schemeClr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85EAB2FF-62E5-486E-931B-206E0880052C}">
      <dsp:nvSpPr>
        <dsp:cNvPr id="0" name=""/>
        <dsp:cNvSpPr/>
      </dsp:nvSpPr>
      <dsp:spPr>
        <a:xfrm>
          <a:off x="3314342" y="1440160"/>
          <a:ext cx="2226505" cy="208731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БЮДЖЕТНЫЕ ОБЯЗАТЕЛЬСТВА </a:t>
          </a: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– расходные обязательства, подлежащие исполнению в соответствующем финансовом году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3314342" y="1440160"/>
        <a:ext cx="2226505" cy="2087317"/>
      </dsp:txXfrm>
    </dsp:sp>
    <dsp:sp modelId="{5909EC9D-7A05-47CF-8B7E-C86D0FD8DA89}">
      <dsp:nvSpPr>
        <dsp:cNvPr id="0" name=""/>
        <dsp:cNvSpPr/>
      </dsp:nvSpPr>
      <dsp:spPr>
        <a:xfrm>
          <a:off x="5095424" y="504058"/>
          <a:ext cx="449295" cy="449295"/>
        </a:xfrm>
        <a:prstGeom prst="triangle">
          <a:avLst>
            <a:gd name="adj" fmla="val 100000"/>
          </a:avLst>
        </a:prstGeom>
        <a:solidFill>
          <a:schemeClr val="accent1">
            <a:lumMod val="60000"/>
            <a:lumOff val="40000"/>
          </a:schemeClr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F821AD84-9A41-48F7-A7DC-1AC11A86F6DA}">
      <dsp:nvSpPr>
        <dsp:cNvPr id="0" name=""/>
        <dsp:cNvSpPr/>
      </dsp:nvSpPr>
      <dsp:spPr>
        <a:xfrm rot="5400000">
          <a:off x="6193490" y="-565877"/>
          <a:ext cx="1585133" cy="2637626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lumMod val="75000"/>
          </a:schemeClr>
        </a:solidFill>
        <a:ln w="63500" cap="flat" cmpd="thickThin" algn="ctr">
          <a:solidFill>
            <a:schemeClr val="l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  <dsp:sp modelId="{195874D9-CB26-4CF1-BF65-66A655C7CCD9}">
      <dsp:nvSpPr>
        <dsp:cNvPr id="0" name=""/>
        <dsp:cNvSpPr/>
      </dsp:nvSpPr>
      <dsp:spPr>
        <a:xfrm>
          <a:off x="6020248" y="357325"/>
          <a:ext cx="2252080" cy="2863507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2">
                  <a:lumMod val="75000"/>
                </a:schemeClr>
              </a:solidFill>
            </a:rPr>
            <a:t>БЮДЖЕТНЫЕ АССИГНОВАНИЯ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2">
                  <a:lumMod val="75000"/>
                </a:schemeClr>
              </a:solidFill>
            </a:rPr>
            <a:t>- предельные объемы денежных средств, предусмотренных в соответствующем финансовом году для исполнения бюджетных обязательств</a:t>
          </a:r>
          <a:endParaRPr lang="ru-RU" sz="14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020248" y="357325"/>
        <a:ext cx="2252080" cy="2863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0.87903</cdr:y>
    </cdr:from>
    <cdr:to>
      <cdr:x>0.99496</cdr:x>
      <cdr:y>0.98436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-611560" y="2266047"/>
          <a:ext cx="8203296" cy="27152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6350">
          <a:solidFill>
            <a:schemeClr val="accent4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800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   </a:t>
          </a:r>
          <a:r>
            <a:rPr lang="ru-RU" sz="1050" dirty="0" smtClean="0">
              <a:solidFill>
                <a:schemeClr val="tx1"/>
              </a:solidFill>
              <a:latin typeface="Liberation Serif" panose="02020603050405020304" pitchFamily="18" charset="0"/>
              <a:cs typeface="Times New Roman" panose="02020603050405020304" pitchFamily="18" charset="0"/>
            </a:rPr>
            <a:t>2018 год (факт)      2019 год (план)        2020 год (факт)        2021 год (план)       2022 год (прогноз)      2023 год (прогноз)        2024 (прогноз)  </a:t>
          </a:r>
          <a:endParaRPr lang="ru-RU" sz="1050" dirty="0">
            <a:solidFill>
              <a:schemeClr val="tx1"/>
            </a:solidFill>
            <a:latin typeface="Liberation Serif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0.75676</cdr:x>
      <cdr:y>0.06061</cdr:y>
    </cdr:from>
    <cdr:to>
      <cdr:x>0.98917</cdr:x>
      <cdr:y>0.19697</cdr:y>
    </cdr:to>
    <cdr:sp macro="" textlink="">
      <cdr:nvSpPr>
        <cdr:cNvPr id="4" name="Скругленная прямоугольная выноска 3"/>
        <cdr:cNvSpPr/>
      </cdr:nvSpPr>
      <cdr:spPr>
        <a:xfrm xmlns:a="http://schemas.openxmlformats.org/drawingml/2006/main">
          <a:off x="6048672" y="288032"/>
          <a:ext cx="1857627" cy="648055"/>
        </a:xfrm>
        <a:prstGeom xmlns:a="http://schemas.openxmlformats.org/drawingml/2006/main" prst="wedgeRoundRectCallout">
          <a:avLst>
            <a:gd name="adj1" fmla="val -47675"/>
            <a:gd name="adj2" fmla="val 100713"/>
            <a:gd name="adj3" fmla="val 16667"/>
          </a:avLst>
        </a:prstGeom>
        <a:solidFill xmlns:a="http://schemas.openxmlformats.org/drawingml/2006/main">
          <a:srgbClr val="FF7C8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32 277,4 тыс. руб. </a:t>
          </a:r>
        </a:p>
        <a:p xmlns:a="http://schemas.openxmlformats.org/drawingml/2006/main">
          <a:pPr algn="ctr"/>
          <a:r>
            <a:rPr lang="ru-RU" sz="1600" b="1" dirty="0" smtClean="0">
              <a:solidFill>
                <a:srgbClr val="00319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(1,6%)</a:t>
          </a:r>
          <a:endParaRPr lang="ru-RU" sz="1600" b="1" dirty="0">
            <a:solidFill>
              <a:srgbClr val="00319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0.03604</cdr:x>
      <cdr:y>0.06061</cdr:y>
    </cdr:from>
    <cdr:to>
      <cdr:x>0.2973</cdr:x>
      <cdr:y>0.19697</cdr:y>
    </cdr:to>
    <cdr:sp macro="" textlink="">
      <cdr:nvSpPr>
        <cdr:cNvPr id="5" name="Скругленная прямоугольная выноска 4"/>
        <cdr:cNvSpPr/>
      </cdr:nvSpPr>
      <cdr:spPr>
        <a:xfrm xmlns:a="http://schemas.openxmlformats.org/drawingml/2006/main">
          <a:off x="288064" y="288051"/>
          <a:ext cx="2088200" cy="648054"/>
        </a:xfrm>
        <a:prstGeom xmlns:a="http://schemas.openxmlformats.org/drawingml/2006/main" prst="wedgeRoundRectCallout">
          <a:avLst>
            <a:gd name="adj1" fmla="val 44950"/>
            <a:gd name="adj2" fmla="val 99243"/>
            <a:gd name="adj3" fmla="val 16667"/>
          </a:avLst>
        </a:prstGeom>
        <a:solidFill xmlns:a="http://schemas.openxmlformats.org/drawingml/2006/main">
          <a:srgbClr val="003192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1 997 627,8 тыс. руб. (98,4%)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836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516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836" y="9429516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7217730-84C5-4072-814F-C0FAF76688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529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83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645B397-5154-41C4-83A5-49D617307B4E}" type="datetimeFigureOut">
              <a:rPr lang="ru-RU"/>
              <a:pPr>
                <a:defRPr/>
              </a:pPr>
              <a:t>24.04.2023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836" y="9429516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50B729-75D4-42B3-AB18-E9E2A5D726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6284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5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0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8780B6-766C-4568-9343-A264E7A81769}" type="slidenum">
              <a:rPr lang="ru-RU" smtClean="0"/>
              <a:pPr/>
              <a:t>2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54117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7837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96691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5864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61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6843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688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7725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50B729-75D4-42B3-AB18-E9E2A5D726A2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734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6A6C424-D79D-49F7-9E10-8E3DD0490E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060A9D-C242-45B8-86DB-E9AE31512A5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D5E0CB-8524-459D-8410-F00104AF271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1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30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30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5360D-B04C-43E7-966D-A44CF5610E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424C9D6-6ED0-4052-B6B6-BBF997A9FA6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334BC2-D8B2-48E8-AD50-8B1F032F2B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0EF4B3-421E-4C36-8357-6A650F06124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ED0105-0020-44A5-9309-7FB64B4E01E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F676F88-ACEF-4833-8AD5-C6A1B5CD446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C9F38B-A780-459E-96CC-EA2D90CF81A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113FAC-1AAD-4E31-BD44-9978B3C701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4687F61-09D0-4B32-BAB9-D4E5F37B0EE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16A05DC-CD9F-472A-8F3F-7C4FA97D54C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  <p:sldLayoutId id="2147484367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wmf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wmf"/><Relationship Id="rId4" Type="http://schemas.openxmlformats.org/officeDocument/2006/relationships/image" Target="../media/image4.wm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25.wmf"/><Relationship Id="rId4" Type="http://schemas.openxmlformats.org/officeDocument/2006/relationships/diagramData" Target="../diagrams/data4.xml"/><Relationship Id="rId9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jpeg"/><Relationship Id="rId3" Type="http://schemas.openxmlformats.org/officeDocument/2006/relationships/image" Target="../media/image26.wmf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wmf"/><Relationship Id="rId5" Type="http://schemas.openxmlformats.org/officeDocument/2006/relationships/image" Target="../media/image28.wmf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4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122787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Picture 52" descr="http://www.goslog.ru/upload/iblock/956/pobeditel-industrialnyy-peyzazh-_-027l2910161903_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38437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01551" y="1845382"/>
            <a:ext cx="1628930" cy="2015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827584" y="330789"/>
            <a:ext cx="777686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БЮДЖЕТ ДЛЯ ГРАЖДАН</a:t>
            </a:r>
            <a:endParaRPr lang="ru-RU" sz="4800" dirty="0">
              <a:solidFill>
                <a:srgbClr val="002060"/>
              </a:solidFill>
              <a:latin typeface="Liberation Serif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20130" y="4365104"/>
            <a:ext cx="8064896" cy="184997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153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305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458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61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 проекту решения Думы городского округа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«Об утверждении бюджета городского округа Сухой Лог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на 2022 год и плановый период 2023-2024 годов»</a:t>
            </a:r>
            <a:endParaRPr lang="ru-RU" sz="2400" b="1" dirty="0">
              <a:solidFill>
                <a:srgbClr val="002060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0898" name="Picture 2" descr="https://img-fotki.yandex.ru/get/3705/mari6639.a/0_12f25_b328ad12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700806"/>
            <a:ext cx="3178185" cy="22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72743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020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25527"/>
            <a:ext cx="6470823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ГРАЖДАНИН, </a:t>
            </a:r>
            <a:r>
              <a:rPr lang="ru-RU" sz="2200" b="1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</a:rPr>
              <a:t>его участие в бюджетном процессе</a:t>
            </a:r>
            <a:endParaRPr lang="ru-RU" sz="2200" b="1" dirty="0">
              <a:solidFill>
                <a:srgbClr val="003192"/>
              </a:solidFill>
              <a:effectLst/>
              <a:latin typeface="Liberation Serif" panose="02020603050405020304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323528" y="1268760"/>
            <a:ext cx="8496944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399356" y="1052736"/>
            <a:ext cx="8424936" cy="43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Помогает формировать доходную часть бюджета</a:t>
            </a:r>
            <a:endParaRPr lang="ru-RU" b="1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230016" y="1628800"/>
            <a:ext cx="4752528" cy="859929"/>
          </a:xfrm>
          <a:prstGeom prst="downArrow">
            <a:avLst/>
          </a:prstGeom>
          <a:solidFill>
            <a:srgbClr val="F7E9F1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ГРАЖДАНИН</a:t>
            </a:r>
          </a:p>
          <a:p>
            <a:pPr algn="ctr"/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как налогоплательщик</a:t>
            </a: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9" name="Picture 13" descr="C:\Documents and Settings\Светлана\Local Settings\Temporary Internet Files\Content.IE5\V3PBZLOW\%D0%BC%D0%BE%D0%BD%D0%B5%D1%82%D1%8B-%D0%B2-%D0%BA%D0%BE%D1%88%D0%B5%D0%BB%D1%8C%D0%BA%D0%B5-1357919599_8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1867" y="2573472"/>
            <a:ext cx="2500267" cy="16668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Стрелка вниз 9"/>
          <p:cNvSpPr/>
          <p:nvPr/>
        </p:nvSpPr>
        <p:spPr>
          <a:xfrm>
            <a:off x="1835696" y="4365104"/>
            <a:ext cx="5472608" cy="1152128"/>
          </a:xfrm>
          <a:prstGeom prst="downArrow">
            <a:avLst/>
          </a:prstGeom>
          <a:solidFill>
            <a:srgbClr val="F7E9F1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5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5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ГРАЖДАНИН</a:t>
            </a:r>
            <a:endParaRPr lang="ru-RU" sz="1500" b="1" dirty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500" dirty="0">
                <a:solidFill>
                  <a:srgbClr val="003192"/>
                </a:solidFill>
                <a:latin typeface="Liberation Serif" panose="02020603050405020304" pitchFamily="18" charset="0"/>
              </a:rPr>
              <a:t>как </a:t>
            </a:r>
            <a:r>
              <a:rPr lang="ru-RU" sz="15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получатель социальных гарантий</a:t>
            </a:r>
            <a:endParaRPr lang="ru-RU" sz="15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9115" y="5589240"/>
            <a:ext cx="8441357" cy="8640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Расходная часть </a:t>
            </a:r>
            <a:r>
              <a:rPr lang="ru-RU" sz="16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бюджета - </a:t>
            </a:r>
            <a:r>
              <a:rPr lang="ru-RU" sz="1600" b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получает </a:t>
            </a:r>
            <a:r>
              <a:rPr lang="ru-RU" sz="16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социальные гарантии </a:t>
            </a:r>
            <a:endParaRPr lang="ru-RU" sz="1600" b="1" dirty="0" smtClean="0">
              <a:solidFill>
                <a:srgbClr val="003192"/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(образование, ЖКХ, культура, физическая культура и спорт, социальные льготы и другие направления социальных гарантий населению) </a:t>
            </a:r>
            <a:endParaRPr lang="ru-RU" sz="16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057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9861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1605" y="259196"/>
            <a:ext cx="82296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доходов и расходов местного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за 2018-2024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годы,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 рублей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46800474"/>
              </p:ext>
            </p:extLst>
          </p:nvPr>
        </p:nvGraphicFramePr>
        <p:xfrm>
          <a:off x="591032" y="774694"/>
          <a:ext cx="8135828" cy="248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25860" y="3368993"/>
            <a:ext cx="80010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(профицит) местного бюджета,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496733022"/>
              </p:ext>
            </p:extLst>
          </p:nvPr>
        </p:nvGraphicFramePr>
        <p:xfrm>
          <a:off x="603935" y="3739545"/>
          <a:ext cx="8244850" cy="2497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524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0306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4196" y="1916953"/>
            <a:ext cx="4272207" cy="2638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                   2023 г.                  2024 г.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973984" y="260648"/>
            <a:ext cx="7872412" cy="1508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Основные сведения о бюджете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Liberation Serif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 городского округа Сухой Лог на 2022 год и плановый период  2023 и 2024 годов.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тысяч рублей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5620" name="Rectangle 150"/>
          <p:cNvSpPr>
            <a:spLocks noChangeArrowheads="1"/>
          </p:cNvSpPr>
          <p:nvPr/>
        </p:nvSpPr>
        <p:spPr bwMode="auto">
          <a:xfrm>
            <a:off x="731841" y="4965983"/>
            <a:ext cx="184710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 anchor="ctr">
            <a:spAutoFit/>
          </a:bodyPr>
          <a:lstStyle/>
          <a:p>
            <a:endParaRPr lang="ru-RU" dirty="0">
              <a:latin typeface="Garamond" pitchFamily="18" charset="0"/>
            </a:endParaRP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9890131"/>
              </p:ext>
            </p:extLst>
          </p:nvPr>
        </p:nvGraphicFramePr>
        <p:xfrm>
          <a:off x="802467" y="1916953"/>
          <a:ext cx="8064900" cy="4772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Скругленный прямоугольник 1"/>
          <p:cNvSpPr/>
          <p:nvPr/>
        </p:nvSpPr>
        <p:spPr>
          <a:xfrm>
            <a:off x="797234" y="2348880"/>
            <a:ext cx="1443547" cy="91662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2 027 599,1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333354" y="2382511"/>
            <a:ext cx="1440161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2 027 239,1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876970" y="2348880"/>
            <a:ext cx="1415112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2 114 630,7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69646" y="3861046"/>
            <a:ext cx="1443548" cy="91662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2 029 905,2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03639" y="3871808"/>
            <a:ext cx="1440160" cy="91662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2 027 239,1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876967" y="3861047"/>
            <a:ext cx="1415113" cy="9166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2 114 630,7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57415" y="5335303"/>
            <a:ext cx="1443548" cy="9166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- 2 306,1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308972" y="5335304"/>
            <a:ext cx="1440160" cy="9166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876971" y="5335305"/>
            <a:ext cx="1415110" cy="91662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2665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2227335" y="116704"/>
            <a:ext cx="5493423" cy="522164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000" dirty="0">
                <a:solidFill>
                  <a:srgbClr val="0070C0"/>
                </a:solidFill>
                <a:latin typeface="Liberation Serif" panose="02020603050405020304" pitchFamily="18" charset="0"/>
              </a:rPr>
              <a:t>Доходы бюджета</a:t>
            </a: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66" y="1527179"/>
            <a:ext cx="2847975" cy="746125"/>
          </a:xfrm>
        </p:spPr>
        <p:txBody>
          <a:bodyPr/>
          <a:lstStyle/>
          <a:p>
            <a:pPr marR="0" eaLnBrk="1" hangingPunct="1"/>
            <a:r>
              <a:rPr lang="ru-RU" altLang="ru-RU" sz="2000" dirty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69475" y="3389759"/>
            <a:ext cx="2213279" cy="248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Платежи от предоставления  казенными учреждениями различных видов услуг, продажи имущества, а также иные платежи в виде штрафов, санкций за нарушение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17948" y="2996952"/>
            <a:ext cx="2376264" cy="24860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rgbClr val="00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Поступления от других бюджетов бюджетной системы (межбюджетные трансферты), а также поступления  от физических и юридических лиц, в том числе добровольные пожертвования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60070" y="3796655"/>
            <a:ext cx="2134020" cy="248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0000"/>
                </a:solidFill>
              </a:rPr>
              <a:t>Налоги, поступление которых предусмотрено налоговым законодательством , пени и штрафы, взимаемые за нарушение налогового законодательства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884368" y="2565406"/>
            <a:ext cx="935037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446596" y="2132856"/>
            <a:ext cx="863600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84516" y="1772816"/>
            <a:ext cx="863600" cy="107961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23627" y="688976"/>
            <a:ext cx="2255989" cy="91440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slope"/>
            <a:contourClr>
              <a:schemeClr val="accent3">
                <a:satMod val="300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Безвозмездные поступления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774039" y="1124744"/>
            <a:ext cx="2208715" cy="91440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 prst="slope"/>
            <a:contourClr>
              <a:schemeClr val="accent5">
                <a:satMod val="300000"/>
              </a:schemeClr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Неналоговые доходы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325664" y="1581944"/>
            <a:ext cx="2111772" cy="914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Налоговые доходы</a:t>
            </a: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3756" name="SapphireHiddenControl" r:id="rId2" imgW="6124680" imgH="4067280"/>
        </mc:Choice>
        <mc:Fallback>
          <p:control name="SapphireHiddenControl" r:id="rId2" imgW="61246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4288" y="0"/>
                  <a:ext cx="6127751" cy="40687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252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-13320" y="15340"/>
            <a:ext cx="9144000" cy="785440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813351" y="684880"/>
            <a:ext cx="8214256" cy="136815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1800" dirty="0" smtClean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 трансферты - средства</a:t>
            </a:r>
            <a: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предоставляемые </a:t>
            </a:r>
            <a:r>
              <a:rPr lang="ru-RU" altLang="ru-RU" sz="1800" dirty="0" smtClean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 </a:t>
            </a:r>
            <a: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бюджетом бюджетной системы Российской Федерации другому бюджету бюджетной системы Российской Федерации</a:t>
            </a:r>
            <a:br>
              <a:rPr lang="ru-RU" altLang="ru-RU" sz="1800" dirty="0">
                <a:solidFill>
                  <a:srgbClr val="291B7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800" dirty="0" smtClean="0">
              <a:solidFill>
                <a:srgbClr val="291B7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1164" y="1527176"/>
            <a:ext cx="2847975" cy="746125"/>
          </a:xfrm>
        </p:spPr>
        <p:txBody>
          <a:bodyPr/>
          <a:lstStyle/>
          <a:p>
            <a:pPr marR="0" eaLnBrk="1" hangingPunct="1">
              <a:buFont typeface="Arial" pitchFamily="34" charset="0"/>
              <a:buNone/>
            </a:pPr>
            <a:r>
              <a:rPr lang="ru-RU" altLang="ru-RU" sz="2000" dirty="0" smtClean="0"/>
              <a:t>     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3234912"/>
            <a:ext cx="2589048" cy="30744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3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межбюджетные </a:t>
            </a:r>
            <a:r>
              <a:rPr lang="ru-RU" sz="1530" dirty="0">
                <a:solidFill>
                  <a:srgbClr val="000000"/>
                </a:solidFill>
                <a:latin typeface="Liberation Serif" panose="02020603050405020304" pitchFamily="18" charset="0"/>
              </a:rPr>
              <a:t>трансферты, предоставляемые бюджетам муниципальных образований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12159" y="3259716"/>
            <a:ext cx="2930869" cy="33376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межбюджетные трансферты</a:t>
            </a:r>
            <a:r>
              <a:rPr lang="ru-RU" sz="1550" dirty="0">
                <a:solidFill>
                  <a:srgbClr val="000000"/>
                </a:solidFill>
                <a:latin typeface="Liberation Serif" panose="02020603050405020304" pitchFamily="18" charset="0"/>
              </a:rPr>
              <a:t>, предоставляемые местным бюджетам в целях финансового обеспечения </a:t>
            </a:r>
            <a:r>
              <a:rPr lang="ru-RU" sz="15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расходных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 обязательств  муниципальных </a:t>
            </a:r>
            <a:r>
              <a:rPr lang="ru-RU" sz="1550" dirty="0">
                <a:solidFill>
                  <a:srgbClr val="000000"/>
                </a:solidFill>
                <a:latin typeface="Liberation Serif" panose="02020603050405020304" pitchFamily="18" charset="0"/>
              </a:rPr>
              <a:t>образований, возникающих при выполнении государственных полномочий Российской </a:t>
            </a:r>
            <a:r>
              <a:rPr lang="ru-RU" sz="15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Феде-рации</a:t>
            </a:r>
            <a:r>
              <a:rPr lang="ru-RU" sz="1550" dirty="0">
                <a:solidFill>
                  <a:srgbClr val="000000"/>
                </a:solidFill>
                <a:latin typeface="Liberation Serif" panose="02020603050405020304" pitchFamily="18" charset="0"/>
              </a:rPr>
              <a:t>, субъектов </a:t>
            </a:r>
            <a:r>
              <a:rPr lang="ru-RU" sz="1550" dirty="0" smtClean="0">
                <a:solidFill>
                  <a:srgbClr val="000000"/>
                </a:solidFill>
                <a:latin typeface="Liberation Serif" panose="02020603050405020304" pitchFamily="18" charset="0"/>
              </a:rPr>
              <a:t>РФ, </a:t>
            </a:r>
            <a:r>
              <a:rPr lang="ru-RU" sz="1550" dirty="0">
                <a:solidFill>
                  <a:srgbClr val="000000"/>
                </a:solidFill>
                <a:latin typeface="Liberation Serif" panose="02020603050405020304" pitchFamily="18" charset="0"/>
              </a:rPr>
              <a:t>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6946" y="3259716"/>
            <a:ext cx="2514895" cy="26895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rgbClr val="000000"/>
                </a:solidFill>
                <a:latin typeface="Liberation Serif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416844" y="2564904"/>
            <a:ext cx="935037" cy="65183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069621" y="2564903"/>
            <a:ext cx="863600" cy="62321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6971567" y="2564903"/>
            <a:ext cx="863600" cy="62321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E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12161" y="1916832"/>
            <a:ext cx="2836239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Субвенции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75858" y="1916832"/>
            <a:ext cx="2592287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Субсидии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1560" y="1916832"/>
            <a:ext cx="2520280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Дотации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3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551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873672" y="8163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224577" y="116704"/>
            <a:ext cx="6360046" cy="684076"/>
          </a:xfrm>
          <a:prstGeom prst="rect">
            <a:avLst/>
          </a:prstGeom>
        </p:spPr>
        <p:txBody>
          <a:bodyPr vert="horz" rtlCol="0" anchor="b">
            <a:normAutofit fontScale="9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291B7F"/>
                </a:solidFill>
                <a:effectLst/>
                <a:latin typeface="+mn-lt"/>
              </a:rPr>
              <a:t>Безвозмездные поступления</a:t>
            </a:r>
            <a:br>
              <a:rPr lang="ru-RU" altLang="ru-RU" sz="3200" dirty="0" smtClean="0">
                <a:solidFill>
                  <a:srgbClr val="291B7F"/>
                </a:solidFill>
                <a:effectLst/>
                <a:latin typeface="+mn-lt"/>
              </a:rPr>
            </a:br>
            <a:endParaRPr lang="ru-RU" altLang="ru-RU" sz="1800" dirty="0" smtClean="0">
              <a:solidFill>
                <a:srgbClr val="291B7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4780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858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40890"/>
            <a:ext cx="9144000" cy="76470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098628" y="371635"/>
            <a:ext cx="7045372" cy="44276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effectLst/>
                <a:latin typeface="Book Antiqua" pitchFamily="18" charset="0"/>
              </a:rPr>
              <a:t>Доля доходов в бюджете на 2022 год</a:t>
            </a:r>
            <a:br>
              <a:rPr lang="ru-RU" sz="2800" b="1" dirty="0" smtClean="0">
                <a:solidFill>
                  <a:srgbClr val="002060"/>
                </a:solidFill>
                <a:effectLst/>
                <a:latin typeface="Book Antiqua" pitchFamily="18" charset="0"/>
              </a:rPr>
            </a:br>
            <a:endParaRPr lang="ru-RU" sz="2800" b="1" dirty="0" smtClean="0">
              <a:solidFill>
                <a:srgbClr val="002060"/>
              </a:solidFill>
              <a:effectLst/>
              <a:latin typeface="Book Antiqu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102063"/>
              </p:ext>
            </p:extLst>
          </p:nvPr>
        </p:nvGraphicFramePr>
        <p:xfrm>
          <a:off x="285721" y="1052736"/>
          <a:ext cx="85347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42244"/>
              </p:ext>
            </p:extLst>
          </p:nvPr>
        </p:nvGraphicFramePr>
        <p:xfrm>
          <a:off x="395536" y="1196752"/>
          <a:ext cx="3744416" cy="450050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088232"/>
                <a:gridCol w="1656184"/>
              </a:tblGrid>
              <a:tr h="1116124">
                <a:tc gridSpan="2">
                  <a:txBody>
                    <a:bodyPr/>
                    <a:lstStyle/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Доходы бюджета 2022 год</a:t>
                      </a:r>
                    </a:p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 </a:t>
                      </a:r>
                    </a:p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ВСЕГО:</a:t>
                      </a:r>
                      <a:r>
                        <a:rPr lang="ru-RU" baseline="0" dirty="0" smtClean="0">
                          <a:latin typeface="Liberation Serif" panose="02020603050405020304" pitchFamily="18" charset="0"/>
                        </a:rPr>
                        <a:t>  2</a:t>
                      </a:r>
                      <a:r>
                        <a:rPr lang="ru-RU" sz="2000" baseline="0" dirty="0" smtClean="0">
                          <a:latin typeface="Liberation Serif" panose="02020603050405020304" pitchFamily="18" charset="0"/>
                        </a:rPr>
                        <a:t> 027 599,1 </a:t>
                      </a:r>
                      <a:r>
                        <a:rPr lang="ru-RU" sz="1400" dirty="0" smtClean="0">
                          <a:latin typeface="Liberation Serif" panose="02020603050405020304" pitchFamily="18" charset="0"/>
                        </a:rPr>
                        <a:t>тыс. руб.</a:t>
                      </a:r>
                      <a:endParaRPr lang="ru-RU" sz="1400" dirty="0">
                        <a:latin typeface="Liberation Serif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16124">
                <a:tc>
                  <a:txBody>
                    <a:bodyPr/>
                    <a:lstStyle/>
                    <a:p>
                      <a:pPr lvl="1" algn="l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Налоговые доходы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579 500,0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lvl="1" algn="l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Неналоговые доходы</a:t>
                      </a:r>
                      <a:endParaRPr lang="ru-RU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dirty="0" smtClean="0">
                          <a:latin typeface="Liberation Serif" panose="02020603050405020304" pitchFamily="18" charset="0"/>
                        </a:rPr>
                        <a:t>66 731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16124">
                <a:tc>
                  <a:txBody>
                    <a:bodyPr/>
                    <a:lstStyle/>
                    <a:p>
                      <a:pPr lvl="1" algn="l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Безвозмездные поступления</a:t>
                      </a:r>
                      <a:endParaRPr lang="ru-RU" sz="1600" dirty="0">
                        <a:latin typeface="Liberation Serif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/>
                      <a:r>
                        <a:rPr lang="ru-RU" sz="1600" dirty="0" smtClean="0">
                          <a:latin typeface="Liberation Serif" panose="02020603050405020304" pitchFamily="18" charset="0"/>
                        </a:rPr>
                        <a:t>1 381 367,2</a:t>
                      </a:r>
                    </a:p>
                    <a:p>
                      <a:pPr lvl="1" algn="ctr"/>
                      <a:endParaRPr lang="ru-RU" dirty="0" smtClean="0"/>
                    </a:p>
                    <a:p>
                      <a:pPr lvl="1" algn="ctr"/>
                      <a:endParaRPr lang="ru-RU" dirty="0"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8983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576" y="192409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8856" name="SapphireHiddenControl" r:id="rId2" imgW="6095880" imgH="4069080"/>
        </mc:Choice>
        <mc:Fallback>
          <p:control name="SapphireHiddenControl" r:id="rId2" imgW="6095880" imgH="40690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9337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524" y="0"/>
            <a:ext cx="9144000" cy="83671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2339752" y="151519"/>
            <a:ext cx="6696744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</a:rPr>
              <a:t>5 предприятий, формирующих треть налоговых доходов бюджета городского округа Сухой Лог</a:t>
            </a:r>
            <a:br>
              <a:rPr lang="ru-RU" sz="20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</a:rPr>
            </a:br>
            <a:endParaRPr lang="ru-RU" sz="2000" dirty="0" smtClean="0">
              <a:solidFill>
                <a:srgbClr val="002060"/>
              </a:solidFill>
              <a:effectLst/>
              <a:latin typeface="Liberation Serif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350463"/>
              </p:ext>
            </p:extLst>
          </p:nvPr>
        </p:nvGraphicFramePr>
        <p:xfrm>
          <a:off x="467544" y="1268760"/>
          <a:ext cx="822960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19672" y="2060848"/>
            <a:ext cx="6120680" cy="3240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248538995"/>
              </p:ext>
            </p:extLst>
          </p:nvPr>
        </p:nvGraphicFramePr>
        <p:xfrm>
          <a:off x="582080" y="980728"/>
          <a:ext cx="79928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18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520" y="13204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8601" y="12047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9769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524" y="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39552" y="764704"/>
            <a:ext cx="4752528" cy="149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 anchor="ctr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РАСХОДЫ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 БЮДЖЕТА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– </a:t>
            </a:r>
          </a:p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выплачиваемые из бюджета 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Garamond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денежные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средства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  <a:p>
            <a:pPr algn="ctr"/>
            <a:endParaRPr lang="ru-RU" sz="700" dirty="0">
              <a:solidFill>
                <a:schemeClr val="tx2">
                  <a:lumMod val="75000"/>
                </a:schemeClr>
              </a:solidFill>
              <a:latin typeface="Garamond" pitchFamily="18" charset="0"/>
            </a:endParaRPr>
          </a:p>
        </p:txBody>
      </p:sp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136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94343610"/>
              </p:ext>
            </p:extLst>
          </p:nvPr>
        </p:nvGraphicFramePr>
        <p:xfrm>
          <a:off x="393560" y="1628800"/>
          <a:ext cx="8331416" cy="4719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28601" y="9320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9744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6524" y="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Подзаголовок 2"/>
          <p:cNvSpPr txBox="1">
            <a:spLocks/>
          </p:cNvSpPr>
          <p:nvPr/>
        </p:nvSpPr>
        <p:spPr>
          <a:xfrm>
            <a:off x="662109" y="908719"/>
            <a:ext cx="7942339" cy="53842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273022" indent="-27302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007F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697" indent="-24603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05" indent="-246037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327" indent="-20952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C007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1937" indent="-20952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8007F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180" indent="-210290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041" indent="-182861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332" indent="-182861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624" indent="-182861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 2022 года - это программный бюджет, направлен на повышение эффективности расходования </a:t>
            </a:r>
          </a:p>
          <a:p>
            <a:pPr marL="0" indent="0" algn="ctr"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бюджетных средств</a:t>
            </a:r>
          </a:p>
          <a:p>
            <a:pPr marL="0" indent="0" algn="just">
              <a:buNone/>
              <a:defRPr/>
            </a:pPr>
            <a:endParaRPr lang="ru-RU" sz="2400" dirty="0"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3097928" y="3075235"/>
            <a:ext cx="3429000" cy="7858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tx2">
                <a:lumMod val="75000"/>
              </a:schemeClr>
            </a:solidFill>
            <a:headEnd type="none" w="med" len="med"/>
            <a:tailEnd type="oval" w="med" len="med"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Cambria" panose="02040503050406030204" pitchFamily="18" charset="0"/>
                <a:ea typeface="Batang" panose="02030600000101010101" pitchFamily="18" charset="-127"/>
              </a:rPr>
              <a:t>Расходы бюджета </a:t>
            </a:r>
            <a:r>
              <a:rPr lang="ru-RU" sz="2000" dirty="0">
                <a:latin typeface="Cambria" panose="02040503050406030204" pitchFamily="18" charset="0"/>
                <a:ea typeface="Batang" panose="02030600000101010101" pitchFamily="18" charset="-127"/>
              </a:rPr>
              <a:t>распределены по:</a:t>
            </a: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828601" y="4764597"/>
            <a:ext cx="2241396" cy="10239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Cambria" panose="02040503050406030204" pitchFamily="18" charset="0"/>
                <a:ea typeface="Batang" panose="02030600000101010101" pitchFamily="18" charset="-127"/>
              </a:rPr>
              <a:t>Разделам бюджетной классификации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6475412" y="4811586"/>
            <a:ext cx="2016224" cy="102396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dirty="0">
                <a:latin typeface="Cambria" panose="02040503050406030204" pitchFamily="18" charset="0"/>
                <a:ea typeface="Batang" panose="02030600000101010101" pitchFamily="18" charset="-127"/>
              </a:rPr>
              <a:t>Главным </a:t>
            </a:r>
            <a:r>
              <a:rPr lang="ru-RU" dirty="0" smtClean="0">
                <a:latin typeface="Cambria" panose="02040503050406030204" pitchFamily="18" charset="0"/>
                <a:ea typeface="Batang" panose="02030600000101010101" pitchFamily="18" charset="-127"/>
              </a:rPr>
              <a:t>распорядителям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684430" y="4809489"/>
            <a:ext cx="2111706" cy="989918"/>
          </a:xfrm>
          <a:prstGeom prst="roundRect">
            <a:avLst/>
          </a:prstGeom>
          <a:solidFill>
            <a:srgbClr val="CCCC00"/>
          </a:solidFill>
          <a:ln w="9525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oval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0000" tIns="46800" rIns="90000" bIns="46800">
            <a:spAutoFit/>
          </a:bodyPr>
          <a:lstStyle/>
          <a:p>
            <a:pPr algn="ctr">
              <a:defRPr/>
            </a:pPr>
            <a:r>
              <a:rPr lang="ru-RU" sz="1700" dirty="0">
                <a:latin typeface="Cambria" panose="02040503050406030204" pitchFamily="18" charset="0"/>
                <a:ea typeface="Batang" panose="02030600000101010101" pitchFamily="18" charset="-127"/>
              </a:rPr>
              <a:t>Муниципальным </a:t>
            </a:r>
            <a:r>
              <a:rPr lang="ru-RU" sz="1700" dirty="0" smtClean="0">
                <a:latin typeface="Cambria" panose="02040503050406030204" pitchFamily="18" charset="0"/>
                <a:ea typeface="Batang" panose="02030600000101010101" pitchFamily="18" charset="-127"/>
              </a:rPr>
              <a:t>программам</a:t>
            </a:r>
          </a:p>
          <a:p>
            <a:pPr algn="ctr">
              <a:defRPr/>
            </a:pPr>
            <a:endParaRPr lang="ru-RU" dirty="0">
              <a:solidFill>
                <a:srgbClr val="1C1C1C"/>
              </a:solidFill>
              <a:latin typeface="Cambria" panose="02040503050406030204" pitchFamily="18" charset="0"/>
              <a:ea typeface="Batang" panose="02030600000101010101" pitchFamily="18" charset="-127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962278" y="4371577"/>
            <a:ext cx="5460529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982785" y="4392273"/>
            <a:ext cx="0" cy="36651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422807" y="4371798"/>
            <a:ext cx="0" cy="437691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782708" y="3861048"/>
            <a:ext cx="0" cy="51052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780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828601" y="9320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60119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кругленный прямоугольник 52"/>
          <p:cNvSpPr/>
          <p:nvPr/>
        </p:nvSpPr>
        <p:spPr>
          <a:xfrm>
            <a:off x="-10666" y="56442"/>
            <a:ext cx="9144000" cy="59531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496161" y="759322"/>
            <a:ext cx="2286939" cy="477228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0100 - Общегосударственные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150889" y="5724810"/>
            <a:ext cx="1451817" cy="69226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0600 - Охрана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окружающей среды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85121" y="1298093"/>
            <a:ext cx="1719551" cy="818217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marL="342900" lvl="0" indent="-342900"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1200 -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 CYR" charset="-52"/>
                <a:cs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393709" y="6143283"/>
            <a:ext cx="1767275" cy="47294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0700 - Образование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35301" y="2611601"/>
            <a:ext cx="1165259" cy="10282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1100 –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и спорт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87823" y="5562878"/>
            <a:ext cx="1393299" cy="730663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0800 – </a:t>
            </a: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кинематография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28041" y="836713"/>
            <a:ext cx="1383064" cy="74654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0200- Национальная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252686" y="4159559"/>
            <a:ext cx="1346951" cy="107171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0500 - Жилищно-коммунальное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</a:t>
            </a: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83591" y="4130769"/>
            <a:ext cx="1008112" cy="1016131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546747" y="1313554"/>
            <a:ext cx="1008112" cy="1016131"/>
          </a:xfrm>
          <a:prstGeom prst="ellipse">
            <a:avLst/>
          </a:prstGeom>
          <a:solidFill>
            <a:srgbClr val="66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702993" y="1710787"/>
            <a:ext cx="1008112" cy="104854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65" y="13142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Text Box 109"/>
          <p:cNvSpPr txBox="1">
            <a:spLocks noChangeArrowheads="1"/>
          </p:cNvSpPr>
          <p:nvPr/>
        </p:nvSpPr>
        <p:spPr bwMode="auto">
          <a:xfrm>
            <a:off x="2210246" y="224880"/>
            <a:ext cx="6754241" cy="369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КЛАССИФИКАЦИИ  РАСХОДОВ  БЮДЖЕТА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11971" y="2391161"/>
            <a:ext cx="3456384" cy="2304256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pic>
        <p:nvPicPr>
          <p:cNvPr id="6" name="Picture 4" descr="C:\Program Files (x86)\Microsoft Office\MEDIA\CAGCAT10\j023307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8201">
            <a:off x="4565209" y="1535048"/>
            <a:ext cx="984199" cy="49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3312543" y="1313552"/>
            <a:ext cx="1008112" cy="1016131"/>
          </a:xfrm>
          <a:prstGeom prst="ellips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6350993" y="2865490"/>
            <a:ext cx="1008112" cy="1016131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480203" y="2742632"/>
            <a:ext cx="1008112" cy="1016131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3767143" y="5054813"/>
            <a:ext cx="1008112" cy="1016131"/>
          </a:xfrm>
          <a:prstGeom prst="ellips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2207915" y="1721663"/>
            <a:ext cx="1008112" cy="1016131"/>
          </a:xfrm>
          <a:prstGeom prst="ellips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2414359" y="4695418"/>
            <a:ext cx="1008112" cy="101613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25" descr="C:\Users\Наталья Константинов\AppData\Local\Microsoft\Windows\Temporary Internet Files\Content.IE5\H7G8PFJM\Znak_Uchilisha_ASVU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76" y="1858518"/>
            <a:ext cx="561984" cy="75308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7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815" y="2976315"/>
            <a:ext cx="762493" cy="7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Наталья Константинов\AppData\Local\Microsoft\Windows\Temporary Internet Files\Content.IE5\0CZTC66X\Рисунок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808" y="4840117"/>
            <a:ext cx="1019733" cy="102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:\Documents and Settings\Светлана\Local Settings\Temporary Internet Files\Content.IE5\8X2BWLMN\MC90043481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43" y="5035493"/>
            <a:ext cx="931540" cy="93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 descr="C:\Users\Наталья Константинов\AppData\Local\Microsoft\Windows\Temporary Internet Files\Content.IE5\0CZTC66X\385px-Old_camera.sv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65" y="4805884"/>
            <a:ext cx="592460" cy="81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Наталья Константинов\AppData\Local\Microsoft\Windows\Temporary Internet Files\Content.IE5\0CZTC66X\220px-IAVnashenmdvore[1]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09" y="3842681"/>
            <a:ext cx="963203" cy="96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7" descr="C:\Users\Наталья Константинов\AppData\Local\Microsoft\Windows\Temporary Internet Files\Content.IE5\0CZTC66X\527px-Sports_current_event.svg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03" y="2849028"/>
            <a:ext cx="1008112" cy="87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6891570" y="1480485"/>
            <a:ext cx="1761791" cy="966379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0300 - Национальная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и правоохранительная деятельность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4289" y="4099998"/>
            <a:ext cx="1132892" cy="929057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1000 - Социальная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</a:p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483148" y="3000672"/>
            <a:ext cx="1403967" cy="7039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0400 - Национальная </a:t>
            </a: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</a:t>
            </a:r>
          </a:p>
        </p:txBody>
      </p:sp>
      <p:sp>
        <p:nvSpPr>
          <p:cNvPr id="13" name="Стрелка вниз 12"/>
          <p:cNvSpPr/>
          <p:nvPr/>
        </p:nvSpPr>
        <p:spPr>
          <a:xfrm rot="9704278">
            <a:off x="3813439" y="2170508"/>
            <a:ext cx="360040" cy="3707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низ 40"/>
          <p:cNvSpPr/>
          <p:nvPr/>
        </p:nvSpPr>
        <p:spPr>
          <a:xfrm rot="11778204">
            <a:off x="4723191" y="2159393"/>
            <a:ext cx="360040" cy="370725"/>
          </a:xfrm>
          <a:prstGeom prst="downArrow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низ 41"/>
          <p:cNvSpPr/>
          <p:nvPr/>
        </p:nvSpPr>
        <p:spPr>
          <a:xfrm rot="8011164">
            <a:off x="2973564" y="2518499"/>
            <a:ext cx="360040" cy="370725"/>
          </a:xfrm>
          <a:prstGeom prst="downArrow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низ 42"/>
          <p:cNvSpPr/>
          <p:nvPr/>
        </p:nvSpPr>
        <p:spPr>
          <a:xfrm rot="5400000">
            <a:off x="2531951" y="3131303"/>
            <a:ext cx="360040" cy="370725"/>
          </a:xfrm>
          <a:prstGeom prst="downArrow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Стрелка вниз 43"/>
          <p:cNvSpPr/>
          <p:nvPr/>
        </p:nvSpPr>
        <p:spPr>
          <a:xfrm rot="13178597">
            <a:off x="5568117" y="2519090"/>
            <a:ext cx="360040" cy="370725"/>
          </a:xfrm>
          <a:prstGeom prst="downArrow">
            <a:avLst/>
          </a:prstGeom>
          <a:solidFill>
            <a:schemeClr val="accent4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трелка вниз 44"/>
          <p:cNvSpPr/>
          <p:nvPr/>
        </p:nvSpPr>
        <p:spPr>
          <a:xfrm rot="18361161">
            <a:off x="5816629" y="4042550"/>
            <a:ext cx="360040" cy="370725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Стрелка вниз 45"/>
          <p:cNvSpPr/>
          <p:nvPr/>
        </p:nvSpPr>
        <p:spPr>
          <a:xfrm rot="16200000">
            <a:off x="5970869" y="3223832"/>
            <a:ext cx="360040" cy="370725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Стрелка вниз 46"/>
          <p:cNvSpPr/>
          <p:nvPr/>
        </p:nvSpPr>
        <p:spPr>
          <a:xfrm rot="2042577">
            <a:off x="3224085" y="4418338"/>
            <a:ext cx="360040" cy="370725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Стрелка вниз 47"/>
          <p:cNvSpPr/>
          <p:nvPr/>
        </p:nvSpPr>
        <p:spPr>
          <a:xfrm>
            <a:off x="4121284" y="4611790"/>
            <a:ext cx="360040" cy="3707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трелка вниз 48"/>
          <p:cNvSpPr/>
          <p:nvPr/>
        </p:nvSpPr>
        <p:spPr>
          <a:xfrm rot="20007886">
            <a:off x="5067367" y="4543418"/>
            <a:ext cx="360040" cy="370725"/>
          </a:xfrm>
          <a:prstGeom prst="down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Стрелка вниз 49"/>
          <p:cNvSpPr/>
          <p:nvPr/>
        </p:nvSpPr>
        <p:spPr>
          <a:xfrm rot="3927971">
            <a:off x="2641973" y="3880817"/>
            <a:ext cx="360040" cy="370725"/>
          </a:xfrm>
          <a:prstGeom prst="downArrow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Picture 8" descr="C:\Program Files (x86)\Microsoft Office\MEDIA\CAGCAT10\j0205462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734" y="4190188"/>
            <a:ext cx="901825" cy="89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Наталья Константинов\AppData\Local\Microsoft\Windows\Temporary Internet Files\Content.IE5\UCUIBNLN\Coat_of_Arms_of_the_Russian_Federation.svg[1]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4764">
            <a:off x="3524611" y="1481984"/>
            <a:ext cx="601405" cy="71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http://animal-store.ru/img/2015/050207/505476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95" y="1985355"/>
            <a:ext cx="776551" cy="57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840961" y="101759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877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14293"/>
            <a:ext cx="8516664" cy="6455068"/>
          </a:xfrm>
        </p:spPr>
        <p:txBody>
          <a:bodyPr>
            <a:normAutofit fontScale="25000" lnSpcReduction="20000"/>
          </a:bodyPr>
          <a:lstStyle/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dirty="0"/>
              <a:t>	</a:t>
            </a:r>
          </a:p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1400" i="1" dirty="0" smtClean="0"/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400" i="1" dirty="0" smtClean="0"/>
              <a:t>	</a:t>
            </a:r>
            <a:r>
              <a:rPr lang="ru-RU" sz="1600" b="1" i="1" dirty="0" smtClean="0">
                <a:solidFill>
                  <a:srgbClr val="6600CC"/>
                </a:solidFill>
                <a:latin typeface="Garamond" pitchFamily="18" charset="0"/>
              </a:rPr>
              <a:t>		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5900" b="1" i="1" dirty="0" smtClean="0">
              <a:solidFill>
                <a:srgbClr val="6600CC"/>
              </a:solidFill>
              <a:latin typeface="Garamond" pitchFamily="18" charset="0"/>
            </a:endParaRP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9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9600" b="1" i="1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жители 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9600" b="1" i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городского округа Сухой Лог!</a:t>
            </a:r>
          </a:p>
          <a:p>
            <a:pPr marL="274292" indent="-274292"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3200" b="1" i="1" dirty="0" smtClean="0">
              <a:solidFill>
                <a:srgbClr val="6600CC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i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                             </a:t>
            </a:r>
            <a:r>
              <a:rPr lang="ru-RU" sz="4800" b="1" i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«Бюджет для граждан» </a:t>
            </a:r>
            <a:r>
              <a:rPr lang="ru-RU" sz="4800" i="1" dirty="0" smtClean="0">
                <a:solidFill>
                  <a:srgbClr val="002060"/>
                </a:solidFill>
                <a:latin typeface="Liberation Serif" panose="02020603050405020304" pitchFamily="18" charset="0"/>
              </a:rPr>
              <a:t>- это документ, содержащий основные  положения сформированного  проекта решения думы городского округа «Об утверждении бюджета городского округа Сухой Лог на 2021 год и плановый период 2022 и 2023 годов» в доступной и понятной для граждан форме. Представленная информация предназначена для широкого круга пользователей и будет интересна и полезна разным категориям населения, проявляющим активный интерес к процессу формирования бюджета городского округа. </a:t>
            </a:r>
            <a:r>
              <a:rPr lang="ru-RU" sz="4800" i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Каждый житель городского округа должен иметь возможность в полном объеме получить информацию о том, сколько городской округ зарабатывает и сколько тратит, какие программы являются для нас приоритетными, каких результатов мы хотим добиться.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i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      Мы в очередной раз разрабатываем финансовый документ, способный в доступной форме объяснить, как формируется бюджет городского округа Сухой Лог. </a:t>
            </a:r>
          </a:p>
          <a:p>
            <a:pPr marL="0" indent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i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i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                 Уважаемые жители городского округа Сухой Лог, Вам предлагается упрощенная версия бюджетного документа, которая использует неформальный язык и доступные форматы, чтобы облегчить понимание бюджета для граждан в форме презентационного материала - «Бюджет для граждан».</a:t>
            </a:r>
          </a:p>
          <a:p>
            <a:pPr marL="0" indent="457153" algn="just" eaLnBrk="1" fontAlgn="auto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4800" i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Специалистами Финансового управления Администрации городского округа Сухой Лог разработан информационно-аналитический материал о бюджете городского округа Сухой Лог на 2022 год и плановый период 2023 и 2024 годов, в котором отражены основные цели, задачи и ориентиры бюджетной политики, приведено обоснование муниципальных расходов и описание планируемых количественных и качественных результатов в понятной для неподготовленных пользователей информативной и компактной форме. </a:t>
            </a: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4400" i="1" dirty="0" smtClean="0">
              <a:solidFill>
                <a:srgbClr val="6600CC"/>
              </a:solidFill>
              <a:latin typeface="Garamond" pitchFamily="18" charset="0"/>
            </a:endParaRP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1600" b="1" dirty="0">
                <a:solidFill>
                  <a:srgbClr val="6600CC"/>
                </a:solidFill>
                <a:latin typeface="Garamond" pitchFamily="18" charset="0"/>
              </a:rPr>
              <a:t>			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       </a:t>
            </a:r>
            <a:r>
              <a:rPr lang="ru-RU" sz="6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городского округа Сухой Лог</a:t>
            </a:r>
          </a:p>
          <a:p>
            <a:pPr marL="0" indent="0" algn="r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sz="6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			</a:t>
            </a:r>
            <a:r>
              <a:rPr lang="ru-RU" sz="6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Р.Ю. Валов</a:t>
            </a:r>
            <a:endParaRPr lang="ru-RU" sz="6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292" indent="-274292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sz="6400" dirty="0"/>
          </a:p>
        </p:txBody>
      </p:sp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332656"/>
            <a:ext cx="69624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http://glava.goslog.ru/upload/main/5e8/GLAVA-SUKHOY-LOG111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64096" cy="1226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8674" name="Text Box 109"/>
          <p:cNvSpPr txBox="1">
            <a:spLocks noChangeArrowheads="1"/>
          </p:cNvSpPr>
          <p:nvPr/>
        </p:nvSpPr>
        <p:spPr bwMode="auto">
          <a:xfrm>
            <a:off x="2267744" y="312104"/>
            <a:ext cx="6624737" cy="78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003192"/>
                </a:solidFill>
                <a:latin typeface="Liberation Serif" panose="02020603050405020304" pitchFamily="18" charset="0"/>
              </a:rPr>
              <a:t>РАСПРЕДЕЛЕНИЕ РАСХОДОВ БЮДЖЕТА ПО ОТРАСЛЯМ</a:t>
            </a:r>
          </a:p>
          <a:p>
            <a:pPr algn="ctr">
              <a:spcBef>
                <a:spcPct val="50000"/>
              </a:spcBef>
            </a:pPr>
            <a:r>
              <a:rPr lang="ru-RU" b="1" i="1" dirty="0">
                <a:solidFill>
                  <a:srgbClr val="003192"/>
                </a:solidFill>
                <a:latin typeface="Liberation Serif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                </a:t>
            </a:r>
            <a:r>
              <a:rPr lang="ru-RU" b="1" i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2022 году и плановом периоде 2023-2024 гг.      </a:t>
            </a:r>
            <a:r>
              <a:rPr lang="ru-RU" sz="1200" b="1" i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Тыс. руб.                            </a:t>
            </a:r>
            <a:endParaRPr lang="ru-RU" sz="1200" i="1" dirty="0">
              <a:solidFill>
                <a:srgbClr val="003192"/>
              </a:solidFill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2833" name="Group 43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64158055"/>
              </p:ext>
            </p:extLst>
          </p:nvPr>
        </p:nvGraphicFramePr>
        <p:xfrm>
          <a:off x="395534" y="1124744"/>
          <a:ext cx="8568954" cy="510329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04057"/>
                <a:gridCol w="2520280"/>
                <a:gridCol w="1080120"/>
                <a:gridCol w="792089"/>
                <a:gridCol w="1008111"/>
                <a:gridCol w="792088"/>
                <a:gridCol w="1008112"/>
                <a:gridCol w="864097"/>
              </a:tblGrid>
              <a:tr h="61722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№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ВСЕГО РАСХОДОВ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2022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Уд. вес, %</a:t>
                      </a:r>
                      <a:endParaRPr lang="ru-RU" sz="1200" b="1" dirty="0">
                        <a:solidFill>
                          <a:srgbClr val="003192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Уд. вес, %</a:t>
                      </a:r>
                      <a:endParaRPr lang="ru-RU" sz="1200" b="1" dirty="0">
                        <a:solidFill>
                          <a:srgbClr val="003192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2024 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Liberation Serif" panose="02020603050405020304" pitchFamily="18" charset="0"/>
                        </a:rPr>
                        <a:t>Уд. вес, %</a:t>
                      </a:r>
                      <a:endParaRPr lang="ru-RU" sz="1200" b="1" dirty="0">
                        <a:solidFill>
                          <a:srgbClr val="003192"/>
                        </a:solidFill>
                        <a:latin typeface="Liberation Serif" panose="02020603050405020304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</a:tr>
              <a:tr h="2749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Общегосударственные вопросы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111 032,0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5,5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111 654,9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5,6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115 739,8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731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оборона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3 330,8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3 444,8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3 563,4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771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безопасность и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правоохранительная деятельность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12 500,0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0,6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14 495,0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0,7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14 559,5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060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4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Национальная экономика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85 207,3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4,2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54 367,2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2,7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56 264,7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71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5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Жилищно-коммунальное хозяйство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107 399,0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5,3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120 605,2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6,0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127 403,0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6,2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997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Охрана окружающей среды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3 498,0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0,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2</a:t>
                      </a:r>
                      <a:endParaRPr lang="ru-RU" sz="1200" b="0" i="0" u="none" strike="noStrike" dirty="0" smtClean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4 248,8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4 551,0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390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7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Образование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1 282 066,0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63,2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1 276 056,1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63,6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1 311 965,3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63,4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192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Культура и кинематография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151 375,3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7,5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139 862,4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7,0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148 198,0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688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Социальная политика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Arial" pitchFamily="34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156 096,8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7,7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161 307,1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8,0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165 701,1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9118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10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Физическая культура и спорт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115 900,0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5,7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120 297,6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6,0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121 384,9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5,9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Средства массовой информации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1500,0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1 500,0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+mn-cs"/>
                        </a:rPr>
                        <a:t>Условно утвержденные расходы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19 400,0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43 800,0</a:t>
                      </a:r>
                    </a:p>
                  </a:txBody>
                  <a:tcPr marL="121920" marR="121920" marT="34291" marB="3429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Liberation Serif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71176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Liberation Serif" panose="02020603050405020304" pitchFamily="18" charset="0"/>
                        </a:rPr>
                        <a:t>ИТОГО: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Times New Roman CYR" charset="-52"/>
                        <a:cs typeface="Times New Roman" pitchFamily="18" charset="0"/>
                      </a:endParaRP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2 029 905,2</a:t>
                      </a: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2 027 239,1</a:t>
                      </a: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2 114 630,7</a:t>
                      </a:r>
                    </a:p>
                  </a:txBody>
                  <a:tcPr marL="121920" marR="121920" marT="34291" marB="34291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21920" marR="121920" marT="34291" marB="34291" anchor="ctr" horzOverflow="overflow"/>
                </a:tc>
              </a:tr>
            </a:tbl>
          </a:graphicData>
        </a:graphic>
      </p:graphicFrame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246" y="178396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26449" y="14964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0980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-10666" y="56442"/>
            <a:ext cx="9144000" cy="852278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555776" y="56442"/>
            <a:ext cx="5732140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 dirty="0">
                <a:solidFill>
                  <a:srgbClr val="003192"/>
                </a:solidFill>
                <a:latin typeface="Liberation Serif" panose="02020603050405020304" pitchFamily="18" charset="0"/>
              </a:rPr>
              <a:t>Переход к программно-целевому методу планирования в городском округе Сухой Лог</a:t>
            </a:r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323853" y="1052736"/>
            <a:ext cx="8520113" cy="21605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 indent="457153" algn="just">
              <a:lnSpc>
                <a:spcPct val="120000"/>
              </a:lnSpc>
              <a:defRPr/>
            </a:pPr>
            <a:r>
              <a:rPr lang="ru-RU" sz="1600" dirty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В целях повышения эффективности и результативности бюджетных расходов с 2014 года бюджет городского округа Сухой Лог формируется и исполняется в рамках муниципальных программ.  В </a:t>
            </a:r>
            <a:r>
              <a:rPr lang="ru-RU" sz="1600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2022 году </a:t>
            </a:r>
            <a:r>
              <a:rPr lang="ru-RU" sz="1600" dirty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будут реализовываться </a:t>
            </a:r>
            <a:r>
              <a:rPr lang="ru-RU" sz="1600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600" dirty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муниципальных программ.</a:t>
            </a:r>
          </a:p>
          <a:p>
            <a:pPr indent="457153" algn="just">
              <a:lnSpc>
                <a:spcPct val="120000"/>
              </a:lnSpc>
              <a:defRPr/>
            </a:pPr>
            <a:r>
              <a:rPr lang="ru-RU" sz="1600" dirty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Муниципальная программа имеет цель, мероприятия и показатели эффективности, направленные на достижение заданного результата. При этом значение каждого показателя является индикатором по конкретному направлению деятельности и сигнализирует о плохом или хорошем результате, необходимости принятия новых решений</a:t>
            </a:r>
            <a:r>
              <a:rPr lang="ru-RU" sz="1600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003192"/>
                </a:solidFill>
                <a:cs typeface="Times New Roman" panose="02020603050405020304" pitchFamily="18" charset="0"/>
              </a:rPr>
              <a:t>	</a:t>
            </a:r>
          </a:p>
        </p:txBody>
      </p:sp>
      <p:graphicFrame>
        <p:nvGraphicFramePr>
          <p:cNvPr id="95434" name="Group 20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12919330"/>
              </p:ext>
            </p:extLst>
          </p:nvPr>
        </p:nvGraphicFramePr>
        <p:xfrm>
          <a:off x="731930" y="3573016"/>
          <a:ext cx="7602375" cy="2520281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5472608"/>
                <a:gridCol w="2129767"/>
              </a:tblGrid>
              <a:tr h="3818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Arial" pitchFamily="34" charset="0"/>
                        </a:rPr>
                        <a:t>Показатели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cs typeface="Times New Roman" panose="02020603050405020304" pitchFamily="18" charset="0"/>
                        </a:rPr>
                        <a:t>2022  год</a:t>
                      </a:r>
                    </a:p>
                  </a:txBody>
                  <a:tcPr marL="121920" marR="121920" marT="34291" marB="3429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6169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Arial" pitchFamily="34" charset="0"/>
                        </a:rPr>
                        <a:t> Общий объем расходов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Arial" pitchFamily="34" charset="0"/>
                        </a:rPr>
                        <a:t> бюджета городского округа Сухой Лог, тыс. руб.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2 029 905,2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6663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Arial" pitchFamily="34" charset="0"/>
                        </a:rPr>
                        <a:t> Объем  расходов по муниципальным программам, тыс. руб.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Arial" pitchFamily="34" charset="0"/>
                        </a:rPr>
                        <a:t> (% к общему объему расходов)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1 997 627,8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(98,4%)</a:t>
                      </a: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75481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i="0" dirty="0" smtClean="0">
                          <a:solidFill>
                            <a:srgbClr val="003192"/>
                          </a:solidFill>
                          <a:latin typeface="Liberation Serif" panose="02020603050405020304" pitchFamily="18" charset="0"/>
                        </a:rPr>
                        <a:t> </a:t>
                      </a:r>
                      <a:r>
                        <a:rPr lang="ru-RU" sz="1500" b="1" i="0" dirty="0" smtClean="0">
                          <a:solidFill>
                            <a:srgbClr val="003192"/>
                          </a:solidFill>
                          <a:latin typeface="Liberation Serif" panose="02020603050405020304" pitchFamily="18" charset="0"/>
                        </a:rPr>
                        <a:t>Бюджетные расходы</a:t>
                      </a:r>
                      <a:r>
                        <a:rPr lang="ru-RU" sz="1500" b="1" i="0" baseline="0" dirty="0" smtClean="0">
                          <a:solidFill>
                            <a:srgbClr val="003192"/>
                          </a:solidFill>
                          <a:latin typeface="Liberation Serif" panose="02020603050405020304" pitchFamily="18" charset="0"/>
                        </a:rPr>
                        <a:t> в рамках программ на каждого жителя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500" b="1" i="0" baseline="0" dirty="0" smtClean="0">
                          <a:solidFill>
                            <a:srgbClr val="003192"/>
                          </a:solidFill>
                          <a:latin typeface="Liberation Serif" panose="02020603050405020304" pitchFamily="18" charset="0"/>
                        </a:rPr>
                        <a:t>  городского округа Сухой  Лог, рублей</a:t>
                      </a:r>
                      <a:endParaRPr kumimoji="0" lang="ru-RU" sz="15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ea typeface="+mn-ea"/>
                        <a:cs typeface="Arial" pitchFamily="34" charset="0"/>
                      </a:endParaRP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kern="1200" cap="none" spc="0" normalizeH="0" baseline="0" smtClean="0">
                          <a:ln>
                            <a:noFill/>
                          </a:ln>
                          <a:solidFill>
                            <a:srgbClr val="003192"/>
                          </a:solidFill>
                          <a:effectLst/>
                          <a:latin typeface="Liberation Serif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42 271,6</a:t>
                      </a:r>
                      <a:endParaRPr kumimoji="0" lang="ru-RU" sz="1600" b="1" i="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rgbClr val="003192"/>
                        </a:solidFill>
                        <a:effectLst/>
                        <a:latin typeface="Liberation Serif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8000" marR="48000" marT="27000" marB="27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2141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909811" y="20118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2912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65263"/>
            <a:ext cx="8305800" cy="9269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3192"/>
                </a:solidFill>
                <a:effectLst/>
                <a:latin typeface="Liberation Serif" panose="02020603050405020304" pitchFamily="18" charset="0"/>
                <a:cs typeface="Arial" panose="020B0604020202020204" pitchFamily="34" charset="0"/>
              </a:rPr>
              <a:t>Структура расходов в разрезе программных и непрограммных расходов в 2021 году</a:t>
            </a:r>
            <a:endParaRPr lang="ru-RU" sz="2800" b="1" dirty="0">
              <a:solidFill>
                <a:srgbClr val="003192"/>
              </a:solidFill>
              <a:effectLst/>
              <a:latin typeface="Liberation Serif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06054347"/>
              </p:ext>
            </p:extLst>
          </p:nvPr>
        </p:nvGraphicFramePr>
        <p:xfrm>
          <a:off x="611560" y="1700808"/>
          <a:ext cx="799288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146643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640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-10666" y="56442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0070C0"/>
              </a:solidFill>
            </a:endParaRPr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6906445" y="3113854"/>
            <a:ext cx="1800200" cy="31378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данным муниципальных программ в разрезе основных направлений на 2022 год представлена далее.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395536" y="1130407"/>
            <a:ext cx="5976664" cy="5184575"/>
          </a:xfrm>
          <a:prstGeom prst="triangle">
            <a:avLst>
              <a:gd name="adj" fmla="val 48088"/>
            </a:avLst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87624" y="1556792"/>
            <a:ext cx="4148414" cy="792088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системы образования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3" y="2645439"/>
            <a:ext cx="4191919" cy="992002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/>
              <a:t>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Муниципальная программа  «Выполнение муниципальных функций, переданных государственных полномочий и обеспечение деятельности Администрации городского округа»</a:t>
            </a:r>
            <a:endParaRPr lang="ru-RU" sz="1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68128" y="3890689"/>
            <a:ext cx="4207247" cy="792088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Муниципальная программа  «Развитие культуры  и искусства в городском округе Сухой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Лог»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58207" y="4947138"/>
            <a:ext cx="4207247" cy="1008111"/>
          </a:xfrm>
          <a:prstGeom prst="rect">
            <a:avLst/>
          </a:prstGeom>
          <a:solidFill>
            <a:srgbClr val="F7E9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"/>
            <a:r>
              <a:rPr lang="ru-RU" dirty="0"/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cs typeface="Times New Roman" pitchFamily="18" charset="0"/>
              </a:rPr>
              <a:t>Муниципальная программа  «Развитие жилищно-коммунального и дорожного хозяйства, организации благоустройства и повышения энергетической эффективности в городском округе Сухой Лог»</a:t>
            </a:r>
            <a:endParaRPr lang="ru-RU" sz="1200" i="1" dirty="0">
              <a:solidFill>
                <a:schemeClr val="tx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483768" y="75492"/>
            <a:ext cx="6480720" cy="626020"/>
          </a:xfrm>
        </p:spPr>
        <p:txBody>
          <a:bodyPr anchor="t">
            <a:normAutofit fontScale="90000"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Одними из наиболее </a:t>
            </a:r>
            <a:r>
              <a:rPr lang="ru-RU" sz="2000" b="1" dirty="0" err="1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финансовоёмких</a:t>
            </a:r>
            <a:r>
              <a:rPr lang="ru-RU" sz="20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effectLst/>
                <a:latin typeface="Liberation Serif" panose="02020603050405020304" pitchFamily="18" charset="0"/>
                <a:cs typeface="Times New Roman" panose="02020603050405020304" pitchFamily="18" charset="0"/>
              </a:rPr>
              <a:t>       муниципальных программ являются следующие:</a:t>
            </a:r>
            <a:endParaRPr lang="ru-RU" sz="2000" b="1" dirty="0">
              <a:solidFill>
                <a:srgbClr val="002060"/>
              </a:solidFill>
              <a:effectLst/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20630" y="1628800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1 214 966,3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537623" y="2805883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234 017,9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547892" y="3943944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213 260,0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520233" y="5127157"/>
            <a:ext cx="1152128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162 305,3 тыс. руб.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237" y="1548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76958" y="136352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986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50236415"/>
              </p:ext>
            </p:extLst>
          </p:nvPr>
        </p:nvGraphicFramePr>
        <p:xfrm>
          <a:off x="235893" y="464271"/>
          <a:ext cx="8638675" cy="538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1971" y="18864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6024" y="34988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           Уровень долговой нагрузки, %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568" y="117203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683568" y="128191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6506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2269" y="764704"/>
            <a:ext cx="8286751" cy="646321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Муниципальный долг городского округа Сухой Лог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представлен обязательствами округа – кредитами, привлеченными в бюджет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округа.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82232010"/>
              </p:ext>
            </p:extLst>
          </p:nvPr>
        </p:nvGraphicFramePr>
        <p:xfrm>
          <a:off x="395536" y="1412776"/>
          <a:ext cx="8573101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-1885" y="153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Liberation Serif" panose="02020603050405020304" pitchFamily="18" charset="0"/>
                <a:cs typeface="Tahoma" pitchFamily="34" charset="0"/>
              </a:rPr>
              <a:t>Муниципальный долг</a:t>
            </a:r>
          </a:p>
        </p:txBody>
      </p:sp>
      <p:pic>
        <p:nvPicPr>
          <p:cNvPr id="8" name="Picture 1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1" y="13716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827584" y="12046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619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82" name="Picture 10" descr="https://st.depositphotos.com/2324737/2862/i/950/depositphotos_28623725-stock-photo-business-bala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12" y="676455"/>
            <a:ext cx="8652967" cy="579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0939" y="908720"/>
            <a:ext cx="5023048" cy="12003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430" tIns="45715" rIns="91430" bIns="4571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Разработчиком презентации «Бюджет для  граждан» является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городского округа Сухой Лог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239025"/>
              </p:ext>
            </p:extLst>
          </p:nvPr>
        </p:nvGraphicFramePr>
        <p:xfrm>
          <a:off x="2962991" y="2310731"/>
          <a:ext cx="6019800" cy="4159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3505200"/>
              </a:tblGrid>
              <a:tr h="457723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78343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Начальник  Финансового управления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Чащина Наталья Геннадьевна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5167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ул. Кирова, д.7-А, г. Сухой Лог, 624800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3776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Телефон, факс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(34373) 4-39-12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62266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Адрес электронной почты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Fu_slog@mail.ru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  <a:tr h="154350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Режим работы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Понедельник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-четверг с 8-00 до 17-12, 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Пятница с 8-00 до 16-12,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Перерыв на обед с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 до 1</a:t>
                      </a:r>
                      <a:r>
                        <a:rPr lang="en-US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-00,</a:t>
                      </a:r>
                    </a:p>
                    <a:p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Выходные дни: суббота, воскресенье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0" y="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2">
                  <a:lumMod val="50000"/>
                </a:schemeClr>
              </a:solidFill>
              <a:latin typeface="Liberation Serif" panose="02020603050405020304" pitchFamily="18" charset="0"/>
              <a:cs typeface="Tahoma" pitchFamily="34" charset="0"/>
            </a:endParaRPr>
          </a:p>
        </p:txBody>
      </p:sp>
      <p:pic>
        <p:nvPicPr>
          <p:cNvPr id="8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513" y="10136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9" name="Прямоугольник 8"/>
          <p:cNvSpPr/>
          <p:nvPr/>
        </p:nvSpPr>
        <p:spPr>
          <a:xfrm>
            <a:off x="899592" y="132557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70064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763716" y="2636845"/>
            <a:ext cx="5907087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r>
              <a:rPr lang="ru-RU" sz="3600" dirty="0">
                <a:latin typeface="Book Antiqua" pitchFamily="18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6509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-14064" y="0"/>
            <a:ext cx="9144000" cy="7493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424113"/>
              </p:ext>
            </p:extLst>
          </p:nvPr>
        </p:nvGraphicFramePr>
        <p:xfrm>
          <a:off x="457200" y="1340769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2267744" y="82349"/>
            <a:ext cx="6480720" cy="1143000"/>
          </a:xfrm>
        </p:spPr>
        <p:txBody>
          <a:bodyPr/>
          <a:lstStyle/>
          <a:p>
            <a:pPr algn="ctr" eaLnBrk="1" hangingPunct="1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Book Antiqua" pitchFamily="18" charset="0"/>
              </a:rPr>
              <a:t>Нормативно правовая база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Book Antiqua" pitchFamily="18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effectLst/>
                <a:latin typeface="Book Antiqua" pitchFamily="18" charset="0"/>
              </a:rPr>
              <a:t>формирования бюджета</a:t>
            </a:r>
          </a:p>
        </p:txBody>
      </p:sp>
      <p:pic>
        <p:nvPicPr>
          <p:cNvPr id="11268" name="Picture 1" descr="C:\Users\Владелец\Desktop\картинки\БК РФ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5656" y="1989139"/>
            <a:ext cx="7080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C:\Users\Владелец\Desktop\картинки\НК РФ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1" y="3644902"/>
            <a:ext cx="7493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3" descr="E:\Открытый бюджет\картинки\закон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5655" y="5459420"/>
            <a:ext cx="7207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0308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755651" y="86766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4778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-14064" y="0"/>
            <a:ext cx="9144000" cy="7493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cs typeface="Times New Roman" pitchFamily="18" charset="0"/>
              </a:rPr>
              <a:t>                              </a:t>
            </a:r>
            <a:r>
              <a:rPr lang="ru-RU" sz="2000" b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itchFamily="18" charset="0"/>
              </a:rPr>
              <a:t>Основные </a:t>
            </a:r>
            <a:r>
              <a:rPr lang="ru-RU" sz="2000" b="1" dirty="0">
                <a:solidFill>
                  <a:srgbClr val="003192"/>
                </a:solidFill>
                <a:latin typeface="Liberation Serif" panose="02020603050405020304" pitchFamily="18" charset="0"/>
                <a:cs typeface="Times New Roman" pitchFamily="18" charset="0"/>
              </a:rPr>
              <a:t>задачи и приоритетные направления </a:t>
            </a:r>
            <a:endParaRPr lang="ru-RU" sz="2000" b="1" dirty="0" smtClean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        бюджетной  </a:t>
            </a:r>
            <a:r>
              <a:rPr lang="ru-RU" sz="2000" b="1" dirty="0">
                <a:solidFill>
                  <a:srgbClr val="003192"/>
                </a:solidFill>
                <a:latin typeface="Liberation Serif" panose="02020603050405020304" pitchFamily="18" charset="0"/>
                <a:cs typeface="Times New Roman" pitchFamily="18" charset="0"/>
              </a:rPr>
              <a:t>политики городского округа Сухой </a:t>
            </a:r>
            <a:r>
              <a:rPr lang="ru-RU" sz="2000" b="1" dirty="0" smtClean="0">
                <a:solidFill>
                  <a:srgbClr val="003192"/>
                </a:solidFill>
                <a:latin typeface="Liberation Serif" panose="02020603050405020304" pitchFamily="18" charset="0"/>
                <a:cs typeface="Times New Roman" pitchFamily="18" charset="0"/>
              </a:rPr>
              <a:t>Лог</a:t>
            </a:r>
            <a:r>
              <a:rPr lang="ru-RU" sz="2000" dirty="0">
                <a:solidFill>
                  <a:srgbClr val="003192"/>
                </a:solidFill>
                <a:latin typeface="Liberation Serif" panose="02020603050405020304" pitchFamily="18" charset="0"/>
              </a:rPr>
              <a:t/>
            </a:r>
            <a:br>
              <a:rPr lang="ru-RU" sz="2000" dirty="0">
                <a:solidFill>
                  <a:srgbClr val="003192"/>
                </a:solidFill>
                <a:latin typeface="Liberation Serif" panose="02020603050405020304" pitchFamily="18" charset="0"/>
              </a:rPr>
            </a:br>
            <a:endParaRPr lang="ru-RU" sz="2000" b="1" dirty="0">
              <a:solidFill>
                <a:srgbClr val="003192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908720"/>
            <a:ext cx="8208912" cy="5616624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rmAutofit fontScale="25000" lnSpcReduction="20000"/>
          </a:bodyPr>
          <a:lstStyle/>
          <a:p>
            <a:pPr algn="just">
              <a:buFont typeface="Arial" charset="0"/>
              <a:buNone/>
              <a:defRPr/>
            </a:pPr>
            <a:r>
              <a:rPr lang="ru-RU" dirty="0" smtClean="0"/>
              <a:t>		</a:t>
            </a:r>
            <a:endParaRPr lang="ru-RU" sz="5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just">
              <a:buNone/>
              <a:defRPr/>
            </a:pPr>
            <a:r>
              <a:rPr lang="ru-RU" sz="5200" dirty="0" smtClean="0"/>
              <a:t>		</a:t>
            </a: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ОСНОВНАЯ ЗАДАЧА БЮДЖЕТНОЙ ПОЛИТИКИ – это укрепление доходной части бюджета,  повышение эффективности бюджетных расходов.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Основными задачами ближайших лет по повышению эффективности бюджетных расходов являются: 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- повышение эффективности и результативности имеющихся инструментов программно-целевого управления и </a:t>
            </a:r>
            <a:r>
              <a:rPr lang="ru-RU" sz="6000" dirty="0" err="1" smtClean="0">
                <a:solidFill>
                  <a:srgbClr val="003192"/>
                </a:solidFill>
                <a:latin typeface="Liberation Serif" panose="02020603050405020304" pitchFamily="18" charset="0"/>
              </a:rPr>
              <a:t>бюджетирования</a:t>
            </a: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;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- создание условий для повышения качества предоставления муниципальных услуг;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- повышение эффективности процедур проведения муниципальных закупок;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- совершенствование процедур предварительного и последующего контроля;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- обеспечение широкого вовлечения граждан в процедуры обсуждения и принятия конкретных бюджетных решений, общественного контроля их эффективности и результативности.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Главным инструментом, который призван обеспечить повышение результативности и эффективности бюджетных расходов, ориентированности на достижение целей, должны остаться муниципальные программы.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Важное место в повышении эффективности расходов бюджета занимает обеспечение высокого качества финансового менеджмента главных распорядителей бюджетных средств.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Будет продолжено развитие внутреннего муниципального финансового контроля. При реализации результатов проверок также необходимо максимально обеспечить принцип неотвратимости наказания за допущенные нарушения.</a:t>
            </a:r>
          </a:p>
          <a:p>
            <a:pPr algn="just">
              <a:buFont typeface="Arial" charset="0"/>
              <a:buNone/>
              <a:defRPr/>
            </a:pPr>
            <a:r>
              <a:rPr lang="ru-RU" sz="60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		Кроме того, в целях обеспечения прозрачности и открытости муниципальных финансов, повышения доступности и понятности информации о бюджете будет продолжено регулярное размещение «Бюджета для граждан» на сайте Администрации городского округа Сухой Лог.</a:t>
            </a:r>
            <a:endParaRPr lang="ru-RU" sz="60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5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97" y="1311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971600" y="145926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771197174"/>
      </p:ext>
    </p:extLst>
  </p:cSld>
  <p:clrMapOvr>
    <a:masterClrMapping/>
  </p:clrMapOvr>
  <p:transition spd="slow" advClick="0" advTm="20000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2431" y="283475"/>
            <a:ext cx="6408665" cy="1384984"/>
          </a:xfrm>
          <a:prstGeom prst="rect">
            <a:avLst/>
          </a:prstGeom>
          <a:noFill/>
          <a:effectLst/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 prst="convex"/>
            <a:contourClr>
              <a:schemeClr val="accent5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 городского округа Сухой Лог основывается на:</a:t>
            </a:r>
          </a:p>
        </p:txBody>
      </p:sp>
      <p:sp>
        <p:nvSpPr>
          <p:cNvPr id="18" name="Волна 17"/>
          <p:cNvSpPr/>
          <p:nvPr/>
        </p:nvSpPr>
        <p:spPr>
          <a:xfrm>
            <a:off x="319933" y="1668459"/>
            <a:ext cx="8572500" cy="1689105"/>
          </a:xfrm>
          <a:prstGeom prst="wav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003192"/>
                </a:solidFill>
                <a:latin typeface="Times New Roman" pitchFamily="18" charset="0"/>
                <a:cs typeface="Times New Roman" pitchFamily="18" charset="0"/>
              </a:rPr>
              <a:t>Прогнозе социально – экономического развития городского округа Сухой Лог</a:t>
            </a:r>
          </a:p>
        </p:txBody>
      </p:sp>
      <p:sp>
        <p:nvSpPr>
          <p:cNvPr id="19" name="Волна 18"/>
          <p:cNvSpPr/>
          <p:nvPr/>
        </p:nvSpPr>
        <p:spPr>
          <a:xfrm>
            <a:off x="316597" y="3214689"/>
            <a:ext cx="8572500" cy="1714500"/>
          </a:xfrm>
          <a:prstGeom prst="wave">
            <a:avLst/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 городского округа Сухой Лог</a:t>
            </a:r>
          </a:p>
        </p:txBody>
      </p:sp>
      <p:sp>
        <p:nvSpPr>
          <p:cNvPr id="20" name="Волна 19"/>
          <p:cNvSpPr/>
          <p:nvPr/>
        </p:nvSpPr>
        <p:spPr>
          <a:xfrm>
            <a:off x="339753" y="4782740"/>
            <a:ext cx="8572500" cy="1714500"/>
          </a:xfrm>
          <a:prstGeom prst="wav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597" y="131118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2958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-13320" y="15340"/>
            <a:ext cx="9144000" cy="749364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pic>
        <p:nvPicPr>
          <p:cNvPr id="2" name="Picture 1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6780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55776" y="112143"/>
            <a:ext cx="6350024" cy="707876"/>
          </a:xfrm>
          <a:prstGeom prst="rect">
            <a:avLst/>
          </a:prstGeom>
          <a:noFill/>
          <a:ln>
            <a:noFill/>
          </a:ln>
        </p:spPr>
        <p:txBody>
          <a:bodyPr wrap="square" lIns="91430" tIns="45715" rIns="91430" bIns="45715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ОСНОВНЫЕ ЭТАПЫ СОСТАВЛЕНИЯ ПРОЕКТА БЮДЖЕТА ГОРОДСКОГО ОКРУГА СУХОЙ ЛОГ: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91680" y="1052736"/>
            <a:ext cx="7071049" cy="18701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Составление проекта бюджета:</a:t>
            </a:r>
            <a:r>
              <a:rPr lang="ru-RU" sz="1400" dirty="0"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Определение основных подходов к формированию бюджета городского округа Сухой Лог;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Предварительный прогноз поступления администрируемых доходов в бюджет;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Прогноз социально-экономического развития городского округа Сухой Лог;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Работа отделов, КУМИ и управлений Администрации городского округа Сухой Лог по   подготовке и обоснованию бюджетных проектировок;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Формирование проекта решения Думы городского округа Сухой Лог «Об утверждении бюджета городского округа Сухой Лог на очередной финансовый год».</a:t>
            </a:r>
          </a:p>
          <a:p>
            <a:pPr marL="285750" indent="-285750" algn="just">
              <a:buFontTx/>
              <a:buChar char="-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81411" y="3212976"/>
            <a:ext cx="7071049" cy="133575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Рассмотрение проекта бюджета</a:t>
            </a:r>
            <a:r>
              <a:rPr lang="ru-RU" sz="14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1200" dirty="0" smtClean="0">
                <a:solidFill>
                  <a:srgbClr val="FF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solidFill>
                  <a:srgbClr val="FF000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Проведение публичных слушаний по проекту бюджета городского округа Сухой Лог на очередной финансовый год с участием граждан города;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  Проведение экспертизы проекта бюджета городского округа Счетной палатой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Предварительное рассмотрение проекта бюджета думской комиссией по экономической политике, бюджету, финансам и налогам.</a:t>
            </a:r>
            <a:endParaRPr lang="ru-RU" sz="13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05397" y="4866783"/>
            <a:ext cx="7057332" cy="12961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D60093"/>
            </a:solidFill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latin typeface="Liberation Serif" panose="02020603050405020304" pitchFamily="18" charset="0"/>
                <a:cs typeface="Times New Roman" panose="02020603050405020304" pitchFamily="18" charset="0"/>
              </a:rPr>
              <a:t>Утверждение бюджета: </a:t>
            </a:r>
            <a:endParaRPr lang="ru-RU" sz="1400" b="1" dirty="0" smtClean="0">
              <a:latin typeface="Liberation Serif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Утверждение депутатами Думы городского округа проекта решения об утверждении бюджета городского округа Сухой Лог на очередной финансовый год в </a:t>
            </a:r>
            <a:r>
              <a:rPr lang="en-US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чтении;</a:t>
            </a:r>
          </a:p>
          <a:p>
            <a:pPr algn="just"/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- Утверждение </a:t>
            </a:r>
            <a:r>
              <a:rPr lang="ru-RU" sz="1300" dirty="0">
                <a:latin typeface="Liberation Serif" panose="02020603050405020304" pitchFamily="18" charset="0"/>
                <a:cs typeface="Times New Roman" panose="02020603050405020304" pitchFamily="18" charset="0"/>
              </a:rPr>
              <a:t>депутатами Думы городского округа проекта решения об утверждении бюджета городского округа Сухой Лог на очередной финансовый год </a:t>
            </a:r>
            <a:r>
              <a:rPr lang="ru-RU" sz="1300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en-US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300" b="1" dirty="0" smtClean="0">
                <a:latin typeface="Liberation Serif" panose="02020603050405020304" pitchFamily="18" charset="0"/>
                <a:cs typeface="Times New Roman" panose="02020603050405020304" pitchFamily="18" charset="0"/>
              </a:rPr>
              <a:t> чтении.</a:t>
            </a:r>
            <a:endParaRPr lang="ru-RU" sz="1300" dirty="0">
              <a:latin typeface="Liberation Serif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849010" y="1793813"/>
            <a:ext cx="534967" cy="342038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92701" y="3772831"/>
            <a:ext cx="534963" cy="3600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48960" y="5349363"/>
            <a:ext cx="534967" cy="36884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667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5643" y="908720"/>
            <a:ext cx="7358115" cy="954097"/>
          </a:xfrm>
          <a:prstGeom prst="rect">
            <a:avLst/>
          </a:prstGeom>
          <a:blipFill>
            <a:blip r:embed="rId3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  <a:ln>
            <a:solidFill>
              <a:srgbClr val="6600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план доходов и расходов на определенный период</a:t>
            </a:r>
          </a:p>
        </p:txBody>
      </p:sp>
      <p:pic>
        <p:nvPicPr>
          <p:cNvPr id="9224" name="Picture 3" descr="C:\Users\KorolkoEA\Desktop\8_budj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848" y="2133772"/>
            <a:ext cx="2797175" cy="3246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</p:pic>
      <p:sp>
        <p:nvSpPr>
          <p:cNvPr id="16391" name="Прямоугольник 1"/>
          <p:cNvSpPr>
            <a:spLocks noChangeArrowheads="1"/>
          </p:cNvSpPr>
          <p:nvPr/>
        </p:nvSpPr>
        <p:spPr bwMode="auto">
          <a:xfrm>
            <a:off x="428600" y="2214556"/>
            <a:ext cx="2678113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 Доходы 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поступающие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16392" name="Прямоугольник 10"/>
          <p:cNvSpPr>
            <a:spLocks noChangeArrowheads="1"/>
          </p:cNvSpPr>
          <p:nvPr/>
        </p:nvSpPr>
        <p:spPr bwMode="auto">
          <a:xfrm>
            <a:off x="6215075" y="2214556"/>
            <a:ext cx="2714644" cy="120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Расходы</a:t>
            </a:r>
            <a:r>
              <a:rPr lang="ru-RU" altLang="ru-RU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altLang="ru-RU" b="1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Это выплачиваемые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бюджета денежные 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средства</a:t>
            </a:r>
          </a:p>
        </p:txBody>
      </p:sp>
      <p:sp>
        <p:nvSpPr>
          <p:cNvPr id="6" name="Стрелка вправо с вырезом 5"/>
          <p:cNvSpPr/>
          <p:nvPr/>
        </p:nvSpPr>
        <p:spPr>
          <a:xfrm rot="2558756">
            <a:off x="1658187" y="3677448"/>
            <a:ext cx="1493837" cy="858763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CC0099"/>
                </a:solidFill>
                <a:latin typeface="Liberation Serif" panose="02020603050405020304" pitchFamily="18" charset="0"/>
              </a:rPr>
              <a:t>доходы</a:t>
            </a:r>
          </a:p>
        </p:txBody>
      </p:sp>
      <p:sp>
        <p:nvSpPr>
          <p:cNvPr id="14" name="Стрелка вправо с вырезом 13"/>
          <p:cNvSpPr/>
          <p:nvPr/>
        </p:nvSpPr>
        <p:spPr>
          <a:xfrm rot="18919003">
            <a:off x="5861961" y="3662344"/>
            <a:ext cx="1587500" cy="883714"/>
          </a:xfrm>
          <a:prstGeom prst="notched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Liberation Serif" panose="02020603050405020304" pitchFamily="18" charset="0"/>
              </a:rPr>
              <a:t>расходы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29350" y="5548316"/>
            <a:ext cx="6986885" cy="954097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– РАСХОДЫ = ДЕФИЦИТ (ПРОФИЦИТ)</a:t>
            </a:r>
          </a:p>
        </p:txBody>
      </p:sp>
      <p:pic>
        <p:nvPicPr>
          <p:cNvPr id="12" name="Picture 1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301" y="124519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15640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39552" y="981772"/>
            <a:ext cx="8136904" cy="0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631169" y="1019407"/>
            <a:ext cx="739839" cy="576064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87813" y="1019407"/>
            <a:ext cx="0" cy="1059467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928144" y="984286"/>
            <a:ext cx="576064" cy="576064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67542" y="1595471"/>
            <a:ext cx="1655851" cy="483403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Бюджет семьи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02976" y="2186862"/>
            <a:ext cx="2952326" cy="774086"/>
          </a:xfrm>
          <a:prstGeom prst="rect">
            <a:avLst/>
          </a:prstGeom>
          <a:solidFill>
            <a:srgbClr val="66CCFF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Бюджет публично-правовых образований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75948" y="1595471"/>
            <a:ext cx="1938312" cy="54006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</a:rPr>
              <a:t>Бюджет организаций</a:t>
            </a:r>
            <a:endParaRPr lang="ru-RU" sz="1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4514" name="Picture 2" descr="C:\Users\Наталья Константинов\AppData\Local\Microsoft\Windows\Temporary Internet Files\Content.IE5\H7G8PFJM\famili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19" y="2170228"/>
            <a:ext cx="1603896" cy="1603896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64516" name="Picture 4" descr="C:\Users\Наталья Константинов\AppData\Local\Microsoft\Windows\Temporary Internet Files\Content.IE5\UCUIBNLN\Kollegiya_30-07-13-3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48" y="2189947"/>
            <a:ext cx="1913035" cy="1274559"/>
          </a:xfrm>
          <a:prstGeom prst="rect">
            <a:avLst/>
          </a:prstGeom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cxnSp>
        <p:nvCxnSpPr>
          <p:cNvPr id="20" name="Прямая со стрелкой 19"/>
          <p:cNvCxnSpPr/>
          <p:nvPr/>
        </p:nvCxnSpPr>
        <p:spPr>
          <a:xfrm>
            <a:off x="4487813" y="2972176"/>
            <a:ext cx="0" cy="83230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267744" y="2985706"/>
            <a:ext cx="1155735" cy="87534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508104" y="2985706"/>
            <a:ext cx="1080120" cy="87534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20" name="Picture 8" descr="C:\Users\Наталья Константинов\AppData\Local\Microsoft\Windows\Temporary Internet Files\Content.IE5\H7G8PFJM\Map_of_Russia_-_Economic_regions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638" y="3952329"/>
            <a:ext cx="2538349" cy="1339088"/>
          </a:xfrm>
          <a:prstGeom prst="rect">
            <a:avLst/>
          </a:prstGeom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4512" name="Прямоугольник 64511"/>
          <p:cNvSpPr/>
          <p:nvPr/>
        </p:nvSpPr>
        <p:spPr>
          <a:xfrm>
            <a:off x="222664" y="5502450"/>
            <a:ext cx="2433427" cy="9680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Российской Федерации </a:t>
            </a:r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(федеральный бюджет, бюджеты государственных внебюджетных фондов РФ)</a:t>
            </a: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002975" y="5517232"/>
            <a:ext cx="2952327" cy="95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Субъектов Российской Федерации</a:t>
            </a:r>
          </a:p>
          <a:p>
            <a:pPr algn="ctr"/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(Областной бюджет  Свердловской области)</a:t>
            </a: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228184" y="5519190"/>
            <a:ext cx="2552049" cy="9345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Муниципальных образований </a:t>
            </a:r>
          </a:p>
          <a:p>
            <a:pPr algn="ctr"/>
            <a:r>
              <a:rPr lang="ru-RU" sz="1400" dirty="0" smtClean="0">
                <a:solidFill>
                  <a:srgbClr val="003192"/>
                </a:solidFill>
                <a:latin typeface="Liberation Serif" panose="02020603050405020304" pitchFamily="18" charset="0"/>
              </a:rPr>
              <a:t>(местные бюджеты – бюджет городского округа Сухой  Лог)</a:t>
            </a:r>
            <a:endParaRPr lang="ru-RU" sz="1400" dirty="0">
              <a:solidFill>
                <a:srgbClr val="003192"/>
              </a:solidFill>
              <a:latin typeface="Liberation Serif" panose="02020603050405020304" pitchFamily="18" charset="0"/>
            </a:endParaRPr>
          </a:p>
        </p:txBody>
      </p:sp>
      <p:pic>
        <p:nvPicPr>
          <p:cNvPr id="64519" name="Picture 7" descr="C:\Users\Наталья Константинов\AppData\Local\Microsoft\Windows\Temporary Internet Files\Content.IE5\0CZTC66X\800px-Russia_Flag_Map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7" y="3933056"/>
            <a:ext cx="2402483" cy="1348652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4524" name="Picture 12" descr="C:\Users\Наталья Константинов\AppData\Local\Microsoft\Windows\Temporary Internet Files\Content.IE5\AEE5ACOG\310px-Карта_Марий_Эл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3954720"/>
            <a:ext cx="2342060" cy="1334306"/>
          </a:xfrm>
          <a:prstGeom prst="rect">
            <a:avLst/>
          </a:prstGeom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3" name="Picture 18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16704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719302" y="116704"/>
            <a:ext cx="6048672" cy="559792"/>
          </a:xfrm>
          <a:prstGeom prst="roundRect">
            <a:avLst/>
          </a:prstGeom>
          <a:noFill/>
          <a:ln w="28575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</a:rPr>
              <a:t>Какие бывают БЮДЖЕТЫ?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54735" y="116704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16038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-13320" y="15340"/>
            <a:ext cx="9144000" cy="648072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7030A0"/>
                </a:solidFill>
                <a:latin typeface="Liberation Serif" panose="02020603050405020304" pitchFamily="18" charset="0"/>
                <a:cs typeface="Times New Roman" pitchFamily="18" charset="0"/>
              </a:rPr>
              <a:t>                      </a:t>
            </a:r>
            <a:endParaRPr lang="ru-RU" sz="3200" b="1" dirty="0">
              <a:solidFill>
                <a:srgbClr val="7030A0"/>
              </a:solidFill>
              <a:latin typeface="Liberation Serif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257200" y="305862"/>
            <a:ext cx="5334349" cy="1094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2000" b="1" i="1" dirty="0">
                <a:latin typeface="Liberation Serif" panose="02020603050405020304" pitchFamily="18" charset="0"/>
              </a:rPr>
              <a:t>Бюджетный процесс </a:t>
            </a:r>
            <a:r>
              <a:rPr lang="ru-RU" sz="2000" b="1" i="1" dirty="0" smtClean="0">
                <a:latin typeface="Liberation Serif" panose="02020603050405020304" pitchFamily="18" charset="0"/>
              </a:rPr>
              <a:t>– </a:t>
            </a:r>
          </a:p>
          <a:p>
            <a:pPr algn="ctr"/>
            <a:r>
              <a:rPr lang="ru-RU" sz="2000" b="1" i="1" dirty="0" smtClean="0">
                <a:latin typeface="Liberation Serif" panose="02020603050405020304" pitchFamily="18" charset="0"/>
              </a:rPr>
              <a:t>ежегодное </a:t>
            </a:r>
            <a:r>
              <a:rPr lang="ru-RU" sz="2000" b="1" i="1" dirty="0">
                <a:latin typeface="Liberation Serif" panose="02020603050405020304" pitchFamily="18" charset="0"/>
              </a:rPr>
              <a:t>формирование и исполнение бюджета</a:t>
            </a:r>
          </a:p>
        </p:txBody>
      </p:sp>
      <p:pic>
        <p:nvPicPr>
          <p:cNvPr id="4" name="Picture 1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9377"/>
            <a:ext cx="482597" cy="44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56523685"/>
              </p:ext>
            </p:extLst>
          </p:nvPr>
        </p:nvGraphicFramePr>
        <p:xfrm>
          <a:off x="1619672" y="1500175"/>
          <a:ext cx="2496909" cy="92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619672" y="2709855"/>
            <a:ext cx="2520279" cy="714379"/>
            <a:chOff x="0" y="31995"/>
            <a:chExt cx="2520279" cy="714379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31995"/>
              <a:ext cx="2520279" cy="71437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34873" y="66868"/>
              <a:ext cx="2450533" cy="6446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Liberation Serif" panose="02020603050405020304" pitchFamily="18" charset="0"/>
                </a:rPr>
                <a:t>Дума городского округа</a:t>
              </a:r>
              <a:endParaRPr lang="ru-RU" sz="1600" kern="1200" dirty="0">
                <a:latin typeface="Liberation Serif" panose="02020603050405020304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619671" y="4474197"/>
            <a:ext cx="2520279" cy="857250"/>
            <a:chOff x="0" y="0"/>
            <a:chExt cx="2520279" cy="85725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0"/>
              <a:ext cx="2520279" cy="85725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1847" y="41847"/>
              <a:ext cx="2436585" cy="7735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latin typeface="Liberation Serif" panose="02020603050405020304" pitchFamily="18" charset="0"/>
                </a:rPr>
                <a:t>Администрация городского округа, Финансовое управление</a:t>
              </a:r>
              <a:endParaRPr lang="ru-RU" sz="1600" kern="1200" dirty="0">
                <a:latin typeface="Liberation Serif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605364" y="5584228"/>
            <a:ext cx="2520279" cy="551091"/>
            <a:chOff x="0" y="10205"/>
            <a:chExt cx="2520279" cy="551091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10205"/>
              <a:ext cx="2520279" cy="551091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6902" y="37107"/>
              <a:ext cx="2466475" cy="497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latin typeface="Liberation Serif" panose="02020603050405020304" pitchFamily="18" charset="0"/>
                </a:rPr>
                <a:t>Дума городского округа</a:t>
              </a:r>
              <a:endParaRPr lang="ru-RU" sz="1400" kern="1200" dirty="0">
                <a:latin typeface="Liberation Serif" panose="02020603050405020304" pitchFamily="18" charset="0"/>
              </a:endParaRPr>
            </a:p>
          </p:txBody>
        </p:sp>
      </p:grpSp>
      <p:sp>
        <p:nvSpPr>
          <p:cNvPr id="15" name="Стрелка вправо 14"/>
          <p:cNvSpPr/>
          <p:nvPr/>
        </p:nvSpPr>
        <p:spPr>
          <a:xfrm>
            <a:off x="4221192" y="1646823"/>
            <a:ext cx="587317" cy="69038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4256333" y="2709855"/>
            <a:ext cx="529984" cy="714379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253001" y="4573247"/>
            <a:ext cx="529984" cy="71635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>
          <a:xfrm>
            <a:off x="4235252" y="5568067"/>
            <a:ext cx="547733" cy="598404"/>
          </a:xfrm>
          <a:prstGeom prst="rightArrow">
            <a:avLst>
              <a:gd name="adj1" fmla="val 50000"/>
              <a:gd name="adj2" fmla="val 4555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32040" y="1630888"/>
            <a:ext cx="3000396" cy="64294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Составление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932040" y="2424103"/>
            <a:ext cx="3000396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Рассмотрение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930502" y="3138482"/>
            <a:ext cx="3000396" cy="5715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Утверждение проекта </a:t>
            </a:r>
            <a:r>
              <a:rPr lang="ru-RU" sz="1400" b="1" i="1" dirty="0" smtClean="0"/>
              <a:t>бюджета</a:t>
            </a:r>
            <a:endParaRPr lang="ru-RU" sz="1400" b="1" i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27823" y="3861047"/>
            <a:ext cx="3000396" cy="56864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Исполнение бюджета в текущем году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24375" y="4610676"/>
            <a:ext cx="300039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ru-RU" sz="1400" b="1" i="1" dirty="0"/>
              <a:t>Формирование отчета об исполнении бюджета предыдущего года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24375" y="5502584"/>
            <a:ext cx="3000396" cy="7143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400" b="1" i="1" dirty="0"/>
              <a:t>Утверждение отчета об исполнении бюджета предыдущего года</a:t>
            </a:r>
          </a:p>
          <a:p>
            <a:pPr algn="ctr"/>
            <a:endParaRPr lang="ru-RU" dirty="0"/>
          </a:p>
        </p:txBody>
      </p:sp>
      <p:sp>
        <p:nvSpPr>
          <p:cNvPr id="25" name="Выгнутая вправо стрелка 24"/>
          <p:cNvSpPr/>
          <p:nvPr/>
        </p:nvSpPr>
        <p:spPr>
          <a:xfrm>
            <a:off x="8013567" y="3451271"/>
            <a:ext cx="357191" cy="694099"/>
          </a:xfrm>
          <a:prstGeom prst="curvedLeftArrow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Выгнутая вправо стрелка 25"/>
          <p:cNvSpPr/>
          <p:nvPr/>
        </p:nvSpPr>
        <p:spPr>
          <a:xfrm>
            <a:off x="7989050" y="2744728"/>
            <a:ext cx="357191" cy="679506"/>
          </a:xfrm>
          <a:prstGeom prst="curvedLeftArrow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Выгнутая вправо стрелка 26"/>
          <p:cNvSpPr/>
          <p:nvPr/>
        </p:nvSpPr>
        <p:spPr>
          <a:xfrm>
            <a:off x="7989051" y="1916832"/>
            <a:ext cx="357191" cy="793023"/>
          </a:xfrm>
          <a:prstGeom prst="curvedLeftArrow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Выгнутая вправо стрелка 27"/>
          <p:cNvSpPr/>
          <p:nvPr/>
        </p:nvSpPr>
        <p:spPr>
          <a:xfrm>
            <a:off x="8034853" y="4180458"/>
            <a:ext cx="357191" cy="860435"/>
          </a:xfrm>
          <a:prstGeom prst="curvedLeftArrow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Выгнутая вправо стрелка 28"/>
          <p:cNvSpPr/>
          <p:nvPr/>
        </p:nvSpPr>
        <p:spPr>
          <a:xfrm>
            <a:off x="8034852" y="5072366"/>
            <a:ext cx="357191" cy="860435"/>
          </a:xfrm>
          <a:prstGeom prst="curvedLeftArrow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92701" y="91008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городской округ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Сухой </a:t>
            </a:r>
            <a:r>
              <a:rPr lang="ru-RU" sz="1200" b="1" dirty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Лог </a:t>
            </a:r>
            <a:r>
              <a:rPr lang="ru-RU" sz="1200" b="1" dirty="0" smtClean="0">
                <a:solidFill>
                  <a:srgbClr val="002060"/>
                </a:solidFill>
                <a:latin typeface="Liberation Serif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6877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29154</TotalTime>
  <Words>1759</Words>
  <Application>Microsoft Office PowerPoint</Application>
  <PresentationFormat>Экран (4:3)</PresentationFormat>
  <Paragraphs>453</Paragraphs>
  <Slides>27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Открытая</vt:lpstr>
      <vt:lpstr>Презентация PowerPoint</vt:lpstr>
      <vt:lpstr>Презентация PowerPoint</vt:lpstr>
      <vt:lpstr>Нормативно правовая база  формирования бюджета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ГРАЖДАНИН, его участие в бюджетном процессе</vt:lpstr>
      <vt:lpstr>Презентация PowerPoint</vt:lpstr>
      <vt:lpstr>Презентация PowerPoint</vt:lpstr>
      <vt:lpstr>Доходы бюджета</vt:lpstr>
      <vt:lpstr>Межбюджетные  трансферты - средства, предоставляемые одним бюджетом бюджетной системы Российской Федерации другому бюджету бюджетной системы Российской Федерации </vt:lpstr>
      <vt:lpstr>Доля доходов в бюджете на 2022 год </vt:lpstr>
      <vt:lpstr>5 предприятий, формирующих треть налоговых доходов бюджета городского округа Сухой Лог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расходов в разрезе программных и непрограммных расходов в 2021 году</vt:lpstr>
      <vt:lpstr>       Одними из наиболее финансовоёмких         муниципальных программ являются следующие: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Финансовое управление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Храмова Н.Б.;Сычева Н.К.</dc:creator>
  <cp:lastModifiedBy>Наталья Константинов</cp:lastModifiedBy>
  <cp:revision>2276</cp:revision>
  <cp:lastPrinted>2023-04-24T10:16:23Z</cp:lastPrinted>
  <dcterms:created xsi:type="dcterms:W3CDTF">2014-02-20T03:04:54Z</dcterms:created>
  <dcterms:modified xsi:type="dcterms:W3CDTF">2023-04-24T10:47:16Z</dcterms:modified>
</cp:coreProperties>
</file>