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ctiveX/activeX2.xml" ContentType="application/vnd.ms-office.activeX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3" r:id="rId1"/>
  </p:sldMasterIdLst>
  <p:notesMasterIdLst>
    <p:notesMasterId r:id="rId51"/>
  </p:notesMasterIdLst>
  <p:handoutMasterIdLst>
    <p:handoutMasterId r:id="rId52"/>
  </p:handoutMasterIdLst>
  <p:sldIdLst>
    <p:sldId id="488" r:id="rId2"/>
    <p:sldId id="478" r:id="rId3"/>
    <p:sldId id="533" r:id="rId4"/>
    <p:sldId id="524" r:id="rId5"/>
    <p:sldId id="490" r:id="rId6"/>
    <p:sldId id="395" r:id="rId7"/>
    <p:sldId id="479" r:id="rId8"/>
    <p:sldId id="396" r:id="rId9"/>
    <p:sldId id="560" r:id="rId10"/>
    <p:sldId id="558" r:id="rId11"/>
    <p:sldId id="491" r:id="rId12"/>
    <p:sldId id="399" r:id="rId13"/>
    <p:sldId id="400" r:id="rId14"/>
    <p:sldId id="402" r:id="rId15"/>
    <p:sldId id="529" r:id="rId16"/>
    <p:sldId id="480" r:id="rId17"/>
    <p:sldId id="549" r:id="rId18"/>
    <p:sldId id="55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69" r:id="rId28"/>
    <p:sldId id="570" r:id="rId29"/>
    <p:sldId id="546" r:id="rId30"/>
    <p:sldId id="419" r:id="rId31"/>
    <p:sldId id="548" r:id="rId32"/>
    <p:sldId id="531" r:id="rId33"/>
    <p:sldId id="507" r:id="rId34"/>
    <p:sldId id="530" r:id="rId35"/>
    <p:sldId id="428" r:id="rId36"/>
    <p:sldId id="429" r:id="rId37"/>
    <p:sldId id="547" r:id="rId38"/>
    <p:sldId id="433" r:id="rId39"/>
    <p:sldId id="434" r:id="rId40"/>
    <p:sldId id="487" r:id="rId41"/>
    <p:sldId id="438" r:id="rId42"/>
    <p:sldId id="441" r:id="rId43"/>
    <p:sldId id="442" r:id="rId44"/>
    <p:sldId id="445" r:id="rId45"/>
    <p:sldId id="551" r:id="rId46"/>
    <p:sldId id="450" r:id="rId47"/>
    <p:sldId id="510" r:id="rId48"/>
    <p:sldId id="458" r:id="rId49"/>
    <p:sldId id="457" r:id="rId5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FF"/>
    <a:srgbClr val="FFCCFF"/>
    <a:srgbClr val="CCCCFF"/>
    <a:srgbClr val="CCFF99"/>
    <a:srgbClr val="6699FF"/>
    <a:srgbClr val="90BBD6"/>
    <a:srgbClr val="86A2E0"/>
    <a:srgbClr val="99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875" autoAdjust="0"/>
    <p:restoredTop sz="67200" autoAdjust="0"/>
  </p:normalViewPr>
  <p:slideViewPr>
    <p:cSldViewPr>
      <p:cViewPr>
        <p:scale>
          <a:sx n="115" d="100"/>
          <a:sy n="115" d="100"/>
        </p:scale>
        <p:origin x="-152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1111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111010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111211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818181818181818181818181818161515151515151515151515121212121212131212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313131313141313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414141414151414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515151515161515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616161616171616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72727272727252020202020202020202020171717171717181717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2222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11333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11444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115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1166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117777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1188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1199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2839142504323513"/>
          <c:y val="0"/>
          <c:w val="0.58471614871732525"/>
          <c:h val="0.985657942768263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(факт)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283469369296077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8.45333247844900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AB-4208-AA7D-2E23C0F87414}"/>
                </c:ext>
              </c:extLst>
            </c:dLbl>
            <c:dLbl>
              <c:idx val="2"/>
              <c:layout>
                <c:manualLayout>
                  <c:x val="4.8130101348602917E-3"/>
                  <c:y val="1.15272231916134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60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018,6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AB-4208-AA7D-2E23C0F87414}"/>
                </c:ext>
              </c:extLst>
            </c:dLbl>
            <c:dLbl>
              <c:idx val="3"/>
              <c:layout>
                <c:manualLayout>
                  <c:x val="2.2460587636956034E-2"/>
                  <c:y val="9.22192378043688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088,0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AB-4208-AA7D-2E23C0F87414}"/>
                </c:ext>
              </c:extLst>
            </c:dLbl>
            <c:dLbl>
              <c:idx val="4"/>
              <c:layout>
                <c:manualLayout>
                  <c:x val="2.8878060809161749E-2"/>
                  <c:y val="9.22192378043688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847,0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0">
                  <c:v>46570</c:v>
                </c:pt>
                <c:pt idx="1">
                  <c:v>0.44</c:v>
                </c:pt>
                <c:pt idx="2" formatCode="0.0">
                  <c:v>60018.6</c:v>
                </c:pt>
                <c:pt idx="3" formatCode="0.0">
                  <c:v>14088</c:v>
                </c:pt>
                <c:pt idx="4" formatCode="0.0">
                  <c:v>12847</c:v>
                </c:pt>
                <c:pt idx="5" formatCode="0.0">
                  <c:v>105.9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AB-4208-AA7D-2E23C0F874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(оценка)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9.6260202697205834E-3"/>
                  <c:y val="-2.305480945109221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46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498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AB-4208-AA7D-2E23C0F87414}"/>
                </c:ext>
              </c:extLst>
            </c:dLbl>
            <c:dLbl>
              <c:idx val="2"/>
              <c:layout>
                <c:manualLayout>
                  <c:x val="1.1230356981340679E-2"/>
                  <c:y val="6.91644283532766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70 821,95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AB-4208-AA7D-2E23C0F87414}"/>
                </c:ext>
              </c:extLst>
            </c:dLbl>
            <c:dLbl>
              <c:idx val="3"/>
              <c:layout>
                <c:manualLayout>
                  <c:x val="2.2460587636956034E-2"/>
                  <c:y val="4.610780356285757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15 298,0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AAB-4208-AA7D-2E23C0F87414}"/>
                </c:ext>
              </c:extLst>
            </c:dLbl>
            <c:dLbl>
              <c:idx val="4"/>
              <c:layout>
                <c:manualLayout>
                  <c:x val="1.764745117637042E-2"/>
                  <c:y val="-6.91644283532766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21 441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4.6109618902184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 formatCode="0">
                  <c:v>46498</c:v>
                </c:pt>
                <c:pt idx="1">
                  <c:v>0.3</c:v>
                </c:pt>
                <c:pt idx="2" formatCode="0.0">
                  <c:v>70821.95</c:v>
                </c:pt>
                <c:pt idx="3" formatCode="0.0">
                  <c:v>15298</c:v>
                </c:pt>
                <c:pt idx="4" formatCode="0.0">
                  <c:v>21441</c:v>
                </c:pt>
                <c:pt idx="5" formatCode="0.0">
                  <c:v>105.8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AAB-4208-AA7D-2E23C0F874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(прогноз)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1230356981340679E-2"/>
                  <c:y val="-6.91644283532766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46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312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AAB-4208-AA7D-2E23C0F87414}"/>
                </c:ext>
              </c:extLst>
            </c:dLbl>
            <c:dLbl>
              <c:idx val="2"/>
              <c:layout>
                <c:manualLayout>
                  <c:x val="9.6260202697205834E-3"/>
                  <c:y val="-9.221923780436886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76 275,24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AAB-4208-AA7D-2E23C0F87414}"/>
                </c:ext>
              </c:extLst>
            </c:dLbl>
            <c:dLbl>
              <c:idx val="3"/>
              <c:layout>
                <c:manualLayout>
                  <c:x val="8.0216835581004859E-3"/>
                  <c:y val="-4.2266662392245019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17 556,0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AAB-4208-AA7D-2E23C0F87414}"/>
                </c:ext>
              </c:extLst>
            </c:dLbl>
            <c:dLbl>
              <c:idx val="4"/>
              <c:layout>
                <c:manualLayout>
                  <c:x val="1.7647703827821128E-2"/>
                  <c:y val="-1.3832885670655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441,0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Лист1!$D$2:$D$7</c:f>
              <c:numCache>
                <c:formatCode>0.00</c:formatCode>
                <c:ptCount val="6"/>
                <c:pt idx="0" formatCode="0">
                  <c:v>46312</c:v>
                </c:pt>
                <c:pt idx="1">
                  <c:v>0.3</c:v>
                </c:pt>
                <c:pt idx="2" formatCode="0.0">
                  <c:v>76275.240000000005</c:v>
                </c:pt>
                <c:pt idx="3" formatCode="0.0">
                  <c:v>17556</c:v>
                </c:pt>
                <c:pt idx="4" formatCode="0.0">
                  <c:v>21441</c:v>
                </c:pt>
                <c:pt idx="5" formatCode="0.0">
                  <c:v>106.5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AAB-4208-AA7D-2E23C0F87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1225344"/>
        <c:axId val="76032832"/>
        <c:axId val="0"/>
      </c:bar3DChart>
      <c:catAx>
        <c:axId val="151225344"/>
        <c:scaling>
          <c:orientation val="minMax"/>
        </c:scaling>
        <c:delete val="0"/>
        <c:axPos val="l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76032832"/>
        <c:crosses val="autoZero"/>
        <c:auto val="1"/>
        <c:lblAlgn val="ctr"/>
        <c:lblOffset val="100"/>
        <c:noMultiLvlLbl val="0"/>
      </c:catAx>
      <c:valAx>
        <c:axId val="76032832"/>
        <c:scaling>
          <c:orientation val="minMax"/>
        </c:scaling>
        <c:delete val="1"/>
        <c:axPos val="b"/>
        <c:minorGridlines/>
        <c:numFmt formatCode="0" sourceLinked="1"/>
        <c:majorTickMark val="out"/>
        <c:minorTickMark val="none"/>
        <c:tickLblPos val="nextTo"/>
        <c:crossAx val="1512253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51389860895169"/>
          <c:y val="2.7460637997375758E-2"/>
          <c:w val="0.2531376230733271"/>
          <c:h val="0.24711615194535394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89734468578194E-2"/>
          <c:y val="5.8286138282200195E-2"/>
          <c:w val="0.91671026553142176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0BBD6"/>
            </a:solidFill>
          </c:spPr>
          <c:invertIfNegative val="0"/>
          <c:dLbls>
            <c:dLbl>
              <c:idx val="0"/>
              <c:layout>
                <c:manualLayout>
                  <c:x val="1.8812805015249498E-2"/>
                  <c:y val="0.26165848832560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D8-4496-B7EB-1C2D8BDA13BA}"/>
                </c:ext>
              </c:extLst>
            </c:dLbl>
            <c:dLbl>
              <c:idx val="1"/>
              <c:layout>
                <c:manualLayout>
                  <c:x val="2.0705988568980663E-2"/>
                  <c:y val="0.268033441771652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22 383  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D8-4496-B7EB-1C2D8BDA13BA}"/>
                </c:ext>
              </c:extLst>
            </c:dLbl>
            <c:dLbl>
              <c:idx val="2"/>
              <c:layout>
                <c:manualLayout>
                  <c:x val="1.8710226343111529E-2"/>
                  <c:y val="0.35780890924312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D8-4496-B7EB-1C2D8BDA13BA}"/>
                </c:ext>
              </c:extLst>
            </c:dLbl>
            <c:dLbl>
              <c:idx val="3"/>
              <c:layout>
                <c:manualLayout>
                  <c:x val="1.9621782810907689E-2"/>
                  <c:y val="0.29309477470641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D8-4496-B7EB-1C2D8BDA13BA}"/>
                </c:ext>
              </c:extLst>
            </c:dLbl>
            <c:dLbl>
              <c:idx val="4"/>
              <c:layout>
                <c:manualLayout>
                  <c:x val="1.525646798046618E-2"/>
                  <c:y val="0.26540627765217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D8-4496-B7EB-1C2D8BDA13BA}"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8-4496-B7EB-1C2D8BDA13BA}"/>
                </c:ext>
              </c:extLst>
            </c:dLbl>
            <c:dLbl>
              <c:idx val="6"/>
              <c:layout>
                <c:manualLayout>
                  <c:x val="1.3550231883233281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D8-4496-B7EB-1C2D8BDA1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2023г. факт</c:v>
                </c:pt>
                <c:pt idx="1">
                  <c:v>2024г. Ожидаемое</c:v>
                </c:pt>
                <c:pt idx="2">
                  <c:v>2025г. прогноз</c:v>
                </c:pt>
                <c:pt idx="3">
                  <c:v>2026г. прогноз</c:v>
                </c:pt>
                <c:pt idx="4">
                  <c:v>2027г.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22383.200000000001</c:v>
                </c:pt>
                <c:pt idx="1">
                  <c:v>25140</c:v>
                </c:pt>
                <c:pt idx="2">
                  <c:v>24444</c:v>
                </c:pt>
                <c:pt idx="3">
                  <c:v>23135</c:v>
                </c:pt>
                <c:pt idx="4">
                  <c:v>22798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D8-4496-B7EB-1C2D8BDA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302737920"/>
        <c:axId val="302376064"/>
        <c:axId val="0"/>
      </c:bar3DChart>
      <c:catAx>
        <c:axId val="30273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 i="0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302376064"/>
        <c:crosses val="autoZero"/>
        <c:auto val="1"/>
        <c:lblAlgn val="ctr"/>
        <c:lblOffset val="100"/>
        <c:noMultiLvlLbl val="0"/>
      </c:catAx>
      <c:valAx>
        <c:axId val="302376064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27379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6.359973517291731E-2"/>
          <c:w val="1"/>
          <c:h val="0.735632092722534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90BBD6"/>
            </a:solidFill>
            <a:ln>
              <a:solidFill>
                <a:srgbClr val="003192"/>
              </a:solidFill>
            </a:ln>
          </c:spPr>
          <c:invertIfNegative val="0"/>
          <c:dLbls>
            <c:dLbl>
              <c:idx val="0"/>
              <c:layout>
                <c:manualLayout>
                  <c:x val="1.4864792423122688E-2"/>
                  <c:y val="1.3291590065593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5662636162084E-2"/>
                  <c:y val="1.3291590065593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64792423122688E-2"/>
                  <c:y val="2.65831801311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324230150059494E-2"/>
                  <c:y val="3.455813417054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756509316011208E-2"/>
                  <c:y val="3.9874770196780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789927</c:v>
                </c:pt>
                <c:pt idx="1">
                  <c:v>973780</c:v>
                </c:pt>
                <c:pt idx="2">
                  <c:v>1188816</c:v>
                </c:pt>
                <c:pt idx="3">
                  <c:v>1298091.1000000001</c:v>
                </c:pt>
                <c:pt idx="4">
                  <c:v>1341050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30-424F-AE36-1BDA3F462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405354696185896E-2"/>
                  <c:y val="-3.455813417054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51271665434958E-2"/>
                  <c:y val="-3.455813417054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64792423122742E-2"/>
                  <c:y val="-4.5191615539396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351271665434958E-2"/>
                  <c:y val="-2.9241498144305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810709392371764E-2"/>
                  <c:y val="-3.7216452183661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>
                    <a:latin typeface="Liberation Serif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Лист1!$C$2:$C$6</c:f>
              <c:numCache>
                <c:formatCode>_-* #,##0_р_._-;\-* #,##0_р_._-;_-* "-"??_р_._-;_-@_-</c:formatCode>
                <c:ptCount val="5"/>
                <c:pt idx="0">
                  <c:v>78879</c:v>
                </c:pt>
                <c:pt idx="1">
                  <c:v>76692.7</c:v>
                </c:pt>
                <c:pt idx="2">
                  <c:v>91422</c:v>
                </c:pt>
                <c:pt idx="3">
                  <c:v>81712</c:v>
                </c:pt>
                <c:pt idx="4">
                  <c:v>79727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930-424F-AE36-1BDA3F4620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1.337831318081042E-2"/>
                  <c:y val="-6.1141314301729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37750907747224E-2"/>
                  <c:y val="2.6581086967397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3763386213754E-2"/>
                  <c:y val="2.9241498144305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43105603933106E-2"/>
                  <c:y val="1.3291590065593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756509316011208E-2"/>
                  <c:y val="2.1266544104949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Лист1!$D$2:$D$6</c:f>
              <c:numCache>
                <c:formatCode>_-* #,##0_р_._-;\-* #,##0_р_._-;_-* "-"??_р_._-;_-@_-</c:formatCode>
                <c:ptCount val="5"/>
                <c:pt idx="0">
                  <c:v>1551198</c:v>
                </c:pt>
                <c:pt idx="1">
                  <c:v>2208282.7999999998</c:v>
                </c:pt>
                <c:pt idx="2">
                  <c:v>2288263</c:v>
                </c:pt>
                <c:pt idx="3">
                  <c:v>1895479</c:v>
                </c:pt>
                <c:pt idx="4">
                  <c:v>1905702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930-424F-AE36-1BDA3F46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302736384"/>
        <c:axId val="151285120"/>
        <c:axId val="0"/>
      </c:bar3DChart>
      <c:catAx>
        <c:axId val="3027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151285120"/>
        <c:crosses val="autoZero"/>
        <c:auto val="1"/>
        <c:lblAlgn val="ctr"/>
        <c:lblOffset val="100"/>
        <c:tickLblSkip val="1"/>
        <c:noMultiLvlLbl val="0"/>
      </c:catAx>
      <c:valAx>
        <c:axId val="151285120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extTo"/>
        <c:crossAx val="3027363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313823307616451"/>
          <c:y val="0.93878914821672421"/>
          <c:w val="0.85561795927838047"/>
          <c:h val="6.121085178327583E-2"/>
        </c:manualLayout>
      </c:layout>
      <c:overlay val="0"/>
      <c:spPr>
        <a:ln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7"/>
          <c:y val="3.9162508178103669E-2"/>
          <c:w val="0.86368839311752721"/>
          <c:h val="0.313266619024312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55904"/>
        <c:axId val="151282816"/>
      </c:barChart>
      <c:catAx>
        <c:axId val="42555904"/>
        <c:scaling>
          <c:orientation val="minMax"/>
        </c:scaling>
        <c:delete val="1"/>
        <c:axPos val="b"/>
        <c:majorTickMark val="out"/>
        <c:minorTickMark val="none"/>
        <c:tickLblPos val="nextTo"/>
        <c:crossAx val="151282816"/>
        <c:crosses val="autoZero"/>
        <c:auto val="1"/>
        <c:lblAlgn val="ctr"/>
        <c:lblOffset val="100"/>
        <c:noMultiLvlLbl val="0"/>
      </c:catAx>
      <c:valAx>
        <c:axId val="15128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5559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99E-2"/>
          <c:y val="0.90528181516287265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63196292591434E-2"/>
          <c:y val="2.9493068021681803E-2"/>
          <c:w val="0.3083851677134799"/>
          <c:h val="0.704918135457715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1C-4360-A8B4-7D3E87FC354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1C-4360-A8B4-7D3E87FC354A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1C-4360-A8B4-7D3E87FC354A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1C-4360-A8B4-7D3E87FC354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1C-4360-A8B4-7D3E87FC354A}"/>
              </c:ext>
            </c:extLst>
          </c:dPt>
          <c:dPt>
            <c:idx val="6"/>
            <c:bubble3D val="0"/>
            <c:explosion val="3"/>
            <c:spPr>
              <a:solidFill>
                <a:srgbClr val="90BBD6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1C-4360-A8B4-7D3E87FC354A}"/>
              </c:ext>
            </c:extLst>
          </c:dPt>
          <c:dPt>
            <c:idx val="7"/>
            <c:bubble3D val="0"/>
            <c:spPr>
              <a:solidFill>
                <a:srgbClr val="CCFFFF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1C-4360-A8B4-7D3E87FC354A}"/>
              </c:ext>
            </c:extLst>
          </c:dPt>
          <c:dPt>
            <c:idx val="8"/>
            <c:bubble3D val="0"/>
            <c:spPr>
              <a:solidFill>
                <a:srgbClr val="86A2E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51C-4360-A8B4-7D3E87FC354A}"/>
              </c:ext>
            </c:extLst>
          </c:dPt>
          <c:dPt>
            <c:idx val="9"/>
            <c:bubble3D val="0"/>
            <c:spPr>
              <a:solidFill>
                <a:schemeClr val="tx1">
                  <a:lumMod val="65000"/>
                </a:schemeClr>
              </a:solidFill>
              <a:ln w="9525" cap="flat" cmpd="sng" algn="ctr">
                <a:solidFill>
                  <a:schemeClr val="tx2">
                    <a:lumMod val="2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7E9F1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51C-4360-A8B4-7D3E87FC354A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7.8E-2</c:v>
                </c:pt>
                <c:pt idx="1">
                  <c:v>1E-3</c:v>
                </c:pt>
                <c:pt idx="2">
                  <c:v>1.2E-2</c:v>
                </c:pt>
                <c:pt idx="3">
                  <c:v>5.6000000000000001E-2</c:v>
                </c:pt>
                <c:pt idx="4">
                  <c:v>0.13200000000000001</c:v>
                </c:pt>
                <c:pt idx="5">
                  <c:v>2E-3</c:v>
                </c:pt>
                <c:pt idx="6">
                  <c:v>0.54200000000000004</c:v>
                </c:pt>
                <c:pt idx="7">
                  <c:v>7.5999999999999998E-2</c:v>
                </c:pt>
                <c:pt idx="8">
                  <c:v>4.9000000000000002E-2</c:v>
                </c:pt>
                <c:pt idx="9">
                  <c:v>5.0999999999999997E-2</c:v>
                </c:pt>
                <c:pt idx="10" formatCode="0.00%">
                  <c:v>4.0000000000000002E-4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51C-4360-A8B4-7D3E87FC3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434289897075577"/>
          <c:y val="2.1988784871856345E-2"/>
          <c:w val="0.51261456682675666"/>
          <c:h val="0.70881597951104847"/>
        </c:manualLayout>
      </c:layout>
      <c:overlay val="0"/>
      <c:txPr>
        <a:bodyPr/>
        <a:lstStyle/>
        <a:p>
          <a:pPr>
            <a:defRPr sz="1200" b="0">
              <a:solidFill>
                <a:schemeClr val="bg1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961042044640493"/>
          <c:y val="6.9108174972428542E-3"/>
          <c:w val="0.31149281464022044"/>
          <c:h val="0.833174024024430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81-4DD2-8BBB-AAA43162EBAA}"/>
              </c:ext>
            </c:extLst>
          </c:dPt>
          <c:dPt>
            <c:idx val="1"/>
            <c:bubble3D val="0"/>
            <c:spPr>
              <a:solidFill>
                <a:srgbClr val="86A2E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81-4DD2-8BBB-AAA43162EBAA}"/>
              </c:ext>
            </c:extLst>
          </c:dPt>
          <c:dLbls>
            <c:dLbl>
              <c:idx val="0"/>
              <c:layout>
                <c:manualLayout>
                  <c:x val="1.6082421014734917E-3"/>
                  <c:y val="-7.8863406658701074E-1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 </a:t>
                    </a:r>
                    <a:r>
                      <a:rPr lang="en-US" sz="1200" dirty="0" smtClean="0"/>
                      <a:t>635,6</a:t>
                    </a:r>
                    <a:r>
                      <a:rPr lang="ru-RU" sz="1200" dirty="0" smtClean="0"/>
                      <a:t> млн. руб.</a:t>
                    </a:r>
                  </a:p>
                  <a:p>
                    <a:r>
                      <a:rPr lang="ru-RU" sz="1200" dirty="0" smtClean="0"/>
                      <a:t>71,8%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731746990339411E-2"/>
                  <c:y val="-1.290507016835527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1033,9</a:t>
                    </a:r>
                    <a:r>
                      <a:rPr lang="ru-RU" sz="1200" dirty="0" smtClean="0"/>
                      <a:t> млн. руб.</a:t>
                    </a:r>
                  </a:p>
                  <a:p>
                    <a:r>
                      <a:rPr lang="ru-RU" sz="1200" dirty="0" smtClean="0"/>
                      <a:t>28,2%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solidFill>
                      <a:schemeClr val="accent4">
                        <a:lumMod val="50000"/>
                      </a:schemeClr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#,##0.0">
                  <c:v>2635.6</c:v>
                </c:pt>
                <c:pt idx="1">
                  <c:v>1033.9000000000001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81-4DD2-8BBB-AAA43162EB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84529052259204"/>
          <c:y val="0.13503791647026306"/>
          <c:w val="0.68599127613002697"/>
          <c:h val="0.735446061548716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c:spPr>
          <c:explosion val="4"/>
          <c:dPt>
            <c:idx val="0"/>
            <c:bubble3D val="0"/>
            <c:explosion val="26"/>
            <c:spPr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84-4F88-B829-82AE943E672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84-4F88-B829-82AE943E672A}"/>
              </c:ext>
            </c:extLst>
          </c:dPt>
          <c:dLbls>
            <c:dLbl>
              <c:idx val="0"/>
              <c:layout>
                <c:manualLayout>
                  <c:x val="-5.8431545528823778E-2"/>
                  <c:y val="-0.3979225059188150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97,1</a:t>
                    </a:r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84-4F88-B829-82AE943E672A}"/>
                </c:ext>
              </c:extLst>
            </c:dLbl>
            <c:dLbl>
              <c:idx val="1"/>
              <c:layout>
                <c:manualLayout>
                  <c:x val="8.1558674031582928E-2"/>
                  <c:y val="-6.336877723222453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2,9</a:t>
                    </a:r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84-4F88-B829-82AE943E6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3562174.6</c:v>
                </c:pt>
                <c:pt idx="1">
                  <c:v>107315.5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84-4F88-B829-82AE943E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6209080689301622E-2"/>
          <c:y val="0.7904703404937754"/>
          <c:w val="0.97069790124307309"/>
          <c:h val="0.15865384615384615"/>
        </c:manualLayout>
      </c:layout>
      <c:overlay val="0"/>
      <c:txPr>
        <a:bodyPr/>
        <a:lstStyle/>
        <a:p>
          <a:pPr>
            <a:defRPr sz="1500" b="1">
              <a:solidFill>
                <a:srgbClr val="00319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12850462489663"/>
          <c:y val="4.9647331724196525E-2"/>
          <c:w val="0.65787149537510337"/>
          <c:h val="0.911493113882111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3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16-4E4A-83F0-639EAAE96D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16-4E4A-83F0-639EAAE96D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4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16-4E4A-83F0-639EAAE96D1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016-4E4A-83F0-639EAAE96D1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016-4E4A-83F0-639EAAE96D1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016-4E4A-83F0-639EAAE96D1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A016-4E4A-83F0-639EAAE96D1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A016-4E4A-83F0-639EAAE96D1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A016-4E4A-83F0-639EAAE96D1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A016-4E4A-83F0-639EAAE96D1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A016-4E4A-83F0-639EAAE96D1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A016-4E4A-83F0-639EAAE96D1D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A016-4E4A-83F0-639EAAE96D1D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A016-4E4A-83F0-639EAAE96D1D}"/>
              </c:ext>
            </c:extLst>
          </c:dPt>
          <c:dLbls>
            <c:dLbl>
              <c:idx val="14"/>
              <c:layout>
                <c:manualLayout>
                  <c:x val="-1.441502631423433E-3"/>
                  <c:y val="3.1024129548947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МП "Развитие субъектов малого и среднего предпринимательства в муниципальном округе Сухой Лог"</c:v>
                </c:pt>
                <c:pt idx="1">
                  <c:v>МП "Реализация основных направлений государственной политики в строительном комплексе муниципального округа Сухой Лог"</c:v>
                </c:pt>
                <c:pt idx="2">
                  <c:v>МП "Поддержка социально ориентированных некоммерческих организаций в муниципальном округе Сухой Лог"</c:v>
                </c:pt>
                <c:pt idx="3">
                  <c:v>МП "Формирование современной городской среды в муниципальном округе Сухой Лог до 2027 года"</c:v>
                </c:pt>
                <c:pt idx="4">
                  <c:v>МП "Экология и природопользование на территории муниципального округа Сухой Лог"</c:v>
                </c:pt>
                <c:pt idx="5">
                  <c:v>МП "Обеспечение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муниципального округа Сухой Лог"</c:v>
                </c:pt>
                <c:pt idx="6">
                  <c:v>МП "Управление муниципальными финансами муниципального округа Сухой Лог"</c:v>
                </c:pt>
                <c:pt idx="7">
                  <c:v>МП "Молодежь Свердловской области на территории муниципального округа Сухой Лог"</c:v>
                </c:pt>
                <c:pt idx="8">
                  <c:v>МП "Управление и распоряжение муниципальной собственностью муниципального округа Сухой Лог"</c:v>
                </c:pt>
                <c:pt idx="9">
                  <c:v>МП "Обеспечение безопасности жизнедеятельности населения муниципального округа Сухой Лог"</c:v>
                </c:pt>
                <c:pt idx="10">
                  <c:v>МП "Развитие физической культуры и спорта в муниципальном округе Сухой Лог"</c:v>
                </c:pt>
                <c:pt idx="11">
                  <c:v>МП "Выполнение муниципальных функций, переданных государственных полномочий и обеспечение деятельности Администрации муниципального округа Сухой Лог"</c:v>
                </c:pt>
                <c:pt idx="12">
                  <c:v>МП "Развитие культуры  и искусства в муниципальном округе Сухой Лог"</c:v>
                </c:pt>
                <c:pt idx="13">
                  <c:v>МП "Развитие жилищно-коммунального и дорожного хозяйства, организации благоустройства и повышения энергетической эффективности в гмуниципальном округе Сухой Лог"</c:v>
                </c:pt>
                <c:pt idx="14">
                  <c:v>МП "Развитие системы образования в муниципальном округе Сухой Лог"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0.5</c:v>
                </c:pt>
                <c:pt idx="1">
                  <c:v>0.5</c:v>
                </c:pt>
                <c:pt idx="2">
                  <c:v>1</c:v>
                </c:pt>
                <c:pt idx="3">
                  <c:v>4.7</c:v>
                </c:pt>
                <c:pt idx="4">
                  <c:v>6.3</c:v>
                </c:pt>
                <c:pt idx="5">
                  <c:v>14.3</c:v>
                </c:pt>
                <c:pt idx="6">
                  <c:v>26.3</c:v>
                </c:pt>
                <c:pt idx="7">
                  <c:v>28.4</c:v>
                </c:pt>
                <c:pt idx="8">
                  <c:v>42.4</c:v>
                </c:pt>
                <c:pt idx="9">
                  <c:v>42.5</c:v>
                </c:pt>
                <c:pt idx="10">
                  <c:v>185.9</c:v>
                </c:pt>
                <c:pt idx="11">
                  <c:v>365.4</c:v>
                </c:pt>
                <c:pt idx="12">
                  <c:v>349.7</c:v>
                </c:pt>
                <c:pt idx="13">
                  <c:v>601.70000000000005</c:v>
                </c:pt>
                <c:pt idx="14">
                  <c:v>1892.7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A016-4E4A-83F0-639EAAE96D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4479872"/>
        <c:axId val="336822272"/>
      </c:barChart>
      <c:catAx>
        <c:axId val="414479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txPr>
          <a:bodyPr/>
          <a:lstStyle/>
          <a:p>
            <a:pPr>
              <a:defRPr sz="80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36822272"/>
        <c:crosses val="autoZero"/>
        <c:auto val="1"/>
        <c:lblAlgn val="l"/>
        <c:lblOffset val="100"/>
        <c:noMultiLvlLbl val="0"/>
      </c:catAx>
      <c:valAx>
        <c:axId val="336822272"/>
        <c:scaling>
          <c:orientation val="minMax"/>
        </c:scaling>
        <c:delete val="1"/>
        <c:axPos val="b"/>
        <c:minorGridlines/>
        <c:numFmt formatCode="0.0" sourceLinked="1"/>
        <c:majorTickMark val="out"/>
        <c:minorTickMark val="none"/>
        <c:tickLblPos val="nextTo"/>
        <c:crossAx val="414479872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3882484092461"/>
          <c:y val="0.16511084004364812"/>
          <c:w val="0.7856493026654443"/>
          <c:h val="0.695753033954297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rgbClr val="99FF99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13497.7</c:v>
                </c:pt>
                <c:pt idx="1">
                  <c:v>235453.6</c:v>
                </c:pt>
                <c:pt idx="2">
                  <c:v>107682</c:v>
                </c:pt>
                <c:pt idx="3">
                  <c:v>26652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D8-4E09-8DB0-16B1AC58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6295785511012"/>
          <c:y val="9.085677472150791E-2"/>
          <c:w val="0.74899458258731066"/>
          <c:h val="0.88242047179942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03240561346842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427,1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833007870920321E-3"/>
                  <c:y val="0.103240561346842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332,7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958585798159179E-3"/>
                  <c:y val="0.141955771851908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964,8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582882228172403E-3"/>
                  <c:y val="8.17317723504976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697,4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875757394476294E-3"/>
                  <c:y val="9.46371812346053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053,5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917171596318358E-3"/>
                  <c:y val="0.103240561346842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964,2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958585798157934E-3"/>
                  <c:y val="0.111843941459079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317,9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(прогноз)</c:v>
                </c:pt>
                <c:pt idx="5">
                  <c:v>2026 год (прогноз)</c:v>
                </c:pt>
                <c:pt idx="6">
                  <c:v>2027 год (прогноз)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41427.1</c:v>
                </c:pt>
                <c:pt idx="1">
                  <c:v>50332.7</c:v>
                </c:pt>
                <c:pt idx="2">
                  <c:v>51964.800000000003</c:v>
                </c:pt>
                <c:pt idx="3">
                  <c:v>64697.4</c:v>
                </c:pt>
                <c:pt idx="4">
                  <c:v>77053.5</c:v>
                </c:pt>
                <c:pt idx="5">
                  <c:v>70964.2</c:v>
                </c:pt>
                <c:pt idx="6">
                  <c:v>72317.899999999994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8-486F-B930-619B4A5BA9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235,9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509,0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875757394476919E-3"/>
                  <c:y val="-3.9431703329350537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495,2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722676073708423E-3"/>
                  <c:y val="1.72067602244736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852,7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80669018427106E-3"/>
                  <c:y val="1.29050701683552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139,5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021,9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418,9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(прогноз)</c:v>
                </c:pt>
                <c:pt idx="5">
                  <c:v>2026 год (прогноз)</c:v>
                </c:pt>
                <c:pt idx="6">
                  <c:v>2027 год (прогноз)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41235.9</c:v>
                </c:pt>
                <c:pt idx="1">
                  <c:v>48509</c:v>
                </c:pt>
                <c:pt idx="2">
                  <c:v>52495.199999999997</c:v>
                </c:pt>
                <c:pt idx="3">
                  <c:v>65852.7</c:v>
                </c:pt>
                <c:pt idx="4">
                  <c:v>84139.5</c:v>
                </c:pt>
                <c:pt idx="5">
                  <c:v>72021.899999999994</c:v>
                </c:pt>
                <c:pt idx="6">
                  <c:v>73418.899999999994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88-486F-B930-619B4A5BA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307136"/>
        <c:axId val="130803968"/>
      </c:barChart>
      <c:catAx>
        <c:axId val="29730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0803968"/>
        <c:crosses val="autoZero"/>
        <c:auto val="1"/>
        <c:lblAlgn val="ctr"/>
        <c:lblOffset val="100"/>
        <c:noMultiLvlLbl val="0"/>
      </c:catAx>
      <c:valAx>
        <c:axId val="13080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7307136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34230851043650978"/>
          <c:w val="0.16286237960739405"/>
          <c:h val="0.28720928026967191"/>
        </c:manualLayout>
      </c:layout>
      <c:overlay val="0"/>
    </c:legend>
    <c:plotVisOnly val="1"/>
    <c:dispBlanksAs val="gap"/>
    <c:showDLblsOverMax val="0"/>
  </c:chart>
  <c:spPr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600">
          <a:latin typeface="Liberation Serif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0383141343443447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B5-48CD-B6AA-31CA02F9567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B5-48CD-B6AA-31CA02F95672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B5-48CD-B6AA-31CA02F95672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B5-48CD-B6AA-31CA02F95672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B5-48CD-B6AA-31CA02F95672}"/>
              </c:ext>
            </c:extLst>
          </c:dPt>
          <c:dLbls>
            <c:dLbl>
              <c:idx val="0"/>
              <c:layout>
                <c:manualLayout>
                  <c:x val="0.49817463789248601"/>
                  <c:y val="-0.15972346160551634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80</a:t>
                    </a:r>
                    <a:r>
                      <a:rPr 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4</a:t>
                    </a:r>
                    <a:endParaRPr lang="en-US" sz="2000" b="1" dirty="0" smtClean="0">
                      <a:latin typeface="Liberation Serif" panose="02020603050405020304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B5-48CD-B6AA-31CA02F95672}"/>
                </c:ext>
              </c:extLst>
            </c:dLbl>
            <c:dLbl>
              <c:idx val="1"/>
              <c:layout>
                <c:manualLayout>
                  <c:x val="2.579870224555264E-2"/>
                  <c:y val="-5.245007545146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B5-48CD-B6AA-31CA02F95672}"/>
                </c:ext>
              </c:extLst>
            </c:dLbl>
            <c:dLbl>
              <c:idx val="2"/>
              <c:layout>
                <c:manualLayout>
                  <c:x val="4.7891878098571011E-2"/>
                  <c:y val="-1.47941547775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BB5-48CD-B6AA-31CA02F95672}"/>
                </c:ext>
              </c:extLst>
            </c:dLbl>
            <c:dLbl>
              <c:idx val="3"/>
              <c:layout>
                <c:manualLayout>
                  <c:x val="5.5587391853796117E-2"/>
                  <c:y val="-3.2856715780963525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B5-48CD-B6AA-31CA02F95672}"/>
                </c:ext>
              </c:extLst>
            </c:dLbl>
            <c:dLbl>
              <c:idx val="4"/>
              <c:layout>
                <c:manualLayout>
                  <c:x val="9.1851244288908312E-2"/>
                  <c:y val="2.0971772838260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BB5-48CD-B6AA-31CA02F95672}"/>
                </c:ext>
              </c:extLst>
            </c:dLbl>
            <c:dLbl>
              <c:idx val="5"/>
              <c:layout>
                <c:manualLayout>
                  <c:x val="3.3326164090599783E-2"/>
                  <c:y val="4.4861390187387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BB5-48CD-B6AA-31CA02F95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- 80,4%</c:v>
                </c:pt>
                <c:pt idx="1">
                  <c:v>Налоги на совокупный доход - 8,6%</c:v>
                </c:pt>
                <c:pt idx="2">
                  <c:v>Земельный налог - 2,1%</c:v>
                </c:pt>
                <c:pt idx="3">
                  <c:v>Акцизы - 6,3%</c:v>
                </c:pt>
                <c:pt idx="4">
                  <c:v>Налог на имущество физических лиц - 1,6%</c:v>
                </c:pt>
                <c:pt idx="5">
                  <c:v>Госпошлина - 1,0%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80.400000000000006</c:v>
                </c:pt>
                <c:pt idx="1">
                  <c:v>8.6</c:v>
                </c:pt>
                <c:pt idx="2">
                  <c:v>2.1</c:v>
                </c:pt>
                <c:pt idx="3">
                  <c:v>6.3</c:v>
                </c:pt>
                <c:pt idx="4">
                  <c:v>1.6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BB5-48CD-B6AA-31CA02F95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901"/>
          <c:y val="1.2454136562554716E-2"/>
          <c:w val="0.34502697579469283"/>
          <c:h val="0.95949736055929269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0507409153069587E-2"/>
          <c:w val="0.55325353672187683"/>
          <c:h val="0.917649666246954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55000" cap="flat" cmpd="thickThin" algn="ctr">
                <a:noFill/>
                <a:prstDash val="solid"/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57-4A65-BAA3-ED114E378A4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dk1">
                      <a:tint val="62000"/>
                      <a:satMod val="180000"/>
                    </a:schemeClr>
                  </a:gs>
                  <a:gs pos="65000">
                    <a:schemeClr val="dk1">
                      <a:tint val="32000"/>
                      <a:satMod val="250000"/>
                    </a:schemeClr>
                  </a:gs>
                  <a:gs pos="100000">
                    <a:schemeClr val="dk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7-4A65-BAA3-ED114E378A43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7-4A65-BAA3-ED114E378A43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57-4A65-BAA3-ED114E378A43}"/>
              </c:ext>
            </c:extLst>
          </c:dPt>
          <c:dLbls>
            <c:dLbl>
              <c:idx val="0"/>
              <c:layout>
                <c:manualLayout>
                  <c:x val="-9.4854423271363869E-2"/>
                  <c:y val="-0.2679509005089769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7</a:t>
                    </a:r>
                    <a:r>
                      <a:rPr lang="ru-RU" b="1" dirty="0" smtClean="0">
                        <a:latin typeface="Liberation Serif" pitchFamily="18" charset="0"/>
                      </a:rPr>
                      <a:t>3,8</a:t>
                    </a:r>
                    <a:r>
                      <a:rPr lang="en-US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57-4A65-BAA3-ED114E378A43}"/>
                </c:ext>
              </c:extLst>
            </c:dLbl>
            <c:dLbl>
              <c:idx val="1"/>
              <c:layout>
                <c:manualLayout>
                  <c:x val="4.446167979468201E-3"/>
                  <c:y val="-2.949956883577917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18</a:t>
                    </a:r>
                    <a:r>
                      <a:rPr lang="ru-RU" b="1" dirty="0" smtClean="0">
                        <a:latin typeface="Liberation Serif" pitchFamily="18" charset="0"/>
                      </a:rPr>
                      <a:t>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57-4A65-BAA3-ED114E378A43}"/>
                </c:ext>
              </c:extLst>
            </c:dLbl>
            <c:dLbl>
              <c:idx val="2"/>
              <c:layout>
                <c:manualLayout>
                  <c:x val="4.1498657011965992E-2"/>
                  <c:y val="-6.14570156854737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Liberation Serif" pitchFamily="18" charset="0"/>
                      </a:rPr>
                      <a:t>2,8</a:t>
                    </a:r>
                    <a:r>
                      <a:rPr lang="en-US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57-4A65-BAA3-ED114E378A43}"/>
                </c:ext>
              </c:extLst>
            </c:dLbl>
            <c:dLbl>
              <c:idx val="3"/>
              <c:layout>
                <c:manualLayout>
                  <c:x val="4.5944824991434194E-2"/>
                  <c:y val="-3.687397713426293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Liberation Serif" pitchFamily="18" charset="0"/>
                      </a:rPr>
                      <a:t>4,7</a:t>
                    </a:r>
                    <a:r>
                      <a:rPr lang="en-US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57-4A65-BAA3-ED114E378A43}"/>
                </c:ext>
              </c:extLst>
            </c:dLbl>
            <c:dLbl>
              <c:idx val="4"/>
              <c:layout>
                <c:manualLayout>
                  <c:x val="0.15413786890158795"/>
                  <c:y val="-0.1179967268296412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0,5</a:t>
                    </a:r>
                    <a:r>
                      <a:rPr lang="ru-RU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73,8 %</c:v>
                </c:pt>
                <c:pt idx="1">
                  <c:v>Доходы от продажи имущества 18,0%</c:v>
                </c:pt>
                <c:pt idx="2">
                  <c:v>Штрафы 2,8%</c:v>
                </c:pt>
                <c:pt idx="3">
                  <c:v>Платежи при пользовании природными ресурсами 4,7%</c:v>
                </c:pt>
                <c:pt idx="4">
                  <c:v>Доходы от оказания платных услуг 0,5%</c:v>
                </c:pt>
                <c:pt idx="5">
                  <c:v>Прочие неналоговые доходы 0,2%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73.8</c:v>
                </c:pt>
                <c:pt idx="1">
                  <c:v>18</c:v>
                </c:pt>
                <c:pt idx="2">
                  <c:v>2.8</c:v>
                </c:pt>
                <c:pt idx="3">
                  <c:v>4.7</c:v>
                </c:pt>
                <c:pt idx="4">
                  <c:v>0.5</c:v>
                </c:pt>
                <c:pt idx="5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57-4A65-BAA3-ED114E378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4"/>
        <c:holeSize val="34"/>
      </c:doughnutChart>
    </c:plotArea>
    <c:legend>
      <c:legendPos val="r"/>
      <c:layout>
        <c:manualLayout>
          <c:xMode val="edge"/>
          <c:yMode val="edge"/>
          <c:x val="0.64611646791813049"/>
          <c:y val="5.6206393618575969E-2"/>
          <c:w val="0.35240143718858502"/>
          <c:h val="0.93183579175977915"/>
        </c:manualLayout>
      </c:layout>
      <c:overlay val="0"/>
      <c:txPr>
        <a:bodyPr/>
        <a:lstStyle/>
        <a:p>
          <a:pPr>
            <a:defRPr sz="14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29780413058814E-2"/>
          <c:y val="5.358616888608938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  <a:ln w="38100">
              <a:noFill/>
            </a:ln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dk1">
                      <a:tint val="62000"/>
                      <a:satMod val="180000"/>
                    </a:schemeClr>
                  </a:gs>
                  <a:gs pos="65000">
                    <a:schemeClr val="dk1">
                      <a:tint val="32000"/>
                      <a:satMod val="250000"/>
                    </a:schemeClr>
                  </a:gs>
                  <a:gs pos="100000">
                    <a:schemeClr val="dk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D3-4F68-9025-00E728D2BBF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D3-4F68-9025-00E728D2BBF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D3-4F68-9025-00E728D2BBF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 w="381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D3-4F68-9025-00E728D2BB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8100">
                <a:noFill/>
              </a:ln>
            </c:spPr>
          </c:dPt>
          <c:dLbls>
            <c:dLbl>
              <c:idx val="0"/>
              <c:layout>
                <c:manualLayout>
                  <c:x val="7.7769136762582203E-3"/>
                  <c:y val="0.15477647877557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D3-4F68-9025-00E728D2BBF9}"/>
                </c:ext>
              </c:extLst>
            </c:dLbl>
            <c:dLbl>
              <c:idx val="1"/>
              <c:layout>
                <c:manualLayout>
                  <c:x val="1.4354257848807837E-2"/>
                  <c:y val="0.20778355739216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D3-4F68-9025-00E728D2BBF9}"/>
                </c:ext>
              </c:extLst>
            </c:dLbl>
            <c:dLbl>
              <c:idx val="2"/>
              <c:layout>
                <c:manualLayout>
                  <c:x val="1.9603445981996512E-2"/>
                  <c:y val="0.25825521117745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D3-4F68-9025-00E728D2BBF9}"/>
                </c:ext>
              </c:extLst>
            </c:dLbl>
            <c:dLbl>
              <c:idx val="3"/>
              <c:layout>
                <c:manualLayout>
                  <c:x val="1.8850786126644363E-2"/>
                  <c:y val="0.29907472550359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D3-4F68-9025-00E728D2BBF9}"/>
                </c:ext>
              </c:extLst>
            </c:dLbl>
            <c:dLbl>
              <c:idx val="4"/>
              <c:layout>
                <c:manualLayout>
                  <c:x val="1.8363757479164411E-2"/>
                  <c:y val="0.29157703043525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ED3-4F68-9025-00E728D2BBF9}"/>
                </c:ext>
              </c:extLst>
            </c:dLbl>
            <c:dLbl>
              <c:idx val="5"/>
              <c:layout>
                <c:manualLayout>
                  <c:x val="1.6912044066434425E-2"/>
                  <c:y val="0.24328458476941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D3-4F68-9025-00E728D2BBF9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D3-4F68-9025-00E728D2BB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2023г.  Факт</c:v>
                </c:pt>
                <c:pt idx="1">
                  <c:v>2024г.  ожидаем</c:v>
                </c:pt>
                <c:pt idx="2">
                  <c:v>2025г.  прогноз</c:v>
                </c:pt>
                <c:pt idx="3">
                  <c:v>2026г.   прогноз</c:v>
                </c:pt>
                <c:pt idx="4">
                  <c:v>2027г.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593985</c:v>
                </c:pt>
                <c:pt idx="1">
                  <c:v>737928</c:v>
                </c:pt>
                <c:pt idx="2">
                  <c:v>955835</c:v>
                </c:pt>
                <c:pt idx="3">
                  <c:v>1054585</c:v>
                </c:pt>
                <c:pt idx="4" formatCode="General">
                  <c:v>1061458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ED3-4F68-9025-00E728D2B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301203968"/>
        <c:axId val="76066752"/>
        <c:axId val="0"/>
      </c:bar3DChart>
      <c:catAx>
        <c:axId val="30120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05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76066752"/>
        <c:crosses val="autoZero"/>
        <c:auto val="1"/>
        <c:lblAlgn val="ctr"/>
        <c:lblOffset val="15"/>
        <c:noMultiLvlLbl val="0"/>
      </c:catAx>
      <c:valAx>
        <c:axId val="76066752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1203968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515181262545991E-2"/>
          <c:y val="8.7405459003538938E-2"/>
          <c:w val="0.76726277959232658"/>
          <c:h val="0.733127414088527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2963610426986478E-2"/>
                  <c:y val="-9.602974354409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91-44E2-B60B-66BD5DAAD467}"/>
                </c:ext>
              </c:extLst>
            </c:dLbl>
            <c:dLbl>
              <c:idx val="1"/>
              <c:layout>
                <c:manualLayout>
                  <c:x val="-4.1048517832884816E-2"/>
                  <c:y val="-0.10955215953213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91-44E2-B60B-66BD5DAAD467}"/>
                </c:ext>
              </c:extLst>
            </c:dLbl>
            <c:dLbl>
              <c:idx val="2"/>
              <c:layout>
                <c:manualLayout>
                  <c:x val="-4.676644447661351E-2"/>
                  <c:y val="-0.1029007487238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91-44E2-B60B-66BD5DAAD467}"/>
                </c:ext>
              </c:extLst>
            </c:dLbl>
            <c:dLbl>
              <c:idx val="3"/>
              <c:layout>
                <c:manualLayout>
                  <c:x val="-3.967269059831912E-2"/>
                  <c:y val="-6.6518692461198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91-44E2-B60B-66BD5DAAD467}"/>
                </c:ext>
              </c:extLst>
            </c:dLbl>
            <c:dLbl>
              <c:idx val="4"/>
              <c:layout>
                <c:manualLayout>
                  <c:x val="-4.4786450997213983E-2"/>
                  <c:y val="6.841948208377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91-44E2-B60B-66BD5DAAD467}"/>
                </c:ext>
              </c:extLst>
            </c:dLbl>
            <c:dLbl>
              <c:idx val="5"/>
              <c:layout>
                <c:manualLayout>
                  <c:x val="-5.2405934293398779E-2"/>
                  <c:y val="0.1064599506930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91-44E2-B60B-66BD5DAAD467}"/>
                </c:ext>
              </c:extLst>
            </c:dLbl>
            <c:dLbl>
              <c:idx val="6"/>
              <c:layout>
                <c:manualLayout>
                  <c:x val="-2.5195616309945771E-2"/>
                  <c:y val="0.10184999981130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1-44E2-B60B-66BD5DAAD467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0.000</c:formatCode>
                <c:ptCount val="5"/>
                <c:pt idx="0" formatCode="General">
                  <c:v>593.98500000000001</c:v>
                </c:pt>
                <c:pt idx="1">
                  <c:v>737.928</c:v>
                </c:pt>
                <c:pt idx="2">
                  <c:v>955.83500000000004</c:v>
                </c:pt>
                <c:pt idx="3">
                  <c:v>1054.585</c:v>
                </c:pt>
                <c:pt idx="4" formatCode="General">
                  <c:v>1061.4580000000001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C91-44E2-B60B-66BD5DAAD4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от НДФЛ %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91-44E2-B60B-66BD5DAAD467}"/>
                </c:ext>
              </c:extLst>
            </c:dLbl>
            <c:dLbl>
              <c:idx val="1"/>
              <c:layout>
                <c:manualLayout>
                  <c:x val="-2.9893100389975589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91-44E2-B60B-66BD5DAAD467}"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91-44E2-B60B-66BD5DAAD467}"/>
                </c:ext>
              </c:extLst>
            </c:dLbl>
            <c:dLbl>
              <c:idx val="3"/>
              <c:layout>
                <c:manualLayout>
                  <c:x val="-1.9268864240686589E-2"/>
                  <c:y val="-8.4678366139631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91-44E2-B60B-66BD5DAAD467}"/>
                </c:ext>
              </c:extLst>
            </c:dLbl>
            <c:dLbl>
              <c:idx val="4"/>
              <c:layout>
                <c:manualLayout>
                  <c:x val="-2.9431496954199565E-2"/>
                  <c:y val="-8.4678366139631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91-44E2-B60B-66BD5DAAD467}"/>
                </c:ext>
              </c:extLst>
            </c:dLbl>
            <c:dLbl>
              <c:idx val="5"/>
              <c:layout>
                <c:manualLayout>
                  <c:x val="-2.6488242974358547E-2"/>
                  <c:y val="-8.298682883585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48</c:v>
                </c:pt>
                <c:pt idx="1">
                  <c:v>52</c:v>
                </c:pt>
                <c:pt idx="2">
                  <c:v>60</c:v>
                </c:pt>
                <c:pt idx="3">
                  <c:v>61</c:v>
                </c:pt>
                <c:pt idx="4">
                  <c:v>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C91-44E2-B60B-66BD5DAAD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204480"/>
        <c:axId val="76068480"/>
      </c:lineChart>
      <c:catAx>
        <c:axId val="30120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6068480"/>
        <c:crosses val="autoZero"/>
        <c:auto val="1"/>
        <c:lblAlgn val="ctr"/>
        <c:lblOffset val="100"/>
        <c:noMultiLvlLbl val="0"/>
      </c:catAx>
      <c:valAx>
        <c:axId val="76068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1204480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3180753638019966"/>
          <c:y val="8.2625258925440367E-3"/>
          <c:w val="0.14611892780783486"/>
          <c:h val="0.89009762148751415"/>
        </c:manualLayout>
      </c:layout>
      <c:overlay val="0"/>
      <c:txPr>
        <a:bodyPr/>
        <a:lstStyle/>
        <a:p>
          <a:pPr>
            <a:defRPr sz="11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007614584318447E-2"/>
          <c:y val="3.3819021490960985E-2"/>
          <c:w val="0.92033512631923675"/>
          <c:h val="0.827657897792835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2000"/>
                    <a:satMod val="180000"/>
                  </a:schemeClr>
                </a:gs>
                <a:gs pos="65000">
                  <a:schemeClr val="accent4">
                    <a:tint val="32000"/>
                    <a:satMod val="250000"/>
                  </a:schemeClr>
                </a:gs>
                <a:gs pos="100000">
                  <a:schemeClr val="accent4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618272690367989E-2"/>
                  <c:y val="-0.272112635397311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 9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79976980879669E-2"/>
                  <c:y val="-0.28407552350522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63 313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41804249916526E-2"/>
                  <c:y val="-0.316505360019076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66 786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18272690367989E-2"/>
                  <c:y val="-0.34887732768302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75 371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618272690367989E-2"/>
                  <c:y val="-0.408718707169983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79 432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618272690367989E-2"/>
                  <c:y val="-0.37487120113750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факт</c:v>
                </c:pt>
                <c:pt idx="1">
                  <c:v>2024 ожидаемое</c:v>
                </c:pt>
                <c:pt idx="2">
                  <c:v>2025 прогноз</c:v>
                </c:pt>
                <c:pt idx="3">
                  <c:v>2026 прогноз</c:v>
                </c:pt>
                <c:pt idx="4">
                  <c:v>2027 прогноз</c:v>
                </c:pt>
              </c:strCache>
            </c:strRef>
          </c:cat>
          <c:val>
            <c:numRef>
              <c:f>Лист1!$B$2:$B$6</c:f>
              <c:numCache>
                <c:formatCode>_-* #,##0\ _₽_-;\-* #,##0\ _₽_-;_-* "-"??\ _₽_-;_-@_-</c:formatCode>
                <c:ptCount val="5"/>
                <c:pt idx="0">
                  <c:v>63313.3</c:v>
                </c:pt>
                <c:pt idx="1">
                  <c:v>66786</c:v>
                </c:pt>
                <c:pt idx="2">
                  <c:v>75370.5</c:v>
                </c:pt>
                <c:pt idx="3">
                  <c:v>79432</c:v>
                </c:pt>
                <c:pt idx="4">
                  <c:v>100787.8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1371392"/>
        <c:axId val="76069056"/>
        <c:axId val="0"/>
      </c:bar3DChart>
      <c:catAx>
        <c:axId val="301371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Liberation Serif" panose="02020603050405020304" pitchFamily="18" charset="0"/>
              </a:defRPr>
            </a:pPr>
            <a:endParaRPr lang="ru-RU"/>
          </a:p>
        </c:txPr>
        <c:crossAx val="76069056"/>
        <c:crosses val="autoZero"/>
        <c:auto val="1"/>
        <c:lblAlgn val="ctr"/>
        <c:lblOffset val="100"/>
        <c:noMultiLvlLbl val="0"/>
      </c:catAx>
      <c:valAx>
        <c:axId val="76069056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301371392"/>
        <c:crosses val="autoZero"/>
        <c:crossBetween val="between"/>
      </c:valAx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14E-2"/>
          <c:y val="3.434515578368104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6991939690316893E-2"/>
                  <c:y val="0.27453523682553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5F-4CE0-8E48-94705B3143C5}"/>
                </c:ext>
              </c:extLst>
            </c:dLbl>
            <c:dLbl>
              <c:idx val="1"/>
              <c:layout>
                <c:manualLayout>
                  <c:x val="1.5891948917163629E-2"/>
                  <c:y val="0.39877235862681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5F-4CE0-8E48-94705B3143C5}"/>
                </c:ext>
              </c:extLst>
            </c:dLbl>
            <c:dLbl>
              <c:idx val="2"/>
              <c:layout>
                <c:manualLayout>
                  <c:x val="1.9775815869799776E-2"/>
                  <c:y val="0.39744102507128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5F-4CE0-8E48-94705B3143C5}"/>
                </c:ext>
              </c:extLst>
            </c:dLbl>
            <c:dLbl>
              <c:idx val="3"/>
              <c:layout>
                <c:manualLayout>
                  <c:x val="2.1969428067314556E-2"/>
                  <c:y val="0.4112464355812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5F-4CE0-8E48-94705B3143C5}"/>
                </c:ext>
              </c:extLst>
            </c:dLbl>
            <c:dLbl>
              <c:idx val="4"/>
              <c:layout>
                <c:manualLayout>
                  <c:x val="2.4385355487808322E-2"/>
                  <c:y val="0.49169328407954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5F-4CE0-8E48-94705B3143C5}"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F-4CE0-8E48-94705B3143C5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5F-4CE0-8E48-94705B3143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г. Факт</c:v>
                </c:pt>
                <c:pt idx="1">
                  <c:v>2024 г. Ожидаемое</c:v>
                </c:pt>
                <c:pt idx="2">
                  <c:v>2025 г. Прогноз</c:v>
                </c:pt>
                <c:pt idx="3">
                  <c:v>2026 г. Прогноз</c:v>
                </c:pt>
                <c:pt idx="4">
                  <c:v>2027 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14916.9</c:v>
                </c:pt>
                <c:pt idx="1">
                  <c:v>18880</c:v>
                </c:pt>
                <c:pt idx="2">
                  <c:v>18802</c:v>
                </c:pt>
                <c:pt idx="3">
                  <c:v>19216</c:v>
                </c:pt>
                <c:pt idx="4" formatCode="General">
                  <c:v>21676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5F-4CE0-8E48-94705B314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302416896"/>
        <c:axId val="302337408"/>
        <c:axId val="0"/>
      </c:bar3DChart>
      <c:catAx>
        <c:axId val="30241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302337408"/>
        <c:crosses val="autoZero"/>
        <c:auto val="1"/>
        <c:lblAlgn val="ctr"/>
        <c:lblOffset val="15"/>
        <c:noMultiLvlLbl val="0"/>
      </c:catAx>
      <c:valAx>
        <c:axId val="302337408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302416896"/>
        <c:crosses val="autoZero"/>
        <c:crossBetween val="between"/>
      </c:valAx>
      <c:spPr>
        <a:solidFill>
          <a:schemeClr val="bg1"/>
        </a:solidFill>
        <a:ln w="635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noFill/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71529205440923E-2"/>
          <c:y val="4.5960034941651365E-2"/>
          <c:w val="0.91002847079455906"/>
          <c:h val="0.741818991789583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7.8657688129266882E-3"/>
                  <c:y val="0.25586862897586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4E-4742-BA41-9F6DD815E1D9}"/>
                </c:ext>
              </c:extLst>
            </c:dLbl>
            <c:dLbl>
              <c:idx val="1"/>
              <c:layout>
                <c:manualLayout>
                  <c:x val="1.3091114298748109E-2"/>
                  <c:y val="0.1771649555278171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9 241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4E-4742-BA41-9F6DD815E1D9}"/>
                </c:ext>
              </c:extLst>
            </c:dLbl>
            <c:dLbl>
              <c:idx val="2"/>
              <c:layout>
                <c:manualLayout>
                  <c:x val="9.2214296098375292E-3"/>
                  <c:y val="0.26942594613670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4E-4742-BA41-9F6DD815E1D9}"/>
                </c:ext>
              </c:extLst>
            </c:dLbl>
            <c:dLbl>
              <c:idx val="3"/>
              <c:layout>
                <c:manualLayout>
                  <c:x val="9.0275932712054439E-3"/>
                  <c:y val="0.28656837693415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4E-4742-BA41-9F6DD815E1D9}"/>
                </c:ext>
              </c:extLst>
            </c:dLbl>
            <c:dLbl>
              <c:idx val="4"/>
              <c:layout>
                <c:manualLayout>
                  <c:x val="1.189049870127277E-2"/>
                  <c:y val="0.31352507673439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4E-4742-BA41-9F6DD815E1D9}"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4E-4742-BA41-9F6DD815E1D9}"/>
                </c:ext>
              </c:extLst>
            </c:dLbl>
            <c:dLbl>
              <c:idx val="6"/>
              <c:layout>
                <c:manualLayout>
                  <c:x val="1.0374664252991498E-2"/>
                  <c:y val="0.27397173734508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4E-4742-BA41-9F6DD815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2023г. Факт</c:v>
                </c:pt>
                <c:pt idx="1">
                  <c:v>2024г.  Ожидаемое</c:v>
                </c:pt>
                <c:pt idx="2">
                  <c:v>2025г. Прогноз</c:v>
                </c:pt>
                <c:pt idx="3">
                  <c:v>2026г. Прогноз</c:v>
                </c:pt>
                <c:pt idx="4">
                  <c:v>2027г.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7529.3</c:v>
                </c:pt>
                <c:pt idx="1">
                  <c:v>9241</c:v>
                </c:pt>
                <c:pt idx="2">
                  <c:v>12004.3</c:v>
                </c:pt>
                <c:pt idx="3">
                  <c:v>9803.1</c:v>
                </c:pt>
                <c:pt idx="4">
                  <c:v>10200.1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4E-4742-BA41-9F6DD815E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302511616"/>
        <c:axId val="302341440"/>
        <c:axId val="0"/>
      </c:bar3DChart>
      <c:catAx>
        <c:axId val="30251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302341440"/>
        <c:crosses val="autoZero"/>
        <c:auto val="1"/>
        <c:lblAlgn val="ctr"/>
        <c:lblOffset val="100"/>
        <c:noMultiLvlLbl val="0"/>
      </c:catAx>
      <c:valAx>
        <c:axId val="302341440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2511616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chemeClr val="bg1">
            <a:lumMod val="65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90BBD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6350"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муниципального округа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chemeClr val="bg2">
            <a:lumMod val="75000"/>
          </a:schemeClr>
        </a:solidFill>
        <a:ln>
          <a:solidFill>
            <a:schemeClr val="bg2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 custLinFactNeighborX="683" custLinFactNeighborY="-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B7524-8159-4CD9-96C1-AFC533433E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EC9D5-D22E-444D-8F0C-66775958DA38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700" b="1" i="0" dirty="0" smtClean="0">
              <a:solidFill>
                <a:srgbClr val="002060"/>
              </a:solidFill>
              <a:latin typeface="Liberation Serif" pitchFamily="18" charset="0"/>
            </a:rPr>
            <a:t>Составление проекта бюджета</a:t>
          </a:r>
          <a:endParaRPr lang="ru-RU" sz="1700" b="1" i="0" dirty="0">
            <a:solidFill>
              <a:srgbClr val="002060"/>
            </a:solidFill>
            <a:latin typeface="Liberation Serif" pitchFamily="18" charset="0"/>
          </a:endParaRPr>
        </a:p>
      </dgm:t>
    </dgm:pt>
    <dgm:pt modelId="{867F0A0A-E9FB-4D48-ABED-DFBEBB1CEA88}" type="parTrans" cxnId="{35192E19-223B-4C6D-9D85-F9A85F170255}">
      <dgm:prSet/>
      <dgm:spPr/>
      <dgm:t>
        <a:bodyPr/>
        <a:lstStyle/>
        <a:p>
          <a:endParaRPr lang="ru-RU"/>
        </a:p>
      </dgm:t>
    </dgm:pt>
    <dgm:pt modelId="{74A51FA7-39B3-4CCD-9062-FA3321B473F8}" type="sibTrans" cxnId="{35192E19-223B-4C6D-9D85-F9A85F170255}">
      <dgm:prSet/>
      <dgm:spPr/>
      <dgm:t>
        <a:bodyPr/>
        <a:lstStyle/>
        <a:p>
          <a:endParaRPr lang="ru-RU"/>
        </a:p>
      </dgm:t>
    </dgm:pt>
    <dgm:pt modelId="{987E686B-D1A9-4AC7-BB29-CD5BFCC4FA2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rgbClr val="002060"/>
              </a:solidFill>
              <a:latin typeface="Liberation Serif" pitchFamily="18" charset="0"/>
            </a:rPr>
            <a:t>Рассмотрение и утверждение бюджета</a:t>
          </a:r>
          <a:endParaRPr lang="ru-RU" sz="1700" b="1" dirty="0">
            <a:solidFill>
              <a:srgbClr val="002060"/>
            </a:solidFill>
            <a:latin typeface="Liberation Serif" pitchFamily="18" charset="0"/>
          </a:endParaRPr>
        </a:p>
      </dgm:t>
    </dgm:pt>
    <dgm:pt modelId="{7E1BE8A6-E821-425F-9E85-BFE986554DCF}" type="parTrans" cxnId="{CC22F397-D179-495C-B140-F8DC5FFE71E6}">
      <dgm:prSet/>
      <dgm:spPr/>
      <dgm:t>
        <a:bodyPr/>
        <a:lstStyle/>
        <a:p>
          <a:endParaRPr lang="ru-RU"/>
        </a:p>
      </dgm:t>
    </dgm:pt>
    <dgm:pt modelId="{FDDA1B11-7FB7-4290-B050-931084066187}" type="sibTrans" cxnId="{CC22F397-D179-495C-B140-F8DC5FFE71E6}">
      <dgm:prSet/>
      <dgm:spPr/>
      <dgm:t>
        <a:bodyPr/>
        <a:lstStyle/>
        <a:p>
          <a:endParaRPr lang="ru-RU"/>
        </a:p>
      </dgm:t>
    </dgm:pt>
    <dgm:pt modelId="{8DA493B2-7C39-453C-A783-613298F5896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Liberation Serif" pitchFamily="18" charset="0"/>
            </a:rPr>
            <a:t>Исполнение бюджета</a:t>
          </a:r>
          <a:endParaRPr lang="ru-RU" sz="1800" b="1" dirty="0">
            <a:solidFill>
              <a:schemeClr val="bg1"/>
            </a:solidFill>
            <a:latin typeface="Liberation Serif" pitchFamily="18" charset="0"/>
          </a:endParaRPr>
        </a:p>
      </dgm:t>
    </dgm:pt>
    <dgm:pt modelId="{F4D5C167-2E9A-4C5F-B817-F1E5CEAB29EE}" type="parTrans" cxnId="{425DEA4F-EDA5-4C6E-9783-680223E9EFCF}">
      <dgm:prSet/>
      <dgm:spPr/>
      <dgm:t>
        <a:bodyPr/>
        <a:lstStyle/>
        <a:p>
          <a:endParaRPr lang="ru-RU"/>
        </a:p>
      </dgm:t>
    </dgm:pt>
    <dgm:pt modelId="{A1AF7AAC-CEDB-4DF8-9F2F-EF9DD7E1480D}" type="sibTrans" cxnId="{425DEA4F-EDA5-4C6E-9783-680223E9EFCF}">
      <dgm:prSet/>
      <dgm:spPr/>
      <dgm:t>
        <a:bodyPr/>
        <a:lstStyle/>
        <a:p>
          <a:endParaRPr lang="ru-RU"/>
        </a:p>
      </dgm:t>
    </dgm:pt>
    <dgm:pt modelId="{09439AE0-FDD4-48A6-B5BC-5BA01360A32C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Liberation Serif" pitchFamily="18" charset="0"/>
            </a:rPr>
            <a:t>Подготовка, рассмотрение и утверждение годового отчета об исполнении бюджета</a:t>
          </a:r>
          <a:endParaRPr lang="ru-RU" sz="1800" b="1" dirty="0">
            <a:latin typeface="Liberation Serif" pitchFamily="18" charset="0"/>
          </a:endParaRPr>
        </a:p>
      </dgm:t>
    </dgm:pt>
    <dgm:pt modelId="{96DF0A63-DD7F-45FC-8178-F0459F43EF9E}" type="parTrans" cxnId="{2ED619FE-0DEA-46B6-94E5-5CC7B1369FE6}">
      <dgm:prSet/>
      <dgm:spPr/>
      <dgm:t>
        <a:bodyPr/>
        <a:lstStyle/>
        <a:p>
          <a:endParaRPr lang="ru-RU"/>
        </a:p>
      </dgm:t>
    </dgm:pt>
    <dgm:pt modelId="{D4A2399B-BB5B-400D-9FDE-3C1E35E3F79D}" type="sibTrans" cxnId="{2ED619FE-0DEA-46B6-94E5-5CC7B1369FE6}">
      <dgm:prSet/>
      <dgm:spPr/>
      <dgm:t>
        <a:bodyPr/>
        <a:lstStyle/>
        <a:p>
          <a:endParaRPr lang="ru-RU"/>
        </a:p>
      </dgm:t>
    </dgm:pt>
    <dgm:pt modelId="{3D6C1C83-C6FB-40A7-9E90-6A8D2136518A}" type="pres">
      <dgm:prSet presAssocID="{424B7524-8159-4CD9-96C1-AFC533433E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D9D964-B042-43E5-89FD-04D9DFA914C9}" type="pres">
      <dgm:prSet presAssocID="{720EC9D5-D22E-444D-8F0C-66775958DA38}" presName="parentLin" presStyleCnt="0"/>
      <dgm:spPr/>
    </dgm:pt>
    <dgm:pt modelId="{56FE2C09-BF6C-4A0F-9854-9CEBE8D726DA}" type="pres">
      <dgm:prSet presAssocID="{720EC9D5-D22E-444D-8F0C-66775958DA3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9CDAC5B-C0EC-4E14-8EB7-DACBC4CE46CE}" type="pres">
      <dgm:prSet presAssocID="{720EC9D5-D22E-444D-8F0C-66775958DA38}" presName="parentText" presStyleLbl="node1" presStyleIdx="0" presStyleCnt="4" custScaleX="85391" custScaleY="415035" custLinFactNeighborX="-60809" custLinFactNeighborY="387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F606B-28F1-4171-B49A-B6FD2F00B113}" type="pres">
      <dgm:prSet presAssocID="{720EC9D5-D22E-444D-8F0C-66775958DA38}" presName="negativeSpace" presStyleCnt="0"/>
      <dgm:spPr/>
    </dgm:pt>
    <dgm:pt modelId="{639E29FD-6889-4A65-B395-ACCB9C763390}" type="pres">
      <dgm:prSet presAssocID="{720EC9D5-D22E-444D-8F0C-66775958DA38}" presName="childText" presStyleLbl="conFgAcc1" presStyleIdx="0" presStyleCnt="4" custScaleX="70098" custScaleY="483031" custLinFactY="-175627" custLinFactNeighborX="-1181" custLinFactNeighborY="-200000">
        <dgm:presLayoutVars>
          <dgm:bulletEnabled val="1"/>
        </dgm:presLayoutVars>
      </dgm:prSet>
      <dgm:spPr/>
    </dgm:pt>
    <dgm:pt modelId="{A21320EC-E792-48BB-9E3F-81BEF4C33324}" type="pres">
      <dgm:prSet presAssocID="{74A51FA7-39B3-4CCD-9062-FA3321B473F8}" presName="spaceBetweenRectangles" presStyleCnt="0"/>
      <dgm:spPr/>
    </dgm:pt>
    <dgm:pt modelId="{51E7D0BD-6812-466C-A186-28B1C4A7102B}" type="pres">
      <dgm:prSet presAssocID="{987E686B-D1A9-4AC7-BB29-CD5BFCC4FA2B}" presName="parentLin" presStyleCnt="0"/>
      <dgm:spPr/>
    </dgm:pt>
    <dgm:pt modelId="{526F69BE-A1DC-4A44-8CB4-849ADE596811}" type="pres">
      <dgm:prSet presAssocID="{987E686B-D1A9-4AC7-BB29-CD5BFCC4FA2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67780B2-4475-41F3-A646-AADE97691968}" type="pres">
      <dgm:prSet presAssocID="{987E686B-D1A9-4AC7-BB29-CD5BFCC4FA2B}" presName="parentText" presStyleLbl="node1" presStyleIdx="1" presStyleCnt="4" custScaleX="100360" custScaleY="422075" custLinFactNeighborX="-75005" custLinFactNeighborY="-94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6C928-FD24-46F0-B1DF-7AB89754E6B2}" type="pres">
      <dgm:prSet presAssocID="{987E686B-D1A9-4AC7-BB29-CD5BFCC4FA2B}" presName="negativeSpace" presStyleCnt="0"/>
      <dgm:spPr/>
    </dgm:pt>
    <dgm:pt modelId="{BCD4D90A-7A25-40E1-85E2-D65529ECC535}" type="pres">
      <dgm:prSet presAssocID="{987E686B-D1A9-4AC7-BB29-CD5BFCC4FA2B}" presName="childText" presStyleLbl="conFgAcc1" presStyleIdx="1" presStyleCnt="4" custScaleX="81100" custScaleY="426567" custLinFactY="-247795" custLinFactNeighborX="0" custLinFactNeighborY="-300000">
        <dgm:presLayoutVars>
          <dgm:bulletEnabled val="1"/>
        </dgm:presLayoutVars>
      </dgm:prSet>
      <dgm:spPr/>
    </dgm:pt>
    <dgm:pt modelId="{90967ADB-3D7B-4361-9355-C32982BE780A}" type="pres">
      <dgm:prSet presAssocID="{FDDA1B11-7FB7-4290-B050-931084066187}" presName="spaceBetweenRectangles" presStyleCnt="0"/>
      <dgm:spPr/>
    </dgm:pt>
    <dgm:pt modelId="{DCA962B2-BC37-410F-BC3C-45528E40CAFE}" type="pres">
      <dgm:prSet presAssocID="{8DA493B2-7C39-453C-A783-613298F5896B}" presName="parentLin" presStyleCnt="0"/>
      <dgm:spPr/>
    </dgm:pt>
    <dgm:pt modelId="{A3E758C8-442C-4907-A89B-F05083AE48FC}" type="pres">
      <dgm:prSet presAssocID="{8DA493B2-7C39-453C-A783-613298F5896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BD51F1F-3A02-49CE-BBFF-3B0CA9A68CAE}" type="pres">
      <dgm:prSet presAssocID="{8DA493B2-7C39-453C-A783-613298F5896B}" presName="parentText" presStyleLbl="node1" presStyleIdx="2" presStyleCnt="4" custScaleX="111969" custScaleY="415514" custLinFactNeighborX="-59013" custLinFactNeighborY="-79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7FAE0-EC01-4AAE-9DD8-15124C04DDD1}" type="pres">
      <dgm:prSet presAssocID="{8DA493B2-7C39-453C-A783-613298F5896B}" presName="negativeSpace" presStyleCnt="0"/>
      <dgm:spPr/>
    </dgm:pt>
    <dgm:pt modelId="{945CCABC-553E-4A8D-A838-27005EE1E2CD}" type="pres">
      <dgm:prSet presAssocID="{8DA493B2-7C39-453C-A783-613298F5896B}" presName="childText" presStyleLbl="conFgAcc1" presStyleIdx="2" presStyleCnt="4" custScaleX="89721" custScaleY="471492" custLinFactY="-296056" custLinFactNeighborX="363" custLinFactNeighborY="-300000">
        <dgm:presLayoutVars>
          <dgm:bulletEnabled val="1"/>
        </dgm:presLayoutVars>
      </dgm:prSet>
      <dgm:spPr/>
    </dgm:pt>
    <dgm:pt modelId="{55816124-D15A-4C7E-9797-5E205A205307}" type="pres">
      <dgm:prSet presAssocID="{A1AF7AAC-CEDB-4DF8-9F2F-EF9DD7E1480D}" presName="spaceBetweenRectangles" presStyleCnt="0"/>
      <dgm:spPr/>
    </dgm:pt>
    <dgm:pt modelId="{8FBEA17D-EFA5-436A-BF18-B87A4CF657B4}" type="pres">
      <dgm:prSet presAssocID="{09439AE0-FDD4-48A6-B5BC-5BA01360A32C}" presName="parentLin" presStyleCnt="0"/>
      <dgm:spPr/>
    </dgm:pt>
    <dgm:pt modelId="{2E9F2643-B1A5-4CE6-BC7D-B7B66024F9F5}" type="pres">
      <dgm:prSet presAssocID="{09439AE0-FDD4-48A6-B5BC-5BA01360A32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BABFF93-2636-4FEF-AA11-74F25B2ECA0E}" type="pres">
      <dgm:prSet presAssocID="{09439AE0-FDD4-48A6-B5BC-5BA01360A32C}" presName="parentText" presStyleLbl="node1" presStyleIdx="3" presStyleCnt="4" custScaleX="126362" custScaleY="614038" custLinFactY="-51130" custLinFactNeighborX="-740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4FAFD-F83A-420A-8A30-A6F412698947}" type="pres">
      <dgm:prSet presAssocID="{09439AE0-FDD4-48A6-B5BC-5BA01360A32C}" presName="negativeSpace" presStyleCnt="0"/>
      <dgm:spPr/>
    </dgm:pt>
    <dgm:pt modelId="{7A687951-A2EF-4633-86ED-F3B68F7AECB9}" type="pres">
      <dgm:prSet presAssocID="{09439AE0-FDD4-48A6-B5BC-5BA01360A32C}" presName="childText" presStyleLbl="conFgAcc1" presStyleIdx="3" presStyleCnt="4" custScaleY="579228" custLinFactY="-300000" custLinFactNeighborY="-332712">
        <dgm:presLayoutVars>
          <dgm:bulletEnabled val="1"/>
        </dgm:presLayoutVars>
      </dgm:prSet>
      <dgm:spPr/>
    </dgm:pt>
  </dgm:ptLst>
  <dgm:cxnLst>
    <dgm:cxn modelId="{9F2CAA14-19CE-4170-A35A-FBDE042119DD}" type="presOf" srcId="{720EC9D5-D22E-444D-8F0C-66775958DA38}" destId="{79CDAC5B-C0EC-4E14-8EB7-DACBC4CE46CE}" srcOrd="1" destOrd="0" presId="urn:microsoft.com/office/officeart/2005/8/layout/list1"/>
    <dgm:cxn modelId="{2ED619FE-0DEA-46B6-94E5-5CC7B1369FE6}" srcId="{424B7524-8159-4CD9-96C1-AFC533433EEE}" destId="{09439AE0-FDD4-48A6-B5BC-5BA01360A32C}" srcOrd="3" destOrd="0" parTransId="{96DF0A63-DD7F-45FC-8178-F0459F43EF9E}" sibTransId="{D4A2399B-BB5B-400D-9FDE-3C1E35E3F79D}"/>
    <dgm:cxn modelId="{0B0AEE11-0B7A-4000-894C-AC720F85B2AA}" type="presOf" srcId="{8DA493B2-7C39-453C-A783-613298F5896B}" destId="{DBD51F1F-3A02-49CE-BBFF-3B0CA9A68CAE}" srcOrd="1" destOrd="0" presId="urn:microsoft.com/office/officeart/2005/8/layout/list1"/>
    <dgm:cxn modelId="{A5A0A92A-1287-4077-B7A0-62A1A3704B32}" type="presOf" srcId="{720EC9D5-D22E-444D-8F0C-66775958DA38}" destId="{56FE2C09-BF6C-4A0F-9854-9CEBE8D726DA}" srcOrd="0" destOrd="0" presId="urn:microsoft.com/office/officeart/2005/8/layout/list1"/>
    <dgm:cxn modelId="{425DEA4F-EDA5-4C6E-9783-680223E9EFCF}" srcId="{424B7524-8159-4CD9-96C1-AFC533433EEE}" destId="{8DA493B2-7C39-453C-A783-613298F5896B}" srcOrd="2" destOrd="0" parTransId="{F4D5C167-2E9A-4C5F-B817-F1E5CEAB29EE}" sibTransId="{A1AF7AAC-CEDB-4DF8-9F2F-EF9DD7E1480D}"/>
    <dgm:cxn modelId="{90FF24DC-7662-4A5F-8533-C6C6670B468D}" type="presOf" srcId="{09439AE0-FDD4-48A6-B5BC-5BA01360A32C}" destId="{2E9F2643-B1A5-4CE6-BC7D-B7B66024F9F5}" srcOrd="0" destOrd="0" presId="urn:microsoft.com/office/officeart/2005/8/layout/list1"/>
    <dgm:cxn modelId="{CC22F397-D179-495C-B140-F8DC5FFE71E6}" srcId="{424B7524-8159-4CD9-96C1-AFC533433EEE}" destId="{987E686B-D1A9-4AC7-BB29-CD5BFCC4FA2B}" srcOrd="1" destOrd="0" parTransId="{7E1BE8A6-E821-425F-9E85-BFE986554DCF}" sibTransId="{FDDA1B11-7FB7-4290-B050-931084066187}"/>
    <dgm:cxn modelId="{926A6544-F959-4A8F-970A-2D905D198782}" type="presOf" srcId="{987E686B-D1A9-4AC7-BB29-CD5BFCC4FA2B}" destId="{526F69BE-A1DC-4A44-8CB4-849ADE596811}" srcOrd="0" destOrd="0" presId="urn:microsoft.com/office/officeart/2005/8/layout/list1"/>
    <dgm:cxn modelId="{305A9027-758F-4847-A7B5-5911307EB1CF}" type="presOf" srcId="{09439AE0-FDD4-48A6-B5BC-5BA01360A32C}" destId="{3BABFF93-2636-4FEF-AA11-74F25B2ECA0E}" srcOrd="1" destOrd="0" presId="urn:microsoft.com/office/officeart/2005/8/layout/list1"/>
    <dgm:cxn modelId="{C6A57AD0-EC48-4584-B44F-AA8AA62E8C2A}" type="presOf" srcId="{424B7524-8159-4CD9-96C1-AFC533433EEE}" destId="{3D6C1C83-C6FB-40A7-9E90-6A8D2136518A}" srcOrd="0" destOrd="0" presId="urn:microsoft.com/office/officeart/2005/8/layout/list1"/>
    <dgm:cxn modelId="{02A54BE5-2623-4A27-8A1C-8096896EEFD9}" type="presOf" srcId="{8DA493B2-7C39-453C-A783-613298F5896B}" destId="{A3E758C8-442C-4907-A89B-F05083AE48FC}" srcOrd="0" destOrd="0" presId="urn:microsoft.com/office/officeart/2005/8/layout/list1"/>
    <dgm:cxn modelId="{2C3BD367-D86B-400C-84E4-2A07EB2764EA}" type="presOf" srcId="{987E686B-D1A9-4AC7-BB29-CD5BFCC4FA2B}" destId="{A67780B2-4475-41F3-A646-AADE97691968}" srcOrd="1" destOrd="0" presId="urn:microsoft.com/office/officeart/2005/8/layout/list1"/>
    <dgm:cxn modelId="{35192E19-223B-4C6D-9D85-F9A85F170255}" srcId="{424B7524-8159-4CD9-96C1-AFC533433EEE}" destId="{720EC9D5-D22E-444D-8F0C-66775958DA38}" srcOrd="0" destOrd="0" parTransId="{867F0A0A-E9FB-4D48-ABED-DFBEBB1CEA88}" sibTransId="{74A51FA7-39B3-4CCD-9062-FA3321B473F8}"/>
    <dgm:cxn modelId="{6E077985-8DD3-470E-AF4A-85B185661218}" type="presParOf" srcId="{3D6C1C83-C6FB-40A7-9E90-6A8D2136518A}" destId="{29D9D964-B042-43E5-89FD-04D9DFA914C9}" srcOrd="0" destOrd="0" presId="urn:microsoft.com/office/officeart/2005/8/layout/list1"/>
    <dgm:cxn modelId="{EECE81D8-DB76-45A1-B2B9-171D98D3E418}" type="presParOf" srcId="{29D9D964-B042-43E5-89FD-04D9DFA914C9}" destId="{56FE2C09-BF6C-4A0F-9854-9CEBE8D726DA}" srcOrd="0" destOrd="0" presId="urn:microsoft.com/office/officeart/2005/8/layout/list1"/>
    <dgm:cxn modelId="{6D51C548-9F3E-44E2-B3DF-C9414B8C7B21}" type="presParOf" srcId="{29D9D964-B042-43E5-89FD-04D9DFA914C9}" destId="{79CDAC5B-C0EC-4E14-8EB7-DACBC4CE46CE}" srcOrd="1" destOrd="0" presId="urn:microsoft.com/office/officeart/2005/8/layout/list1"/>
    <dgm:cxn modelId="{83DA6B40-20AA-4DAB-BD6E-477237B5E51E}" type="presParOf" srcId="{3D6C1C83-C6FB-40A7-9E90-6A8D2136518A}" destId="{7A7F606B-28F1-4171-B49A-B6FD2F00B113}" srcOrd="1" destOrd="0" presId="urn:microsoft.com/office/officeart/2005/8/layout/list1"/>
    <dgm:cxn modelId="{9E0D6C90-5F07-42CC-B5F8-8D07DCB75719}" type="presParOf" srcId="{3D6C1C83-C6FB-40A7-9E90-6A8D2136518A}" destId="{639E29FD-6889-4A65-B395-ACCB9C763390}" srcOrd="2" destOrd="0" presId="urn:microsoft.com/office/officeart/2005/8/layout/list1"/>
    <dgm:cxn modelId="{CBB47B50-C726-4AD0-9E11-2CF0F5868F2A}" type="presParOf" srcId="{3D6C1C83-C6FB-40A7-9E90-6A8D2136518A}" destId="{A21320EC-E792-48BB-9E3F-81BEF4C33324}" srcOrd="3" destOrd="0" presId="urn:microsoft.com/office/officeart/2005/8/layout/list1"/>
    <dgm:cxn modelId="{C5425E61-7EA1-4093-ABCC-CD748FE12E10}" type="presParOf" srcId="{3D6C1C83-C6FB-40A7-9E90-6A8D2136518A}" destId="{51E7D0BD-6812-466C-A186-28B1C4A7102B}" srcOrd="4" destOrd="0" presId="urn:microsoft.com/office/officeart/2005/8/layout/list1"/>
    <dgm:cxn modelId="{BA2F4278-BF04-4011-BC78-7C33B4A8BAB4}" type="presParOf" srcId="{51E7D0BD-6812-466C-A186-28B1C4A7102B}" destId="{526F69BE-A1DC-4A44-8CB4-849ADE596811}" srcOrd="0" destOrd="0" presId="urn:microsoft.com/office/officeart/2005/8/layout/list1"/>
    <dgm:cxn modelId="{CCB84614-40DB-4974-877A-7A225F749169}" type="presParOf" srcId="{51E7D0BD-6812-466C-A186-28B1C4A7102B}" destId="{A67780B2-4475-41F3-A646-AADE97691968}" srcOrd="1" destOrd="0" presId="urn:microsoft.com/office/officeart/2005/8/layout/list1"/>
    <dgm:cxn modelId="{F466244A-E4CB-4D31-BA8F-295D977839A6}" type="presParOf" srcId="{3D6C1C83-C6FB-40A7-9E90-6A8D2136518A}" destId="{7126C928-FD24-46F0-B1DF-7AB89754E6B2}" srcOrd="5" destOrd="0" presId="urn:microsoft.com/office/officeart/2005/8/layout/list1"/>
    <dgm:cxn modelId="{8C7C94E9-176D-4FC4-8DE1-1E04CC648521}" type="presParOf" srcId="{3D6C1C83-C6FB-40A7-9E90-6A8D2136518A}" destId="{BCD4D90A-7A25-40E1-85E2-D65529ECC535}" srcOrd="6" destOrd="0" presId="urn:microsoft.com/office/officeart/2005/8/layout/list1"/>
    <dgm:cxn modelId="{9E48D619-83A8-40FF-9184-AB3418A1DBE4}" type="presParOf" srcId="{3D6C1C83-C6FB-40A7-9E90-6A8D2136518A}" destId="{90967ADB-3D7B-4361-9355-C32982BE780A}" srcOrd="7" destOrd="0" presId="urn:microsoft.com/office/officeart/2005/8/layout/list1"/>
    <dgm:cxn modelId="{924CF175-496D-418D-A6B1-7F756620C402}" type="presParOf" srcId="{3D6C1C83-C6FB-40A7-9E90-6A8D2136518A}" destId="{DCA962B2-BC37-410F-BC3C-45528E40CAFE}" srcOrd="8" destOrd="0" presId="urn:microsoft.com/office/officeart/2005/8/layout/list1"/>
    <dgm:cxn modelId="{E69D84EC-DF1C-4B89-95B2-B7E8113D7477}" type="presParOf" srcId="{DCA962B2-BC37-410F-BC3C-45528E40CAFE}" destId="{A3E758C8-442C-4907-A89B-F05083AE48FC}" srcOrd="0" destOrd="0" presId="urn:microsoft.com/office/officeart/2005/8/layout/list1"/>
    <dgm:cxn modelId="{5CAC2D75-A520-4EC4-B87D-C497A81E23EB}" type="presParOf" srcId="{DCA962B2-BC37-410F-BC3C-45528E40CAFE}" destId="{DBD51F1F-3A02-49CE-BBFF-3B0CA9A68CAE}" srcOrd="1" destOrd="0" presId="urn:microsoft.com/office/officeart/2005/8/layout/list1"/>
    <dgm:cxn modelId="{291F7C1C-FF58-4620-8E3D-673AFC49754B}" type="presParOf" srcId="{3D6C1C83-C6FB-40A7-9E90-6A8D2136518A}" destId="{07C7FAE0-EC01-4AAE-9DD8-15124C04DDD1}" srcOrd="9" destOrd="0" presId="urn:microsoft.com/office/officeart/2005/8/layout/list1"/>
    <dgm:cxn modelId="{BE9F8EB9-8C04-4C85-9805-78FB5CBAB67B}" type="presParOf" srcId="{3D6C1C83-C6FB-40A7-9E90-6A8D2136518A}" destId="{945CCABC-553E-4A8D-A838-27005EE1E2CD}" srcOrd="10" destOrd="0" presId="urn:microsoft.com/office/officeart/2005/8/layout/list1"/>
    <dgm:cxn modelId="{0BF0E3DB-9CD0-41F6-94BF-D97B5BF69E3E}" type="presParOf" srcId="{3D6C1C83-C6FB-40A7-9E90-6A8D2136518A}" destId="{55816124-D15A-4C7E-9797-5E205A205307}" srcOrd="11" destOrd="0" presId="urn:microsoft.com/office/officeart/2005/8/layout/list1"/>
    <dgm:cxn modelId="{E8F0988A-4B80-4F09-B6C7-31F6CE3444BA}" type="presParOf" srcId="{3D6C1C83-C6FB-40A7-9E90-6A8D2136518A}" destId="{8FBEA17D-EFA5-436A-BF18-B87A4CF657B4}" srcOrd="12" destOrd="0" presId="urn:microsoft.com/office/officeart/2005/8/layout/list1"/>
    <dgm:cxn modelId="{EBF54FF5-4991-47B2-9643-5F93AE8C0A25}" type="presParOf" srcId="{8FBEA17D-EFA5-436A-BF18-B87A4CF657B4}" destId="{2E9F2643-B1A5-4CE6-BC7D-B7B66024F9F5}" srcOrd="0" destOrd="0" presId="urn:microsoft.com/office/officeart/2005/8/layout/list1"/>
    <dgm:cxn modelId="{62BB0C1E-A5CE-4FF0-ABAB-ABE0ABCA76C3}" type="presParOf" srcId="{8FBEA17D-EFA5-436A-BF18-B87A4CF657B4}" destId="{3BABFF93-2636-4FEF-AA11-74F25B2ECA0E}" srcOrd="1" destOrd="0" presId="urn:microsoft.com/office/officeart/2005/8/layout/list1"/>
    <dgm:cxn modelId="{9B16DDC3-BEB6-478A-B4AB-16B18F1D945F}" type="presParOf" srcId="{3D6C1C83-C6FB-40A7-9E90-6A8D2136518A}" destId="{0974FAFD-F83A-420A-8A30-A6F412698947}" srcOrd="13" destOrd="0" presId="urn:microsoft.com/office/officeart/2005/8/layout/list1"/>
    <dgm:cxn modelId="{644B0275-B2F3-4C84-9E26-ACEF8AFB9F7B}" type="presParOf" srcId="{3D6C1C83-C6FB-40A7-9E90-6A8D2136518A}" destId="{7A687951-A2EF-4633-86ED-F3B68F7AECB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sz="1500" b="1" dirty="0" smtClean="0">
              <a:latin typeface="Liberation Serif" panose="02020603050405020304" pitchFamily="18" charset="0"/>
            </a:rPr>
            <a:t>Администрация муниципального округа, Финансовое управление</a:t>
          </a:r>
          <a:endParaRPr lang="ru-RU" sz="1500" b="1" dirty="0">
            <a:latin typeface="Liberation Serif" panose="02020603050405020304" pitchFamily="18" charset="0"/>
          </a:endParaRPr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65589" custLinFactNeighborX="-14419" custLinFactNeighborY="-1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7602-CE5B-4399-AFAB-F68D47000D05}" type="presOf" srcId="{BF9C0867-C117-4537-B102-846BA0E23961}" destId="{A4293B3D-8D94-4A45-9D44-9A3D436DE592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ECB8672-BB89-4127-AEC0-FF41CECE9DB1}" type="presOf" srcId="{B8E317C9-700F-4EC5-BF8B-04DC95CD755A}" destId="{98A79825-35D1-4358-BC6B-346D136CB426}" srcOrd="0" destOrd="0" presId="urn:microsoft.com/office/officeart/2005/8/layout/vList2"/>
    <dgm:cxn modelId="{D78DED4D-A44D-44F2-B64B-AC3E77274E6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2700"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19697" custScaleY="25265" custLinFactNeighborX="85732" custLinFactNeighborY="-8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691" custScaleY="25874" custLinFactNeighborX="83252" custLinFactNeighborY="-1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 custT="1"/>
      <dgm:spPr>
        <a:solidFill>
          <a:schemeClr val="accent4">
            <a:lumMod val="60000"/>
            <a:lumOff val="40000"/>
          </a:schemeClr>
        </a:solidFill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Безвозмездные поступления  </a:t>
          </a:r>
        </a:p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64,1%</a:t>
          </a: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latin typeface="Liberation Serif" panose="02020603050405020304" pitchFamily="18" charset="0"/>
              <a:cs typeface="Times New Roman" pitchFamily="18" charset="0"/>
            </a:rPr>
            <a:t>Неналоговые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  доходы 2,6%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Liberation Serif" panose="02020603050405020304" pitchFamily="18" charset="0"/>
              <a:cs typeface="Times New Roman" pitchFamily="18" charset="0"/>
            </a:rPr>
            <a:t>Налоговые доходы    </a:t>
          </a:r>
        </a:p>
        <a:p>
          <a:r>
            <a:rPr lang="ru-RU" sz="1400" b="1" dirty="0" smtClean="0">
              <a:latin typeface="Liberation Serif" panose="02020603050405020304" pitchFamily="18" charset="0"/>
              <a:cs typeface="Times New Roman" pitchFamily="18" charset="0"/>
            </a:rPr>
            <a:t>33,3%</a:t>
          </a:r>
          <a:endParaRPr lang="ru-RU" sz="1400" b="1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76462" custScaleY="70085" custLinFactNeighborX="52794" custLinFactNeighborY="-27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3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99109" custScaleY="94840" custLinFactNeighborX="81055" custLinFactNeighborY="-7112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Ang="568910" custScaleX="46582" custScaleY="54101" custLinFactNeighborX="45656" custLinFactNeighborY="-53321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Ang="1603435" custScaleX="80238" custLinFactNeighborX="91894" custLinFactNeighborY="-34750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Ang="391510" custScaleX="74774" custScaleY="88750" custLinFactNeighborX="85703" custLinFactNeighborY="49258"/>
      <dgm:spPr/>
      <dgm:t>
        <a:bodyPr/>
        <a:lstStyle/>
        <a:p>
          <a:endParaRPr lang="ru-RU"/>
        </a:p>
      </dgm:t>
    </dgm:pt>
  </dgm:ptLst>
  <dgm:cxnLst>
    <dgm:cxn modelId="{B07984C7-3F49-4BF8-9DDC-C5F526C55E1A}" type="presOf" srcId="{27246D93-DAB6-40D7-9229-AD92B4707905}" destId="{1CE40516-E506-441F-A0E6-E2386F1B2CC8}" srcOrd="0" destOrd="0" presId="urn:microsoft.com/office/officeart/2005/8/layout/gear1"/>
    <dgm:cxn modelId="{C6E9DE6B-6C85-46B9-B339-3DDC63E03207}" type="presOf" srcId="{8AEEEAE4-7D85-4EDD-B6D7-DDAD499AB136}" destId="{D1CD935C-95A4-4259-B0C9-720292667C8E}" srcOrd="1" destOrd="0" presId="urn:microsoft.com/office/officeart/2005/8/layout/gear1"/>
    <dgm:cxn modelId="{947E2518-6C77-4AA8-B8C8-EB1A0777C038}" type="presOf" srcId="{7AC41891-BAB6-4E1F-9952-CBB37B91357C}" destId="{35B7AA94-81BA-4359-AD52-558E136648F2}" srcOrd="1" destOrd="0" presId="urn:microsoft.com/office/officeart/2005/8/layout/gear1"/>
    <dgm:cxn modelId="{A8628365-95E1-4E05-B71C-35899D362E23}" type="presOf" srcId="{9F22AAF9-6E68-4DDE-B3DC-6120131E8F55}" destId="{0188DD12-686F-4326-B31E-54D90616AB67}" srcOrd="0" destOrd="0" presId="urn:microsoft.com/office/officeart/2005/8/layout/gear1"/>
    <dgm:cxn modelId="{6942FCB8-D230-4427-B6A0-4828470EF530}" type="presOf" srcId="{EE386FD4-5179-401B-8E2D-E3317B373ADF}" destId="{E6543DCC-46B9-43BC-91AC-1F2549E97DE6}" srcOrd="0" destOrd="0" presId="urn:microsoft.com/office/officeart/2005/8/layout/gear1"/>
    <dgm:cxn modelId="{6119F668-1A07-4127-A3D5-66D24363AD7D}" type="presOf" srcId="{8AEEEAE4-7D85-4EDD-B6D7-DDAD499AB136}" destId="{7E8461A0-D54E-40A5-B0A1-709BB2578D82}" srcOrd="0" destOrd="0" presId="urn:microsoft.com/office/officeart/2005/8/layout/gear1"/>
    <dgm:cxn modelId="{A669C517-9E36-49C4-A521-81432E543144}" type="presOf" srcId="{767923F7-49F0-4467-9F14-8ADE8DE67953}" destId="{043DD38F-3D51-432C-97B0-38AE5F452A95}" srcOrd="0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01C982A8-13D2-42E0-962F-6CE4820B603B}" type="presOf" srcId="{8AEEEAE4-7D85-4EDD-B6D7-DDAD499AB136}" destId="{D5CF429C-2BF3-496E-B6B5-82C9BED843B3}" srcOrd="3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B0655118-D34A-4320-9584-84E8ADDCC207}" type="presOf" srcId="{399E324D-E7B5-430C-AA59-CE5DCB169057}" destId="{011600C5-DA6A-4E1E-8111-9A9C214B2103}" srcOrd="0" destOrd="0" presId="urn:microsoft.com/office/officeart/2005/8/layout/gear1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1E91908D-FC35-4F60-B5F8-B41381F7C114}" type="presOf" srcId="{7AC41891-BAB6-4E1F-9952-CBB37B91357C}" destId="{116D36B4-4133-478A-B319-62D261878BFC}" srcOrd="0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CD0A0656-7537-4AFA-8F35-E02E571CE21B}" type="presOf" srcId="{8AEEEAE4-7D85-4EDD-B6D7-DDAD499AB136}" destId="{E295EF1D-61E2-49EF-AD6F-2E93A6CDECB0}" srcOrd="2" destOrd="0" presId="urn:microsoft.com/office/officeart/2005/8/layout/gear1"/>
    <dgm:cxn modelId="{71F285E3-7286-4727-93D5-5E181E696A0D}" type="presOf" srcId="{7AC41891-BAB6-4E1F-9952-CBB37B91357C}" destId="{05A085AC-B20D-4167-975E-CE661752DD84}" srcOrd="2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ECA6A0A4-0588-42E0-B316-3AE64115894E}" type="presOf" srcId="{EE386FD4-5179-401B-8E2D-E3317B373ADF}" destId="{D2400F43-4CDF-4C4D-BA6B-615E6938D7A2}" srcOrd="2" destOrd="0" presId="urn:microsoft.com/office/officeart/2005/8/layout/gear1"/>
    <dgm:cxn modelId="{678FE973-7249-4CEC-A343-8F4D005A0E76}" type="presOf" srcId="{EE386FD4-5179-401B-8E2D-E3317B373ADF}" destId="{A1B8C3FE-8657-4B56-922A-2CA5FF36A113}" srcOrd="1" destOrd="0" presId="urn:microsoft.com/office/officeart/2005/8/layout/gear1"/>
    <dgm:cxn modelId="{D437AC96-EE20-430F-8E41-BDEE03028E0D}" type="presParOf" srcId="{043DD38F-3D51-432C-97B0-38AE5F452A95}" destId="{E6543DCC-46B9-43BC-91AC-1F2549E97DE6}" srcOrd="0" destOrd="0" presId="urn:microsoft.com/office/officeart/2005/8/layout/gear1"/>
    <dgm:cxn modelId="{B11FDEC7-AB6C-4158-90FD-4FE8BEAE30DC}" type="presParOf" srcId="{043DD38F-3D51-432C-97B0-38AE5F452A95}" destId="{A1B8C3FE-8657-4B56-922A-2CA5FF36A113}" srcOrd="1" destOrd="0" presId="urn:microsoft.com/office/officeart/2005/8/layout/gear1"/>
    <dgm:cxn modelId="{B809D2CD-5AE1-44A7-A05C-F9B0FA6FECB1}" type="presParOf" srcId="{043DD38F-3D51-432C-97B0-38AE5F452A95}" destId="{D2400F43-4CDF-4C4D-BA6B-615E6938D7A2}" srcOrd="2" destOrd="0" presId="urn:microsoft.com/office/officeart/2005/8/layout/gear1"/>
    <dgm:cxn modelId="{2F0895EF-BBF8-417D-89FB-762E14FEE49B}" type="presParOf" srcId="{043DD38F-3D51-432C-97B0-38AE5F452A95}" destId="{116D36B4-4133-478A-B319-62D261878BFC}" srcOrd="3" destOrd="0" presId="urn:microsoft.com/office/officeart/2005/8/layout/gear1"/>
    <dgm:cxn modelId="{287237C2-9EEC-4AC0-AE0E-32A8A03731CC}" type="presParOf" srcId="{043DD38F-3D51-432C-97B0-38AE5F452A95}" destId="{35B7AA94-81BA-4359-AD52-558E136648F2}" srcOrd="4" destOrd="0" presId="urn:microsoft.com/office/officeart/2005/8/layout/gear1"/>
    <dgm:cxn modelId="{83A12DE0-7003-403B-B20A-E9A3767E387F}" type="presParOf" srcId="{043DD38F-3D51-432C-97B0-38AE5F452A95}" destId="{05A085AC-B20D-4167-975E-CE661752DD84}" srcOrd="5" destOrd="0" presId="urn:microsoft.com/office/officeart/2005/8/layout/gear1"/>
    <dgm:cxn modelId="{162B9B47-A355-4A72-9D30-52FDD7297FF8}" type="presParOf" srcId="{043DD38F-3D51-432C-97B0-38AE5F452A95}" destId="{7E8461A0-D54E-40A5-B0A1-709BB2578D82}" srcOrd="6" destOrd="0" presId="urn:microsoft.com/office/officeart/2005/8/layout/gear1"/>
    <dgm:cxn modelId="{5EBEFD6A-664B-4DE2-90AD-785BC874FE1C}" type="presParOf" srcId="{043DD38F-3D51-432C-97B0-38AE5F452A95}" destId="{D1CD935C-95A4-4259-B0C9-720292667C8E}" srcOrd="7" destOrd="0" presId="urn:microsoft.com/office/officeart/2005/8/layout/gear1"/>
    <dgm:cxn modelId="{E5D9625A-1369-435B-8933-2BDD709FB725}" type="presParOf" srcId="{043DD38F-3D51-432C-97B0-38AE5F452A95}" destId="{E295EF1D-61E2-49EF-AD6F-2E93A6CDECB0}" srcOrd="8" destOrd="0" presId="urn:microsoft.com/office/officeart/2005/8/layout/gear1"/>
    <dgm:cxn modelId="{481EB0B7-0E69-4B9B-81BF-BA1B82F4E9B8}" type="presParOf" srcId="{043DD38F-3D51-432C-97B0-38AE5F452A95}" destId="{D5CF429C-2BF3-496E-B6B5-82C9BED843B3}" srcOrd="9" destOrd="0" presId="urn:microsoft.com/office/officeart/2005/8/layout/gear1"/>
    <dgm:cxn modelId="{27BFC473-82A1-4955-9211-9E85DC0AC3FE}" type="presParOf" srcId="{043DD38F-3D51-432C-97B0-38AE5F452A95}" destId="{1CE40516-E506-441F-A0E6-E2386F1B2CC8}" srcOrd="10" destOrd="0" presId="urn:microsoft.com/office/officeart/2005/8/layout/gear1"/>
    <dgm:cxn modelId="{AA08AD03-F52E-4A28-B2EB-9B22D7455CE2}" type="presParOf" srcId="{043DD38F-3D51-432C-97B0-38AE5F452A95}" destId="{011600C5-DA6A-4E1E-8111-9A9C214B2103}" srcOrd="11" destOrd="0" presId="urn:microsoft.com/office/officeart/2005/8/layout/gear1"/>
    <dgm:cxn modelId="{21AE70E1-B2CE-4FA5-9165-8EF82C5BCE3C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7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p3d extrusionH="50600">
          <a:bevelT/>
        </a:sp3d>
      </dgm:spPr>
      <dgm:t>
        <a:bodyPr/>
        <a:lstStyle/>
        <a:p>
          <a:endParaRPr lang="ru-RU" sz="2400" dirty="0" smtClean="0"/>
        </a:p>
        <a:p>
          <a:endParaRPr lang="ru-RU" sz="2400" dirty="0" smtClean="0">
            <a:latin typeface="Liberation Serif" panose="02020603050405020304" pitchFamily="18" charset="0"/>
          </a:endParaRPr>
        </a:p>
        <a:p>
          <a:r>
            <a:rPr lang="ru-RU" sz="2000" dirty="0" smtClean="0">
              <a:latin typeface="Liberation Serif" panose="02020603050405020304" pitchFamily="18" charset="0"/>
              <a:cs typeface="Times New Roman" pitchFamily="18" charset="0"/>
            </a:rPr>
            <a:t>Субсидии</a:t>
          </a:r>
          <a:r>
            <a:rPr lang="ru-RU" sz="2400" dirty="0" smtClean="0">
              <a:latin typeface="Liberation Serif" panose="02020603050405020304" pitchFamily="18" charset="0"/>
              <a:cs typeface="Times New Roman" pitchFamily="18" charset="0"/>
            </a:rPr>
            <a:t> 8,3%</a:t>
          </a:r>
          <a:endParaRPr lang="ru-RU" sz="24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>
        <a:solidFill>
          <a:schemeClr val="bg1">
            <a:lumMod val="65000"/>
          </a:schemeClr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2400" dirty="0" smtClean="0">
              <a:latin typeface="Liberation Serif" panose="02020603050405020304" pitchFamily="18" charset="0"/>
              <a:cs typeface="Times New Roman" pitchFamily="18" charset="0"/>
            </a:rPr>
            <a:t>Дотации 36,7%</a:t>
          </a:r>
          <a:endParaRPr lang="ru-RU" sz="24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p3d extrusionH="50600">
          <a:bevelT/>
        </a:sp3d>
      </dgm:spPr>
      <dgm:t>
        <a:bodyPr/>
        <a:lstStyle/>
        <a:p>
          <a:r>
            <a:rPr lang="ru-RU" sz="2800" dirty="0" smtClean="0">
              <a:latin typeface="Liberation Serif" panose="02020603050405020304" pitchFamily="18" charset="0"/>
              <a:cs typeface="Times New Roman" pitchFamily="18" charset="0"/>
            </a:rPr>
            <a:t>Субвенции</a:t>
          </a:r>
          <a:r>
            <a:rPr lang="ru-RU" sz="3500" dirty="0" smtClean="0">
              <a:latin typeface="Liberation Serif" panose="02020603050405020304" pitchFamily="18" charset="0"/>
              <a:cs typeface="Times New Roman" pitchFamily="18" charset="0"/>
            </a:rPr>
            <a:t> 55,0%</a:t>
          </a:r>
          <a:endParaRPr lang="ru-RU" sz="35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ScaleX="103345" custLinFactNeighborX="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116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AAF65E-2A06-45BA-AC6B-B46CEC5196E5}" type="presOf" srcId="{3172827C-24EB-4AC3-89EC-2532A9335677}" destId="{3D510292-E4A4-42E0-9231-4CC3CE6CC39B}" srcOrd="0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2FF78EA7-7659-4205-B0D8-9E7A031DB7BD}" type="presOf" srcId="{3172827C-24EB-4AC3-89EC-2532A9335677}" destId="{866AAC33-1799-4DEE-AB41-A8EEBD1B9A1D}" srcOrd="1" destOrd="0" presId="urn:microsoft.com/office/officeart/2005/8/layout/pyramid1"/>
    <dgm:cxn modelId="{6C44E2DB-B9C9-434C-AAC6-3707999C2948}" type="presOf" srcId="{9B6C6E6D-B369-4338-8EAC-FB503E1A4998}" destId="{CDDFD935-C1C6-47FB-A5DD-D8BC97653986}" srcOrd="0" destOrd="0" presId="urn:microsoft.com/office/officeart/2005/8/layout/pyramid1"/>
    <dgm:cxn modelId="{5A2B83EC-EB89-48E0-8ADE-366D73CEE2CF}" type="presOf" srcId="{D0CCC160-AA76-4C02-B228-232A8134752B}" destId="{5A5B2524-D50E-4EE0-8AEC-22C1BF1229D9}" srcOrd="1" destOrd="0" presId="urn:microsoft.com/office/officeart/2005/8/layout/pyramid1"/>
    <dgm:cxn modelId="{05BDFC6F-C549-4361-BC63-94FE6490CB8B}" type="presOf" srcId="{D0CCC160-AA76-4C02-B228-232A8134752B}" destId="{E73B2CBA-82A7-4B9B-8A2A-22FEAD10CFC7}" srcOrd="0" destOrd="0" presId="urn:microsoft.com/office/officeart/2005/8/layout/pyramid1"/>
    <dgm:cxn modelId="{9F5A450C-3021-4837-8CA3-C95D77F2EDC6}" type="presOf" srcId="{4F7AFB3C-63BE-429B-AAC0-394808C51064}" destId="{E32AAE2B-BA9C-47A1-90C4-AC183CA34834}" srcOrd="0" destOrd="0" presId="urn:microsoft.com/office/officeart/2005/8/layout/pyramid1"/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904F859E-0721-4124-8BD8-3DCA63C86565}" type="presOf" srcId="{9B6C6E6D-B369-4338-8EAC-FB503E1A4998}" destId="{155DB040-ACF5-402A-8535-CBB03EA20E34}" srcOrd="1" destOrd="0" presId="urn:microsoft.com/office/officeart/2005/8/layout/pyramid1"/>
    <dgm:cxn modelId="{059053A0-4C3F-4702-8567-E39A0C0AA7A9}" type="presParOf" srcId="{E32AAE2B-BA9C-47A1-90C4-AC183CA34834}" destId="{79540120-2BF0-4D87-8CD4-F49969E66CB1}" srcOrd="0" destOrd="0" presId="urn:microsoft.com/office/officeart/2005/8/layout/pyramid1"/>
    <dgm:cxn modelId="{B79E373C-7DD7-4E59-9169-B97B93FA8DEC}" type="presParOf" srcId="{79540120-2BF0-4D87-8CD4-F49969E66CB1}" destId="{CDDFD935-C1C6-47FB-A5DD-D8BC97653986}" srcOrd="0" destOrd="0" presId="urn:microsoft.com/office/officeart/2005/8/layout/pyramid1"/>
    <dgm:cxn modelId="{799F577F-9BF7-439D-ACE0-1E94E9C1B19D}" type="presParOf" srcId="{79540120-2BF0-4D87-8CD4-F49969E66CB1}" destId="{155DB040-ACF5-402A-8535-CBB03EA20E34}" srcOrd="1" destOrd="0" presId="urn:microsoft.com/office/officeart/2005/8/layout/pyramid1"/>
    <dgm:cxn modelId="{55A370A5-EB10-4CF9-BDA3-CF000EF072E5}" type="presParOf" srcId="{E32AAE2B-BA9C-47A1-90C4-AC183CA34834}" destId="{42D90105-1C56-4743-90C7-D6B75C9CE9F4}" srcOrd="1" destOrd="0" presId="urn:microsoft.com/office/officeart/2005/8/layout/pyramid1"/>
    <dgm:cxn modelId="{7BCEF016-9645-432A-B2CE-3DD4E39AC4AF}" type="presParOf" srcId="{42D90105-1C56-4743-90C7-D6B75C9CE9F4}" destId="{3D510292-E4A4-42E0-9231-4CC3CE6CC39B}" srcOrd="0" destOrd="0" presId="urn:microsoft.com/office/officeart/2005/8/layout/pyramid1"/>
    <dgm:cxn modelId="{0A7EBE94-D903-4211-A6C7-0A3A04E8993F}" type="presParOf" srcId="{42D90105-1C56-4743-90C7-D6B75C9CE9F4}" destId="{866AAC33-1799-4DEE-AB41-A8EEBD1B9A1D}" srcOrd="1" destOrd="0" presId="urn:microsoft.com/office/officeart/2005/8/layout/pyramid1"/>
    <dgm:cxn modelId="{32FBDCAE-190E-4423-BF40-62C3135BC3E5}" type="presParOf" srcId="{E32AAE2B-BA9C-47A1-90C4-AC183CA34834}" destId="{C529B639-E1B1-4553-B975-1589BE6C135D}" srcOrd="2" destOrd="0" presId="urn:microsoft.com/office/officeart/2005/8/layout/pyramid1"/>
    <dgm:cxn modelId="{A94DE48A-12FB-422C-8324-D08725D11BB3}" type="presParOf" srcId="{C529B639-E1B1-4553-B975-1589BE6C135D}" destId="{E73B2CBA-82A7-4B9B-8A2A-22FEAD10CFC7}" srcOrd="0" destOrd="0" presId="urn:microsoft.com/office/officeart/2005/8/layout/pyramid1"/>
    <dgm:cxn modelId="{7251C3B5-0D1A-4C83-80F4-CB4508E4DDFA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SLK Cement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«ФОРЭС»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48000" custScaleY="100000" custLinFactNeighborX="-535"/>
      <dgm:spPr>
        <a:solidFill>
          <a:srgbClr val="90BBD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05950" custLinFactY="-20892" custLinFactNeighborX="12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04286" custLinFactY="191954" custLinFactNeighborX="995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04583" custLinFactY="-4692" custLinFactNeighborX="81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04844" custLinFactY="-216065" custLinFactNeighborX="1046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04583" custLinFactNeighborX="8104" custLinFactNeighborY="-1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318EF4BB-060A-4142-A38B-FE07AA9D2A6C}" type="presOf" srcId="{598FA69B-F152-4353-8A12-A0EB8A38A551}" destId="{5B433258-E48C-412C-8CAF-5FB6B1D7011C}" srcOrd="0" destOrd="0" presId="urn:microsoft.com/office/officeart/2005/8/layout/pyramid2"/>
    <dgm:cxn modelId="{ED7A7667-B13A-4077-946B-644AA8E4F477}" type="presOf" srcId="{CAA2D44A-E69F-42C0-ACB8-E153177EFD21}" destId="{1407F73B-CEC3-425F-AF03-F0C07C4E2059}" srcOrd="0" destOrd="0" presId="urn:microsoft.com/office/officeart/2005/8/layout/pyramid2"/>
    <dgm:cxn modelId="{AA06FE2E-DD3E-4430-B10B-91973B24B7F8}" type="presOf" srcId="{E664F0DC-94BA-4995-BD1A-7BE4D67DA8EB}" destId="{1713BBD1-4BE5-4D83-9072-34D7AB8A4EEC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2629EB14-A106-4C4F-8979-BBFEF3516286}" type="presOf" srcId="{0237BCD8-2D58-42E4-B0DC-02F720ADCACA}" destId="{BDE2199E-1473-426F-A6A7-CEC986EDBA3A}" srcOrd="0" destOrd="0" presId="urn:microsoft.com/office/officeart/2005/8/layout/pyramid2"/>
    <dgm:cxn modelId="{56A3430B-E2F6-455B-9D8C-835C89351689}" type="presOf" srcId="{496089B1-692C-48F8-89D5-B9F16530D402}" destId="{ADA2E1D8-3ABE-4687-BCC5-4E41B5382FC5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93AFB8EE-8C3A-42A7-B8BA-35DC99AF0DFD}" type="presOf" srcId="{65806BF6-B3BE-4ED2-A14E-599B1EC29988}" destId="{4AE3E91E-717D-4ACC-877C-C664195EF708}" srcOrd="0" destOrd="0" presId="urn:microsoft.com/office/officeart/2005/8/layout/pyramid2"/>
    <dgm:cxn modelId="{A47E2637-D9B8-40F3-B034-CB6BDFD4B4BD}" type="presParOf" srcId="{5B433258-E48C-412C-8CAF-5FB6B1D7011C}" destId="{C8E35D9D-D3CF-4FA5-BA60-93F575565D6B}" srcOrd="0" destOrd="0" presId="urn:microsoft.com/office/officeart/2005/8/layout/pyramid2"/>
    <dgm:cxn modelId="{525C039B-CA7B-42D2-A79A-3BEDB2D25C75}" type="presParOf" srcId="{5B433258-E48C-412C-8CAF-5FB6B1D7011C}" destId="{01715E57-1B5F-4A63-8D1F-64A32F5EC750}" srcOrd="1" destOrd="0" presId="urn:microsoft.com/office/officeart/2005/8/layout/pyramid2"/>
    <dgm:cxn modelId="{51C5ACC9-A4A4-44EA-8F05-A4A005CAFB34}" type="presParOf" srcId="{01715E57-1B5F-4A63-8D1F-64A32F5EC750}" destId="{1407F73B-CEC3-425F-AF03-F0C07C4E2059}" srcOrd="0" destOrd="0" presId="urn:microsoft.com/office/officeart/2005/8/layout/pyramid2"/>
    <dgm:cxn modelId="{A0062531-70B8-419E-A06B-3FE9450F8598}" type="presParOf" srcId="{01715E57-1B5F-4A63-8D1F-64A32F5EC750}" destId="{AB806DA4-3B49-44CB-8438-0F264B2CFE82}" srcOrd="1" destOrd="0" presId="urn:microsoft.com/office/officeart/2005/8/layout/pyramid2"/>
    <dgm:cxn modelId="{8C6C9DB2-428F-4C3E-8F77-70B9A0584577}" type="presParOf" srcId="{01715E57-1B5F-4A63-8D1F-64A32F5EC750}" destId="{4AE3E91E-717D-4ACC-877C-C664195EF708}" srcOrd="2" destOrd="0" presId="urn:microsoft.com/office/officeart/2005/8/layout/pyramid2"/>
    <dgm:cxn modelId="{211D0821-FB35-483C-87C7-9037C45A97BC}" type="presParOf" srcId="{01715E57-1B5F-4A63-8D1F-64A32F5EC750}" destId="{3B93E403-998F-454D-945E-3AFA87391760}" srcOrd="3" destOrd="0" presId="urn:microsoft.com/office/officeart/2005/8/layout/pyramid2"/>
    <dgm:cxn modelId="{EFD07166-AA59-4C88-8872-A9970CB375AC}" type="presParOf" srcId="{01715E57-1B5F-4A63-8D1F-64A32F5EC750}" destId="{BDE2199E-1473-426F-A6A7-CEC986EDBA3A}" srcOrd="4" destOrd="0" presId="urn:microsoft.com/office/officeart/2005/8/layout/pyramid2"/>
    <dgm:cxn modelId="{D7634143-A0FC-4367-9CE1-B24B9D4E77D8}" type="presParOf" srcId="{01715E57-1B5F-4A63-8D1F-64A32F5EC750}" destId="{2F034AEA-00B6-4D22-95F1-9198FEEA833C}" srcOrd="5" destOrd="0" presId="urn:microsoft.com/office/officeart/2005/8/layout/pyramid2"/>
    <dgm:cxn modelId="{3147646E-3CD3-456B-B5CD-64CADCE677AD}" type="presParOf" srcId="{01715E57-1B5F-4A63-8D1F-64A32F5EC750}" destId="{ADA2E1D8-3ABE-4687-BCC5-4E41B5382FC5}" srcOrd="6" destOrd="0" presId="urn:microsoft.com/office/officeart/2005/8/layout/pyramid2"/>
    <dgm:cxn modelId="{B1D0379A-EBEC-4D9A-AF37-4CDDD48E4BA7}" type="presParOf" srcId="{01715E57-1B5F-4A63-8D1F-64A32F5EC750}" destId="{3222115F-ED5D-4533-91D8-B50D72259EA8}" srcOrd="7" destOrd="0" presId="urn:microsoft.com/office/officeart/2005/8/layout/pyramid2"/>
    <dgm:cxn modelId="{F867376B-734B-4BD6-AD05-E84810D84DA4}" type="presParOf" srcId="{01715E57-1B5F-4A63-8D1F-64A32F5EC750}" destId="{1713BBD1-4BE5-4D83-9072-34D7AB8A4EEC}" srcOrd="8" destOrd="0" presId="urn:microsoft.com/office/officeart/2005/8/layout/pyramid2"/>
    <dgm:cxn modelId="{F12E6F97-27A8-4D57-8FB8-347826F6FE9F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solidFill>
          <a:srgbClr val="90BBD6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44983"/>
          <a:ext cx="1236269" cy="6898232"/>
        </a:xfrm>
        <a:prstGeom prst="round2SameRect">
          <a:avLst/>
        </a:prstGeom>
        <a:solidFill>
          <a:schemeClr val="bg2">
            <a:lumMod val="90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1746348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6350" cap="flat" cmpd="thickThin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муниципального округа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3484420"/>
        <a:ext cx="6837882" cy="111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E29FD-6889-4A65-B395-ACCB9C763390}">
      <dsp:nvSpPr>
        <dsp:cNvPr id="0" name=""/>
        <dsp:cNvSpPr/>
      </dsp:nvSpPr>
      <dsp:spPr>
        <a:xfrm>
          <a:off x="0" y="278284"/>
          <a:ext cx="4273174" cy="6086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DAC5B-C0EC-4E14-8EB7-DACBC4CE46CE}">
      <dsp:nvSpPr>
        <dsp:cNvPr id="0" name=""/>
        <dsp:cNvSpPr/>
      </dsp:nvSpPr>
      <dsp:spPr>
        <a:xfrm>
          <a:off x="119337" y="72020"/>
          <a:ext cx="3640246" cy="612591"/>
        </a:xfrm>
        <a:prstGeom prst="roundRect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solidFill>
                <a:srgbClr val="002060"/>
              </a:solidFill>
              <a:latin typeface="Liberation Serif" pitchFamily="18" charset="0"/>
            </a:rPr>
            <a:t>Составление проекта бюджета</a:t>
          </a:r>
          <a:endParaRPr lang="ru-RU" sz="1700" b="1" i="0" kern="1200" dirty="0">
            <a:solidFill>
              <a:srgbClr val="002060"/>
            </a:solidFill>
            <a:latin typeface="Liberation Serif" pitchFamily="18" charset="0"/>
          </a:endParaRPr>
        </a:p>
      </dsp:txBody>
      <dsp:txXfrm>
        <a:off x="149241" y="101924"/>
        <a:ext cx="3580438" cy="552783"/>
      </dsp:txXfrm>
    </dsp:sp>
    <dsp:sp modelId="{BCD4D90A-7A25-40E1-85E2-D65529ECC535}">
      <dsp:nvSpPr>
        <dsp:cNvPr id="0" name=""/>
        <dsp:cNvSpPr/>
      </dsp:nvSpPr>
      <dsp:spPr>
        <a:xfrm>
          <a:off x="0" y="1345154"/>
          <a:ext cx="4943856" cy="537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780B2-4475-41F3-A646-AADE97691968}">
      <dsp:nvSpPr>
        <dsp:cNvPr id="0" name=""/>
        <dsp:cNvSpPr/>
      </dsp:nvSpPr>
      <dsp:spPr>
        <a:xfrm>
          <a:off x="76110" y="1049335"/>
          <a:ext cx="4278379" cy="62298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Liberation Serif" pitchFamily="18" charset="0"/>
            </a:rPr>
            <a:t>Рассмотрение и утверждение бюджета</a:t>
          </a:r>
          <a:endParaRPr lang="ru-RU" sz="1700" b="1" kern="1200" dirty="0">
            <a:solidFill>
              <a:srgbClr val="002060"/>
            </a:solidFill>
            <a:latin typeface="Liberation Serif" pitchFamily="18" charset="0"/>
          </a:endParaRPr>
        </a:p>
      </dsp:txBody>
      <dsp:txXfrm>
        <a:off x="106521" y="1079746"/>
        <a:ext cx="4217557" cy="562160"/>
      </dsp:txXfrm>
    </dsp:sp>
    <dsp:sp modelId="{945CCABC-553E-4A8D-A838-27005EE1E2CD}">
      <dsp:nvSpPr>
        <dsp:cNvPr id="0" name=""/>
        <dsp:cNvSpPr/>
      </dsp:nvSpPr>
      <dsp:spPr>
        <a:xfrm>
          <a:off x="22128" y="2388319"/>
          <a:ext cx="5469392" cy="5940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51F1F-3A02-49CE-BBFF-3B0CA9A68CAE}">
      <dsp:nvSpPr>
        <dsp:cNvPr id="0" name=""/>
        <dsp:cNvSpPr/>
      </dsp:nvSpPr>
      <dsp:spPr>
        <a:xfrm>
          <a:off x="124806" y="2185804"/>
          <a:ext cx="4773275" cy="613298"/>
        </a:xfrm>
        <a:prstGeom prst="roundRect">
          <a:avLst/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Liberation Serif" pitchFamily="18" charset="0"/>
            </a:rPr>
            <a:t>Исполнение бюджета</a:t>
          </a:r>
          <a:endParaRPr lang="ru-RU" sz="1800" b="1" kern="1200" dirty="0">
            <a:solidFill>
              <a:schemeClr val="bg1"/>
            </a:solidFill>
            <a:latin typeface="Liberation Serif" pitchFamily="18" charset="0"/>
          </a:endParaRPr>
        </a:p>
      </dsp:txBody>
      <dsp:txXfrm>
        <a:off x="154745" y="2215743"/>
        <a:ext cx="4713397" cy="553420"/>
      </dsp:txXfrm>
    </dsp:sp>
    <dsp:sp modelId="{7A687951-A2EF-4633-86ED-F3B68F7AECB9}">
      <dsp:nvSpPr>
        <dsp:cNvPr id="0" name=""/>
        <dsp:cNvSpPr/>
      </dsp:nvSpPr>
      <dsp:spPr>
        <a:xfrm>
          <a:off x="0" y="3672408"/>
          <a:ext cx="6096000" cy="7298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BFF93-2636-4FEF-AA11-74F25B2ECA0E}">
      <dsp:nvSpPr>
        <dsp:cNvPr id="0" name=""/>
        <dsp:cNvSpPr/>
      </dsp:nvSpPr>
      <dsp:spPr>
        <a:xfrm>
          <a:off x="79030" y="3240361"/>
          <a:ext cx="5386853" cy="9063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Liberation Serif" pitchFamily="18" charset="0"/>
            </a:rPr>
            <a:t>Подготовка, рассмотрение и утверждение годового отчета об исполнении бюджета</a:t>
          </a:r>
          <a:endParaRPr lang="ru-RU" sz="1800" b="1" kern="1200" dirty="0">
            <a:latin typeface="Liberation Serif" pitchFamily="18" charset="0"/>
          </a:endParaRPr>
        </a:p>
      </dsp:txBody>
      <dsp:txXfrm>
        <a:off x="123273" y="3284604"/>
        <a:ext cx="5298367" cy="81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50252"/>
          <a:ext cx="2496909" cy="7980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Liberation Serif" panose="02020603050405020304" pitchFamily="18" charset="0"/>
            </a:rPr>
            <a:t>Администрация муниципального округа, Финансовое управление</a:t>
          </a:r>
          <a:endParaRPr lang="ru-RU" sz="1500" b="1" kern="1200" dirty="0">
            <a:latin typeface="Liberation Serif" panose="02020603050405020304" pitchFamily="18" charset="0"/>
          </a:endParaRPr>
        </a:p>
      </dsp:txBody>
      <dsp:txXfrm>
        <a:off x="38959" y="89211"/>
        <a:ext cx="2418991" cy="720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322A-778E-412E-AD06-CFF69F88E200}">
      <dsp:nvSpPr>
        <dsp:cNvPr id="0" name=""/>
        <dsp:cNvSpPr/>
      </dsp:nvSpPr>
      <dsp:spPr>
        <a:xfrm>
          <a:off x="4577059" y="192056"/>
          <a:ext cx="3487840" cy="135106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643013" y="258010"/>
        <a:ext cx="3355932" cy="1219157"/>
      </dsp:txXfrm>
    </dsp:sp>
    <dsp:sp modelId="{9ACEE274-9A7E-4EF9-AFD8-06C88FDEB18D}">
      <dsp:nvSpPr>
        <dsp:cNvPr id="0" name=""/>
        <dsp:cNvSpPr/>
      </dsp:nvSpPr>
      <dsp:spPr>
        <a:xfrm>
          <a:off x="4589660" y="1800079"/>
          <a:ext cx="3475239" cy="1204681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648468" y="1858887"/>
        <a:ext cx="3357623" cy="1087065"/>
      </dsp:txXfrm>
    </dsp:sp>
    <dsp:sp modelId="{332B9938-3F0A-4D2F-8536-B152D87C9DF2}">
      <dsp:nvSpPr>
        <dsp:cNvPr id="0" name=""/>
        <dsp:cNvSpPr/>
      </dsp:nvSpPr>
      <dsp:spPr>
        <a:xfrm>
          <a:off x="4589834" y="3233681"/>
          <a:ext cx="3475065" cy="1233720"/>
        </a:xfrm>
        <a:prstGeom prst="roundRect">
          <a:avLst/>
        </a:prstGeom>
        <a:solidFill>
          <a:schemeClr val="lt1"/>
        </a:solidFill>
        <a:ln w="127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sp:txBody>
      <dsp:txXfrm>
        <a:off x="4650059" y="3293906"/>
        <a:ext cx="3354615" cy="1113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14465" y="2232258"/>
          <a:ext cx="2331738" cy="2137269"/>
        </a:xfrm>
        <a:prstGeom prst="gear9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Безвозмездные поступления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64,1%</a:t>
          </a:r>
          <a:endParaRPr lang="ru-RU" sz="1400" b="1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6468714" y="2732903"/>
        <a:ext cx="1423240" cy="1098600"/>
      </dsp:txXfrm>
    </dsp:sp>
    <dsp:sp modelId="{116D36B4-4133-478A-B319-62D261878BFC}">
      <dsp:nvSpPr>
        <dsp:cNvPr id="0" name=""/>
        <dsp:cNvSpPr/>
      </dsp:nvSpPr>
      <dsp:spPr>
        <a:xfrm>
          <a:off x="3801927" y="1732745"/>
          <a:ext cx="2381013" cy="2371720"/>
        </a:xfrm>
        <a:prstGeom prst="gear6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anose="02020603050405020304" pitchFamily="18" charset="0"/>
              <a:cs typeface="Times New Roman" pitchFamily="18" charset="0"/>
            </a:rPr>
            <a:t>Налоговые доходы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anose="02020603050405020304" pitchFamily="18" charset="0"/>
              <a:cs typeface="Times New Roman" pitchFamily="18" charset="0"/>
            </a:rPr>
            <a:t>33,3%</a:t>
          </a:r>
          <a:endParaRPr lang="ru-RU" sz="1400" b="1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4400365" y="2333441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663448" y="248566"/>
          <a:ext cx="2187630" cy="2026953"/>
        </a:xfrm>
        <a:prstGeom prst="gear6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Liberation Serif" panose="02020603050405020304" pitchFamily="18" charset="0"/>
              <a:cs typeface="Times New Roman" pitchFamily="18" charset="0"/>
            </a:rPr>
            <a:t>Неналоговые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  доходы 2,6%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6152789" y="683606"/>
        <a:ext cx="1208946" cy="1156873"/>
      </dsp:txXfrm>
    </dsp:sp>
    <dsp:sp modelId="{1CE40516-E506-441F-A0E6-E2386F1B2CC8}">
      <dsp:nvSpPr>
        <dsp:cNvPr id="0" name=""/>
        <dsp:cNvSpPr/>
      </dsp:nvSpPr>
      <dsp:spPr>
        <a:xfrm rot="568910">
          <a:off x="6650908" y="961357"/>
          <a:ext cx="1818286" cy="2111783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 rot="1603435">
          <a:off x="4764949" y="412837"/>
          <a:ext cx="2275606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 rot="391510">
          <a:off x="6017250" y="1561276"/>
          <a:ext cx="2286481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FD935-C1C6-47FB-A5DD-D8BC97653986}">
      <dsp:nvSpPr>
        <dsp:cNvPr id="0" name=""/>
        <dsp:cNvSpPr/>
      </dsp:nvSpPr>
      <dsp:spPr>
        <a:xfrm>
          <a:off x="2613757" y="0"/>
          <a:ext cx="2736003" cy="1728192"/>
        </a:xfrm>
        <a:prstGeom prst="trapezoid">
          <a:avLst>
            <a:gd name="adj" fmla="val 76596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Liberation Serif" panose="02020603050405020304" pitchFamily="18" charset="0"/>
              <a:cs typeface="Times New Roman" pitchFamily="18" charset="0"/>
            </a:rPr>
            <a:t>Субсидии</a:t>
          </a:r>
          <a:r>
            <a:rPr lang="ru-RU" sz="2400" kern="1200" dirty="0" smtClean="0">
              <a:latin typeface="Liberation Serif" panose="02020603050405020304" pitchFamily="18" charset="0"/>
              <a:cs typeface="Times New Roman" pitchFamily="18" charset="0"/>
            </a:rPr>
            <a:t> 8,3%</a:t>
          </a:r>
          <a:endParaRPr lang="ru-RU" sz="2400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2613757" y="0"/>
        <a:ext cx="2736003" cy="1728192"/>
      </dsp:txXfrm>
    </dsp:sp>
    <dsp:sp modelId="{3D510292-E4A4-42E0-9231-4CC3CE6CC39B}">
      <dsp:nvSpPr>
        <dsp:cNvPr id="0" name=""/>
        <dsp:cNvSpPr/>
      </dsp:nvSpPr>
      <dsp:spPr>
        <a:xfrm>
          <a:off x="1317581" y="1656178"/>
          <a:ext cx="5294892" cy="1728192"/>
        </a:xfrm>
        <a:prstGeom prst="trapezoid">
          <a:avLst>
            <a:gd name="adj" fmla="val 76596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Liberation Serif" panose="02020603050405020304" pitchFamily="18" charset="0"/>
              <a:cs typeface="Times New Roman" pitchFamily="18" charset="0"/>
            </a:rPr>
            <a:t>Дотации 36,7%</a:t>
          </a:r>
          <a:endParaRPr lang="ru-RU" sz="2400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2244187" y="1656178"/>
        <a:ext cx="3441680" cy="1728192"/>
      </dsp:txXfrm>
    </dsp:sp>
    <dsp:sp modelId="{E73B2CBA-82A7-4B9B-8A2A-22FEAD10CFC7}">
      <dsp:nvSpPr>
        <dsp:cNvPr id="0" name=""/>
        <dsp:cNvSpPr/>
      </dsp:nvSpPr>
      <dsp:spPr>
        <a:xfrm>
          <a:off x="0" y="3387256"/>
          <a:ext cx="7942339" cy="1728192"/>
        </a:xfrm>
        <a:prstGeom prst="trapezoid">
          <a:avLst>
            <a:gd name="adj" fmla="val 76596"/>
          </a:avLst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Liberation Serif" panose="02020603050405020304" pitchFamily="18" charset="0"/>
              <a:cs typeface="Times New Roman" pitchFamily="18" charset="0"/>
            </a:rPr>
            <a:t>Субвенции</a:t>
          </a:r>
          <a:r>
            <a:rPr lang="ru-RU" sz="3500" kern="1200" dirty="0" smtClean="0">
              <a:latin typeface="Liberation Serif" panose="02020603050405020304" pitchFamily="18" charset="0"/>
              <a:cs typeface="Times New Roman" pitchFamily="18" charset="0"/>
            </a:rPr>
            <a:t> 55,0%</a:t>
          </a:r>
          <a:endParaRPr lang="ru-RU" sz="3500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1389909" y="3387256"/>
        <a:ext cx="5162520" cy="17281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-106571" y="0"/>
          <a:ext cx="8206031" cy="5544616"/>
        </a:xfrm>
        <a:prstGeom prst="triangle">
          <a:avLst/>
        </a:prstGeom>
        <a:solidFill>
          <a:srgbClr val="90BBD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4174449" y="291748"/>
          <a:ext cx="3818438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SLK Cement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sp:txBody>
      <dsp:txXfrm>
        <a:off x="4212934" y="330233"/>
        <a:ext cx="3741468" cy="711405"/>
      </dsp:txXfrm>
    </dsp:sp>
    <dsp:sp modelId="{4AE3E91E-717D-4ACC-877C-C664195EF708}">
      <dsp:nvSpPr>
        <dsp:cNvPr id="0" name=""/>
        <dsp:cNvSpPr/>
      </dsp:nvSpPr>
      <dsp:spPr>
        <a:xfrm>
          <a:off x="4234420" y="3152336"/>
          <a:ext cx="3758467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72905" y="3190821"/>
        <a:ext cx="3681497" cy="711405"/>
      </dsp:txXfrm>
    </dsp:sp>
    <dsp:sp modelId="{BDE2199E-1473-426F-A6A7-CEC986EDBA3A}">
      <dsp:nvSpPr>
        <dsp:cNvPr id="0" name=""/>
        <dsp:cNvSpPr/>
      </dsp:nvSpPr>
      <dsp:spPr>
        <a:xfrm>
          <a:off x="4205926" y="2193309"/>
          <a:ext cx="3769171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sp:txBody>
      <dsp:txXfrm>
        <a:off x="4244411" y="2231794"/>
        <a:ext cx="3692201" cy="711405"/>
      </dsp:txXfrm>
    </dsp:sp>
    <dsp:sp modelId="{ADA2E1D8-3ABE-4687-BCC5-4E41B5382FC5}">
      <dsp:nvSpPr>
        <dsp:cNvPr id="0" name=""/>
        <dsp:cNvSpPr/>
      </dsp:nvSpPr>
      <dsp:spPr>
        <a:xfrm>
          <a:off x="4214309" y="1216725"/>
          <a:ext cx="3778578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«ФОРЭС»</a:t>
          </a:r>
          <a:endParaRPr lang="ru-RU" sz="2000" b="1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52794" y="1255210"/>
        <a:ext cx="3701608" cy="711405"/>
      </dsp:txXfrm>
    </dsp:sp>
    <dsp:sp modelId="{1713BBD1-4BE5-4D83-9072-34D7AB8A4EEC}">
      <dsp:nvSpPr>
        <dsp:cNvPr id="0" name=""/>
        <dsp:cNvSpPr/>
      </dsp:nvSpPr>
      <dsp:spPr>
        <a:xfrm>
          <a:off x="4205926" y="4088437"/>
          <a:ext cx="3769171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44411" y="4126922"/>
        <a:ext cx="3692201" cy="711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0.47194</cdr:x>
      <cdr:y>0.13514</cdr:y>
    </cdr:from>
    <cdr:to>
      <cdr:x>0.53319</cdr:x>
      <cdr:y>0.17568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883846" y="720080"/>
          <a:ext cx="50405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0.49657</cdr:x>
      <cdr:y>0.12162</cdr:y>
    </cdr:from>
    <cdr:to>
      <cdr:x>0.53319</cdr:x>
      <cdr:y>0.13514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4086550" y="648072"/>
          <a:ext cx="301352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0.52941</cdr:x>
      <cdr:y>0.41695</cdr:y>
    </cdr:from>
    <cdr:to>
      <cdr:x>0.57983</cdr:x>
      <cdr:y>0.43089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4536504" y="2154065"/>
          <a:ext cx="43204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0.53782</cdr:x>
      <cdr:y>0.34726</cdr:y>
    </cdr:from>
    <cdr:to>
      <cdr:x>0.57983</cdr:x>
      <cdr:y>0.39744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4608512" y="1794025"/>
          <a:ext cx="360040" cy="25925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0.40301</cdr:y>
    </cdr:from>
    <cdr:to>
      <cdr:x>0.65388</cdr:x>
      <cdr:y>0.45876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896544" y="2082057"/>
          <a:ext cx="7065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Liberation Serif" pitchFamily="18" charset="0"/>
            </a:rPr>
            <a:t>0,2</a:t>
          </a:r>
          <a:r>
            <a:rPr lang="ru-RU" sz="1800" dirty="0" smtClean="0"/>
            <a:t>%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0.40249</cdr:x>
      <cdr:y>0.00448</cdr:y>
    </cdr:from>
    <cdr:to>
      <cdr:x>0.46788</cdr:x>
      <cdr:y>0.75887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46041" y="18395"/>
          <a:ext cx="576064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7,8%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1,2%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5,6%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13,2%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54,2%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7,6%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4,9%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0,04%</a:t>
          </a:r>
          <a:endParaRPr lang="ru-RU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0.28079</cdr:x>
      <cdr:y>0.2</cdr:y>
    </cdr:from>
    <cdr:to>
      <cdr:x>0.63299</cdr:x>
      <cdr:y>0.725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17310" y="576064"/>
          <a:ext cx="2781261" cy="1512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-  Образование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Социальная политика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Культура и кинематография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Физическая культура и спорт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0.01824</cdr:x>
      <cdr:y>0.325</cdr:y>
    </cdr:from>
    <cdr:to>
      <cdr:x>0.4338</cdr:x>
      <cdr:y>0.675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4016" y="936104"/>
          <a:ext cx="3281607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2 635,6 млн. руб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. </a:t>
          </a:r>
        </a:p>
        <a:p xmlns:a="http://schemas.openxmlformats.org/drawingml/2006/main"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будет направлено </a:t>
          </a:r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на      финансирование </a:t>
          </a:r>
        </a:p>
        <a:p xmlns:a="http://schemas.openxmlformats.org/drawingml/2006/main"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социальной сферы</a:t>
          </a:r>
        </a:p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0.23708</cdr:x>
      <cdr:y>0.2</cdr:y>
    </cdr:from>
    <cdr:to>
      <cdr:x>0.28268</cdr:x>
      <cdr:y>0.85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>
          <a:off x="1872208" y="576064"/>
          <a:ext cx="360040" cy="1872208"/>
        </a:xfrm>
        <a:prstGeom xmlns:a="http://schemas.openxmlformats.org/drawingml/2006/main" prst="leftBrace">
          <a:avLst>
            <a:gd name="adj1" fmla="val 79367"/>
            <a:gd name="adj2" fmla="val 48982"/>
          </a:avLst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0.12906</cdr:x>
      <cdr:y>0.28846</cdr:y>
    </cdr:from>
    <cdr:to>
      <cdr:x>0.25057</cdr:x>
      <cdr:y>0.38462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64807" y="1080119"/>
          <a:ext cx="720080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0.76913</cdr:x>
      <cdr:y>0.26923</cdr:y>
    </cdr:from>
    <cdr:to>
      <cdr:x>0.87849</cdr:x>
      <cdr:y>0.34615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4557962" y="1008111"/>
          <a:ext cx="648072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0.81774</cdr:x>
      <cdr:y>0.26923</cdr:y>
    </cdr:from>
    <cdr:to>
      <cdr:x>0.93925</cdr:x>
      <cdr:y>0.26923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4845994" y="1008111"/>
          <a:ext cx="720109" cy="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0.07653</cdr:x>
      <cdr:y>0.28846</cdr:y>
    </cdr:from>
    <cdr:to>
      <cdr:x>0.21019</cdr:x>
      <cdr:y>0.28846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453526" y="1080114"/>
          <a:ext cx="792068" cy="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0.6226</cdr:x>
      <cdr:y>0.13667</cdr:y>
    </cdr:from>
    <cdr:to>
      <cdr:x>0.92501</cdr:x>
      <cdr:y>0.94081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flipH="1">
          <a:off x="5485246" y="783272"/>
          <a:ext cx="2664296" cy="4608512"/>
        </a:xfrm>
        <a:prstGeom xmlns:a="http://schemas.openxmlformats.org/drawingml/2006/main" prst="rightArrow">
          <a:avLst>
            <a:gd name="adj1" fmla="val 77636"/>
            <a:gd name="adj2" fmla="val 50000"/>
          </a:avLst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Объем расходов бюджета на 2025 год – 3 669,5 млн. рублей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В бюджете 2025 года на реализацию 15 муниципальных программ предусмотрено – </a:t>
          </a: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3 562,2 млн. рублей.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97,1% расходов бюджета в рамках муниципальных программ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0.68316</cdr:x>
      <cdr:y>0.0137</cdr:y>
    </cdr:from>
    <cdr:to>
      <cdr:x>0.98765</cdr:x>
      <cdr:y>0.27397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755579" y="72015"/>
          <a:ext cx="2565309" cy="1368131"/>
        </a:xfrm>
        <a:prstGeom xmlns:a="http://schemas.openxmlformats.org/drawingml/2006/main" prst="wedgeRoundRectCallout">
          <a:avLst>
            <a:gd name="adj1" fmla="val -98096"/>
            <a:gd name="adj2" fmla="val 45335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Жилищное хозяйство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109 667,3 тыс. руб. (22,6%) </a:t>
          </a:r>
        </a:p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Liberation Serif" pitchFamily="18" charset="0"/>
            </a:rPr>
            <a:t>Мероприятия по сносу аварийного жилищного фонда</a:t>
          </a:r>
          <a:r>
            <a:rPr lang="ru-RU" sz="1200" dirty="0">
              <a:solidFill>
                <a:schemeClr val="tx1"/>
              </a:solidFill>
              <a:latin typeface="Liberation Serif" pitchFamily="18" charset="0"/>
            </a:rPr>
            <a:t>.</a:t>
          </a:r>
          <a:endParaRPr lang="ru-RU" sz="1200" b="1" dirty="0" smtClean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050" dirty="0" smtClean="0">
              <a:solidFill>
                <a:schemeClr val="tx1"/>
              </a:solidFill>
              <a:latin typeface="Liberation Serif" pitchFamily="18" charset="0"/>
            </a:rPr>
            <a:t>Переселение граждан из ветхого и аварийного жилищного фонда </a:t>
          </a:r>
          <a:endParaRPr lang="ru-RU" sz="105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0.01714</cdr:x>
      <cdr:y>0.0137</cdr:y>
    </cdr:from>
    <cdr:to>
      <cdr:x>0.30818</cdr:x>
      <cdr:y>0.27471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144403" y="72015"/>
          <a:ext cx="2451994" cy="1372021"/>
        </a:xfrm>
        <a:prstGeom xmlns:a="http://schemas.openxmlformats.org/drawingml/2006/main" prst="wedgeRoundRectCallout">
          <a:avLst>
            <a:gd name="adj1" fmla="val 101693"/>
            <a:gd name="adj2" fmla="val 43794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Другие вопросы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39 158,0 тыс. руб.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(8,1%)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0.65373</cdr:x>
      <cdr:y>0.68493</cdr:y>
    </cdr:from>
    <cdr:to>
      <cdr:x>0.99176</cdr:x>
      <cdr:y>0.9863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507665" y="3600400"/>
          <a:ext cx="2847874" cy="1584177"/>
        </a:xfrm>
        <a:prstGeom xmlns:a="http://schemas.openxmlformats.org/drawingml/2006/main" prst="wedgeRoundRectCallout">
          <a:avLst>
            <a:gd name="adj1" fmla="val -52341"/>
            <a:gd name="adj2" fmla="val -97400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Коммунальное </a:t>
          </a:r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хозяйство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233 685,8 тыс. руб. (48,1%)</a:t>
          </a:r>
        </a:p>
        <a:p xmlns:a="http://schemas.openxmlformats.org/drawingml/2006/main">
          <a:pPr algn="ctr"/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Реконструкция, модернизация объектов и сетей коммунального хозяйства;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техническое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перевооружение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объектов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водоподготовки централизованной системы водоснабжения,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систем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теплоснабжения городского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округа;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модернизация ЖКХ с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применением энергосберегающих технологий </a:t>
          </a:r>
          <a:endParaRPr lang="ru-RU" sz="90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0.68493</cdr:y>
    </cdr:from>
    <cdr:to>
      <cdr:x>0.36757</cdr:x>
      <cdr:y>0.9863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0" y="3600400"/>
          <a:ext cx="3096750" cy="1584177"/>
        </a:xfrm>
        <a:prstGeom xmlns:a="http://schemas.openxmlformats.org/drawingml/2006/main" prst="wedgeRoundRectCallout">
          <a:avLst>
            <a:gd name="adj1" fmla="val 48731"/>
            <a:gd name="adj2" fmla="val -127654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Благоустройство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103 036,0 тыс. руб.  (21,2%)</a:t>
          </a:r>
        </a:p>
        <a:p xmlns:a="http://schemas.openxmlformats.org/drawingml/2006/main">
          <a:pPr algn="ctr"/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Уличное освещение, озеленение территории, содержание мест захоронения, содержание площадей, скверов и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памятников; мероприятия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в сфере обращения с твердыми коммунальными отходами,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закупка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контейнеров для раздельного накопления твердых коммунальных отходов;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комплексное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благоустройство сквера у автовокзала по ул. Артиллеристов, г. </a:t>
          </a:r>
          <a:r>
            <a:rPr lang="ru-RU" sz="900">
              <a:solidFill>
                <a:schemeClr val="tx1"/>
              </a:solidFill>
              <a:latin typeface="Liberation Serif" pitchFamily="18" charset="0"/>
            </a:rPr>
            <a:t>Сухой </a:t>
          </a:r>
          <a:r>
            <a:rPr lang="ru-RU" sz="900" smtClean="0">
              <a:solidFill>
                <a:schemeClr val="tx1"/>
              </a:solidFill>
              <a:latin typeface="Liberation Serif" pitchFamily="18" charset="0"/>
            </a:rPr>
            <a:t>Лог; 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прочие мероприятия по благоустройству</a:t>
          </a:r>
          <a:endParaRPr lang="ru-RU" sz="90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6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26.11.2024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10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A6C424-D79D-49F7-9E10-8E3DD0490E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060A9D-C242-45B8-86DB-E9AE31512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D5E0CB-8524-459D-8410-F00104AF27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24C9D6-6ED0-4052-B6B6-BBF997A9F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334BC2-D8B2-48E8-AD50-8B1F032F2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0EF4B3-421E-4C36-8357-6A650F0612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ED0105-0020-44A5-9309-7FB64B4E0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676F88-ACEF-4833-8AD5-C6A1B5CD44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C9F38B-A780-459E-96CC-EA2D90CF81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13FAC-1AAD-4E31-BD44-9978B3C701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687F61-09D0-4B32-BAB9-D4E5F37B0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6A05DC-CD9F-472A-8F3F-7C4FA97D54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2.wmf"/><Relationship Id="rId4" Type="http://schemas.openxmlformats.org/officeDocument/2006/relationships/diagramData" Target="../diagrams/data5.xml"/><Relationship Id="rId9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5.wmf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.wmf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chart" Target="../charts/chart17.xml"/><Relationship Id="rId4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52" name="Picture 48" descr="https://fototerra.ru/photo/Russia/Suhoj-Log/image2815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7341" y="3882582"/>
            <a:ext cx="8578785" cy="27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12278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52" descr="http://www.goslog.ru/upload/iblock/956/pobeditel-industrialnyy-peyzazh-_-027l2910161903_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1551" y="1845382"/>
            <a:ext cx="1628930" cy="2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330789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ДЛЯ ГРАЖДАН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221088"/>
            <a:ext cx="8208912" cy="18499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 проекту решения Думы муниципального округа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«Об утверждении бюджета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округа Сухой Лог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2025 год и плановый период 2026-2027 годов»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https://img-fotki.yandex.ru/get/3705/mari6639.a/0_12f25_b328ad12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6"/>
            <a:ext cx="3178185" cy="2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2827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87236"/>
            <a:ext cx="40916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 - Составление проекта бюджета</a:t>
            </a:r>
            <a:r>
              <a:rPr lang="ru-RU" sz="1400" b="1" dirty="0">
                <a:solidFill>
                  <a:srgbClr val="002060"/>
                </a:solidFill>
                <a:latin typeface="Liberation Serif" pitchFamily="18" charset="0"/>
              </a:rPr>
              <a:t> </a:t>
            </a:r>
            <a:endParaRPr lang="ru-RU" sz="1400" b="1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15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ноября. 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Начальный </a:t>
            </a:r>
            <a:r>
              <a:rPr lang="ru-RU" sz="1400" dirty="0">
                <a:latin typeface="Liberation Serif" pitchFamily="18" charset="0"/>
              </a:rPr>
              <a:t>этап бюджетного процесса. На этом этапе составляется прогноз социально-экономического развития города, определяются основные характеристики бюджета на текущий финансовый год и плановый период, налоговая, бюджетная и долговая политика на предстоящий год, основные методы и направления покрытия дефицита бюджета, распределение бюджетных ассигнований.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34770"/>
            <a:ext cx="9130680" cy="59735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80580"/>
            <a:ext cx="40324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II – Рассмотрение и утверждение бюджета </a:t>
            </a:r>
            <a:endParaRPr lang="ru-RU" sz="1400" b="1" u="sng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15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ноября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декабря.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400" dirty="0">
                <a:latin typeface="Liberation Serif" pitchFamily="18" charset="0"/>
              </a:rPr>
              <a:t>Следующий этап бюджетного процесса. Подготовленные проекты бюджетов рассматриваются представительным органом </a:t>
            </a:r>
            <a:r>
              <a:rPr lang="ru-RU" sz="1400" dirty="0" smtClean="0">
                <a:latin typeface="Liberation Serif" pitchFamily="18" charset="0"/>
              </a:rPr>
              <a:t>муниципального округа Сухой Лог. </a:t>
            </a:r>
            <a:r>
              <a:rPr lang="ru-RU" sz="1400" dirty="0">
                <a:latin typeface="Liberation Serif" pitchFamily="18" charset="0"/>
              </a:rPr>
              <a:t>По итогам рассмотрения проекта решения о бюджете муниципального образования Дума </a:t>
            </a:r>
            <a:r>
              <a:rPr lang="ru-RU" sz="1400" dirty="0" smtClean="0">
                <a:latin typeface="Liberation Serif" pitchFamily="18" charset="0"/>
              </a:rPr>
              <a:t>муниципального округа Сухой Лог принимает </a:t>
            </a:r>
            <a:r>
              <a:rPr lang="ru-RU" sz="1400" dirty="0">
                <a:latin typeface="Liberation Serif" pitchFamily="18" charset="0"/>
              </a:rPr>
              <a:t>решение о принятии проекта решения.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7" y="784316"/>
            <a:ext cx="4104454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III – Исполнение бюджета </a:t>
            </a:r>
            <a:r>
              <a:rPr lang="ru-RU" sz="1400" b="1" u="sng" dirty="0" smtClean="0">
                <a:solidFill>
                  <a:srgbClr val="002060"/>
                </a:solidFill>
                <a:latin typeface="Liberation Serif" pitchFamily="18" charset="0"/>
              </a:rPr>
              <a:t> </a:t>
            </a: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декабря. </a:t>
            </a:r>
          </a:p>
          <a:p>
            <a:pPr algn="just"/>
            <a:r>
              <a:rPr lang="ru-RU" sz="1350" dirty="0" smtClean="0">
                <a:latin typeface="Liberation Serif" pitchFamily="18" charset="0"/>
              </a:rPr>
              <a:t>Исполнение </a:t>
            </a:r>
            <a:r>
              <a:rPr lang="ru-RU" sz="1350" dirty="0">
                <a:latin typeface="Liberation Serif" pitchFamily="18" charset="0"/>
              </a:rPr>
              <a:t>городского бюджета обеспечивается администрацией </a:t>
            </a:r>
            <a:r>
              <a:rPr lang="ru-RU" sz="1350" dirty="0" smtClean="0">
                <a:latin typeface="Liberation Serif" pitchFamily="18" charset="0"/>
              </a:rPr>
              <a:t>муниципального округа Сухой Лог. </a:t>
            </a:r>
            <a:r>
              <a:rPr lang="ru-RU" sz="1350" dirty="0">
                <a:latin typeface="Liberation Serif" pitchFamily="18" charset="0"/>
              </a:rPr>
              <a:t>Исполнение бюджета организуется на основе сводной бюджетной росписи и кассового плана. Бюджет </a:t>
            </a:r>
            <a:r>
              <a:rPr lang="ru-RU" sz="1350" dirty="0" smtClean="0">
                <a:latin typeface="Liberation Serif" pitchFamily="18" charset="0"/>
              </a:rPr>
              <a:t>исполняется </a:t>
            </a:r>
            <a:r>
              <a:rPr lang="ru-RU" sz="1350" dirty="0">
                <a:latin typeface="Liberation Serif" pitchFamily="18" charset="0"/>
              </a:rPr>
              <a:t>по доходам, расходам и источникам финансирования дефицита бюджета на основе принципов единства кассы, подведомственности расходов, адресности и целевого характера бюджетных средств.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356992"/>
            <a:ext cx="41764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IV – Подготовка, рассмотрение и утверждение отчета об исполнении </a:t>
            </a:r>
            <a:r>
              <a:rPr lang="ru-RU" sz="1400" b="1" u="sng" dirty="0" smtClean="0">
                <a:solidFill>
                  <a:srgbClr val="002060"/>
                </a:solidFill>
                <a:latin typeface="Liberation Serif" pitchFamily="18" charset="0"/>
              </a:rPr>
              <a:t>бюджета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марта.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350" dirty="0">
                <a:latin typeface="Liberation Serif" pitchFamily="18" charset="0"/>
              </a:rPr>
              <a:t>На данном этапе проводится подготовка и составление участниками бюджетного процесса отчетности об исполнении бюджета. По итогам текущего финансового года составляется бюджетная отчетность об исполнении бюджетов, направляемая для проверки в </a:t>
            </a:r>
            <a:r>
              <a:rPr lang="ru-RU" sz="1350" dirty="0" smtClean="0">
                <a:latin typeface="Liberation Serif" pitchFamily="18" charset="0"/>
              </a:rPr>
              <a:t>Счетную палату муниципального округа Сухой Лог, </a:t>
            </a:r>
            <a:r>
              <a:rPr lang="ru-RU" sz="1350" dirty="0">
                <a:latin typeface="Liberation Serif" pitchFamily="18" charset="0"/>
              </a:rPr>
              <a:t>а затем на рассмотрение и утверждение в Думу </a:t>
            </a:r>
            <a:r>
              <a:rPr lang="ru-RU" sz="1350" dirty="0" smtClean="0">
                <a:latin typeface="Liberation Serif" pitchFamily="18" charset="0"/>
              </a:rPr>
              <a:t>муниципального округа Сухой Лог.</a:t>
            </a:r>
            <a:endParaRPr lang="ru-RU" sz="1350" dirty="0">
              <a:latin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7580" y="6489247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20727" y="6381328"/>
            <a:ext cx="645731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154645" y="133397"/>
            <a:ext cx="5590570" cy="400099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  <a:endParaRPr lang="ru-RU" alt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499992" y="704132"/>
            <a:ext cx="0" cy="5605188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528" y="3339017"/>
            <a:ext cx="8654516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5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-13320" y="15340"/>
            <a:ext cx="9144000" cy="569381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02760" y="679971"/>
            <a:ext cx="6329676" cy="6338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>
                <a:latin typeface="Liberation Serif" panose="02020603050405020304" pitchFamily="18" charset="0"/>
              </a:rPr>
              <a:t>Бюджетный процесс </a:t>
            </a:r>
            <a:r>
              <a:rPr lang="ru-RU" b="1" i="1" dirty="0" smtClean="0">
                <a:latin typeface="Liberation Serif" panose="02020603050405020304" pitchFamily="18" charset="0"/>
              </a:rPr>
              <a:t>– </a:t>
            </a:r>
          </a:p>
          <a:p>
            <a:pPr algn="ctr"/>
            <a:r>
              <a:rPr lang="ru-RU" b="1" i="1" dirty="0" smtClean="0">
                <a:latin typeface="Liberation Serif" panose="02020603050405020304" pitchFamily="18" charset="0"/>
              </a:rPr>
              <a:t>ежегодное </a:t>
            </a:r>
            <a:r>
              <a:rPr lang="ru-RU" b="1" i="1" dirty="0">
                <a:latin typeface="Liberation Serif" panose="02020603050405020304" pitchFamily="18" charset="0"/>
              </a:rPr>
              <a:t>формирование и исполнение бюджета</a:t>
            </a: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159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77529733"/>
              </p:ext>
            </p:extLst>
          </p:nvPr>
        </p:nvGraphicFramePr>
        <p:xfrm>
          <a:off x="1619672" y="1500175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19672" y="2709855"/>
            <a:ext cx="2520279" cy="714379"/>
            <a:chOff x="0" y="31995"/>
            <a:chExt cx="2520279" cy="71437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1995"/>
              <a:ext cx="2520279" cy="714379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4873" y="66868"/>
              <a:ext cx="2450533" cy="64463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1626357" y="4074173"/>
            <a:ext cx="2520279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1589499" y="5614552"/>
            <a:ext cx="2520279" cy="543779"/>
            <a:chOff x="0" y="10205"/>
            <a:chExt cx="2520279" cy="5510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0205"/>
              <a:ext cx="2520279" cy="551091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902" y="37107"/>
              <a:ext cx="2466475" cy="497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4221192" y="1646823"/>
            <a:ext cx="587317" cy="690386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56333" y="2709855"/>
            <a:ext cx="529984" cy="714379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74688" y="4125252"/>
            <a:ext cx="529984" cy="716353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235252" y="5568067"/>
            <a:ext cx="547733" cy="598404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4375" y="1595360"/>
            <a:ext cx="3000396" cy="642943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Составление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424103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Рассмотрение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0502" y="3138482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27823" y="3861047"/>
            <a:ext cx="3000396" cy="56864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Исполнение бюджета в текущем году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4375" y="4610675"/>
            <a:ext cx="3000396" cy="83454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2040" y="5622693"/>
            <a:ext cx="3000396" cy="68662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013567" y="3451271"/>
            <a:ext cx="357191" cy="694099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7989050" y="2744728"/>
            <a:ext cx="357191" cy="679506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989051" y="1916832"/>
            <a:ext cx="357191" cy="793023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7992433" y="4180458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7992433" y="5085944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54545" y="4145007"/>
            <a:ext cx="24373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Администрация городского округа, Финансовое управление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699792" y="6453336"/>
            <a:ext cx="626493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491880" y="6486787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11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avatars.mds.yandex.net/i?id=40d51e97059a54cea22278f53cc0182ea6082b5d-449219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62" y="1052736"/>
            <a:ext cx="1093676" cy="10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517232"/>
            <a:ext cx="7776863" cy="8309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Liberation Serif" pitchFamily="18" charset="0"/>
              </a:rPr>
              <a:t>БЮДЖЕТ - форма </a:t>
            </a:r>
            <a:r>
              <a:rPr lang="ru-RU" sz="1600" dirty="0">
                <a:latin typeface="Liberation Serif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5389" y="2349646"/>
            <a:ext cx="2174566" cy="2523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592217" y="2780928"/>
            <a:ext cx="2438576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66521" y="2780928"/>
            <a:ext cx="2376264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137" y="4808504"/>
            <a:ext cx="8501119" cy="61554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      ДЕФИЦИТ       (превышение расходов бюджета над его доходами) </a:t>
            </a:r>
          </a:p>
          <a:p>
            <a:pPr>
              <a:defRPr/>
            </a:pP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РАСХОДЫ          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ПРОФИЦИТ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(превышение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бюджета над его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расходами) </a:t>
            </a:r>
            <a:endParaRPr lang="ru-RU" sz="1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01" y="12451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Минус 1"/>
          <p:cNvSpPr/>
          <p:nvPr/>
        </p:nvSpPr>
        <p:spPr>
          <a:xfrm>
            <a:off x="503364" y="5056356"/>
            <a:ext cx="241298" cy="98007"/>
          </a:xfrm>
          <a:prstGeom prst="mathMinus">
            <a:avLst/>
          </a:prstGeom>
          <a:solidFill>
            <a:schemeClr val="bg2">
              <a:lumMod val="1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1901947" y="4972259"/>
            <a:ext cx="360040" cy="288032"/>
          </a:xfrm>
          <a:prstGeom prst="mathEqual">
            <a:avLst>
              <a:gd name="adj1" fmla="val 23520"/>
              <a:gd name="adj2" fmla="val 0"/>
            </a:avLst>
          </a:prstGeom>
          <a:solidFill>
            <a:schemeClr val="bg2">
              <a:lumMod val="1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tx1"/>
                </a:solidFill>
              </a:ln>
              <a:solidFill>
                <a:srgbClr val="F7E9F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301" y="764704"/>
            <a:ext cx="8790743" cy="1470404"/>
          </a:xfrm>
          <a:prstGeom prst="roundRect">
            <a:avLst/>
          </a:prstGeom>
          <a:noFill/>
          <a:ln>
            <a:solidFill>
              <a:srgbClr val="90B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      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Государственные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бюджеты появились в средние века. Слово «Бюджет»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происходит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от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латинского «bulga» - «кожаный мешок, ранец». К нам же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понятие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«бюджет» пришло </a:t>
            </a:r>
            <a:endParaRPr lang="ru-RU" sz="16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из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Англии. Представляя в английском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парламенте содержание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доходов и расходов, </a:t>
            </a:r>
            <a:endParaRPr lang="ru-RU" sz="16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канцлер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казначейства (министр финансов)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открывал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мешок с деньгами и документами («bulget»).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Эта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процедура и называлась «открытие бюджета»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2" name="Picture 18" descr="https://avatars.dzeninfra.ru/get-zen_doc/3502204/pub_5eea42357021972fe737255f_5eea4351702c4a7f9ab8a78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1" y="1681667"/>
            <a:ext cx="2247889" cy="16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0872" y="981772"/>
            <a:ext cx="813690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31169" y="1019407"/>
            <a:ext cx="739840" cy="52973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13" idx="0"/>
          </p:cNvCxnSpPr>
          <p:nvPr/>
        </p:nvCxnSpPr>
        <p:spPr>
          <a:xfrm flipH="1">
            <a:off x="4480925" y="1019407"/>
            <a:ext cx="6888" cy="117868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28144" y="984286"/>
            <a:ext cx="576064" cy="57606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56845" y="2198090"/>
            <a:ext cx="3048159" cy="7740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публично-правовых образований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487813" y="2972176"/>
            <a:ext cx="0" cy="8323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90210" y="2985706"/>
            <a:ext cx="933270" cy="731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2985706"/>
            <a:ext cx="936104" cy="731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6" y="3861048"/>
            <a:ext cx="2538349" cy="1339088"/>
          </a:xfrm>
          <a:prstGeom prst="rect">
            <a:avLst/>
          </a:prstGeom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22663" y="5281708"/>
            <a:ext cx="2433427" cy="96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Российской Федерации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11648" y="5279296"/>
            <a:ext cx="2952327" cy="95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(Областной бюджет  Свердловской области)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67206" y="5315188"/>
            <a:ext cx="2552049" cy="934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образований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(местные бюджеты – бюджет муниципального округа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 Лог)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3" y="3821024"/>
            <a:ext cx="2402483" cy="1348652"/>
          </a:xfrm>
          <a:prstGeom prst="rect">
            <a:avLst/>
          </a:prstGeom>
          <a:ln w="127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27" y="3856266"/>
            <a:ext cx="2342060" cy="1334306"/>
          </a:xfrm>
          <a:prstGeom prst="rect">
            <a:avLst/>
          </a:prstGeom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371009" y="67640"/>
            <a:ext cx="6048672" cy="559792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Какие бывают БЮДЖЕТЫ?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4735" y="116704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8068" name="Picture 4" descr="https://image1.slideserve.com/2943746/slide1-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0"/>
          <a:stretch/>
        </p:blipFill>
        <p:spPr bwMode="auto">
          <a:xfrm>
            <a:off x="6444208" y="1681667"/>
            <a:ext cx="2418228" cy="16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72201" y="1617911"/>
            <a:ext cx="2467582" cy="59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организаций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AutoShape 12" descr="https://phonoteka.org/uploads/posts/2021-05/1620986295_2-phonoteka_org-p-semeinii-byudzhet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2664" y="1626493"/>
            <a:ext cx="2315871" cy="468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семьи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38535" y="6381328"/>
            <a:ext cx="6439509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381" y="125527"/>
            <a:ext cx="6153210" cy="4926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ГРАЖДАНИН, его участие в бюджетном процессе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272" y="2154989"/>
            <a:ext cx="2298227" cy="15396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Помогает формировать доходную часть бюджета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0037" y="2365580"/>
            <a:ext cx="2895972" cy="25202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Формирует расходную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часть бюджета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Получает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социальные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гарантии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(образование, ЖКХ, культура, физическая культура и спорт, социальные льготы и другие направления социальных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гарантий населению)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57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92701" y="91008"/>
            <a:ext cx="1838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1002" y="1537778"/>
            <a:ext cx="2590379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налогоплательщик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0037" y="1516141"/>
            <a:ext cx="2880320" cy="83099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получатель социальных гарантий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01821" y="6425364"/>
            <a:ext cx="6390255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0633" y="76470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Бюджетный процесс -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проекта бюджета, утверждению и исполнению бюджета, контролю за его исполнением.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68146" y="2564904"/>
            <a:ext cx="2923930" cy="33085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        Публичные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слушания организуются и проводятся с целью выявления мнения населения по проекту бюджета городского округа на очередной финансовый год и плановый период, а также исполнению бюджета за соответствующий год. Жителей </a:t>
            </a:r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муниципального округа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заблаговременно оповещают о времени и месте проведения публичных слушаний.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 Результат публичных слушаний - это протокол, в котором отражаются выраженные позиции жителей </a:t>
            </a:r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муниципального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округа и рекомендации. Протокол о результатах публичных слушаний подлежит опубликованию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11756" y="1516141"/>
            <a:ext cx="2880320" cy="95410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участник в осуществлении местного самоуправления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(публичные слушания)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4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152406"/>
            <a:ext cx="6221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бюджета </a:t>
            </a:r>
            <a:endParaRPr lang="en-US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 2021-2027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84911619"/>
              </p:ext>
            </p:extLst>
          </p:nvPr>
        </p:nvGraphicFramePr>
        <p:xfrm>
          <a:off x="1043608" y="3345959"/>
          <a:ext cx="78488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159432"/>
              </p:ext>
            </p:extLst>
          </p:nvPr>
        </p:nvGraphicFramePr>
        <p:xfrm>
          <a:off x="1331640" y="980728"/>
          <a:ext cx="7488834" cy="2009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10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76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76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4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76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76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76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91186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(план)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9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1 958,1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2 362,7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2 420,0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3 001,7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3 568,5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3 275,3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3 326,5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1 949,0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2 277,1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2 444,7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3 055,3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3 669,5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3 324,1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3 377,1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Дефицит «-»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Профицит «+»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+ 9,1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+ 85,6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-24,7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-53,6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-101,0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-48,8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-50,6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987824" y="6528496"/>
            <a:ext cx="593338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20604" y="6535312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0604" y="3082299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Доходы и расходы бюджета на одного жителя в рублях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196" y="1916953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                   2026 г.                  2027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07520" y="224034"/>
            <a:ext cx="7872412" cy="154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сведения о бюджете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городского округа Сухой Лог на 2025 год и плановый период  2026 и 2027 годов.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(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тысяч рублей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47183369"/>
              </p:ext>
            </p:extLst>
          </p:nvPr>
        </p:nvGraphicFramePr>
        <p:xfrm>
          <a:off x="815032" y="1792658"/>
          <a:ext cx="8064900" cy="477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02035" y="2348880"/>
            <a:ext cx="1443547" cy="916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3 568 501,0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042" y="2345959"/>
            <a:ext cx="1440161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3 275 282,0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348880"/>
            <a:ext cx="141511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3 326 479,0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646" y="3789040"/>
            <a:ext cx="1443548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3 669 490,1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03639" y="3789040"/>
            <a:ext cx="1440160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3 324 097,0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71" y="3789040"/>
            <a:ext cx="1415113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3 377 120,6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4179" y="5288906"/>
            <a:ext cx="1443548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- 100 989,1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5616" y="5287466"/>
            <a:ext cx="1440160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- 48 815,0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4" y="5301208"/>
            <a:ext cx="1415110" cy="916623"/>
          </a:xfrm>
          <a:prstGeom prst="roundRect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- 50 541,6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15636" y="32361"/>
            <a:ext cx="5960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Liberation Serif" pitchFamily="18" charset="0"/>
              </a:rPr>
              <a:t>ДОХОДЫ БЮДЖЕТА </a:t>
            </a:r>
            <a:r>
              <a:rPr lang="ru-RU" sz="1500" dirty="0">
                <a:latin typeface="Liberation Serif" pitchFamily="18" charset="0"/>
              </a:rPr>
              <a:t>– поступающие в бюджет денежные средства, </a:t>
            </a:r>
            <a:endParaRPr lang="ru-RU" sz="1500" dirty="0" smtClean="0">
              <a:latin typeface="Liberation Serif" pitchFamily="18" charset="0"/>
            </a:endParaRPr>
          </a:p>
          <a:p>
            <a:pPr algn="ctr"/>
            <a:r>
              <a:rPr lang="ru-RU" sz="1500" dirty="0" smtClean="0">
                <a:latin typeface="Liberation Serif" pitchFamily="18" charset="0"/>
              </a:rPr>
              <a:t>за </a:t>
            </a:r>
            <a:r>
              <a:rPr lang="ru-RU" sz="1500" dirty="0">
                <a:latin typeface="Liberation Serif" pitchFamily="18" charset="0"/>
              </a:rPr>
              <a:t>исключением источников финансирования дефицита </a:t>
            </a:r>
            <a:r>
              <a:rPr lang="ru-RU" sz="1500" dirty="0" smtClean="0">
                <a:latin typeface="Liberation Serif" pitchFamily="18" charset="0"/>
              </a:rPr>
              <a:t>бюджета</a:t>
            </a:r>
            <a:endParaRPr lang="ru-RU" sz="1500" dirty="0">
              <a:latin typeface="Liberation Serif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84418"/>
              </p:ext>
            </p:extLst>
          </p:nvPr>
        </p:nvGraphicFramePr>
        <p:xfrm>
          <a:off x="421182" y="1052736"/>
          <a:ext cx="8399661" cy="4742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887"/>
                <a:gridCol w="2799887"/>
                <a:gridCol w="2799887"/>
              </a:tblGrid>
              <a:tr h="758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</a:t>
                      </a:r>
                      <a:r>
                        <a:rPr lang="ru-RU" baseline="0" dirty="0" smtClean="0"/>
                        <a:t> доходы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</a:t>
                      </a:r>
                      <a:r>
                        <a:rPr lang="ru-RU" baseline="0" dirty="0" smtClean="0"/>
                        <a:t> доходы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7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аренды земли и имущества, находящиеся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Дотации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Акцизы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Субсидии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288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Налоги на совокупный доход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оказания платных услуг казенными учреждениями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Субвенции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184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имущество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продажи земли и имущества, находящегося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межбюджетные трансферты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54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Земельный налог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Штрафы, санкции, возмещение ущерба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Прочие безвозмездные поступления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неналоговые доходы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79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Государственная пошлина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19872" y="6455996"/>
            <a:ext cx="55581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17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411760" y="6381328"/>
            <a:ext cx="656628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Безвозмездные поступления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67907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Межбюджетные трансферты – денежные средства,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Liberation Serif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направляемые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из одного уровня бюджетной системы в другой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08116"/>
              </p:ext>
            </p:extLst>
          </p:nvPr>
        </p:nvGraphicFramePr>
        <p:xfrm>
          <a:off x="420810" y="1484784"/>
          <a:ext cx="4608512" cy="430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88232"/>
              </a:tblGrid>
              <a:tr h="906881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Дотации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(лат.«Dotatio» -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 дар, пожертвование) 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Безвозмездная помощь государства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1859234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Субвенции (лат.«Subvenirе» - приходит на помощь)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1543777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Субсидии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 «</a:t>
                      </a:r>
                      <a:r>
                        <a:rPr lang="en-US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Subsidium»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-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</a:t>
                      </a:r>
                      <a:r>
                        <a:rPr lang="ru-RU" sz="16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поддержка)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148064" y="1412776"/>
            <a:ext cx="3672408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u="sng" dirty="0">
                <a:latin typeface="Liberation Serif" pitchFamily="18" charset="0"/>
              </a:rPr>
              <a:t>Межбюджетные трансферты направлены на</a:t>
            </a:r>
            <a:r>
              <a:rPr lang="ru-RU" sz="1400" u="sng" dirty="0" smtClean="0">
                <a:latin typeface="Liberation Serif" pitchFamily="18" charset="0"/>
              </a:rPr>
              <a:t>: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стимулирование </a:t>
            </a:r>
            <a:r>
              <a:rPr lang="ru-RU" sz="1400" dirty="0">
                <a:latin typeface="Liberation Serif" pitchFamily="18" charset="0"/>
              </a:rPr>
              <a:t>экономического роста; </a:t>
            </a:r>
            <a:endParaRPr lang="ru-RU" sz="1400" dirty="0" smtClean="0">
              <a:latin typeface="Liberation Serif" pitchFamily="18" charset="0"/>
            </a:endParaRPr>
          </a:p>
          <a:p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выравнивание </a:t>
            </a:r>
            <a:r>
              <a:rPr lang="ru-RU" sz="1400" dirty="0">
                <a:latin typeface="Liberation Serif" pitchFamily="18" charset="0"/>
              </a:rPr>
              <a:t>бюджетной обеспеченности территорий и обеспечение равномерного доступа к гарантированному набору государственных услуг на всей территории; </a:t>
            </a: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компенсацию </a:t>
            </a:r>
            <a:r>
              <a:rPr lang="ru-RU" sz="1400" dirty="0">
                <a:latin typeface="Liberation Serif" pitchFamily="18" charset="0"/>
              </a:rPr>
              <a:t>нижестоящим бюджетам затрат </a:t>
            </a:r>
            <a:r>
              <a:rPr lang="ru-RU" sz="1400" dirty="0" smtClean="0">
                <a:latin typeface="Liberation Serif" pitchFamily="18" charset="0"/>
              </a:rPr>
              <a:t>на финансирование </a:t>
            </a:r>
            <a:r>
              <a:rPr lang="ru-RU" sz="1400" dirty="0">
                <a:latin typeface="Liberation Serif" pitchFamily="18" charset="0"/>
              </a:rPr>
              <a:t>мероприятий общенационального значения, стоимость которых превышает доходные возможности данных бюджетов; </a:t>
            </a: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поощрение </a:t>
            </a:r>
            <a:r>
              <a:rPr lang="ru-RU" sz="1400" dirty="0">
                <a:latin typeface="Liberation Serif" pitchFamily="18" charset="0"/>
              </a:rPr>
              <a:t>реализации экономических и социальных </a:t>
            </a:r>
            <a:r>
              <a:rPr lang="ru-RU" sz="1400" dirty="0" smtClean="0">
                <a:latin typeface="Liberation Serif" pitchFamily="18" charset="0"/>
              </a:rPr>
              <a:t>реформ нижестоящими </a:t>
            </a:r>
            <a:r>
              <a:rPr lang="ru-RU" sz="1400" dirty="0">
                <a:latin typeface="Liberation Serif" pitchFamily="18" charset="0"/>
              </a:rPr>
              <a:t>органами власти на своей </a:t>
            </a:r>
            <a:r>
              <a:rPr lang="ru-RU" sz="1400" dirty="0" smtClean="0">
                <a:latin typeface="Liberation Serif" pitchFamily="18" charset="0"/>
              </a:rPr>
              <a:t>территории.</a:t>
            </a:r>
            <a:endParaRPr lang="ru-RU" sz="14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456641"/>
              </p:ext>
            </p:extLst>
          </p:nvPr>
        </p:nvGraphicFramePr>
        <p:xfrm>
          <a:off x="285721" y="1052736"/>
          <a:ext cx="85347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98628" y="371635"/>
            <a:ext cx="7045372" cy="4427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Доля доходов в бюджете на 2025 год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8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44199"/>
              </p:ext>
            </p:extLst>
          </p:nvPr>
        </p:nvGraphicFramePr>
        <p:xfrm>
          <a:off x="395536" y="1196752"/>
          <a:ext cx="3600400" cy="4320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6104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u="sng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Доходы бюджета 2025 год</a:t>
                      </a:r>
                    </a:p>
                    <a:p>
                      <a:pPr lvl="1" algn="ctr"/>
                      <a:endParaRPr lang="ru-RU" u="sng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lvl="1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ВСЕГО: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 3 568 501,0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1 188 816,0</a:t>
                      </a:r>
                      <a:endParaRPr lang="ru-RU" sz="15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91 422,0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2 288 263,0</a:t>
                      </a:r>
                      <a:endParaRPr lang="ru-RU" sz="155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1" algn="ctr"/>
                      <a:endParaRPr lang="ru-RU" sz="155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98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9240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Страница 19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6022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712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40890"/>
            <a:ext cx="9144000" cy="61318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95644"/>
              </p:ext>
            </p:extLst>
          </p:nvPr>
        </p:nvGraphicFramePr>
        <p:xfrm>
          <a:off x="492818" y="1052736"/>
          <a:ext cx="7404099" cy="4492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9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01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277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Вводная часть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Основные  социально – экономические показатели  муниципального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100" dirty="0" smtClean="0"/>
                        <a:t>Нормативно правовая база формирования бюджета</a:t>
                      </a:r>
                      <a:endParaRPr lang="ru-RU" alt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Основные задачи и приоритетные направления бюджетной  политики муниципального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altLang="ru-RU" sz="1100" dirty="0" smtClean="0">
                          <a:effectLst/>
                        </a:rPr>
                        <a:t>Основные этапы составления проекта бюджета муниципального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Основные понятия (Глоссарий)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Бюджетный процесс 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dirty="0" smtClean="0"/>
                        <a:t>Динамика доходов и расходов местного бюджета муниципального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42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Непрограммная деятельность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Информация о расходах бюджета в разрезе муниципальных программ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Направления расходов на социальную политику в 2025 году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Объем расходов бюджета муниципального округа Сухой Лог в расчете на одного жителя в 2025 г.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Контактная информация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7200" y="752806"/>
            <a:ext cx="762000" cy="51964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Оглавление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57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19241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6417941"/>
            <a:ext cx="584620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Страница 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99792" y="6381328"/>
            <a:ext cx="627825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162711"/>
              </p:ext>
            </p:extLst>
          </p:nvPr>
        </p:nvGraphicFramePr>
        <p:xfrm>
          <a:off x="443880" y="1088407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62690"/>
            <a:ext cx="6552728" cy="773807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2025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53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91880" y="6453336"/>
            <a:ext cx="54006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</a:t>
            </a:r>
          </a:p>
          <a:p>
            <a:pPr algn="r"/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                   Страница 20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830433"/>
              </p:ext>
            </p:extLst>
          </p:nvPr>
        </p:nvGraphicFramePr>
        <p:xfrm>
          <a:off x="323528" y="908720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432" y="89076"/>
            <a:ext cx="6804248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96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2235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75856" y="6453336"/>
            <a:ext cx="57021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Страница 21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469567"/>
              </p:ext>
            </p:extLst>
          </p:nvPr>
        </p:nvGraphicFramePr>
        <p:xfrm>
          <a:off x="734117" y="1124744"/>
          <a:ext cx="794233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051720" y="65311"/>
            <a:ext cx="6840760" cy="7780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на 2025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1743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75856" y="6453336"/>
            <a:ext cx="56166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Страница 22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13320" y="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43808" y="129928"/>
            <a:ext cx="4392488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Доходы бюджета</a:t>
            </a:r>
            <a:endParaRPr lang="ru-RU" sz="25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80" y="1952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34483" y="782619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02356908"/>
              </p:ext>
            </p:extLst>
          </p:nvPr>
        </p:nvGraphicFramePr>
        <p:xfrm>
          <a:off x="229072" y="1173374"/>
          <a:ext cx="8748972" cy="143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636912"/>
            <a:ext cx="84142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годы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Лог, уровня собираемости, налоговых вычетов, льгот, и нормативов отчислений в бюджет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860" y="3465323"/>
            <a:ext cx="8239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Изменение норматива отчислений от НДФЛ в бюджет муниципального округа и динамика поступлений НДФЛ в бюджет муниципального округа Сухой Лог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38517474"/>
              </p:ext>
            </p:extLst>
          </p:nvPr>
        </p:nvGraphicFramePr>
        <p:xfrm>
          <a:off x="411578" y="4005064"/>
          <a:ext cx="8630244" cy="241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45660" y="8567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871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03848" y="6453336"/>
            <a:ext cx="57741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Страница 23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-2415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332" y="75846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651" y="4005064"/>
            <a:ext cx="8331224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(далее – акцизы на нефтепродукты), на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годы запланировано по данным администратора  дохода МИФНС №29 по Свердловской области.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Норматив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отчислений в бюджет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 предусмотрен проектом Закона Свердловской области «Об областном бюджете на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годов» установлен на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2025-2026 годы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0,33794 %. В 2027 году – 0,27035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0,33613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%).</a:t>
            </a: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66" y="19778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985105" y="197783"/>
            <a:ext cx="4041775" cy="3866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871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50732559"/>
              </p:ext>
            </p:extLst>
          </p:nvPr>
        </p:nvGraphicFramePr>
        <p:xfrm>
          <a:off x="616963" y="998265"/>
          <a:ext cx="8131501" cy="300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6453336"/>
            <a:ext cx="86409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    Страница 24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0"/>
            <a:ext cx="9144000" cy="7671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632831" y="200541"/>
            <a:ext cx="6128768" cy="46650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на имущество физических лиц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sz="25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5085184"/>
            <a:ext cx="8541761" cy="129614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Поступления налога на 2025-2027 годы, рассчитаны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исходя из данных о кадастровой стоимости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имущества, признаваемого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объектом налогообложения, налоговых льгот и налоговых ставок, установленных Налоговым кодексом Российской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Федерации,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решением Думы городского округа от 14.11.2019 № 219-РД «Об установлении налога на имущество физических лиц на территории городского округа Сухой Лог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02378618"/>
              </p:ext>
            </p:extLst>
          </p:nvPr>
        </p:nvGraphicFramePr>
        <p:xfrm>
          <a:off x="396304" y="836712"/>
          <a:ext cx="84969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53650" y="98072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8249" y="5229200"/>
            <a:ext cx="5904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</a:t>
            </a:r>
            <a:endParaRPr lang="ru-RU" sz="13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06" y="1744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84530" y="15811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5956" y="6453336"/>
            <a:ext cx="87265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      Страница 25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817" y="27125"/>
            <a:ext cx="9144000" cy="806773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63055"/>
            <a:ext cx="5184576" cy="286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>Земельный налог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0285" y="2511177"/>
            <a:ext cx="8405412" cy="1296144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       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Размер поступления земельного налога 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годах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 МИФНС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№29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Свердловской области исходя 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 утверждении Положения о земельном налоге на территории городского округа Сухой Лог».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74502079"/>
              </p:ext>
            </p:extLst>
          </p:nvPr>
        </p:nvGraphicFramePr>
        <p:xfrm>
          <a:off x="251520" y="4153476"/>
          <a:ext cx="8851878" cy="1903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40596522"/>
              </p:ext>
            </p:extLst>
          </p:nvPr>
        </p:nvGraphicFramePr>
        <p:xfrm>
          <a:off x="165956" y="899122"/>
          <a:ext cx="8719646" cy="166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84368" y="91936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347864" y="3865444"/>
            <a:ext cx="35283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2108" y="5858108"/>
            <a:ext cx="8277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Расчет государственной пошлины на 2025 – 2027 годы выполнен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Федерации, по нормативу 100%.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554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783363" y="38073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9122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  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6453336"/>
            <a:ext cx="87129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Страница 26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2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085418"/>
              </p:ext>
            </p:extLst>
          </p:nvPr>
        </p:nvGraphicFramePr>
        <p:xfrm>
          <a:off x="348803" y="1210816"/>
          <a:ext cx="8543678" cy="477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713" y="798711"/>
            <a:ext cx="6768752" cy="41210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Динамика поступления доходов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956376" y="1210815"/>
            <a:ext cx="861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4867" y="10847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27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029810"/>
              </p:ext>
            </p:extLst>
          </p:nvPr>
        </p:nvGraphicFramePr>
        <p:xfrm>
          <a:off x="401542" y="719839"/>
          <a:ext cx="8547492" cy="550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06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7464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за 2024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2027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Налоговые,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789 927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973 780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1 188 816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1 298 091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1 341 050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593 985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737 928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955 835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1 054 585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1 061 458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Акцизы по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подакцизным товарам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63 313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66 786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75 371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79 432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100 788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7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87 800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115 805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102 360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111 920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124 130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имущество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37 300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44 020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43 246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42 351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44 474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6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Государственная пошлина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7 529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9 241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12 004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9 803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10 200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Неналоговые, из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них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78 879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76 693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91 422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81 712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79 727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77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использования имущества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53 881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50 909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67 486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62 147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59 727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74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продажи имущества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 земельных участков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640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12 926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16 425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12 078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12 570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3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551 198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2 208 283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2 288 263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1 895 479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1 905 702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407 189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711 617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839 690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453 209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316 351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147 598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280 955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188 849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78 918</a:t>
                      </a:r>
                      <a:endParaRPr lang="ru-RU" sz="1200" b="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132 474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932 938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1 091 536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1 259 724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1 363 352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1 456 877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Иные межбюджетные трансферты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77 487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135 652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 доходов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2 420 004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3 258 756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3 568 501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3 275 282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3 326 479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67744" y="93860"/>
            <a:ext cx="6120681" cy="432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Структура поступлений доходов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8244408" y="318591"/>
            <a:ext cx="764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79" y="1040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8775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67012" y="6270551"/>
            <a:ext cx="70254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47864" y="633967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28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524" y="0"/>
            <a:ext cx="9144000" cy="8367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80770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339752" y="151519"/>
            <a:ext cx="6696744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5 предприятий, формирующих треть налоговых доходов бюджета муниципального округа Сухой Лог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0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161886569"/>
              </p:ext>
            </p:extLst>
          </p:nvPr>
        </p:nvGraphicFramePr>
        <p:xfrm>
          <a:off x="582080" y="980728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204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8601" y="12047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2946" name="Picture 2" descr="SLK C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2" y="1350928"/>
            <a:ext cx="638217" cy="6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https://www.foresltd.com/wp-content/uploads/2021/02/fores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84" y="2450821"/>
            <a:ext cx="1408237" cy="2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Сухоложский огнеупорный заво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87" y="3296636"/>
            <a:ext cx="634151" cy="6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ООО &amp;quot;Староцементный завод&amp;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4221087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https://sl.ugmk.com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18" descr="https://sl.ugmk.com/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20" descr="https://sl.ugmk.com/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2" descr="https://sl.ugmk.com/logo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24" descr="https://sl.ugmk.com/logo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2970" name="Picture 26" descr="Меди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5157191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627784" y="6381328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29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0605" y="1268760"/>
            <a:ext cx="8424935" cy="504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200" dirty="0">
                <a:effectLst/>
                <a:latin typeface="Times New Roman"/>
                <a:ea typeface="Times New Roman"/>
              </a:rPr>
              <a:t>Бюджет – это план доходов и расходов.  Каждый житель городского округа Сухой Лог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Муниципальное образование расходует поступившие  доходы для выполнения своих функций и предоставление 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государства и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Liberation Serif"/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56028" cy="561525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                                              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муниципального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Лог!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                                         Бюджет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план доходов и расходов. 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Каждый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житель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образование расходует поступившие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доходы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для выполнения своих функций и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предоставления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(общественных) услуг: образование, культура, спорт, благоустройство города и др.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Граждане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и как налогоплательщики, и как потребители общественных услуг, должны быть уверены в том, что передаваемые ими в распоряжение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Проект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Лог,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прогнозе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социально-экономического развития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округа, муниципальных программах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Уважаемые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2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7558" y="5661248"/>
            <a:ext cx="60521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		  		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Р.Р. Мингалимов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6522"/>
            <a:ext cx="6962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4" descr="https://glava.goslog.ru/upload/resize_cache/main/de1/6elkmdob1i43a586fvkhb38lur3pqa4t/300_300_1/Glav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889823" cy="13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987824" y="101364"/>
            <a:ext cx="3816424" cy="47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РАСХОДЫ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БЮДЖЕТА</a:t>
            </a:r>
            <a:endParaRPr lang="ru-RU" sz="700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8601" y="9320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муниципальный округа Сухой Лог               Страница 30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394" y="1411036"/>
            <a:ext cx="2135374" cy="166428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РАСХОДНОЕ ОБЯЗАТЕЛЬСТВО –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обязанность выплатить денежные средства из соответствующего бюджета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20137" y="1424381"/>
            <a:ext cx="2256774" cy="163759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ОБЯЗАТЕЛЬСТВА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расходные обязательства, подлежащие исполнению в соответствующем финансовом году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68205" y="1410485"/>
            <a:ext cx="2871947" cy="162659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АССИГНОВАНИЯ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8601" y="669276"/>
            <a:ext cx="7823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2025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- это программный бюджет, направлен на повышение эффективности расходования бюджетных средств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667974" y="3272874"/>
            <a:ext cx="3672408" cy="710067"/>
          </a:xfrm>
          <a:prstGeom prst="roundRect">
            <a:avLst>
              <a:gd name="adj" fmla="val 0"/>
            </a:avLst>
          </a:prstGeom>
          <a:solidFill>
            <a:srgbClr val="90BBD6"/>
          </a:solidFill>
          <a:ln>
            <a:noFill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dirty="0">
                <a:latin typeface="Liberation Serif" panose="02020603050405020304" pitchFamily="18" charset="0"/>
                <a:ea typeface="Batang" panose="02030600000101010101" pitchFamily="18" charset="-127"/>
              </a:rPr>
              <a:t>Расходы бюджета распределены по: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46739" y="4869555"/>
            <a:ext cx="2241396" cy="1023938"/>
          </a:xfrm>
          <a:prstGeom prst="roundRect">
            <a:avLst>
              <a:gd name="adj" fmla="val 1783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626443" y="4903575"/>
            <a:ext cx="2111706" cy="989918"/>
          </a:xfrm>
          <a:prstGeom prst="roundRect">
            <a:avLst>
              <a:gd name="adj" fmla="val 1272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Liberation Serif" panose="020206030504050203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0" y="4886549"/>
            <a:ext cx="2016224" cy="1023969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48259" y="4493471"/>
            <a:ext cx="546052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8524" y="3982942"/>
            <a:ext cx="0" cy="5105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67437" y="4483898"/>
            <a:ext cx="0" cy="3665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05582" y="4493471"/>
            <a:ext cx="3206" cy="35694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-10666" y="56442"/>
            <a:ext cx="9144000" cy="59531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8046" y="952195"/>
            <a:ext cx="1827603" cy="61515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86575" y="952195"/>
            <a:ext cx="1767275" cy="61750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57480" y="5237955"/>
            <a:ext cx="1767275" cy="67326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1200 – 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Средства массовой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27789" y="4343575"/>
            <a:ext cx="1782117" cy="66667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11110" y="2691545"/>
            <a:ext cx="1769364" cy="7212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80009" y="1975888"/>
            <a:ext cx="1843497" cy="66856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94544" y="5141363"/>
            <a:ext cx="1807177" cy="71538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65" y="13142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2663896" y="224880"/>
            <a:ext cx="6300591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3024314"/>
            <a:ext cx="767573" cy="98110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4223374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99" y="954546"/>
            <a:ext cx="613617" cy="615156"/>
          </a:xfrm>
          <a:prstGeom prst="rect">
            <a:avLst/>
          </a:prstGeom>
          <a:solidFill>
            <a:srgbClr val="CCFFFF"/>
          </a:solidFill>
          <a:extLst/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20" y="1795033"/>
            <a:ext cx="698573" cy="69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44" y="2739314"/>
            <a:ext cx="500426" cy="6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14" y="3627095"/>
            <a:ext cx="578676" cy="578676"/>
          </a:xfrm>
          <a:prstGeom prst="rect">
            <a:avLst/>
          </a:prstGeom>
          <a:solidFill>
            <a:srgbClr val="CCFFFF"/>
          </a:solidFill>
          <a:extLst/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35" y="4389885"/>
            <a:ext cx="671522" cy="5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288046" y="3024314"/>
            <a:ext cx="1808758" cy="77704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27788" y="3643268"/>
            <a:ext cx="1782117" cy="4905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0009" y="4154800"/>
            <a:ext cx="1821712" cy="70394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50349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9" y="1009470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40961" y="10175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676465" y="6379757"/>
            <a:ext cx="6301579" cy="157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410718" y="6400207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31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86575" y="1884779"/>
            <a:ext cx="1767275" cy="51908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9055" y="1144728"/>
            <a:ext cx="2290700" cy="417646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86024" name="Picture 8" descr="https://fb.ru/misc/i/gallery/58679/269748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49" y="5183488"/>
            <a:ext cx="952236" cy="67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6" name="Picture 10" descr="https://avatars.mds.yandex.net/i?id=5fda9eb93a25c08a09255197bf56c0391969941e-10878141-images-thumbs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9" y="2022088"/>
            <a:ext cx="1084697" cy="7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-5011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418537" y="16264"/>
            <a:ext cx="6624737" cy="6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Структура расходов бюджета городского округа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                           в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процентном соотношении на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2025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</a:t>
            </a:r>
            <a:r>
              <a:rPr lang="ru-RU" sz="1700" b="1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           </a:t>
            </a:r>
            <a:endParaRPr lang="ru-RU" sz="1700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76100051"/>
              </p:ext>
            </p:extLst>
          </p:nvPr>
        </p:nvGraphicFramePr>
        <p:xfrm>
          <a:off x="161863" y="648072"/>
          <a:ext cx="881025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1938189"/>
            <a:ext cx="13819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3 669,5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млн.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36847511"/>
              </p:ext>
            </p:extLst>
          </p:nvPr>
        </p:nvGraphicFramePr>
        <p:xfrm>
          <a:off x="1043608" y="3736911"/>
          <a:ext cx="789682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33428" y="6473215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32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67744" y="312104"/>
            <a:ext cx="6624737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РАСПРЕДЕЛЕНИЕ РАСХОДОВ БЮДЖЕТА ПО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ОТРАСЛЯМ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2025 году и плановом периоде 2026-2027 гг. </a:t>
            </a:r>
            <a:endParaRPr lang="ru-RU" sz="15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3455274"/>
              </p:ext>
            </p:extLst>
          </p:nvPr>
        </p:nvGraphicFramePr>
        <p:xfrm>
          <a:off x="1503739" y="1188405"/>
          <a:ext cx="7344816" cy="4882738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604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3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05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9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3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ВСЕГО РАСХОДОВ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287 532,4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230 728,0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228 472,4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4 520,3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4 955,4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5 135,4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правоохранительная деятельность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42 479,7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38 509,8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38 289,2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206 115,2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193 604,7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189 506,2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485 547,1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266 290,0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237 840,0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9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6 297,0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10 504,5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4 415,2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1 989 347,2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1 902 126,3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1 946 240,6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9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280 678,2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277 979,3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284 395,3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179 712,6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185 343,0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186 070,3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185 904,4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165 600,0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166 000,0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1 356,0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1 356,0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1 356,0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Условно утвержденные расходы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47 100,0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89 400,0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ИТОГО: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3 669 490,1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3 324 097,0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3 377 120,6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28384" y="883094"/>
            <a:ext cx="793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0871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33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6058240" cy="7045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Структура бюджета муниципального округа по программному принципу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102" y="854274"/>
            <a:ext cx="6313168" cy="41448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муниципального округа –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3 669 490,1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8220" y="1510306"/>
            <a:ext cx="8322549" cy="43204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Программные и непрограммные расходы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100" y="2212323"/>
            <a:ext cx="6642187" cy="568605"/>
          </a:xfrm>
          <a:prstGeom prst="rect">
            <a:avLst/>
          </a:prstGeom>
          <a:solidFill>
            <a:srgbClr val="90BB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Муниципальные программы муниципального округа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(15 программ)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3 562 174,6 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(97,1%)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269" y="2996951"/>
            <a:ext cx="1985203" cy="2736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Непрограммные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107 315,5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(2,9%)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706712" y="1942354"/>
            <a:ext cx="393680" cy="1013426"/>
          </a:xfrm>
          <a:prstGeom prst="downArrow">
            <a:avLst>
              <a:gd name="adj1" fmla="val 42138"/>
              <a:gd name="adj2" fmla="val 50000"/>
            </a:avLst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3557526" y="1939330"/>
            <a:ext cx="294393" cy="272993"/>
          </a:xfrm>
          <a:prstGeom prst="downArrow">
            <a:avLst>
              <a:gd name="adj1" fmla="val 42138"/>
              <a:gd name="adj2" fmla="val 5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851614578"/>
              </p:ext>
            </p:extLst>
          </p:nvPr>
        </p:nvGraphicFramePr>
        <p:xfrm>
          <a:off x="662110" y="2564905"/>
          <a:ext cx="592611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Стрелка вниз 30"/>
          <p:cNvSpPr/>
          <p:nvPr/>
        </p:nvSpPr>
        <p:spPr>
          <a:xfrm>
            <a:off x="3557527" y="1268760"/>
            <a:ext cx="294392" cy="241546"/>
          </a:xfrm>
          <a:prstGeom prst="downArrow">
            <a:avLst>
              <a:gd name="adj1" fmla="val 42138"/>
              <a:gd name="adj2" fmla="val 50000"/>
            </a:avLst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7802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6442"/>
            <a:ext cx="6336704" cy="6854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Информация о расходах бюджета в разрезе</a:t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муниципальных программ</a:t>
            </a:r>
            <a:r>
              <a:rPr lang="ru-RU" sz="23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</a:t>
            </a:r>
            <a:r>
              <a:rPr lang="ru-RU" sz="1400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</a:t>
            </a:r>
            <a:endParaRPr lang="ru-RU" sz="1400" dirty="0">
              <a:solidFill>
                <a:srgbClr val="003192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71234"/>
              </p:ext>
            </p:extLst>
          </p:nvPr>
        </p:nvGraphicFramePr>
        <p:xfrm>
          <a:off x="492818" y="1105895"/>
          <a:ext cx="8286810" cy="520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2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92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2025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2026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2027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системы образования в муниципальном округе Сухой Лог»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1 892 696,9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1 806 777,6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1 857 021,9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физической культуры и спорта в муниципальном округе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185 904,4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165 600,0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166 000,0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культуры  и искусства в муниципальном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349 650,2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360 800,0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361 000,0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муниципальном округе Сухой Лог»                  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601 659,3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395 800,0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376 800,0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«Молодежь Свердловской области на территории муниципального округа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28 368,3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13 218,0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13 304,0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«Управление муниципальными финансами муниципального округа Сухой Лог» (1 подпрограмма)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26 276,3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27 698,5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28 791,7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субъектов малого и среднего предпринимательства в муниципальном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530,0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530,0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«Поддержка социально ориентированных некоммерческих организаций в муниципальном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954,0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1 154,0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1 154,0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муниципального округа» (5 подпрограмм)</a:t>
                      </a:r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365</a:t>
                      </a:r>
                      <a:r>
                        <a:rPr lang="ru-RU" sz="1300" b="1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438,5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315 462,1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325 438,9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43243" y="825526"/>
            <a:ext cx="1080120" cy="267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27784" y="6425700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35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854290"/>
              </p:ext>
            </p:extLst>
          </p:nvPr>
        </p:nvGraphicFramePr>
        <p:xfrm>
          <a:off x="539552" y="1124744"/>
          <a:ext cx="8280921" cy="498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53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08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08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08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79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2026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2027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Муниципальная программа «Управление и распоряжение муниципальной собственностью муниципального округа Сухой Лог»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42 374,0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36 300,0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32 000,0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«Обеспечение безопасности жизнедеятельности населения муниципального округа Сухой Лог» (5 подпрограмм)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42 479,7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38 509,8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38 289,2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муниципального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500,0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1 000,0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1 300,0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«Экология и природопользование на территории муниципального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6 297,0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10 504,5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4 415,2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муниципального округа Сухой Лог» (4 подпрограммы)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14 346,1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8 335,3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76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«Формирование современной городской среды в муниципальном округе Сухой Лог до 2030 года»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4 700,0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3 200,0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9872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  ИТОГО:</a:t>
                      </a: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562 174,6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3 184 938,3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3 209 124,4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16216" y="709952"/>
            <a:ext cx="2354809" cy="342783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продолжение таблицы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83768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36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2000" b="1" i="0" u="none" strike="noStrike" kern="1200" baseline="0">
                <a:solidFill>
                  <a:srgbClr val="464646">
                    <a:lumMod val="10000"/>
                  </a:srgbClr>
                </a:solidFill>
                <a:latin typeface="Liberation Serif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Структура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расходов бюджета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в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разрезе муниципальных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программ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37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77913687"/>
              </p:ext>
            </p:extLst>
          </p:nvPr>
        </p:nvGraphicFramePr>
        <p:xfrm>
          <a:off x="167793" y="658444"/>
          <a:ext cx="8810251" cy="573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4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77" y="17725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(735 809,0 тыс. руб. –37%)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8152" y="859707"/>
            <a:ext cx="2732176" cy="545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(1 039 873,4 тыс. руб. – 52,3%)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3338" y="3124015"/>
            <a:ext cx="2596880" cy="946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учреждения 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(101 234,6 тыс. руб. – 5,1%)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5514" y="859707"/>
            <a:ext cx="2544885" cy="732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(84 061,9 тыс</a:t>
            </a:r>
            <a:r>
              <a:rPr lang="ru-RU" sz="13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4,2%)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65776" y="5722294"/>
            <a:ext cx="1312000" cy="3191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ЦДО</a:t>
            </a:r>
            <a:endParaRPr lang="ru-RU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61389" y="4267544"/>
            <a:ext cx="2320777" cy="628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Сухоложская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детская школа искусств имени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В.А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Бунакова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61388" y="5063207"/>
            <a:ext cx="2320777" cy="505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66581" name="Прямая соединительная линия 66580"/>
          <p:cNvCxnSpPr/>
          <p:nvPr/>
        </p:nvCxnSpPr>
        <p:spPr>
          <a:xfrm>
            <a:off x="4521778" y="4106654"/>
            <a:ext cx="0" cy="24919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2555776" y="136351"/>
            <a:ext cx="6480720" cy="430887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2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48846" y="3597060"/>
            <a:ext cx="2615705" cy="670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(28 368,3 тыс</a:t>
            </a:r>
            <a:r>
              <a:rPr lang="ru-RU" sz="13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–1,4%)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41" y="4589050"/>
            <a:ext cx="2615705" cy="17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577" name="Прямая соединительная линия 66576"/>
          <p:cNvCxnSpPr/>
          <p:nvPr/>
        </p:nvCxnSpPr>
        <p:spPr>
          <a:xfrm>
            <a:off x="4512527" y="4862590"/>
            <a:ext cx="0" cy="21183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824802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7042" name="Picture 2" descr="https://i.pinimg.com/originals/37/51/d4/3751d4878520a105e9c736d81e6256e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1642884"/>
            <a:ext cx="2787453" cy="18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нутый угол 11"/>
          <p:cNvSpPr/>
          <p:nvPr/>
        </p:nvSpPr>
        <p:spPr>
          <a:xfrm>
            <a:off x="3266998" y="1772816"/>
            <a:ext cx="2627061" cy="1224136"/>
          </a:xfrm>
          <a:prstGeom prst="foldedCorner">
            <a:avLst>
              <a:gd name="adj" fmla="val 43299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1 989 347,2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87044" name="Picture 4" descr="https://avatars.mds.yandex.net/i?id=17110abc82b3622f9ad250c6407e3be1a55e8dd0-9598634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33" y="1642884"/>
            <a:ext cx="2741313" cy="182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4512527" y="5568606"/>
            <a:ext cx="0" cy="153688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707904" y="6561348"/>
            <a:ext cx="53285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Страница 38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059832" y="6541876"/>
            <a:ext cx="583031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54" name="Picture 14" descr="https://sun9-57.userapi.com/impf/CV-Vpb0o0920wHUYbldqaGA6qWFJqJjKcv5Pbg/fVAooRiQi1E.jpg?size=1920x768&amp;quality=95&amp;crop=0,0,1454,581&amp;sign=be00253d22738991ca6bdbb75b9d3fdb&amp;type=cover_gro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7" y="5257720"/>
            <a:ext cx="2692982" cy="107719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0" name="Picture 10" descr="https://avatars.mds.yandex.net/get-altay/492546/2a0000015eb4919860b2b26fe3dde0e729be/or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77" y="4227771"/>
            <a:ext cx="1775222" cy="118318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8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3597060"/>
            <a:ext cx="1653044" cy="11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0104" y="691220"/>
            <a:ext cx="824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2025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, тыс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75" y="15267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12440"/>
              </p:ext>
            </p:extLst>
          </p:nvPr>
        </p:nvGraphicFramePr>
        <p:xfrm>
          <a:off x="664884" y="1178352"/>
          <a:ext cx="8083580" cy="5137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24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84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7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0249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1 989 347,2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 100%</a:t>
                      </a:r>
                      <a:endParaRPr lang="ru-RU" sz="18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735 809,0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1 039 873,4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101 234,6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28 368,3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868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84 061,9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1496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МОУ, антитеррористические мероприятия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11 700,0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здания спортивного зала МАОУ СОШ № 10 по адресу: Свердловская область, Сухоложский район, с. Курьи, ул. Свердлова, д. 20А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25 799,3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мероприятий по модернизации школьных систем образования в муниципальных общеобразовательных учреждениях (за счет средств местного бюджета)</a:t>
                      </a:r>
                      <a:endParaRPr kumimoji="0" lang="ru-RU" sz="1200" i="1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167 247,0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28 530,0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907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питания детей в общеобразовательных учреждениях</a:t>
                      </a:r>
                    </a:p>
                    <a:p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56 657,2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146244" y="6332140"/>
            <a:ext cx="6648881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53764" y="6388633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 муниципального округа Сухой Лог             Страница 39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63587" y="1556792"/>
            <a:ext cx="8084877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11283" r="27558" b="10999"/>
          <a:stretch/>
        </p:blipFill>
        <p:spPr bwMode="auto">
          <a:xfrm>
            <a:off x="251520" y="332656"/>
            <a:ext cx="7848902" cy="584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3356992"/>
            <a:ext cx="7704856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расположен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юге Свердловской области в 110 км от областного центра –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Екатеринбурга, граничит на севере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Артемовский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Ирбит,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востоке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Камышлов,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юге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Богданович,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западе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 городом Асбест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Рефтинский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Город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приобрел статус города в феврале 1943 года.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 января 1965 года город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получил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статус города областного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подчинения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 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Общая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площадь в границах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 составляет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168 451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га. 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    Население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на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01.01.2025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– </a:t>
            </a:r>
            <a:r>
              <a:rPr lang="ru-RU" sz="1600" b="1" dirty="0" smtClean="0">
                <a:latin typeface="Liberation Serif" panose="02020603050405020304" pitchFamily="18" charset="0"/>
              </a:rPr>
              <a:t>46, </a:t>
            </a:r>
            <a:r>
              <a:rPr lang="ru-RU" sz="1600" b="1" dirty="0" smtClean="0">
                <a:latin typeface="Liberation Serif" panose="02020603050405020304" pitchFamily="18" charset="0"/>
              </a:rPr>
              <a:t>312  </a:t>
            </a:r>
            <a:r>
              <a:rPr lang="ru-RU" sz="1600" b="1" dirty="0">
                <a:latin typeface="Liberation Serif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человек.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r>
              <a:rPr lang="ru-RU" sz="1600" b="1" i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070040"/>
            <a:ext cx="48245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Важнейшие отрасли экономики:</a:t>
            </a:r>
            <a:r>
              <a:rPr lang="ru-RU" sz="17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17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производство строительных материалов: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цемента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, шифера, асбестоцементных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труб;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производство огнеупорных материалов,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вторичных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цветных металлов; </a:t>
            </a: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сельское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хозяйство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</p:txBody>
      </p:sp>
      <p:pic>
        <p:nvPicPr>
          <p:cNvPr id="83975" name="Picture 7" descr="https://otvet.ya.guru/media/im/pU/TU/pUTUqW9ZUiisFbpqxy2XeQVLyVTAoZ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3316"/>
            <a:ext cx="2771800" cy="19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4767" y="2940738"/>
            <a:ext cx="40684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Муниципальный округ Сухой Лог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12962" y="1901034"/>
            <a:ext cx="1250036" cy="150031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7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Муниципальный округ</a:t>
            </a:r>
            <a:endParaRPr lang="ru-RU" sz="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9394" y="0"/>
            <a:ext cx="907911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                              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Оказание </a:t>
            </a:r>
            <a:r>
              <a:rPr lang="ru-RU" sz="21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услуг в сфере культуры осуществляют:</a:t>
            </a:r>
            <a:endParaRPr lang="ru-RU" sz="2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73" y="15820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3" y="836712"/>
            <a:ext cx="2756889" cy="17227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3" y="2694763"/>
            <a:ext cx="2713157" cy="182463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62141" y="852976"/>
            <a:ext cx="3556484" cy="5560252"/>
          </a:xfrm>
          <a:prstGeom prst="roundRect">
            <a:avLst>
              <a:gd name="adj" fmla="val 109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Дома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культуры:</a:t>
            </a:r>
          </a:p>
          <a:p>
            <a:pPr algn="ctr"/>
            <a:endParaRPr lang="ru-RU" sz="15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МАУК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«Дворец культуры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«Кристалл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«Культурно-социальное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объединение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«Гармония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МБУК «Курьинский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центр досуга и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народного творчества»;</a:t>
            </a: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«Культурно-досуговое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объединение» (в том числе 9 сельских клубов и домов культуры)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5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24" y="2778641"/>
            <a:ext cx="2870517" cy="18246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3" name="Волна 2"/>
          <p:cNvSpPr/>
          <p:nvPr/>
        </p:nvSpPr>
        <p:spPr>
          <a:xfrm rot="20039399">
            <a:off x="3055536" y="1190656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Городской музей</a:t>
            </a:r>
          </a:p>
        </p:txBody>
      </p:sp>
      <p:sp>
        <p:nvSpPr>
          <p:cNvPr id="15" name="Волна 14"/>
          <p:cNvSpPr/>
          <p:nvPr/>
        </p:nvSpPr>
        <p:spPr>
          <a:xfrm rot="20039399">
            <a:off x="3055429" y="3058043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Библиотека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Волна 15"/>
          <p:cNvSpPr/>
          <p:nvPr/>
        </p:nvSpPr>
        <p:spPr>
          <a:xfrm rot="20039399">
            <a:off x="3072057" y="4940531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Камерный хор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77022" y="6534391"/>
            <a:ext cx="53285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Страница 40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943161" y="6521025"/>
            <a:ext cx="596060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s://sun9-20.userapi.com/impg/YJ7t5fyCsflVInoWqISRhnmeN5PB8X_QAy1KWg/kGk8tYP72eQ.jpg?size=1280x853&amp;quality=95&amp;sign=5c4cbef61ef41497cf21a8e67bbf0cbb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8" y="4676539"/>
            <a:ext cx="2735022" cy="18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66412900"/>
              </p:ext>
            </p:extLst>
          </p:nvPr>
        </p:nvGraphicFramePr>
        <p:xfrm>
          <a:off x="702684" y="1088598"/>
          <a:ext cx="7889909" cy="4895796"/>
        </p:xfrm>
        <a:graphic>
          <a:graphicData uri="http://schemas.openxmlformats.org/drawingml/2006/table">
            <a:tbl>
              <a:tblPr/>
              <a:tblGrid>
                <a:gridCol w="5228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55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56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214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280 678,2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8 430,3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29 763,3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127 337,3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45,4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8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15 300,0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8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Создание материально-технических условий для обеспечения деятельности муниципальных  учреждений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1 056,8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397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 зданий, сооружений и помещений, в которых размещаются муниципальные учреждения культуры, проведение мероприятий по обеспечению антитеррористической защищенности объектов, информатизация библиотечной системы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59 706,0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9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39 084,5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031283" y="688499"/>
            <a:ext cx="7674647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культуру в 2025 году, тыс. руб.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39752" y="6381328"/>
            <a:ext cx="6346211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63588" y="1700808"/>
            <a:ext cx="7900175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77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6439495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-7032" y="-30534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6" y="11723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338552" y="20687"/>
            <a:ext cx="8547497" cy="214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Book Antiqua" pitchFamily="18" charset="0"/>
              </a:rPr>
              <a:t>      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округа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Сухой Лог осуществляют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свою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деятельность: </a:t>
            </a:r>
          </a:p>
          <a:p>
            <a:pPr>
              <a:lnSpc>
                <a:spcPct val="90000"/>
              </a:lnSpc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МКУ «Центр развития физической культуры и спорта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Сухой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Спортивный комплекс «Здоровье»;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Спортивная школа «Олимпик»;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Спортивная школа;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Ледовая арена «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Литейщик»</a:t>
            </a:r>
            <a:endParaRPr lang="ru-RU" sz="12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552" y="2989093"/>
            <a:ext cx="2689238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054" y="2311859"/>
            <a:ext cx="2689239" cy="53358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Плавательный бассейн</a:t>
            </a:r>
          </a:p>
        </p:txBody>
      </p:sp>
      <p:pic>
        <p:nvPicPr>
          <p:cNvPr id="80902" name="Picture 6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11859"/>
            <a:ext cx="2628292" cy="18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https://tavriya.ks.ua/uploads/posts/2016-05/medium/1464123721_tenisn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97" y="331920"/>
            <a:ext cx="2629647" cy="16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http://ufasch3.ru/_nw/1/407624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85" y="2311858"/>
            <a:ext cx="2737355" cy="182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16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8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0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0920" name="Picture 24" descr="https://ic.pics.livejournal.com/vsegda_tvoj/13094403/17581963/17581963_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0" y="4488046"/>
            <a:ext cx="2754973" cy="17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2" name="Picture 26" descr="http://old.34355.ru/files/futbol_ural_irbit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62578"/>
            <a:ext cx="2628292" cy="17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52053" y="3645024"/>
            <a:ext cx="2689240" cy="4917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Стадион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6018" name="Picture 2" descr="https://sukhoylog-media.ru/wp-content/uploads/2021/04/img_09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50" y="4459446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483768" y="6381328"/>
            <a:ext cx="641578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024" y="34988"/>
            <a:ext cx="909248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203421"/>
              </p:ext>
            </p:extLst>
          </p:nvPr>
        </p:nvGraphicFramePr>
        <p:xfrm>
          <a:off x="495207" y="903344"/>
          <a:ext cx="8397273" cy="5366742"/>
        </p:xfrm>
        <a:graphic>
          <a:graphicData uri="http://schemas.openxmlformats.org/drawingml/2006/table">
            <a:tbl>
              <a:tblPr/>
              <a:tblGrid>
                <a:gridCol w="438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567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4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2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497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185 904,4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3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5 454,0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2,9</a:t>
                      </a:r>
                      <a:endParaRPr lang="ru-RU" sz="13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55 734,3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(выполнения работ) по дополнительным образовательным программам спортивной подготовки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75 377,5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40,7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(выполнения работ) по дополнительным общеразвивающим программам в области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3 539,3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6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Содержание и обеспечение деятельности муниципального казенного учреждения «Центр развития физической культуры и спорта муниципального округа Сухой Лог»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9 916,8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Мероприятия  по поэтапному внедрению  и реализации Всероссийского физкультурно-спортивного комплекса  «Готов к труду и оборон»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141,5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0,08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Поддержка  муниципальных учреждений спортивной направленности по адаптивной физической культуре и спорту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215,5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Государственная поддержка организаций, входящих в систему спортивной подготовки, на условиях софинансирования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10,2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0,005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0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Капитальный и текущий ремонт зданий, сооружений  и помещений, в которых размещаются муниципальные учреждения в сфере физической культуры и спорта, приведение в соответствие с требованиями пожарной безопасности и санитарного законодательства, в том числе проектно-сметная документация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32 619,0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17,5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Другие вопросы в области физической культуры и спорта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2 896,3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1,6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2411760" y="136352"/>
            <a:ext cx="6477464" cy="54670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Направление расходов на физическую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культуру и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спорт в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2025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9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547664" y="6263751"/>
            <a:ext cx="734481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6359298"/>
            <a:ext cx="568863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Страница 43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7544" y="1265673"/>
            <a:ext cx="842493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 Константинов\AppData\Local\Microsoft\Windows\Temporary Internet Files\Content.IE5\AEE5ACOG\ko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1" y="603531"/>
            <a:ext cx="8856984" cy="6081398"/>
          </a:xfrm>
          <a:prstGeom prst="rect">
            <a:avLst/>
          </a:prstGeom>
          <a:noFill/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5"/>
          <p:cNvSpPr txBox="1">
            <a:spLocks/>
          </p:cNvSpPr>
          <p:nvPr/>
        </p:nvSpPr>
        <p:spPr>
          <a:xfrm>
            <a:off x="2578511" y="119973"/>
            <a:ext cx="5904657" cy="49442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Направление расходов на жилищно-коммунальное хозяйство в 2025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11182973"/>
              </p:ext>
            </p:extLst>
          </p:nvPr>
        </p:nvGraphicFramePr>
        <p:xfrm>
          <a:off x="611154" y="1052736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3951566" y="2547036"/>
            <a:ext cx="2290827" cy="15121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485 547,1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31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52767" y="6468905"/>
            <a:ext cx="53792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Страница 44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2021" y="6420883"/>
            <a:ext cx="835999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5839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69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15840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59720" y="144512"/>
            <a:ext cx="6372200" cy="4453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на дорожное хозяйство  (дорожный фонд)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6549" y="646505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45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27784" y="6453336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58366" y="766178"/>
            <a:ext cx="3553594" cy="406328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дорожного фонда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174 156,0 тыс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Акцизы на нефтепродукты,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подлежащие зачислению  в бюджет 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66 786,0 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Иные поступления – </a:t>
            </a:r>
            <a:endParaRPr lang="ru-RU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107 370,0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01449" y="766178"/>
            <a:ext cx="3816424" cy="525511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174 156,0 тыс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содержанию и текущему ремонту автомобильных дорог общего пользования, мостов и иных транспортных инженерных сооружений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29 500,0 тыс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90 945,0 тыс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Капитальный ремонт автомобильной дороги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дома №1 до дома №35 по улице Юбилейная,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Сухой Лог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51 087,0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Разработка проектно-сметной и рабочей документации, подготовительная организация работ для проведения проектно-сметной и рабочей документации на ремонт автомобильных дорог муниципального округа Сухой Лог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2 624,0 тыс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03015" y="2012433"/>
            <a:ext cx="266429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20072" y="2019400"/>
            <a:ext cx="266429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1994" y="4314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Направления расходов на социальную политику </a:t>
            </a:r>
            <a:endParaRPr lang="ru-RU" sz="25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2025 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93019"/>
              </p:ext>
            </p:extLst>
          </p:nvPr>
        </p:nvGraphicFramePr>
        <p:xfrm>
          <a:off x="809728" y="1597746"/>
          <a:ext cx="7848872" cy="41579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26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179 712,6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1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142 575,9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79,3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1 165,3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13 229,0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Выплаты лицам, которым присвоено почетное звание муниципального округа Сухой Лог «Почетный гражданин муниципального округа Сухой Лог» 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Охрана семьи и детства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(Осуществление мероприятий по организации питания в муниципальных общеобразовательных организациях, социальные выплаты молодым семьям на приобретение жилья)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8 070,0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5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11 672,4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755576" y="2132856"/>
            <a:ext cx="7987758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3976" y="5805264"/>
            <a:ext cx="7987758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55576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27784" y="6433864"/>
            <a:ext cx="626469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0" y="15838"/>
            <a:ext cx="9144000" cy="74886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365353" y="58491"/>
            <a:ext cx="6768752" cy="5040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в расчете на одного жителя муниципального округа Сухой Лог в 2025 году </a:t>
            </a:r>
            <a:b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endParaRPr lang="ru-RU" sz="1400" dirty="0">
              <a:solidFill>
                <a:schemeClr val="tx1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819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60092" y="924869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7640" y="91678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79 234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1360" y="443711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6 061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рубль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3364" y="935188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6 603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5920" y="1772816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3 880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7640" y="3554141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10 484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591" y="2661345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42 955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30004" y="1799556"/>
            <a:ext cx="5080173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социальную политику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3196" y="447134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культуру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65822" y="354402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жилищно-коммунальное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хозяйство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0092" y="2661345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образование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16943" y="2661345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3 580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  <a:p>
            <a:pPr algn="ctr"/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87556" y="3569371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874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81520" y="4437112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505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87556" y="1799556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323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4155" y="5323284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4 014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03061" y="5323284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335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5822" y="5316016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физическую культуру и спорт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87420" y="6433864"/>
            <a:ext cx="632461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 rotWithShape="1">
          <a:blip r:embed="rId3"/>
          <a:srcRect l="2336" t="6748" b="3349"/>
          <a:stretch/>
        </p:blipFill>
        <p:spPr bwMode="auto">
          <a:xfrm>
            <a:off x="757047" y="836712"/>
            <a:ext cx="7911193" cy="541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899262" y="128836"/>
            <a:ext cx="7626762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3000">
              <a:schemeClr val="bg2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13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13255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960440" cy="3960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86390"/>
            <a:ext cx="4827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7006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11170" y="109017"/>
            <a:ext cx="6618766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60593915"/>
              </p:ext>
            </p:extLst>
          </p:nvPr>
        </p:nvGraphicFramePr>
        <p:xfrm>
          <a:off x="899592" y="908720"/>
          <a:ext cx="7916044" cy="55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7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9241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1170" y="6381328"/>
            <a:ext cx="64668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058920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51720" y="135135"/>
            <a:ext cx="6912768" cy="10216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Нормативно правовая база </a:t>
            </a:r>
            <a:b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формирования бюджета</a:t>
            </a:r>
          </a:p>
        </p:txBody>
      </p:sp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0308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651" y="86766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Страница 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2727" y="2076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  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задачи и приоритетные направления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             бюджетной 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политики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Лог</a:t>
            </a:r>
            <a:r>
              <a:rPr lang="ru-RU" dirty="0">
                <a:solidFill>
                  <a:srgbClr val="003192"/>
                </a:solidFill>
                <a:latin typeface="Liberation Serif" panose="02020603050405020304" pitchFamily="18" charset="0"/>
              </a:rPr>
              <a:t/>
            </a:r>
            <a:br>
              <a:rPr lang="ru-RU" dirty="0">
                <a:solidFill>
                  <a:srgbClr val="003192"/>
                </a:solidFill>
                <a:latin typeface="Liberation Serif" panose="02020603050405020304" pitchFamily="18" charset="0"/>
              </a:rPr>
            </a:br>
            <a:endParaRPr lang="ru-RU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145926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485887" y="836712"/>
            <a:ext cx="8406593" cy="5400600"/>
          </a:xfrm>
          <a:prstGeom prst="foldedCorner">
            <a:avLst>
              <a:gd name="adj" fmla="val 27073"/>
            </a:avLst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None/>
              <a:defRPr/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ОСНОВНАЯ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 БЮДЖЕТНОЙ ПОЛИТИКИ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Основными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Главным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Важное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Будет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Кроме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того, в целях обеспечения прозрачности и открытости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финансов,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доступности и понятности информации о бюджете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будет продолжено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регулярное размещение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«Бюджета для граждан» на сайте Администрации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75856" y="6453336"/>
            <a:ext cx="56166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Страница 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804" y="15340"/>
            <a:ext cx="90917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7308" y="89122"/>
            <a:ext cx="6171200" cy="1311118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Составление проекта бюджета 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округа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76773" y="1091823"/>
            <a:ext cx="8572500" cy="1689105"/>
          </a:xfrm>
          <a:prstGeom prst="wav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Прогнозе социально – экономического развития </a:t>
            </a:r>
            <a:endParaRPr lang="ru-RU" sz="2500" b="1" i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50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76773" y="2564904"/>
            <a:ext cx="8572500" cy="1714500"/>
          </a:xfrm>
          <a:prstGeom prst="wav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Основных направлениях бюджетной и налоговой политики </a:t>
            </a:r>
            <a:r>
              <a:rPr lang="ru-RU" sz="2500" b="1" i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sz="2500" b="1" i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3980" y="4272013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Муниципальных программах</a:t>
            </a:r>
            <a:endParaRPr lang="ru-RU" sz="25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62570" y="6381328"/>
            <a:ext cx="65154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Дуга 37"/>
          <p:cNvSpPr/>
          <p:nvPr/>
        </p:nvSpPr>
        <p:spPr>
          <a:xfrm rot="2888254">
            <a:off x="7592482" y="2539220"/>
            <a:ext cx="1071856" cy="1946152"/>
          </a:xfrm>
          <a:prstGeom prst="arc">
            <a:avLst>
              <a:gd name="adj1" fmla="val 17434989"/>
              <a:gd name="adj2" fmla="val 196855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9655021">
            <a:off x="6119656" y="1937256"/>
            <a:ext cx="1372613" cy="2101669"/>
          </a:xfrm>
          <a:prstGeom prst="arc">
            <a:avLst>
              <a:gd name="adj1" fmla="val 17232086"/>
              <a:gd name="adj2" fmla="val 360954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5962191">
            <a:off x="6744764" y="1054884"/>
            <a:ext cx="1247397" cy="2101669"/>
          </a:xfrm>
          <a:prstGeom prst="arc">
            <a:avLst>
              <a:gd name="adj1" fmla="val 17089157"/>
              <a:gd name="adj2" fmla="val 466827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941111">
            <a:off x="7307728" y="2082750"/>
            <a:ext cx="1372613" cy="2101669"/>
          </a:xfrm>
          <a:prstGeom prst="arc">
            <a:avLst>
              <a:gd name="adj1" fmla="val 17008193"/>
              <a:gd name="adj2" fmla="val 362097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42456" y="284023"/>
            <a:ext cx="6350024" cy="400099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  <a:endParaRPr lang="ru-RU" alt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20727" y="6381328"/>
            <a:ext cx="645731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0426561"/>
              </p:ext>
            </p:extLst>
          </p:nvPr>
        </p:nvGraphicFramePr>
        <p:xfrm>
          <a:off x="204192" y="1340768"/>
          <a:ext cx="6096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4079455" y="1199759"/>
            <a:ext cx="864096" cy="850946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5241025" y="3263430"/>
            <a:ext cx="864096" cy="857133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III</a:t>
            </a:r>
            <a:endParaRPr lang="ru-RU" sz="3200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4669485" y="2172948"/>
            <a:ext cx="864096" cy="81514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5826026" y="4581128"/>
            <a:ext cx="864096" cy="864096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IV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6" name="Выгнутая влево стрелка 5"/>
          <p:cNvSpPr/>
          <p:nvPr/>
        </p:nvSpPr>
        <p:spPr>
          <a:xfrm rot="10800000" flipH="1">
            <a:off x="6449387" y="1665390"/>
            <a:ext cx="737610" cy="2123200"/>
          </a:xfrm>
          <a:prstGeom prst="curvedRightArrow">
            <a:avLst>
              <a:gd name="adj1" fmla="val 22706"/>
              <a:gd name="adj2" fmla="val 53416"/>
              <a:gd name="adj3" fmla="val 26127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668344" y="1770625"/>
            <a:ext cx="720080" cy="2162430"/>
          </a:xfrm>
          <a:prstGeom prst="curvedLeftArrow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43353">
            <a:off x="7201723" y="1046391"/>
            <a:ext cx="333477" cy="123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январь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750297">
            <a:off x="7915050" y="1201379"/>
            <a:ext cx="297834" cy="1089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февраль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3455921">
            <a:off x="8310672" y="1749685"/>
            <a:ext cx="297834" cy="894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март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6469727">
            <a:off x="8280555" y="2775092"/>
            <a:ext cx="297834" cy="801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май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5671687">
            <a:off x="8365778" y="2229723"/>
            <a:ext cx="297834" cy="902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апрель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8072559">
            <a:off x="8143400" y="3191678"/>
            <a:ext cx="297834" cy="1000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июнь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484319">
            <a:off x="7408992" y="3433838"/>
            <a:ext cx="301869" cy="1168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июль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2069302" flipH="1">
            <a:off x="7081938" y="3481284"/>
            <a:ext cx="286149" cy="881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август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3508775">
            <a:off x="6498572" y="2891191"/>
            <a:ext cx="368079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сентябрь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5566119">
            <a:off x="6414944" y="2278591"/>
            <a:ext cx="297834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октябрь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7176265">
            <a:off x="6352014" y="1830079"/>
            <a:ext cx="297834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ноябрь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8492516">
            <a:off x="6573494" y="1472928"/>
            <a:ext cx="267328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декабрь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41" name="Дуга 40"/>
          <p:cNvSpPr/>
          <p:nvPr/>
        </p:nvSpPr>
        <p:spPr>
          <a:xfrm rot="17192352">
            <a:off x="7126511" y="817588"/>
            <a:ext cx="1071856" cy="1946152"/>
          </a:xfrm>
          <a:prstGeom prst="arc">
            <a:avLst>
              <a:gd name="adj1" fmla="val 17143426"/>
              <a:gd name="adj2" fmla="val 19554867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9818103">
            <a:off x="5975538" y="2212245"/>
            <a:ext cx="1103030" cy="1946152"/>
          </a:xfrm>
          <a:prstGeom prst="arc">
            <a:avLst>
              <a:gd name="adj1" fmla="val 16738819"/>
              <a:gd name="adj2" fmla="val 1907633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2872744">
            <a:off x="6023338" y="1197540"/>
            <a:ext cx="1203837" cy="2101669"/>
          </a:xfrm>
          <a:prstGeom prst="arc">
            <a:avLst>
              <a:gd name="adj1" fmla="val 17386697"/>
              <a:gd name="adj2" fmla="val 3416414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8608217">
            <a:off x="7316470" y="1068519"/>
            <a:ext cx="1372613" cy="2101669"/>
          </a:xfrm>
          <a:prstGeom prst="arc">
            <a:avLst>
              <a:gd name="adj1" fmla="val 18262026"/>
              <a:gd name="adj2" fmla="val 4163688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4921331">
            <a:off x="7000907" y="2713444"/>
            <a:ext cx="1203837" cy="2101669"/>
          </a:xfrm>
          <a:prstGeom prst="arc">
            <a:avLst>
              <a:gd name="adj1" fmla="val 17638667"/>
              <a:gd name="adj2" fmla="val 3421687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40793</TotalTime>
  <Words>5757</Words>
  <Application>Microsoft Office PowerPoint</Application>
  <PresentationFormat>Экран (4:3)</PresentationFormat>
  <Paragraphs>1225</Paragraphs>
  <Slides>49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доходов в бюджете на 2025 год </vt:lpstr>
      <vt:lpstr>Структура и доля налоговых доходов бюджета на 2025 год</vt:lpstr>
      <vt:lpstr>Структура и доля неналоговых  доходов бюджета на 2025 год</vt:lpstr>
      <vt:lpstr>Структура и доля безвозмездных поступлений на 2025 год</vt:lpstr>
      <vt:lpstr>Презентация PowerPoint</vt:lpstr>
      <vt:lpstr>Презентация PowerPoint</vt:lpstr>
      <vt:lpstr> Налог на имущество физических лиц </vt:lpstr>
      <vt:lpstr> Земельный налог </vt:lpstr>
      <vt:lpstr> Динамика поступления доходов   </vt:lpstr>
      <vt:lpstr>Структура поступлений доходов</vt:lpstr>
      <vt:lpstr>5 предприятий, формирующих треть налоговых доходов бюджета муниципального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бюджета муниципального округа по программному принципу</vt:lpstr>
      <vt:lpstr>Информация о расходах бюджета в разрезе    муниципальных программ                                                               </vt:lpstr>
      <vt:lpstr>продолжение таблицы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расходов на физическую культуру и спорт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Пользователь</cp:lastModifiedBy>
  <cp:revision>2981</cp:revision>
  <cp:lastPrinted>2022-12-16T03:49:38Z</cp:lastPrinted>
  <dcterms:created xsi:type="dcterms:W3CDTF">2014-02-20T03:04:54Z</dcterms:created>
  <dcterms:modified xsi:type="dcterms:W3CDTF">2024-11-26T06:29:09Z</dcterms:modified>
</cp:coreProperties>
</file>