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6"/>
  </p:notesMasterIdLst>
  <p:handoutMasterIdLst>
    <p:handoutMasterId r:id="rId57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491" r:id="rId12"/>
    <p:sldId id="399" r:id="rId13"/>
    <p:sldId id="400" r:id="rId14"/>
    <p:sldId id="402" r:id="rId15"/>
    <p:sldId id="529" r:id="rId16"/>
    <p:sldId id="480" r:id="rId17"/>
    <p:sldId id="549" r:id="rId18"/>
    <p:sldId id="55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46" r:id="rId30"/>
    <p:sldId id="419" r:id="rId31"/>
    <p:sldId id="548" r:id="rId32"/>
    <p:sldId id="531" r:id="rId33"/>
    <p:sldId id="507" r:id="rId34"/>
    <p:sldId id="530" r:id="rId35"/>
    <p:sldId id="428" r:id="rId36"/>
    <p:sldId id="429" r:id="rId37"/>
    <p:sldId id="547" r:id="rId38"/>
    <p:sldId id="571" r:id="rId39"/>
    <p:sldId id="433" r:id="rId40"/>
    <p:sldId id="434" r:id="rId41"/>
    <p:sldId id="572" r:id="rId42"/>
    <p:sldId id="487" r:id="rId43"/>
    <p:sldId id="438" r:id="rId44"/>
    <p:sldId id="573" r:id="rId45"/>
    <p:sldId id="441" r:id="rId46"/>
    <p:sldId id="442" r:id="rId47"/>
    <p:sldId id="574" r:id="rId48"/>
    <p:sldId id="445" r:id="rId49"/>
    <p:sldId id="551" r:id="rId50"/>
    <p:sldId id="450" r:id="rId51"/>
    <p:sldId id="575" r:id="rId52"/>
    <p:sldId id="510" r:id="rId53"/>
    <p:sldId id="458" r:id="rId54"/>
    <p:sldId id="457" r:id="rId55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CCFF"/>
    <a:srgbClr val="CCCCFF"/>
    <a:srgbClr val="CCFF99"/>
    <a:srgbClr val="6699FF"/>
    <a:srgbClr val="90BBD6"/>
    <a:srgbClr val="86A2E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875" autoAdjust="0"/>
    <p:restoredTop sz="67200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46 570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4.8130101348602917E-3"/>
                  <c:y val="1.15272231916134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60 018,6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14 088,0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12 847,0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46570</c:v>
                </c:pt>
                <c:pt idx="1">
                  <c:v>0.44</c:v>
                </c:pt>
                <c:pt idx="2" formatCode="0.0">
                  <c:v>60018.6</c:v>
                </c:pt>
                <c:pt idx="3" formatCode="0.0">
                  <c:v>14088</c:v>
                </c:pt>
                <c:pt idx="4" formatCode="0.0">
                  <c:v>12847</c:v>
                </c:pt>
                <c:pt idx="5" formatCode="0.0">
                  <c:v>105.9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46 498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1.123035698134067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70 821,95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78035628575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15 298,0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764745117637042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21 441,0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70821.95</c:v>
                </c:pt>
                <c:pt idx="3" formatCode="0.0">
                  <c:v>15298</c:v>
                </c:pt>
                <c:pt idx="4" formatCode="0.0">
                  <c:v>21441</c:v>
                </c:pt>
                <c:pt idx="5" formatCode="0.0">
                  <c:v>105.8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46 312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76 275,24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8.0216835581004859E-3"/>
                  <c:y val="-4.226666239224501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17 556,0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1.7647703827821128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21 441,0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46312</c:v>
                </c:pt>
                <c:pt idx="1">
                  <c:v>0.3</c:v>
                </c:pt>
                <c:pt idx="2" formatCode="0.0">
                  <c:v>76275.240000000005</c:v>
                </c:pt>
                <c:pt idx="3" formatCode="0.0">
                  <c:v>17556</c:v>
                </c:pt>
                <c:pt idx="4" formatCode="0.0">
                  <c:v>21441</c:v>
                </c:pt>
                <c:pt idx="5" formatCode="0.0">
                  <c:v>106.5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283328"/>
        <c:axId val="73821568"/>
        <c:axId val="0"/>
      </c:bar3DChart>
      <c:catAx>
        <c:axId val="133283328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73821568"/>
        <c:crosses val="autoZero"/>
        <c:auto val="1"/>
        <c:lblAlgn val="ctr"/>
        <c:lblOffset val="100"/>
        <c:noMultiLvlLbl val="0"/>
      </c:catAx>
      <c:valAx>
        <c:axId val="73821568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33283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8812805015249498E-2"/>
                  <c:y val="0.2616584883256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25 140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1.9621782810907689E-2"/>
                  <c:y val="0.2930947747064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1.525646798046618E-2"/>
                  <c:y val="0.2654062776521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22383.200000000001</c:v>
                </c:pt>
                <c:pt idx="1">
                  <c:v>25140</c:v>
                </c:pt>
                <c:pt idx="2">
                  <c:v>24444</c:v>
                </c:pt>
                <c:pt idx="3">
                  <c:v>23135</c:v>
                </c:pt>
                <c:pt idx="4">
                  <c:v>22798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99481600"/>
        <c:axId val="126887616"/>
        <c:axId val="0"/>
      </c:bar3DChart>
      <c:catAx>
        <c:axId val="2994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6887616"/>
        <c:crosses val="autoZero"/>
        <c:auto val="1"/>
        <c:lblAlgn val="ctr"/>
        <c:lblOffset val="100"/>
        <c:noMultiLvlLbl val="0"/>
      </c:catAx>
      <c:valAx>
        <c:axId val="12688761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94816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6.359973517291731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4864792423122688E-2"/>
                  <c:y val="1.329159006559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A62-950C-BDD442FA5C38}"/>
                </c:ext>
              </c:extLst>
            </c:dLbl>
            <c:dLbl>
              <c:idx val="1"/>
              <c:layout>
                <c:manualLayout>
                  <c:x val="2.675662636162084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A62-950C-BDD442FA5C38}"/>
                </c:ext>
              </c:extLst>
            </c:dLbl>
            <c:dLbl>
              <c:idx val="2"/>
              <c:layout>
                <c:manualLayout>
                  <c:x val="1.4864792423122688E-2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A62-950C-BDD442FA5C38}"/>
                </c:ext>
              </c:extLst>
            </c:dLbl>
            <c:dLbl>
              <c:idx val="3"/>
              <c:layout>
                <c:manualLayout>
                  <c:x val="1.9324230150059494E-2"/>
                  <c:y val="3.455813417054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A62-950C-BDD442FA5C38}"/>
                </c:ext>
              </c:extLst>
            </c:dLbl>
            <c:dLbl>
              <c:idx val="4"/>
              <c:layout>
                <c:manualLayout>
                  <c:x val="2.6756509316011208E-2"/>
                  <c:y val="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6E-4A62-950C-BDD442FA5C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789927</c:v>
                </c:pt>
                <c:pt idx="1">
                  <c:v>874720</c:v>
                </c:pt>
                <c:pt idx="2">
                  <c:v>1189704</c:v>
                </c:pt>
                <c:pt idx="3">
                  <c:v>1387939</c:v>
                </c:pt>
                <c:pt idx="4">
                  <c:v>1356392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05354696185896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6E-4A62-950C-BDD442FA5C38}"/>
                </c:ext>
              </c:extLst>
            </c:dLbl>
            <c:dLbl>
              <c:idx val="1"/>
              <c:layout>
                <c:manualLayout>
                  <c:x val="1.6351271665434958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6E-4A62-950C-BDD442FA5C38}"/>
                </c:ext>
              </c:extLst>
            </c:dLbl>
            <c:dLbl>
              <c:idx val="2"/>
              <c:layout>
                <c:manualLayout>
                  <c:x val="1.4864792423122742E-2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6E-4A62-950C-BDD442FA5C38}"/>
                </c:ext>
              </c:extLst>
            </c:dLbl>
            <c:dLbl>
              <c:idx val="3"/>
              <c:layout>
                <c:manualLayout>
                  <c:x val="1.6351271665434958E-2"/>
                  <c:y val="-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6E-4A62-950C-BDD442FA5C38}"/>
                </c:ext>
              </c:extLst>
            </c:dLbl>
            <c:dLbl>
              <c:idx val="4"/>
              <c:layout>
                <c:manualLayout>
                  <c:x val="2.0810709392371764E-2"/>
                  <c:y val="-3.721645218366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6E-4A62-950C-BDD442FA5C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78879</c:v>
                </c:pt>
                <c:pt idx="1">
                  <c:v>88749</c:v>
                </c:pt>
                <c:pt idx="2">
                  <c:v>91422</c:v>
                </c:pt>
                <c:pt idx="3">
                  <c:v>81712</c:v>
                </c:pt>
                <c:pt idx="4">
                  <c:v>79727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06E-4A62-950C-BDD442FA5C3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6E-4A62-950C-BDD442FA5C3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06E-4A62-950C-BDD442FA5C3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6E-4A62-950C-BDD442FA5C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06E-4A62-950C-BDD442FA5C38}"/>
              </c:ext>
            </c:extLst>
          </c:dPt>
          <c:dLbls>
            <c:dLbl>
              <c:idx val="0"/>
              <c:layout>
                <c:manualLayout>
                  <c:x val="1.337831318081042E-2"/>
                  <c:y val="-6.114131430172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6E-4A62-950C-BDD442FA5C38}"/>
                </c:ext>
              </c:extLst>
            </c:dLbl>
            <c:dLbl>
              <c:idx val="1"/>
              <c:layout>
                <c:manualLayout>
                  <c:x val="1.7837750907747224E-2"/>
                  <c:y val="2.658108696739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6E-4A62-950C-BDD442FA5C38}"/>
                </c:ext>
              </c:extLst>
            </c:dLbl>
            <c:dLbl>
              <c:idx val="2"/>
              <c:layout>
                <c:manualLayout>
                  <c:x val="1.783763386213754E-2"/>
                  <c:y val="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06E-4A62-950C-BDD442FA5C38}"/>
                </c:ext>
              </c:extLst>
            </c:dLbl>
            <c:dLbl>
              <c:idx val="3"/>
              <c:layout>
                <c:manualLayout>
                  <c:x val="2.8243105603933106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6E-4A62-950C-BDD442FA5C38}"/>
                </c:ext>
              </c:extLst>
            </c:dLbl>
            <c:dLbl>
              <c:idx val="4"/>
              <c:layout>
                <c:manualLayout>
                  <c:x val="2.6756509316011208E-2"/>
                  <c:y val="2.126654410494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06E-4A62-950C-BDD442FA5C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1551198</c:v>
                </c:pt>
                <c:pt idx="1">
                  <c:v>2038270</c:v>
                </c:pt>
                <c:pt idx="2">
                  <c:v>2559671</c:v>
                </c:pt>
                <c:pt idx="3">
                  <c:v>2201681</c:v>
                </c:pt>
                <c:pt idx="4">
                  <c:v>1912967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99488768"/>
        <c:axId val="298923648"/>
        <c:axId val="0"/>
      </c:bar3DChart>
      <c:catAx>
        <c:axId val="29948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98923648"/>
        <c:crosses val="autoZero"/>
        <c:auto val="1"/>
        <c:lblAlgn val="ctr"/>
        <c:lblOffset val="100"/>
        <c:tickLblSkip val="1"/>
        <c:noMultiLvlLbl val="0"/>
      </c:catAx>
      <c:valAx>
        <c:axId val="29892364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299488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69120"/>
        <c:axId val="126893376"/>
      </c:barChart>
      <c:catAx>
        <c:axId val="30086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6893376"/>
        <c:crosses val="autoZero"/>
        <c:auto val="1"/>
        <c:lblAlgn val="ctr"/>
        <c:lblOffset val="100"/>
        <c:noMultiLvlLbl val="0"/>
      </c:catAx>
      <c:valAx>
        <c:axId val="12689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8691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9EE-4014-8643-F3D5BAA52ED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9EE-4014-8643-F3D5BAA52EDB}"/>
              </c:ext>
            </c:extLst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1E-3</c:v>
                </c:pt>
                <c:pt idx="2">
                  <c:v>1.2E-2</c:v>
                </c:pt>
                <c:pt idx="3">
                  <c:v>5.6000000000000001E-2</c:v>
                </c:pt>
                <c:pt idx="4">
                  <c:v>0.13200000000000001</c:v>
                </c:pt>
                <c:pt idx="5">
                  <c:v>2E-3</c:v>
                </c:pt>
                <c:pt idx="6">
                  <c:v>0.54200000000000004</c:v>
                </c:pt>
                <c:pt idx="7">
                  <c:v>7.5999999999999998E-2</c:v>
                </c:pt>
                <c:pt idx="8">
                  <c:v>4.9000000000000002E-2</c:v>
                </c:pt>
                <c:pt idx="9">
                  <c:v>5.0999999999999997E-2</c:v>
                </c:pt>
                <c:pt idx="10" formatCode="0.00%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1.6082421014734917E-3"/>
                  <c:y val="-7.8863406658701074E-1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2 </a:t>
                    </a:r>
                    <a:r>
                      <a:rPr lang="ru-RU" sz="1200" dirty="0" smtClean="0"/>
                      <a:t>874,6 млн. руб.</a:t>
                    </a:r>
                  </a:p>
                  <a:p>
                    <a:r>
                      <a:rPr lang="ru-RU" sz="1200" dirty="0" smtClean="0"/>
                      <a:t>72,9%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2.5731746990339411E-2"/>
                  <c:y val="-1.290507016835527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1 067,2 млн. руб.</a:t>
                    </a:r>
                  </a:p>
                  <a:p>
                    <a:r>
                      <a:rPr lang="ru-RU" sz="1200" dirty="0" smtClean="0"/>
                      <a:t>27,1%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2874.6</c:v>
                </c:pt>
                <c:pt idx="1">
                  <c:v>1067.2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3834470.8</c:v>
                </c:pt>
                <c:pt idx="1">
                  <c:v>107315.5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39576250438265"/>
          <c:y val="4.9647331724196525E-2"/>
          <c:w val="0.51660423749561735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-1.441502631423433E-3"/>
                  <c:y val="3.1024129548947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BC2-4593-BEF8-293A3BAED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муниципальном округе Сухой Лог"</c:v>
                </c:pt>
                <c:pt idx="1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2">
                  <c:v>МП "Поддержка социально ориентированных некоммерческих организаций в муниципальном округе Сухой Лог"</c:v>
                </c:pt>
                <c:pt idx="3">
                  <c:v>МП "Экология и природопользование на территории муниципального округа Сухой Лог"</c:v>
                </c:pt>
                <c:pt idx="4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5">
                  <c:v>МП "Управление муниципальными финансами муниципального округа Сухой Лог"</c:v>
                </c:pt>
                <c:pt idx="6">
                  <c:v>МП "Молодежь Свердловской области на территории муниципального округа Сухой Лог"</c:v>
                </c:pt>
                <c:pt idx="7">
                  <c:v>МП "Формирование современной городской среды в муниципальном округе Сухой Лог до 2027 года"</c:v>
                </c:pt>
                <c:pt idx="8">
                  <c:v>МП "Управление и распоряжение муниципальной собственностью муниципального округа Сухой Лог"</c:v>
                </c:pt>
                <c:pt idx="9">
                  <c:v>МП "Обеспечение безопасности жизнедеятельности населения муниципального округа Сухой Лог"</c:v>
                </c:pt>
                <c:pt idx="10">
                  <c:v>МП "Развитие физической культуры и спорта в муниципальном округе Сухой Лог"</c:v>
                </c:pt>
                <c:pt idx="11">
                  <c:v>МП "Развитие культуры  и искусства в муниципальном округе Сухой Лог"</c:v>
                </c:pt>
                <c:pt idx="12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4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6.5</c:v>
                </c:pt>
                <c:pt idx="4">
                  <c:v>14.3</c:v>
                </c:pt>
                <c:pt idx="5">
                  <c:v>26.3</c:v>
                </c:pt>
                <c:pt idx="6">
                  <c:v>28.7</c:v>
                </c:pt>
                <c:pt idx="7">
                  <c:v>33.700000000000003</c:v>
                </c:pt>
                <c:pt idx="8">
                  <c:v>38.200000000000003</c:v>
                </c:pt>
                <c:pt idx="9">
                  <c:v>42.5</c:v>
                </c:pt>
                <c:pt idx="10">
                  <c:v>188.6</c:v>
                </c:pt>
                <c:pt idx="11">
                  <c:v>358.2</c:v>
                </c:pt>
                <c:pt idx="12">
                  <c:v>370.1</c:v>
                </c:pt>
                <c:pt idx="13">
                  <c:v>608.70000000000005</c:v>
                </c:pt>
                <c:pt idx="14">
                  <c:v>2116.8000000000002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2905856"/>
        <c:axId val="302196416"/>
      </c:barChart>
      <c:catAx>
        <c:axId val="30290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196416"/>
        <c:crosses val="autoZero"/>
        <c:auto val="1"/>
        <c:lblAlgn val="l"/>
        <c:lblOffset val="100"/>
        <c:noMultiLvlLbl val="0"/>
      </c:catAx>
      <c:valAx>
        <c:axId val="302196416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30290585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30846785095E-2"/>
          <c:y val="2.9133012720009063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5.0850749047549456E-3"/>
                  <c:y val="-3.49329891746242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1 407 675,4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4-4F10-A21E-26A5508B28AA}"/>
                </c:ext>
              </c:extLst>
            </c:dLbl>
            <c:dLbl>
              <c:idx val="1"/>
              <c:layout>
                <c:manualLayout>
                  <c:x val="2.0340299619019734E-2"/>
                  <c:y val="-4.8906184844473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1 628 291,8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4-4F10-A21E-26A5508B28AA}"/>
                </c:ext>
              </c:extLst>
            </c:dLbl>
            <c:dLbl>
              <c:idx val="2"/>
              <c:layout>
                <c:manualLayout>
                  <c:x val="1.0170149809509891E-2"/>
                  <c:y val="-3.1630033788727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2 116 828,6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04-4F10-A21E-26A5508B28AA}"/>
                </c:ext>
              </c:extLst>
            </c:dLbl>
            <c:dLbl>
              <c:idx val="3"/>
              <c:layout>
                <c:manualLayout>
                  <c:x val="1.5255224714264836E-2"/>
                  <c:y val="-3.4932989174624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2 202 348,7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4-4F10-A21E-26A5508B28AA}"/>
                </c:ext>
              </c:extLst>
            </c:dLbl>
            <c:dLbl>
              <c:idx val="4"/>
              <c:layout>
                <c:manualLayout>
                  <c:x val="2.5425374523774726E-2"/>
                  <c:y val="-1.3973195669849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1 879 098,9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04-4F10-A21E-26A5508B2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1407675.4</c:v>
                </c:pt>
                <c:pt idx="1">
                  <c:v>1628291.8</c:v>
                </c:pt>
                <c:pt idx="2">
                  <c:v>2116828.6</c:v>
                </c:pt>
                <c:pt idx="3">
                  <c:v>2202348.7000000002</c:v>
                </c:pt>
                <c:pt idx="4">
                  <c:v>1879098.9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3089152"/>
        <c:axId val="302199296"/>
        <c:axId val="0"/>
      </c:bar3DChart>
      <c:catAx>
        <c:axId val="30308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199296"/>
        <c:crosses val="autoZero"/>
        <c:auto val="1"/>
        <c:lblAlgn val="ctr"/>
        <c:lblOffset val="100"/>
        <c:noMultiLvlLbl val="0"/>
      </c:catAx>
      <c:valAx>
        <c:axId val="302199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308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56343310875798E-2"/>
          <c:y val="8.8221164726553017E-2"/>
          <c:w val="0.95074371115922063"/>
          <c:h val="0.68843225238348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8672742904633378E-2"/>
                  <c:y val="-0.21556246836771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232 150,1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04-48C6-85B2-73F05BC69143}"/>
                </c:ext>
              </c:extLst>
            </c:dLbl>
            <c:dLbl>
              <c:idx val="1"/>
              <c:layout>
                <c:manualLayout>
                  <c:x val="7.0022785892374737E-3"/>
                  <c:y val="-0.293948820501425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326 372,1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04-48C6-85B2-73F05BC69143}"/>
                </c:ext>
              </c:extLst>
            </c:dLbl>
            <c:dLbl>
              <c:idx val="2"/>
              <c:layout>
                <c:manualLayout>
                  <c:x val="1.8672742904633378E-2"/>
                  <c:y val="-0.280884428479140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358 175,2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04-48C6-85B2-73F05BC69143}"/>
                </c:ext>
              </c:extLst>
            </c:dLbl>
            <c:dLbl>
              <c:idx val="3"/>
              <c:layout>
                <c:manualLayout>
                  <c:x val="2.1006835767712548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360 800,0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04-48C6-85B2-73F05BC69143}"/>
                </c:ext>
              </c:extLst>
            </c:dLbl>
            <c:dLbl>
              <c:idx val="4"/>
              <c:layout>
                <c:manualLayout>
                  <c:x val="1.6338650041554204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361 000,0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04-48C6-85B2-73F05BC69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232150.1</c:v>
                </c:pt>
                <c:pt idx="1">
                  <c:v>326372.09999999998</c:v>
                </c:pt>
                <c:pt idx="2">
                  <c:v>358175.2</c:v>
                </c:pt>
                <c:pt idx="3">
                  <c:v>360800</c:v>
                </c:pt>
                <c:pt idx="4">
                  <c:v>361000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9984000"/>
        <c:axId val="126942528"/>
        <c:axId val="0"/>
      </c:bar3DChart>
      <c:catAx>
        <c:axId val="40998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6942528"/>
        <c:crosses val="autoZero"/>
        <c:auto val="1"/>
        <c:lblAlgn val="ctr"/>
        <c:lblOffset val="100"/>
        <c:noMultiLvlLbl val="0"/>
      </c:catAx>
      <c:valAx>
        <c:axId val="1269425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0998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5412078242642E-2"/>
          <c:y val="0.23887089374514417"/>
          <c:w val="0.98446381982672027"/>
          <c:h val="0.636772493481403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1.4497270061310895E-2"/>
                  <c:y val="-0.28693352760403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9D-4FD0-8AF5-9981E6F47BE4}"/>
                </c:ext>
              </c:extLst>
            </c:dLbl>
            <c:dLbl>
              <c:idx val="1"/>
              <c:layout>
                <c:manualLayout>
                  <c:x val="1.9329693415081148E-2"/>
                  <c:y val="-0.2869335276040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9D-4FD0-8AF5-9981E6F47BE4}"/>
                </c:ext>
              </c:extLst>
            </c:dLbl>
            <c:dLbl>
              <c:idx val="2"/>
              <c:layout>
                <c:manualLayout>
                  <c:x val="1.4497270061310895E-2"/>
                  <c:y val="-0.3162124589922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9D-4FD0-8AF5-9981E6F47BE4}"/>
                </c:ext>
              </c:extLst>
            </c:dLbl>
            <c:dLbl>
              <c:idx val="3"/>
              <c:layout>
                <c:manualLayout>
                  <c:x val="1.6913481738196044E-2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9D-4FD0-8AF5-9981E6F47BE4}"/>
                </c:ext>
              </c:extLst>
            </c:dLbl>
            <c:dLbl>
              <c:idx val="4"/>
              <c:layout>
                <c:manualLayout>
                  <c:x val="9.6648467075405083E-3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09D-4FD0-8AF5-9981E6F47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  <c:pt idx="4">
                  <c:v>План 2027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133106.6</c:v>
                </c:pt>
                <c:pt idx="1">
                  <c:v>156556.70000000001</c:v>
                </c:pt>
                <c:pt idx="2">
                  <c:v>188582.5</c:v>
                </c:pt>
                <c:pt idx="3">
                  <c:v>165600</c:v>
                </c:pt>
                <c:pt idx="4">
                  <c:v>166000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0803712"/>
        <c:axId val="302102720"/>
        <c:axId val="0"/>
      </c:bar3DChart>
      <c:catAx>
        <c:axId val="41080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102720"/>
        <c:crosses val="autoZero"/>
        <c:auto val="1"/>
        <c:lblAlgn val="ctr"/>
        <c:lblOffset val="100"/>
        <c:noMultiLvlLbl val="0"/>
      </c:catAx>
      <c:valAx>
        <c:axId val="302102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1080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41 427,1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69-4F3B-A6DE-E14ED8D8A5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50 332,7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69-4F3B-A6DE-E14ED8D8A5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51 964,8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69-4F3B-A6DE-E14ED8D8A51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64 697,4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69-4F3B-A6DE-E14ED8D8A51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82 933,1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869-4F3B-A6DE-E14ED8D8A51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79 273,9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869-4F3B-A6DE-E14ED8D8A51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72 315,7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869-4F3B-A6DE-E14ED8D8A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41427.1</c:v>
                </c:pt>
                <c:pt idx="1">
                  <c:v>50332.7</c:v>
                </c:pt>
                <c:pt idx="2">
                  <c:v>51964.800000000003</c:v>
                </c:pt>
                <c:pt idx="3">
                  <c:v>64697.4</c:v>
                </c:pt>
                <c:pt idx="4">
                  <c:v>82933.100000000006</c:v>
                </c:pt>
                <c:pt idx="5">
                  <c:v>79273.899999999994</c:v>
                </c:pt>
                <c:pt idx="6">
                  <c:v>72315.7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41 235,9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869-4F3B-A6DE-E14ED8D8A5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48 509,0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869-4F3B-A6DE-E14ED8D8A5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52 495,2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869-4F3B-A6DE-E14ED8D8A51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65 852,7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869-4F3B-A6DE-E14ED8D8A51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85 113,7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869-4F3B-A6DE-E14ED8D8A51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80 408,9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869-4F3B-A6DE-E14ED8D8A51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73 426,5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869-4F3B-A6DE-E14ED8D8A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41235.9</c:v>
                </c:pt>
                <c:pt idx="1">
                  <c:v>48509</c:v>
                </c:pt>
                <c:pt idx="2">
                  <c:v>52495.199999999997</c:v>
                </c:pt>
                <c:pt idx="3">
                  <c:v>65852.7</c:v>
                </c:pt>
                <c:pt idx="4">
                  <c:v>85113.7</c:v>
                </c:pt>
                <c:pt idx="5">
                  <c:v>80408.899999999994</c:v>
                </c:pt>
                <c:pt idx="6">
                  <c:v>73426.5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788096"/>
        <c:axId val="51086464"/>
      </c:barChart>
      <c:catAx>
        <c:axId val="294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1086464"/>
        <c:crosses val="autoZero"/>
        <c:auto val="1"/>
        <c:lblAlgn val="ctr"/>
        <c:lblOffset val="100"/>
        <c:noMultiLvlLbl val="0"/>
      </c:catAx>
      <c:valAx>
        <c:axId val="510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78809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53143530756591E-2"/>
          <c:w val="0.99931355688860168"/>
          <c:h val="0.66284013985139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7.6777597868766733E-3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230 826,3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DD-407C-9F91-9F102FCD9800}"/>
                </c:ext>
              </c:extLst>
            </c:dLbl>
            <c:dLbl>
              <c:idx val="1"/>
              <c:layout>
                <c:manualLayout>
                  <c:x val="7.6777597868766733E-3"/>
                  <c:y val="-2.30046903001116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447 139,7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2A-4BF0-8160-83F200E160A1}"/>
                </c:ext>
              </c:extLst>
            </c:dLbl>
            <c:dLbl>
              <c:idx val="2"/>
              <c:layout>
                <c:manualLayout>
                  <c:x val="5.1185065245844489E-3"/>
                  <c:y val="-3.8341150500185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608 659,3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DD-407C-9F91-9F102FCD9800}"/>
                </c:ext>
              </c:extLst>
            </c:dLbl>
            <c:dLbl>
              <c:idx val="3"/>
              <c:layout>
                <c:manualLayout>
                  <c:x val="1.7914772836045572E-2"/>
                  <c:y val="-5.367761070026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449 800,0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DD-407C-9F91-9F102FCD9800}"/>
                </c:ext>
              </c:extLst>
            </c:dLbl>
            <c:dLbl>
              <c:idx val="4"/>
              <c:layout>
                <c:manualLayout>
                  <c:x val="2.3033279360629925E-2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419 500,0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DD-407C-9F91-9F102FCD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</c:v>
                </c:pt>
                <c:pt idx="2">
                  <c:v>план 2025 год 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230826.3</c:v>
                </c:pt>
                <c:pt idx="1">
                  <c:v>447139.7</c:v>
                </c:pt>
                <c:pt idx="2">
                  <c:v>608659.30000000005</c:v>
                </c:pt>
                <c:pt idx="3">
                  <c:v>449800</c:v>
                </c:pt>
                <c:pt idx="4">
                  <c:v>419500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0849792"/>
        <c:axId val="302193984"/>
        <c:axId val="0"/>
      </c:bar3DChart>
      <c:catAx>
        <c:axId val="4108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193984"/>
        <c:crosses val="autoZero"/>
        <c:auto val="1"/>
        <c:lblAlgn val="ctr"/>
        <c:lblOffset val="100"/>
        <c:noMultiLvlLbl val="0"/>
      </c:catAx>
      <c:valAx>
        <c:axId val="3021939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1084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  <c:extLst>
              <c:ext xmlns:c16="http://schemas.microsoft.com/office/drawing/2014/chart" uri="{C3380CC4-5D6E-409C-BE32-E72D297353CC}">
                <c16:uniqueId val="{00000001-BEAE-4139-92CA-2A735BB27D5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EAE-4139-92CA-2A735BB27D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AE-4139-92CA-2A735BB27D51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EAE-4139-92CA-2A735BB27D51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108230.8</c:v>
                </c:pt>
                <c:pt idx="1">
                  <c:v>237685.8</c:v>
                </c:pt>
                <c:pt idx="2">
                  <c:v>128036</c:v>
                </c:pt>
                <c:pt idx="3">
                  <c:v>39158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ABB5-48CD-B6AA-31CA02F95672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80,4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- 80,4%</c:v>
                </c:pt>
                <c:pt idx="1">
                  <c:v>Налоги на совокупный доход - 8,6%</c:v>
                </c:pt>
                <c:pt idx="2">
                  <c:v>Земельный налог - 2,1%</c:v>
                </c:pt>
                <c:pt idx="3">
                  <c:v>Акцизы - 6,3%</c:v>
                </c:pt>
                <c:pt idx="4">
                  <c:v>Налог на имущество физических лиц - 1,6%</c:v>
                </c:pt>
                <c:pt idx="5">
                  <c:v>Госпошлина - 1,0%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80.400000000000006</c:v>
                </c:pt>
                <c:pt idx="1">
                  <c:v>8.6</c:v>
                </c:pt>
                <c:pt idx="2">
                  <c:v>2.1</c:v>
                </c:pt>
                <c:pt idx="3">
                  <c:v>6.3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507409153069587E-2"/>
          <c:w val="0.55325353672187683"/>
          <c:h val="0.91764966624695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-9.4854423271363869E-2"/>
                  <c:y val="-0.26795090050897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4.446167979468201E-3"/>
                  <c:y val="-2.94995688357791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18,0%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4.1498657011965992E-2"/>
                  <c:y val="-6.1457015685473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2,8%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4.5944824991434194E-2"/>
                  <c:y val="-3.687397713426293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0.15413786890158795"/>
                  <c:y val="-0.117996726829641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A20-43B8-B32B-EAB9009CB1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20-43B8-B32B-EAB9009CB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73,8 %</c:v>
                </c:pt>
                <c:pt idx="1">
                  <c:v>Доходы от продажи имущества 18,0%</c:v>
                </c:pt>
                <c:pt idx="2">
                  <c:v>Штрафы 2,8%</c:v>
                </c:pt>
                <c:pt idx="3">
                  <c:v>Платежи при пользовании природными ресурсами 4,7%</c:v>
                </c:pt>
                <c:pt idx="4">
                  <c:v>Доходы от оказания платных услуг 0,5%</c:v>
                </c:pt>
                <c:pt idx="5">
                  <c:v>Прочие неналоговые доходы 0,2%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73.8</c:v>
                </c:pt>
                <c:pt idx="1">
                  <c:v>18</c:v>
                </c:pt>
                <c:pt idx="2">
                  <c:v>2.8</c:v>
                </c:pt>
                <c:pt idx="3">
                  <c:v>4.7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34"/>
      </c:doughnutChart>
    </c:plotArea>
    <c:legend>
      <c:legendPos val="r"/>
      <c:layout>
        <c:manualLayout>
          <c:xMode val="edge"/>
          <c:yMode val="edge"/>
          <c:x val="0.64611646791813049"/>
          <c:y val="5.6206393618575969E-2"/>
          <c:w val="0.35240143718858502"/>
          <c:h val="0.93183579175977915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8-1ED3-4F68-9025-00E728D2BBF9}"/>
              </c:ext>
            </c:extLst>
          </c:dPt>
          <c:dLbls>
            <c:dLbl>
              <c:idx val="0"/>
              <c:layout>
                <c:manualLayout>
                  <c:x val="7.7769136762582203E-3"/>
                  <c:y val="0.1547764787755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0778355739216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9603445981996512E-2"/>
                  <c:y val="0.2582552111774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8850786126644363E-2"/>
                  <c:y val="0.2990747255035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8363757479164411E-2"/>
                  <c:y val="0.2915770304352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044066434425E-2"/>
                  <c:y val="0.24328458476941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 Факт</c:v>
                </c:pt>
                <c:pt idx="1">
                  <c:v>2024г.  ожидаем</c:v>
                </c:pt>
                <c:pt idx="2">
                  <c:v>2025г.  прогноз</c:v>
                </c:pt>
                <c:pt idx="3">
                  <c:v>2026г.  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593985</c:v>
                </c:pt>
                <c:pt idx="1">
                  <c:v>629928</c:v>
                </c:pt>
                <c:pt idx="2">
                  <c:v>956723</c:v>
                </c:pt>
                <c:pt idx="3">
                  <c:v>1144433</c:v>
                </c:pt>
                <c:pt idx="4" formatCode="General">
                  <c:v>1076800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8132480"/>
        <c:axId val="297472512"/>
        <c:axId val="0"/>
      </c:bar3DChart>
      <c:catAx>
        <c:axId val="2981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7472512"/>
        <c:crosses val="autoZero"/>
        <c:auto val="1"/>
        <c:lblAlgn val="ctr"/>
        <c:lblOffset val="15"/>
        <c:noMultiLvlLbl val="0"/>
      </c:catAx>
      <c:valAx>
        <c:axId val="29747251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813248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15181262545991E-2"/>
          <c:y val="8.7405459003538938E-2"/>
          <c:w val="0.76726277959232658"/>
          <c:h val="0.733127414088527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3.967269059831912E-2"/>
                  <c:y val="-6.651869246119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4.4786450997213983E-2"/>
                  <c:y val="6.84194820837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5.2405934293398779E-2"/>
                  <c:y val="0.1064599506930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0.000</c:formatCode>
                <c:ptCount val="5"/>
                <c:pt idx="0" formatCode="General">
                  <c:v>593.98500000000001</c:v>
                </c:pt>
                <c:pt idx="1">
                  <c:v>629.928</c:v>
                </c:pt>
                <c:pt idx="2">
                  <c:v>956.72299999999996</c:v>
                </c:pt>
                <c:pt idx="3">
                  <c:v>1144.433</c:v>
                </c:pt>
                <c:pt idx="4" formatCode="General">
                  <c:v>1076.8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1A-4271-8C88-93BA86CC5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52</c:v>
                </c:pt>
                <c:pt idx="2">
                  <c:v>58</c:v>
                </c:pt>
                <c:pt idx="3">
                  <c:v>64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32992"/>
        <c:axId val="297474240"/>
      </c:lineChart>
      <c:catAx>
        <c:axId val="2981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7474240"/>
        <c:crosses val="autoZero"/>
        <c:auto val="1"/>
        <c:lblAlgn val="ctr"/>
        <c:lblOffset val="100"/>
        <c:noMultiLvlLbl val="0"/>
      </c:catAx>
      <c:valAx>
        <c:axId val="29747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81329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4611892780783486"/>
          <c:h val="0.89009762148751415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07614584318447E-2"/>
          <c:y val="3.3819021490960985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2"/>
                  <c:y val="-0.272112635397311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63 313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AB-409E-89C6-4520144B4E17}"/>
                </c:ext>
              </c:extLst>
            </c:dLbl>
            <c:dLbl>
              <c:idx val="1"/>
              <c:layout>
                <c:manualLayout>
                  <c:x val="1.7179976980879669E-2"/>
                  <c:y val="-0.28407552350522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AB-409E-89C6-4520144B4E17}"/>
                </c:ext>
              </c:extLst>
            </c:dLbl>
            <c:dLbl>
              <c:idx val="2"/>
              <c:layout>
                <c:manualLayout>
                  <c:x val="1.8741804249916526E-2"/>
                  <c:y val="-0.316505360019076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75 371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AB-409E-89C6-4520144B4E17}"/>
                </c:ext>
              </c:extLst>
            </c:dLbl>
            <c:dLbl>
              <c:idx val="3"/>
              <c:layout>
                <c:manualLayout>
                  <c:x val="1.5618272690367989E-2"/>
                  <c:y val="-0.34887732768302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79 432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AB-409E-89C6-4520144B4E17}"/>
                </c:ext>
              </c:extLst>
            </c:dLbl>
            <c:dLbl>
              <c:idx val="4"/>
              <c:layout>
                <c:manualLayout>
                  <c:x val="1.5618272690367989E-2"/>
                  <c:y val="-0.408718707169983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100 788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AB-409E-89C6-4520144B4E17}"/>
                </c:ext>
              </c:extLst>
            </c:dLbl>
            <c:dLbl>
              <c:idx val="5"/>
              <c:layout>
                <c:manualLayout>
                  <c:x val="1.5618272690367989E-2"/>
                  <c:y val="-0.37487120113750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AB-409E-89C6-4520144B4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ожидаемое</c:v>
                </c:pt>
                <c:pt idx="2">
                  <c:v>2025 прогноз</c:v>
                </c:pt>
                <c:pt idx="3">
                  <c:v>2026 прогноз</c:v>
                </c:pt>
                <c:pt idx="4">
                  <c:v>2027 прогноз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63313.3</c:v>
                </c:pt>
                <c:pt idx="1">
                  <c:v>66786</c:v>
                </c:pt>
                <c:pt idx="2">
                  <c:v>75370.5</c:v>
                </c:pt>
                <c:pt idx="3">
                  <c:v>79432</c:v>
                </c:pt>
                <c:pt idx="4">
                  <c:v>100787.8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AB-409E-89C6-4520144B4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8207232"/>
        <c:axId val="298919616"/>
        <c:axId val="0"/>
      </c:bar3DChart>
      <c:catAx>
        <c:axId val="29820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298919616"/>
        <c:crosses val="autoZero"/>
        <c:auto val="1"/>
        <c:lblAlgn val="ctr"/>
        <c:lblOffset val="100"/>
        <c:noMultiLvlLbl val="0"/>
      </c:catAx>
      <c:valAx>
        <c:axId val="29891961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8207232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991939690316893E-2"/>
                  <c:y val="0.274535236825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3987723586268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9775815869799776E-2"/>
                  <c:y val="0.39744102507128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1969428067314556E-2"/>
                  <c:y val="0.411246435581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4385355487808322E-2"/>
                  <c:y val="0.4916932840795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Факт</c:v>
                </c:pt>
                <c:pt idx="1">
                  <c:v>2024 г. Ожидаемое</c:v>
                </c:pt>
                <c:pt idx="2">
                  <c:v>2025 г. Прогноз</c:v>
                </c:pt>
                <c:pt idx="3">
                  <c:v>2026 г. Прогноз</c:v>
                </c:pt>
                <c:pt idx="4">
                  <c:v>2027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14916.9</c:v>
                </c:pt>
                <c:pt idx="1">
                  <c:v>18880</c:v>
                </c:pt>
                <c:pt idx="2">
                  <c:v>18802</c:v>
                </c:pt>
                <c:pt idx="3">
                  <c:v>19216</c:v>
                </c:pt>
                <c:pt idx="4" formatCode="General">
                  <c:v>21676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9532288"/>
        <c:axId val="298921920"/>
        <c:axId val="0"/>
      </c:bar3DChart>
      <c:catAx>
        <c:axId val="2995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8921920"/>
        <c:crosses val="autoZero"/>
        <c:auto val="1"/>
        <c:lblAlgn val="ctr"/>
        <c:lblOffset val="15"/>
        <c:noMultiLvlLbl val="0"/>
      </c:catAx>
      <c:valAx>
        <c:axId val="29892192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99532288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71529205440923E-2"/>
          <c:y val="4.5960034941651365E-2"/>
          <c:w val="0.91002847079455906"/>
          <c:h val="0.74181899178958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8 181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7529.3</c:v>
                </c:pt>
                <c:pt idx="1">
                  <c:v>8181</c:v>
                </c:pt>
                <c:pt idx="2">
                  <c:v>12004.3</c:v>
                </c:pt>
                <c:pt idx="3">
                  <c:v>9803.1</c:v>
                </c:pt>
                <c:pt idx="4">
                  <c:v>10200.1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99542016"/>
        <c:axId val="126885888"/>
        <c:axId val="0"/>
      </c:bar3DChart>
      <c:catAx>
        <c:axId val="29954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6885888"/>
        <c:crosses val="autoZero"/>
        <c:auto val="1"/>
        <c:lblAlgn val="ctr"/>
        <c:lblOffset val="100"/>
        <c:noMultiLvlLbl val="0"/>
      </c:catAx>
      <c:valAx>
        <c:axId val="12688588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9542016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B07984C7-3F49-4BF8-9DDC-C5F526C55E1A}" type="presOf" srcId="{27246D93-DAB6-40D7-9229-AD92B4707905}" destId="{1CE40516-E506-441F-A0E6-E2386F1B2CC8}" srcOrd="0" destOrd="0" presId="urn:microsoft.com/office/officeart/2005/8/layout/gear1"/>
    <dgm:cxn modelId="{C6E9DE6B-6C85-46B9-B339-3DDC63E03207}" type="presOf" srcId="{8AEEEAE4-7D85-4EDD-B6D7-DDAD499AB136}" destId="{D1CD935C-95A4-4259-B0C9-720292667C8E}" srcOrd="1" destOrd="0" presId="urn:microsoft.com/office/officeart/2005/8/layout/gear1"/>
    <dgm:cxn modelId="{947E2518-6C77-4AA8-B8C8-EB1A0777C038}" type="presOf" srcId="{7AC41891-BAB6-4E1F-9952-CBB37B91357C}" destId="{35B7AA94-81BA-4359-AD52-558E136648F2}" srcOrd="1" destOrd="0" presId="urn:microsoft.com/office/officeart/2005/8/layout/gear1"/>
    <dgm:cxn modelId="{A8628365-95E1-4E05-B71C-35899D362E23}" type="presOf" srcId="{9F22AAF9-6E68-4DDE-B3DC-6120131E8F55}" destId="{0188DD12-686F-4326-B31E-54D90616AB67}" srcOrd="0" destOrd="0" presId="urn:microsoft.com/office/officeart/2005/8/layout/gear1"/>
    <dgm:cxn modelId="{6942FCB8-D230-4427-B6A0-4828470EF530}" type="presOf" srcId="{EE386FD4-5179-401B-8E2D-E3317B373ADF}" destId="{E6543DCC-46B9-43BC-91AC-1F2549E97DE6}" srcOrd="0" destOrd="0" presId="urn:microsoft.com/office/officeart/2005/8/layout/gear1"/>
    <dgm:cxn modelId="{6119F668-1A07-4127-A3D5-66D24363AD7D}" type="presOf" srcId="{8AEEEAE4-7D85-4EDD-B6D7-DDAD499AB136}" destId="{7E8461A0-D54E-40A5-B0A1-709BB2578D82}" srcOrd="0" destOrd="0" presId="urn:microsoft.com/office/officeart/2005/8/layout/gear1"/>
    <dgm:cxn modelId="{A669C517-9E36-49C4-A521-81432E543144}" type="presOf" srcId="{767923F7-49F0-4467-9F14-8ADE8DE67953}" destId="{043DD38F-3D51-432C-97B0-38AE5F452A95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1C982A8-13D2-42E0-962F-6CE4820B603B}" type="presOf" srcId="{8AEEEAE4-7D85-4EDD-B6D7-DDAD499AB136}" destId="{D5CF429C-2BF3-496E-B6B5-82C9BED843B3}" srcOrd="3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0655118-D34A-4320-9584-84E8ADDCC207}" type="presOf" srcId="{399E324D-E7B5-430C-AA59-CE5DCB169057}" destId="{011600C5-DA6A-4E1E-8111-9A9C214B2103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1E91908D-FC35-4F60-B5F8-B41381F7C114}" type="presOf" srcId="{7AC41891-BAB6-4E1F-9952-CBB37B91357C}" destId="{116D36B4-4133-478A-B319-62D261878BFC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CD0A0656-7537-4AFA-8F35-E02E571CE21B}" type="presOf" srcId="{8AEEEAE4-7D85-4EDD-B6D7-DDAD499AB136}" destId="{E295EF1D-61E2-49EF-AD6F-2E93A6CDECB0}" srcOrd="2" destOrd="0" presId="urn:microsoft.com/office/officeart/2005/8/layout/gear1"/>
    <dgm:cxn modelId="{71F285E3-7286-4727-93D5-5E181E696A0D}" type="presOf" srcId="{7AC41891-BAB6-4E1F-9952-CBB37B91357C}" destId="{05A085AC-B20D-4167-975E-CE661752DD84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ECA6A0A4-0588-42E0-B316-3AE64115894E}" type="presOf" srcId="{EE386FD4-5179-401B-8E2D-E3317B373ADF}" destId="{D2400F43-4CDF-4C4D-BA6B-615E6938D7A2}" srcOrd="2" destOrd="0" presId="urn:microsoft.com/office/officeart/2005/8/layout/gear1"/>
    <dgm:cxn modelId="{678FE973-7249-4CEC-A343-8F4D005A0E76}" type="presOf" srcId="{EE386FD4-5179-401B-8E2D-E3317B373ADF}" destId="{A1B8C3FE-8657-4B56-922A-2CA5FF36A113}" srcOrd="1" destOrd="0" presId="urn:microsoft.com/office/officeart/2005/8/layout/gear1"/>
    <dgm:cxn modelId="{D437AC96-EE20-430F-8E41-BDEE03028E0D}" type="presParOf" srcId="{043DD38F-3D51-432C-97B0-38AE5F452A95}" destId="{E6543DCC-46B9-43BC-91AC-1F2549E97DE6}" srcOrd="0" destOrd="0" presId="urn:microsoft.com/office/officeart/2005/8/layout/gear1"/>
    <dgm:cxn modelId="{B11FDEC7-AB6C-4158-90FD-4FE8BEAE30DC}" type="presParOf" srcId="{043DD38F-3D51-432C-97B0-38AE5F452A95}" destId="{A1B8C3FE-8657-4B56-922A-2CA5FF36A113}" srcOrd="1" destOrd="0" presId="urn:microsoft.com/office/officeart/2005/8/layout/gear1"/>
    <dgm:cxn modelId="{B809D2CD-5AE1-44A7-A05C-F9B0FA6FECB1}" type="presParOf" srcId="{043DD38F-3D51-432C-97B0-38AE5F452A95}" destId="{D2400F43-4CDF-4C4D-BA6B-615E6938D7A2}" srcOrd="2" destOrd="0" presId="urn:microsoft.com/office/officeart/2005/8/layout/gear1"/>
    <dgm:cxn modelId="{2F0895EF-BBF8-417D-89FB-762E14FEE49B}" type="presParOf" srcId="{043DD38F-3D51-432C-97B0-38AE5F452A95}" destId="{116D36B4-4133-478A-B319-62D261878BFC}" srcOrd="3" destOrd="0" presId="urn:microsoft.com/office/officeart/2005/8/layout/gear1"/>
    <dgm:cxn modelId="{287237C2-9EEC-4AC0-AE0E-32A8A03731CC}" type="presParOf" srcId="{043DD38F-3D51-432C-97B0-38AE5F452A95}" destId="{35B7AA94-81BA-4359-AD52-558E136648F2}" srcOrd="4" destOrd="0" presId="urn:microsoft.com/office/officeart/2005/8/layout/gear1"/>
    <dgm:cxn modelId="{83A12DE0-7003-403B-B20A-E9A3767E387F}" type="presParOf" srcId="{043DD38F-3D51-432C-97B0-38AE5F452A95}" destId="{05A085AC-B20D-4167-975E-CE661752DD84}" srcOrd="5" destOrd="0" presId="urn:microsoft.com/office/officeart/2005/8/layout/gear1"/>
    <dgm:cxn modelId="{162B9B47-A355-4A72-9D30-52FDD7297FF8}" type="presParOf" srcId="{043DD38F-3D51-432C-97B0-38AE5F452A95}" destId="{7E8461A0-D54E-40A5-B0A1-709BB2578D82}" srcOrd="6" destOrd="0" presId="urn:microsoft.com/office/officeart/2005/8/layout/gear1"/>
    <dgm:cxn modelId="{5EBEFD6A-664B-4DE2-90AD-785BC874FE1C}" type="presParOf" srcId="{043DD38F-3D51-432C-97B0-38AE5F452A95}" destId="{D1CD935C-95A4-4259-B0C9-720292667C8E}" srcOrd="7" destOrd="0" presId="urn:microsoft.com/office/officeart/2005/8/layout/gear1"/>
    <dgm:cxn modelId="{E5D9625A-1369-435B-8933-2BDD709FB725}" type="presParOf" srcId="{043DD38F-3D51-432C-97B0-38AE5F452A95}" destId="{E295EF1D-61E2-49EF-AD6F-2E93A6CDECB0}" srcOrd="8" destOrd="0" presId="urn:microsoft.com/office/officeart/2005/8/layout/gear1"/>
    <dgm:cxn modelId="{481EB0B7-0E69-4B9B-81BF-BA1B82F4E9B8}" type="presParOf" srcId="{043DD38F-3D51-432C-97B0-38AE5F452A95}" destId="{D5CF429C-2BF3-496E-B6B5-82C9BED843B3}" srcOrd="9" destOrd="0" presId="urn:microsoft.com/office/officeart/2005/8/layout/gear1"/>
    <dgm:cxn modelId="{27BFC473-82A1-4955-9211-9E85DC0AC3FE}" type="presParOf" srcId="{043DD38F-3D51-432C-97B0-38AE5F452A95}" destId="{1CE40516-E506-441F-A0E6-E2386F1B2CC8}" srcOrd="10" destOrd="0" presId="urn:microsoft.com/office/officeart/2005/8/layout/gear1"/>
    <dgm:cxn modelId="{AA08AD03-F52E-4A28-B2EB-9B22D7455CE2}" type="presParOf" srcId="{043DD38F-3D51-432C-97B0-38AE5F452A95}" destId="{011600C5-DA6A-4E1E-8111-9A9C214B2103}" srcOrd="11" destOrd="0" presId="urn:microsoft.com/office/officeart/2005/8/layout/gear1"/>
    <dgm:cxn modelId="{21AE70E1-B2CE-4FA5-9165-8EF82C5BCE3C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16,5%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34%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49,5%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ScaleX="103345" custLinFactNeighborX="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F65E-2A06-45BA-AC6B-B46CEC5196E5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2FF78EA7-7659-4205-B0D8-9E7A031DB7BD}" type="presOf" srcId="{3172827C-24EB-4AC3-89EC-2532A9335677}" destId="{866AAC33-1799-4DEE-AB41-A8EEBD1B9A1D}" srcOrd="1" destOrd="0" presId="urn:microsoft.com/office/officeart/2005/8/layout/pyramid1"/>
    <dgm:cxn modelId="{6C44E2DB-B9C9-434C-AAC6-3707999C2948}" type="presOf" srcId="{9B6C6E6D-B369-4338-8EAC-FB503E1A4998}" destId="{CDDFD935-C1C6-47FB-A5DD-D8BC97653986}" srcOrd="0" destOrd="0" presId="urn:microsoft.com/office/officeart/2005/8/layout/pyramid1"/>
    <dgm:cxn modelId="{5A2B83EC-EB89-48E0-8ADE-366D73CEE2CF}" type="presOf" srcId="{D0CCC160-AA76-4C02-B228-232A8134752B}" destId="{5A5B2524-D50E-4EE0-8AEC-22C1BF1229D9}" srcOrd="1" destOrd="0" presId="urn:microsoft.com/office/officeart/2005/8/layout/pyramid1"/>
    <dgm:cxn modelId="{05BDFC6F-C549-4361-BC63-94FE6490CB8B}" type="presOf" srcId="{D0CCC160-AA76-4C02-B228-232A8134752B}" destId="{E73B2CBA-82A7-4B9B-8A2A-22FEAD10CFC7}" srcOrd="0" destOrd="0" presId="urn:microsoft.com/office/officeart/2005/8/layout/pyramid1"/>
    <dgm:cxn modelId="{9F5A450C-3021-4837-8CA3-C95D77F2EDC6}" type="presOf" srcId="{4F7AFB3C-63BE-429B-AAC0-394808C51064}" destId="{E32AAE2B-BA9C-47A1-90C4-AC183CA34834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904F859E-0721-4124-8BD8-3DCA63C86565}" type="presOf" srcId="{9B6C6E6D-B369-4338-8EAC-FB503E1A4998}" destId="{155DB040-ACF5-402A-8535-CBB03EA20E34}" srcOrd="1" destOrd="0" presId="urn:microsoft.com/office/officeart/2005/8/layout/pyramid1"/>
    <dgm:cxn modelId="{059053A0-4C3F-4702-8567-E39A0C0AA7A9}" type="presParOf" srcId="{E32AAE2B-BA9C-47A1-90C4-AC183CA34834}" destId="{79540120-2BF0-4D87-8CD4-F49969E66CB1}" srcOrd="0" destOrd="0" presId="urn:microsoft.com/office/officeart/2005/8/layout/pyramid1"/>
    <dgm:cxn modelId="{B79E373C-7DD7-4E59-9169-B97B93FA8DEC}" type="presParOf" srcId="{79540120-2BF0-4D87-8CD4-F49969E66CB1}" destId="{CDDFD935-C1C6-47FB-A5DD-D8BC97653986}" srcOrd="0" destOrd="0" presId="urn:microsoft.com/office/officeart/2005/8/layout/pyramid1"/>
    <dgm:cxn modelId="{799F577F-9BF7-439D-ACE0-1E94E9C1B19D}" type="presParOf" srcId="{79540120-2BF0-4D87-8CD4-F49969E66CB1}" destId="{155DB040-ACF5-402A-8535-CBB03EA20E34}" srcOrd="1" destOrd="0" presId="urn:microsoft.com/office/officeart/2005/8/layout/pyramid1"/>
    <dgm:cxn modelId="{55A370A5-EB10-4CF9-BDA3-CF000EF072E5}" type="presParOf" srcId="{E32AAE2B-BA9C-47A1-90C4-AC183CA34834}" destId="{42D90105-1C56-4743-90C7-D6B75C9CE9F4}" srcOrd="1" destOrd="0" presId="urn:microsoft.com/office/officeart/2005/8/layout/pyramid1"/>
    <dgm:cxn modelId="{7BCEF016-9645-432A-B2CE-3DD4E39AC4AF}" type="presParOf" srcId="{42D90105-1C56-4743-90C7-D6B75C9CE9F4}" destId="{3D510292-E4A4-42E0-9231-4CC3CE6CC39B}" srcOrd="0" destOrd="0" presId="urn:microsoft.com/office/officeart/2005/8/layout/pyramid1"/>
    <dgm:cxn modelId="{0A7EBE94-D903-4211-A6C7-0A3A04E8993F}" type="presParOf" srcId="{42D90105-1C56-4743-90C7-D6B75C9CE9F4}" destId="{866AAC33-1799-4DEE-AB41-A8EEBD1B9A1D}" srcOrd="1" destOrd="0" presId="urn:microsoft.com/office/officeart/2005/8/layout/pyramid1"/>
    <dgm:cxn modelId="{32FBDCAE-190E-4423-BF40-62C3135BC3E5}" type="presParOf" srcId="{E32AAE2B-BA9C-47A1-90C4-AC183CA34834}" destId="{C529B639-E1B1-4553-B975-1589BE6C135D}" srcOrd="2" destOrd="0" presId="urn:microsoft.com/office/officeart/2005/8/layout/pyramid1"/>
    <dgm:cxn modelId="{A94DE48A-12FB-422C-8324-D08725D11BB3}" type="presParOf" srcId="{C529B639-E1B1-4553-B975-1589BE6C135D}" destId="{E73B2CBA-82A7-4B9B-8A2A-22FEAD10CFC7}" srcOrd="0" destOrd="0" presId="urn:microsoft.com/office/officeart/2005/8/layout/pyramid1"/>
    <dgm:cxn modelId="{7251C3B5-0D1A-4C83-80F4-CB4508E4DDFA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29FD-6889-4A65-B395-ACCB9C763390}">
      <dsp:nvSpPr>
        <dsp:cNvPr id="0" name=""/>
        <dsp:cNvSpPr/>
      </dsp:nvSpPr>
      <dsp:spPr>
        <a:xfrm>
          <a:off x="0" y="278284"/>
          <a:ext cx="4273174" cy="60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AC5B-C0EC-4E14-8EB7-DACBC4CE46CE}">
      <dsp:nvSpPr>
        <dsp:cNvPr id="0" name=""/>
        <dsp:cNvSpPr/>
      </dsp:nvSpPr>
      <dsp:spPr>
        <a:xfrm>
          <a:off x="119337" y="72020"/>
          <a:ext cx="3640246" cy="612591"/>
        </a:xfrm>
        <a:prstGeom prst="round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49241" y="101924"/>
        <a:ext cx="3580438" cy="552783"/>
      </dsp:txXfrm>
    </dsp:sp>
    <dsp:sp modelId="{BCD4D90A-7A25-40E1-85E2-D65529ECC535}">
      <dsp:nvSpPr>
        <dsp:cNvPr id="0" name=""/>
        <dsp:cNvSpPr/>
      </dsp:nvSpPr>
      <dsp:spPr>
        <a:xfrm>
          <a:off x="0" y="1345154"/>
          <a:ext cx="4943856" cy="53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80B2-4475-41F3-A646-AADE97691968}">
      <dsp:nvSpPr>
        <dsp:cNvPr id="0" name=""/>
        <dsp:cNvSpPr/>
      </dsp:nvSpPr>
      <dsp:spPr>
        <a:xfrm>
          <a:off x="76110" y="1049335"/>
          <a:ext cx="4278379" cy="62298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06521" y="1079746"/>
        <a:ext cx="4217557" cy="562160"/>
      </dsp:txXfrm>
    </dsp:sp>
    <dsp:sp modelId="{945CCABC-553E-4A8D-A838-27005EE1E2CD}">
      <dsp:nvSpPr>
        <dsp:cNvPr id="0" name=""/>
        <dsp:cNvSpPr/>
      </dsp:nvSpPr>
      <dsp:spPr>
        <a:xfrm>
          <a:off x="22128" y="2388319"/>
          <a:ext cx="5469392" cy="594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1F1F-3A02-49CE-BBFF-3B0CA9A68CAE}">
      <dsp:nvSpPr>
        <dsp:cNvPr id="0" name=""/>
        <dsp:cNvSpPr/>
      </dsp:nvSpPr>
      <dsp:spPr>
        <a:xfrm>
          <a:off x="124806" y="2185804"/>
          <a:ext cx="4773275" cy="613298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54745" y="2215743"/>
        <a:ext cx="4713397" cy="553420"/>
      </dsp:txXfrm>
    </dsp:sp>
    <dsp:sp modelId="{7A687951-A2EF-4633-86ED-F3B68F7AECB9}">
      <dsp:nvSpPr>
        <dsp:cNvPr id="0" name=""/>
        <dsp:cNvSpPr/>
      </dsp:nvSpPr>
      <dsp:spPr>
        <a:xfrm>
          <a:off x="0" y="3672408"/>
          <a:ext cx="6096000" cy="72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FF93-2636-4FEF-AA11-74F25B2ECA0E}">
      <dsp:nvSpPr>
        <dsp:cNvPr id="0" name=""/>
        <dsp:cNvSpPr/>
      </dsp:nvSpPr>
      <dsp:spPr>
        <a:xfrm>
          <a:off x="79030" y="3240361"/>
          <a:ext cx="5386853" cy="9063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kern="1200" dirty="0">
            <a:latin typeface="Liberation Serif" pitchFamily="18" charset="0"/>
          </a:endParaRPr>
        </a:p>
      </dsp:txBody>
      <dsp:txXfrm>
        <a:off x="123273" y="3284604"/>
        <a:ext cx="5298367" cy="8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13757" y="0"/>
          <a:ext cx="2736003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 16,5%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613757" y="0"/>
        <a:ext cx="2736003" cy="1728192"/>
      </dsp:txXfrm>
    </dsp:sp>
    <dsp:sp modelId="{3D510292-E4A4-42E0-9231-4CC3CE6CC39B}">
      <dsp:nvSpPr>
        <dsp:cNvPr id="0" name=""/>
        <dsp:cNvSpPr/>
      </dsp:nvSpPr>
      <dsp:spPr>
        <a:xfrm>
          <a:off x="1317581" y="1656178"/>
          <a:ext cx="5294892" cy="1728192"/>
        </a:xfrm>
        <a:prstGeom prst="trapezoid">
          <a:avLst>
            <a:gd name="adj" fmla="val 76596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Дотации 34%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244187" y="1656178"/>
        <a:ext cx="3441680" cy="1728192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942339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kern="1200" dirty="0" smtClean="0">
              <a:latin typeface="Liberation Serif" panose="02020603050405020304" pitchFamily="18" charset="0"/>
              <a:cs typeface="Times New Roman" pitchFamily="18" charset="0"/>
            </a:rPr>
            <a:t> 49,5%</a:t>
          </a:r>
          <a:endParaRPr lang="ru-RU" sz="35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1389909" y="3387256"/>
        <a:ext cx="5162520" cy="1728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0.52941</cdr:x>
      <cdr:y>0.41695</cdr:y>
    </cdr:from>
    <cdr:to>
      <cdr:x>0.57983</cdr:x>
      <cdr:y>0.43089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536504" y="2154065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0.53782</cdr:x>
      <cdr:y>0.34726</cdr:y>
    </cdr:from>
    <cdr:to>
      <cdr:x>0.57983</cdr:x>
      <cdr:y>0.39744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608512" y="1794025"/>
          <a:ext cx="360040" cy="2592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0.40301</cdr:y>
    </cdr:from>
    <cdr:to>
      <cdr:x>0.65388</cdr:x>
      <cdr:y>0.45876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96544" y="2082057"/>
          <a:ext cx="7065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0,2</a:t>
          </a:r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56,2%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0,04%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2 874,6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0.67971</cdr:x>
      <cdr:y>0.14419</cdr:y>
    </cdr:from>
    <cdr:to>
      <cdr:x>0.98212</cdr:x>
      <cdr:y>0.94833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988383" y="826340"/>
          <a:ext cx="2664308" cy="4608545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2025 год – 3 941,8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2025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3 834,5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97,3%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0.67561</cdr:x>
      <cdr:y>0.0274</cdr:y>
    </cdr:from>
    <cdr:to>
      <cdr:x>0.98799</cdr:x>
      <cdr:y>0.34247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855457" y="144016"/>
          <a:ext cx="2707433" cy="1656184"/>
        </a:xfrm>
        <a:prstGeom xmlns:a="http://schemas.openxmlformats.org/drawingml/2006/main" prst="wedgeRoundRectCallout">
          <a:avLst>
            <a:gd name="adj1" fmla="val -71854"/>
            <a:gd name="adj2" fmla="val 35196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108 230,8 тыс. руб. (21,1%)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мероприятия по сносу аварийного жилищного фонда – 14 000,0 тыс. руб.,</a:t>
          </a:r>
          <a:endParaRPr lang="ru-RU" sz="9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переселение граждан из ветхого и аварийного жилищного фонда, выкуп жилых помещений у собственников в домах, признанных аварийными -  85 000 тыс. руб.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0.01136</cdr:x>
      <cdr:y>0.0274</cdr:y>
    </cdr:from>
    <cdr:to>
      <cdr:x>0.3024</cdr:x>
      <cdr:y>0.28841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98415" y="144016"/>
          <a:ext cx="2522433" cy="1372021"/>
        </a:xfrm>
        <a:prstGeom xmlns:a="http://schemas.openxmlformats.org/drawingml/2006/main" prst="wedgeRoundRectCallout">
          <a:avLst>
            <a:gd name="adj1" fmla="val 89094"/>
            <a:gd name="adj2" fmla="val 3894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39 158,0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(7,6%)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0.62617</cdr:x>
      <cdr:y>0.56164</cdr:y>
    </cdr:from>
    <cdr:to>
      <cdr:x>0.99391</cdr:x>
      <cdr:y>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427007" y="2952329"/>
          <a:ext cx="3187206" cy="2304255"/>
        </a:xfrm>
        <a:prstGeom xmlns:a="http://schemas.openxmlformats.org/drawingml/2006/main" prst="wedgeRoundRectCallout">
          <a:avLst>
            <a:gd name="adj1" fmla="val -43290"/>
            <a:gd name="adj2" fmla="val -7196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 smtClean="0">
            <a:solidFill>
              <a:schemeClr val="tx1"/>
            </a:solidFill>
            <a:latin typeface="Liberation Serif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Коммунальное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237 685,8 тыс. руб. (46,3%)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Развитие и модернизация жилищно-коммунальной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инфраструктуры, энергосбережение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на территории муниципального округа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Лог,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системы водоснабжения в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поселке СМЗ 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83 000,0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коммунальных сетей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33 351,0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уличного освещения в </a:t>
          </a:r>
          <a:endParaRPr lang="ru-RU" sz="900" dirty="0" smtClean="0">
            <a:solidFill>
              <a:schemeClr val="tx1"/>
            </a:solidFill>
            <a:latin typeface="Liberation Serif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 Филатовское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- 8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 798,1 тыс. руб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котельной №4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22 027,7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</a:t>
          </a:r>
        </a:p>
        <a:p xmlns:a="http://schemas.openxmlformats.org/drawingml/2006/main">
          <a:pPr algn="ctr"/>
          <a:endParaRPr lang="ru-RU" sz="8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0.01211</cdr:x>
      <cdr:y>0.56164</cdr:y>
    </cdr:from>
    <cdr:to>
      <cdr:x>0.37288</cdr:x>
      <cdr:y>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04983" y="2952328"/>
          <a:ext cx="3126773" cy="2304256"/>
        </a:xfrm>
        <a:prstGeom xmlns:a="http://schemas.openxmlformats.org/drawingml/2006/main" prst="wedgeRoundRectCallout">
          <a:avLst>
            <a:gd name="adj1" fmla="val 45006"/>
            <a:gd name="adj2" fmla="val -7823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128 036,0 тыс. руб.  (25%)</a:t>
          </a:r>
        </a:p>
        <a:p xmlns:a="http://schemas.openxmlformats.org/drawingml/2006/main">
          <a:pPr algn="ctr"/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отходов, в том числе: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ремонт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Аллеи Славы 17 000,0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тыс. руб.,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комплексное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Сухой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Лог – 33 200,0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6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6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736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18.12.2024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736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wmf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chart" Target="../charts/chart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1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8.wmf"/><Relationship Id="rId4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2025 год и плановый период 2026-2027 годов»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4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6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</a:t>
              </a:r>
              <a:r>
                <a:rPr lang="ru-RU" sz="1500" b="1" kern="1200" dirty="0" smtClean="0">
                  <a:latin typeface="Liberation Serif" panose="02020603050405020304" pitchFamily="18" charset="0"/>
                </a:rPr>
                <a:t>муниципального </a:t>
              </a:r>
              <a:r>
                <a:rPr lang="ru-RU" sz="1500" b="1" kern="1200" dirty="0" smtClean="0">
                  <a:latin typeface="Liberation Serif" panose="02020603050405020304" pitchFamily="18" charset="0"/>
                </a:rPr>
                <a:t>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</a:t>
              </a:r>
              <a:r>
                <a:rPr lang="ru-RU" sz="1500" b="1" kern="1200" dirty="0" smtClean="0">
                  <a:latin typeface="Liberation Serif" panose="02020603050405020304" pitchFamily="18" charset="0"/>
                </a:rPr>
                <a:t>муниципального </a:t>
              </a:r>
              <a:r>
                <a:rPr lang="ru-RU" sz="1500" b="1" kern="1200" dirty="0" smtClean="0">
                  <a:latin typeface="Liberation Serif" panose="02020603050405020304" pitchFamily="18" charset="0"/>
                </a:rPr>
                <a:t>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2021-2027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6401656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42651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3 671,3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3 349,1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2 444,7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3 055,3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3 941,8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3 723,9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3 400,5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-24,7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-53,6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-52,6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-51,4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                  2026 г.                  2027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муниципального округа Сухой Лог на 2025 год </a:t>
            </a: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и плановый период  2026 и 2027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7183369"/>
              </p:ext>
            </p:extLst>
          </p:nvPr>
        </p:nvGraphicFramePr>
        <p:xfrm>
          <a:off x="815032" y="179265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3 840 797,1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3 671 332,1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3 349 086,3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3 941 786,3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3 723 897,1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3 400 527,9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- 100 989,2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- 52 565,0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- 51 441,6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4418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004086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2025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96534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2025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3 840 797,0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1 189 704,0</a:t>
                      </a:r>
                      <a:endParaRPr lang="ru-RU" sz="15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91 422,0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2 559 671,0</a:t>
                      </a:r>
                      <a:endParaRPr lang="ru-RU" sz="155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3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1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10590"/>
              </p:ext>
            </p:extLst>
          </p:nvPr>
        </p:nvGraphicFramePr>
        <p:xfrm>
          <a:off x="492818" y="1052736"/>
          <a:ext cx="7404099" cy="449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2025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2025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724518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07083"/>
              </p:ext>
            </p:extLst>
          </p:nvPr>
        </p:nvGraphicFramePr>
        <p:xfrm>
          <a:off x="323528" y="90872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84353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5318843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465323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82301125"/>
              </p:ext>
            </p:extLst>
          </p:nvPr>
        </p:nvGraphicFramePr>
        <p:xfrm>
          <a:off x="411578" y="4005064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005064"/>
            <a:ext cx="8331224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2025-2026 годы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0,33794 %. В 2027 году – 0,27035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0,33613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93066653"/>
              </p:ext>
            </p:extLst>
          </p:nvPr>
        </p:nvGraphicFramePr>
        <p:xfrm>
          <a:off x="616963" y="998265"/>
          <a:ext cx="8131501" cy="30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32831" y="200541"/>
            <a:ext cx="6128768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2025-2027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2378618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0285" y="2511177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64043261"/>
              </p:ext>
            </p:extLst>
          </p:nvPr>
        </p:nvGraphicFramePr>
        <p:xfrm>
          <a:off x="251520" y="4153476"/>
          <a:ext cx="8851878" cy="190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0854633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2025 – 2027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6453336"/>
            <a:ext cx="58326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11417"/>
              </p:ext>
            </p:extLst>
          </p:nvPr>
        </p:nvGraphicFramePr>
        <p:xfrm>
          <a:off x="348803" y="1210816"/>
          <a:ext cx="8543678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01814"/>
              </p:ext>
            </p:extLst>
          </p:nvPr>
        </p:nvGraphicFramePr>
        <p:xfrm>
          <a:off x="401542" y="719839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789 927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874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7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1 189 704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1 387 939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1 356 392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593 985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629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928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956 723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1 144 433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1 076 800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63 313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79 432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100 788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87 800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102 360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111 920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124 130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37 300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43 246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7 529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10 200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78 879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88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749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91 422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81 712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79 727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65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62 147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16 425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12 078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12 570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551 198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038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2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2 559 671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2 201 681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1 912 967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09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869 524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510 778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315 473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147 598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23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422 492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319 584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132 474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932 938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38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1 267 655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1 371 319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1 465 020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77 487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001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7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3 840 797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3 671 332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3 349 086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2025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584632"/>
              </p:ext>
            </p:extLst>
          </p:nvPr>
        </p:nvGraphicFramePr>
        <p:xfrm>
          <a:off x="161863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3 941,8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438642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году и плановом периоде 2026-2027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8040235"/>
              </p:ext>
            </p:extLst>
          </p:nvPr>
        </p:nvGraphicFramePr>
        <p:xfrm>
          <a:off x="1503739" y="1188405"/>
          <a:ext cx="7344816" cy="490966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287 032,4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230 815,0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226 059,4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5 145,0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5 325,1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42 479,7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38 509,8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38 289,2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211 551,7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113 256,2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513 110,6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333 203,0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316 503,0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2 287 171,0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1 968 317,6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288 505,7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284 395,3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182 986,5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185 632,4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186 410,9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188 582,5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165 600,0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166 000,0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50 850,0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90 200,0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3 941 786,3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3 723 897,1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3 400 527,9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муниципального округа –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3 941 786,3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муниципального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3 834 470,8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107 315,5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011860407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63671"/>
              </p:ext>
            </p:extLst>
          </p:nvPr>
        </p:nvGraphicFramePr>
        <p:xfrm>
          <a:off x="492818" y="1105895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2 116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828,6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2 202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1 879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098,9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582,5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175,2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449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218,0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276,3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698,5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954,0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370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317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941,1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969,2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825526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61530"/>
              </p:ext>
            </p:extLst>
          </p:nvPr>
        </p:nvGraphicFramePr>
        <p:xfrm>
          <a:off x="539552" y="1124744"/>
          <a:ext cx="8280921" cy="49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муниципального округа Сухой Лог»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479,7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507,0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14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346,1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335,3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834 470,8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3 630 988,4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3 274 431,7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709952"/>
            <a:ext cx="2354809" cy="34278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3768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4628230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ОКРУГЕ СУХОЙ ЛОГ»</a:t>
            </a:r>
            <a:endParaRPr lang="ru-RU" sz="15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174070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5998108"/>
              </p:ext>
            </p:extLst>
          </p:nvPr>
        </p:nvGraphicFramePr>
        <p:xfrm>
          <a:off x="4065203" y="1556792"/>
          <a:ext cx="4879911" cy="155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16016" y="1497235"/>
            <a:ext cx="382256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241140"/>
            <a:ext cx="2897183" cy="1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45671"/>
              </p:ext>
            </p:extLst>
          </p:nvPr>
        </p:nvGraphicFramePr>
        <p:xfrm>
          <a:off x="341499" y="3068960"/>
          <a:ext cx="8601747" cy="31840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4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3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отдыхом и оздоровлением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детей,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5377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400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2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(747 418,0 тыс. руб. –33,7%)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(1 252 254,1 тыс. руб. – 56,5%)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(104 376,6 тыс. руб. – 4,7%)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(84 061,9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3,8%)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1389" y="4267544"/>
            <a:ext cx="2320777" cy="62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Сухоложская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детская школа искусств имени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В.А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Бунакова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(28 651,0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–1,3%)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2 216 761,6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597060"/>
            <a:ext cx="1653044" cy="11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46, 312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2962" y="1901034"/>
            <a:ext cx="1250036" cy="15003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9892" y="197907"/>
            <a:ext cx="63984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39642"/>
              </p:ext>
            </p:extLst>
          </p:nvPr>
        </p:nvGraphicFramePr>
        <p:xfrm>
          <a:off x="733035" y="778315"/>
          <a:ext cx="8083580" cy="559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747 418,0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1 252 254,1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104 376,6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28 651,0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84 061,9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11 700,0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25 799,3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модернизации школьных систем образования в муниципальных общеобразовательных учреждениях (за счет средств местного бюджета)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167 247,0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модернизации школьных систем образования (с однолетним циклом выполнения работ)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204 993,6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55 757,2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86475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 муниципального округа Сухой Лог             Страница 40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45496" y="114636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283968" y="1469529"/>
            <a:ext cx="398571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2250671"/>
              </p:ext>
            </p:extLst>
          </p:nvPr>
        </p:nvGraphicFramePr>
        <p:xfrm>
          <a:off x="3556284" y="1146364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50828"/>
              </p:ext>
            </p:extLst>
          </p:nvPr>
        </p:nvGraphicFramePr>
        <p:xfrm>
          <a:off x="323533" y="3284984"/>
          <a:ext cx="8375022" cy="3043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7 263,9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625501" y="6450193"/>
            <a:ext cx="619497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2694763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42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un9-20.userapi.com/impg/YJ7t5fyCsflVInoWqISRhnmeN5PB8X_QAy1KWg/kGk8tYP72eQ.jpg?size=1280x853&amp;quality=95&amp;sign=5c4cbef61ef41497cf21a8e67bbf0cb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" y="4676539"/>
            <a:ext cx="2735022" cy="18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86699051"/>
              </p:ext>
            </p:extLst>
          </p:nvPr>
        </p:nvGraphicFramePr>
        <p:xfrm>
          <a:off x="776958" y="777916"/>
          <a:ext cx="7889909" cy="5349238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52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8 594,3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30 097,1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131 902,0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материально-технических условий для обеспечения деятельности муниципальных учреждений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Модернизация библиотек в части комплектования книжных фондов,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на условиях софинансирования из федерального бюджета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59 426,0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39 084,5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599893" y="182057"/>
            <a:ext cx="6222162" cy="35393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2025 году, тыс. руб.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47664" y="6165304"/>
            <a:ext cx="7200800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467" y="34988"/>
            <a:ext cx="9118533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30716" y="59407"/>
            <a:ext cx="61036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 в муниципальном округе Сухой Лог»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спорта, в том числе для лиц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0456558"/>
              </p:ext>
            </p:extLst>
          </p:nvPr>
        </p:nvGraphicFramePr>
        <p:xfrm>
          <a:off x="3633681" y="1260205"/>
          <a:ext cx="5256162" cy="216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88261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47138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60809"/>
              </p:ext>
            </p:extLst>
          </p:nvPr>
        </p:nvGraphicFramePr>
        <p:xfrm>
          <a:off x="624021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муниципального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муниципального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Сухой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19871"/>
              </p:ext>
            </p:extLst>
          </p:nvPr>
        </p:nvGraphicFramePr>
        <p:xfrm>
          <a:off x="476203" y="741054"/>
          <a:ext cx="8397273" cy="5568266"/>
        </p:xfrm>
        <a:graphic>
          <a:graphicData uri="http://schemas.openxmlformats.org/drawingml/2006/table">
            <a:tbl>
              <a:tblPr/>
              <a:tblGrid>
                <a:gridCol w="54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188 582,5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5 454,0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2,9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56 245,3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29,8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77 377,5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3 539,3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муниципального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9 916,8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141,5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Поддержка  муниципальных учреждений спортивной направленности по адаптивной физической культуре и спорту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215,5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 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343,2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32 619,0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2 696,3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411760" y="136352"/>
            <a:ext cx="6477464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2025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907704" y="6309320"/>
            <a:ext cx="69847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359298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46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9431" y="121912"/>
            <a:ext cx="643660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0118" y="898011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97967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39045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713619"/>
            <a:ext cx="40914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221866"/>
              </p:ext>
            </p:extLst>
          </p:nvPr>
        </p:nvGraphicFramePr>
        <p:xfrm>
          <a:off x="4015659" y="1772816"/>
          <a:ext cx="496238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9" y="1423705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95852"/>
              </p:ext>
            </p:extLst>
          </p:nvPr>
        </p:nvGraphicFramePr>
        <p:xfrm>
          <a:off x="776958" y="3356992"/>
          <a:ext cx="8187530" cy="25764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6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 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1,103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3,141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900" dirty="0" smtClean="0">
                          <a:latin typeface="Liberation Serif" pitchFamily="18" charset="0"/>
                        </a:rPr>
                        <a:t>Общая площадь, подлежащая расселению, тыс. м2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0,2361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0,3339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9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7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муниципального округа Сухой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3131" y="6463532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2025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91835616"/>
              </p:ext>
            </p:extLst>
          </p:nvPr>
        </p:nvGraphicFramePr>
        <p:xfrm>
          <a:off x="369129" y="1052736"/>
          <a:ext cx="866696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600886" y="2492896"/>
            <a:ext cx="2290827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513 110,6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49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81660" y="6431057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75 370,5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102 222,0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20453" y="2012433"/>
            <a:ext cx="3816424" cy="4063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35 560,5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90 945,0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51 087,0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60848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3284984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059391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994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2025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26465"/>
              </p:ext>
            </p:extLst>
          </p:nvPr>
        </p:nvGraphicFramePr>
        <p:xfrm>
          <a:off x="809728" y="1597746"/>
          <a:ext cx="7848872" cy="45031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986,5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142 849,8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13 229,0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муниципального округа Сухой Лог «Почетный гражданин муниципального округа Сухой Лог»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(Мероприятия по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организации питания в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общеобразовательных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организациях, социальные выплаты молодым семьям на приобретение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жилья, социальные выплаты многодетным семьям, взамен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земельного участка, предоставляемого для ИЖС в собственность бесплатно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11 070,0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11 672,4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5661248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52304"/>
              </p:ext>
            </p:extLst>
          </p:nvPr>
        </p:nvGraphicFramePr>
        <p:xfrm>
          <a:off x="597745" y="1063656"/>
          <a:ext cx="8302892" cy="511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проекта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 весь срок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2025 году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Сроки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Начало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Завершение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школьных систем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МБОУ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№3»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№17»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№11»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388,1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спортивного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зала МАОУ «СОШ №10»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зрительного зала МАУК «Дворец культуры «КРИСТАЛЛ»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140,1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ремонт дороги по ул. Юбилейная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143,4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объектов водоподготовки централизованных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систем водоснабжения в поселке СМЗ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Комплексное благоустройство сквера у автовокзала по ул. Артиллеристов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уличного освещения в с. Филатовское 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системы теплоснабжения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муниципального округа Сухой Лог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34,2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88640"/>
            <a:ext cx="5637312" cy="4180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Сухой Лог в 2025 году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51720" y="6309320"/>
            <a:ext cx="68407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47864" y="6347984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960065" y="723691"/>
            <a:ext cx="884784" cy="2090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Млн. руб.</a:t>
            </a:r>
            <a:endParaRPr lang="ru-RU" sz="1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62109" y="2420888"/>
            <a:ext cx="326181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8705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71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2025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85 114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6 180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7 093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3 951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11 079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47 866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3 989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923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4 072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339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41371</TotalTime>
  <Words>6945</Words>
  <Application>Microsoft Office PowerPoint</Application>
  <PresentationFormat>Экран (4:3)</PresentationFormat>
  <Paragraphs>1563</Paragraphs>
  <Slides>54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9" baseType="lpstr">
      <vt:lpstr>Arial</vt:lpstr>
      <vt:lpstr>Batang</vt:lpstr>
      <vt:lpstr>Book Antiqua</vt:lpstr>
      <vt:lpstr>Calibri</vt:lpstr>
      <vt:lpstr>Cambria</vt:lpstr>
      <vt:lpstr>Garamond</vt:lpstr>
      <vt:lpstr>Liberation Serif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2025 год </vt:lpstr>
      <vt:lpstr>Структура и доля налоговых доходов бюджета на 2025 год</vt:lpstr>
      <vt:lpstr>Структура и доля неналоговых  доходов бюджета на 2025 год</vt:lpstr>
      <vt:lpstr>Структура и доля безвозмездных поступлений на 2025 год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SAMORYDOVA</cp:lastModifiedBy>
  <cp:revision>3052</cp:revision>
  <cp:lastPrinted>2024-12-11T04:39:04Z</cp:lastPrinted>
  <dcterms:created xsi:type="dcterms:W3CDTF">2014-02-20T03:04:54Z</dcterms:created>
  <dcterms:modified xsi:type="dcterms:W3CDTF">2024-12-18T06:34:39Z</dcterms:modified>
</cp:coreProperties>
</file>