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2.xml" ContentType="application/vnd.openxmlformats-officedocument.drawingml.chart+xml"/>
  <Override PartName="/ppt/drawings/drawing2.xml" ContentType="application/vnd.openxmlformats-officedocument.drawingml.chartshapes+xml"/>
  <Override PartName="/ppt/charts/chart13.xml" ContentType="application/vnd.openxmlformats-officedocument.drawingml.chart+xml"/>
  <Override PartName="/ppt/drawings/drawing3.xml" ContentType="application/vnd.openxmlformats-officedocument.drawingml.chartshapes+xml"/>
  <Override PartName="/ppt/charts/chart14.xml" ContentType="application/vnd.openxmlformats-officedocument.drawingml.chart+xml"/>
  <Override PartName="/ppt/drawings/drawing4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5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drawings/drawing6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27.xml" ContentType="application/vnd.openxmlformats-officedocument.drawingml.chart+xml"/>
  <Override PartName="/ppt/notesSlides/notesSlide9.xml" ContentType="application/vnd.openxmlformats-officedocument.presentationml.notesSl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37.xml" ContentType="application/vnd.openxmlformats-officedocument.drawingml.chart+xml"/>
  <Override PartName="/ppt/notesSlides/notesSlide11.xml" ContentType="application/vnd.openxmlformats-officedocument.presentationml.notesSlide+xml"/>
  <Override PartName="/ppt/charts/chart38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drawings/drawing8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drawings/drawing9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46.xml" ContentType="application/vnd.openxmlformats-officedocument.drawingml.chart+xml"/>
  <Override PartName="/ppt/notesSlides/notesSlide19.xml" ContentType="application/vnd.openxmlformats-officedocument.presentationml.notesSlide+xml"/>
  <Override PartName="/ppt/charts/chart47.xml" ContentType="application/vnd.openxmlformats-officedocument.drawingml.chart+xml"/>
  <Override PartName="/ppt/drawings/drawing10.xml" ContentType="application/vnd.openxmlformats-officedocument.drawingml.chartshapes+xml"/>
  <Override PartName="/ppt/charts/chart48.xml" ContentType="application/vnd.openxmlformats-officedocument.drawingml.chart+xml"/>
  <Override PartName="/ppt/drawings/drawing11.xml" ContentType="application/vnd.openxmlformats-officedocument.drawingml.chartshapes+xml"/>
  <Override PartName="/ppt/charts/chart49.xml" ContentType="application/vnd.openxmlformats-officedocument.drawingml.chart+xml"/>
  <Override PartName="/ppt/notesSlides/notesSlide20.xml" ContentType="application/vnd.openxmlformats-officedocument.presentationml.notesSlide+xml"/>
  <Override PartName="/ppt/charts/chart50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51.xml" ContentType="application/vnd.openxmlformats-officedocument.drawingml.chart+xml"/>
  <Override PartName="/ppt/notesSlides/notesSlide23.xml" ContentType="application/vnd.openxmlformats-officedocument.presentationml.notesSlide+xml"/>
  <Override PartName="/ppt/charts/chart52.xml" ContentType="application/vnd.openxmlformats-officedocument.drawingml.chart+xml"/>
  <Override PartName="/ppt/notesSlides/notesSlide24.xml" ContentType="application/vnd.openxmlformats-officedocument.presentationml.notesSlide+xml"/>
  <Override PartName="/ppt/charts/chart5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64" r:id="rId1"/>
  </p:sldMasterIdLst>
  <p:notesMasterIdLst>
    <p:notesMasterId r:id="rId56"/>
  </p:notesMasterIdLst>
  <p:sldIdLst>
    <p:sldId id="449" r:id="rId2"/>
    <p:sldId id="450" r:id="rId3"/>
    <p:sldId id="451" r:id="rId4"/>
    <p:sldId id="568" r:id="rId5"/>
    <p:sldId id="538" r:id="rId6"/>
    <p:sldId id="539" r:id="rId7"/>
    <p:sldId id="569" r:id="rId8"/>
    <p:sldId id="570" r:id="rId9"/>
    <p:sldId id="571" r:id="rId10"/>
    <p:sldId id="572" r:id="rId11"/>
    <p:sldId id="573" r:id="rId12"/>
    <p:sldId id="574" r:id="rId13"/>
    <p:sldId id="575" r:id="rId14"/>
    <p:sldId id="576" r:id="rId15"/>
    <p:sldId id="577" r:id="rId16"/>
    <p:sldId id="578" r:id="rId17"/>
    <p:sldId id="579" r:id="rId18"/>
    <p:sldId id="580" r:id="rId19"/>
    <p:sldId id="581" r:id="rId20"/>
    <p:sldId id="582" r:id="rId21"/>
    <p:sldId id="471" r:id="rId22"/>
    <p:sldId id="472" r:id="rId23"/>
    <p:sldId id="473" r:id="rId24"/>
    <p:sldId id="474" r:id="rId25"/>
    <p:sldId id="475" r:id="rId26"/>
    <p:sldId id="478" r:id="rId27"/>
    <p:sldId id="534" r:id="rId28"/>
    <p:sldId id="479" r:id="rId29"/>
    <p:sldId id="480" r:id="rId30"/>
    <p:sldId id="515" r:id="rId31"/>
    <p:sldId id="483" r:id="rId32"/>
    <p:sldId id="484" r:id="rId33"/>
    <p:sldId id="485" r:id="rId34"/>
    <p:sldId id="486" r:id="rId35"/>
    <p:sldId id="553" r:id="rId36"/>
    <p:sldId id="488" r:id="rId37"/>
    <p:sldId id="567" r:id="rId38"/>
    <p:sldId id="492" r:id="rId39"/>
    <p:sldId id="493" r:id="rId40"/>
    <p:sldId id="495" r:id="rId41"/>
    <p:sldId id="496" r:id="rId42"/>
    <p:sldId id="497" r:id="rId43"/>
    <p:sldId id="498" r:id="rId44"/>
    <p:sldId id="500" r:id="rId45"/>
    <p:sldId id="501" r:id="rId46"/>
    <p:sldId id="502" r:id="rId47"/>
    <p:sldId id="503" r:id="rId48"/>
    <p:sldId id="505" r:id="rId49"/>
    <p:sldId id="507" r:id="rId50"/>
    <p:sldId id="584" r:id="rId51"/>
    <p:sldId id="508" r:id="rId52"/>
    <p:sldId id="509" r:id="rId53"/>
    <p:sldId id="511" r:id="rId54"/>
    <p:sldId id="514" r:id="rId5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FB1"/>
    <a:srgbClr val="FFCCFF"/>
    <a:srgbClr val="CC99FF"/>
    <a:srgbClr val="FFFF99"/>
    <a:srgbClr val="CBBDB9"/>
    <a:srgbClr val="A68E86"/>
    <a:srgbClr val="99CCFF"/>
    <a:srgbClr val="4AEBFC"/>
    <a:srgbClr val="CAE6EE"/>
    <a:srgbClr val="DDFA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12" autoAdjust="0"/>
    <p:restoredTop sz="99086" autoAdjust="0"/>
  </p:normalViewPr>
  <p:slideViewPr>
    <p:cSldViewPr>
      <p:cViewPr varScale="1">
        <p:scale>
          <a:sx n="115" d="100"/>
          <a:sy n="115" d="100"/>
        </p:scale>
        <p:origin x="162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4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9.xlsx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3.xlsx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5.xlsx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46.xlsx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Excel47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9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0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1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5641832146155"/>
          <c:y val="4.1485845573530404E-2"/>
          <c:w val="0.66321592682780239"/>
          <c:h val="0.863510777731968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 бюджета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_-* #,##0\ _₽_-;\-* #,##0\ _₽_-;_-* "-"??\ _₽_-;_-@_-</c:formatCode>
                <c:ptCount val="3"/>
                <c:pt idx="0">
                  <c:v>737479.18</c:v>
                </c:pt>
                <c:pt idx="1">
                  <c:v>868806.26</c:v>
                </c:pt>
                <c:pt idx="2">
                  <c:v>1096791.43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95-4AD8-B2EC-240A2D614A4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_-* #,##0\ _₽_-;\-* #,##0\ _₽_-;_-* "-"??\ _₽_-;_-@_-</c:formatCode>
                <c:ptCount val="3"/>
                <c:pt idx="0">
                  <c:v>1625189.4</c:v>
                </c:pt>
                <c:pt idx="1">
                  <c:v>1551198.05</c:v>
                </c:pt>
                <c:pt idx="2">
                  <c:v>2422871.56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95-4AD8-B2EC-240A2D614A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100"/>
        <c:axId val="185121792"/>
        <c:axId val="87911808"/>
      </c:barChart>
      <c:catAx>
        <c:axId val="185121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Liberation Serif" pitchFamily="18" charset="0"/>
              </a:defRPr>
            </a:pPr>
            <a:endParaRPr lang="ru-RU"/>
          </a:p>
        </c:txPr>
        <c:crossAx val="87911808"/>
        <c:crosses val="autoZero"/>
        <c:auto val="1"/>
        <c:lblAlgn val="ctr"/>
        <c:lblOffset val="100"/>
        <c:noMultiLvlLbl val="0"/>
      </c:catAx>
      <c:valAx>
        <c:axId val="87911808"/>
        <c:scaling>
          <c:orientation val="minMax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Liberation Serif" pitchFamily="18" charset="0"/>
              </a:defRPr>
            </a:pPr>
            <a:endParaRPr lang="ru-RU"/>
          </a:p>
        </c:txPr>
        <c:crossAx val="185121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966937189128341"/>
          <c:y val="0.25453930810837422"/>
          <c:w val="0.17731977867668619"/>
          <c:h val="0.69361920116176756"/>
        </c:manualLayout>
      </c:layout>
      <c:overlay val="0"/>
      <c:txPr>
        <a:bodyPr/>
        <a:lstStyle/>
        <a:p>
          <a:pPr>
            <a:defRPr sz="1600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70651536802425"/>
          <c:y val="0.15537964482819594"/>
          <c:w val="0.7343942148190431"/>
          <c:h val="0.7721407938800456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Поступление НДФЛ в бюджет городского округа (тыс.руб.)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>
                <c:manualLayout>
                  <c:x val="1.4686825984852258E-2"/>
                  <c:y val="1.336131002279208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sz="1400" b="1" dirty="0" smtClean="0"/>
                      <a:t>434 849,1</a:t>
                    </a:r>
                    <a:endParaRPr lang="en-US" sz="1400" dirty="0"/>
                  </a:p>
                </c:rich>
              </c:tx>
              <c:spPr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ADA-45F0-99DF-5630F3CE87C9}"/>
                </c:ext>
              </c:extLst>
            </c:dLbl>
            <c:dLbl>
              <c:idx val="1"/>
              <c:layout>
                <c:manualLayout>
                  <c:x val="5.9786200779951004E-3"/>
                  <c:y val="4.9681490788973373E-3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sz="1400" b="1" dirty="0" smtClean="0"/>
                      <a:t>593 985,2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ADA-45F0-99DF-5630F3CE87C9}"/>
                </c:ext>
              </c:extLst>
            </c:dLbl>
            <c:dLbl>
              <c:idx val="2"/>
              <c:layout>
                <c:manualLayout>
                  <c:x val="-4.2468940232694451E-2"/>
                  <c:y val="4.9681490788973373E-3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sz="1400" b="1" dirty="0" smtClean="0"/>
                      <a:t>774 826,1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ADA-45F0-99DF-5630F3CE87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434849.1</c:v>
                </c:pt>
                <c:pt idx="1">
                  <c:v>593985.19999999995</c:v>
                </c:pt>
                <c:pt idx="2">
                  <c:v>774826.1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DA-45F0-99DF-5630F3CE87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88437504"/>
        <c:axId val="201514304"/>
      </c:barChart>
      <c:catAx>
        <c:axId val="1884375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01514304"/>
        <c:crosses val="autoZero"/>
        <c:auto val="1"/>
        <c:lblAlgn val="ctr"/>
        <c:lblOffset val="100"/>
        <c:noMultiLvlLbl val="0"/>
      </c:catAx>
      <c:valAx>
        <c:axId val="201514304"/>
        <c:scaling>
          <c:orientation val="minMax"/>
          <c:max val="800000"/>
          <c:min val="200000"/>
        </c:scaling>
        <c:delete val="0"/>
        <c:axPos val="b"/>
        <c:majorGridlines/>
        <c:numFmt formatCode="#,##0.0" sourceLinked="1"/>
        <c:majorTickMark val="out"/>
        <c:minorTickMark val="none"/>
        <c:tickLblPos val="nextTo"/>
        <c:spPr>
          <a:ln w="9525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/>
            </a:pPr>
            <a:endParaRPr lang="ru-RU"/>
          </a:p>
        </c:txPr>
        <c:crossAx val="188437504"/>
        <c:crosses val="autoZero"/>
        <c:crossBetween val="between"/>
      </c:valAx>
      <c:spPr>
        <a:ln w="0">
          <a:noFill/>
        </a:ln>
      </c:spPr>
    </c:plotArea>
    <c:legend>
      <c:legendPos val="t"/>
      <c:layout>
        <c:manualLayout>
          <c:xMode val="edge"/>
          <c:yMode val="edge"/>
          <c:x val="4.9999952112600506E-2"/>
          <c:y val="1.6033572027350496E-2"/>
          <c:w val="0.89999985633780155"/>
          <c:h val="0.12151090956223719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solidFill>
        <a:schemeClr val="bg1">
          <a:lumMod val="65000"/>
        </a:schemeClr>
      </a:solidFill>
    </a:ln>
    <a:effectLst/>
    <a:scene3d>
      <a:camera prst="orthographicFront"/>
      <a:lightRig rig="threePt" dir="t"/>
    </a:scene3d>
  </c:spPr>
  <c:txPr>
    <a:bodyPr/>
    <a:lstStyle/>
    <a:p>
      <a:pPr>
        <a:defRPr sz="1800">
          <a:latin typeface="Liberation Serif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81231652226968"/>
          <c:y val="0.15319111648001552"/>
          <c:w val="0.71946596329221379"/>
          <c:h val="0.766134553124771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Норматив отчислений в бюджет ГО по налогу на доходы физических лиц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effectLst/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>
                <c:manualLayout>
                  <c:x val="-0.19945915971022377"/>
                  <c:y val="-1.9559642042902901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BD1-4084-A5F2-34FB1E691DDC}"/>
                </c:ext>
              </c:extLst>
            </c:dLbl>
            <c:dLbl>
              <c:idx val="1"/>
              <c:layout>
                <c:manualLayout>
                  <c:x val="-0.14049757183288494"/>
                  <c:y val="-7.1001500615737592E-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BD1-4084-A5F2-34FB1E691DDC}"/>
                </c:ext>
              </c:extLst>
            </c:dLbl>
            <c:dLbl>
              <c:idx val="2"/>
              <c:layout>
                <c:manualLayout>
                  <c:x val="-0.16740136218386295"/>
                  <c:y val="2.555076040064407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BD1-4084-A5F2-34FB1E691DD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0.44</c:v>
                </c:pt>
                <c:pt idx="1">
                  <c:v>0.48</c:v>
                </c:pt>
                <c:pt idx="2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D1-4084-A5F2-34FB1E691D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88293632"/>
        <c:axId val="201589888"/>
      </c:barChart>
      <c:catAx>
        <c:axId val="188293632"/>
        <c:scaling>
          <c:orientation val="minMax"/>
        </c:scaling>
        <c:delete val="0"/>
        <c:axPos val="l"/>
        <c:numFmt formatCode="0.0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01589888"/>
        <c:crosses val="autoZero"/>
        <c:auto val="1"/>
        <c:lblAlgn val="ctr"/>
        <c:lblOffset val="100"/>
        <c:noMultiLvlLbl val="0"/>
      </c:catAx>
      <c:valAx>
        <c:axId val="201589888"/>
        <c:scaling>
          <c:orientation val="minMax"/>
          <c:max val="0.60000000000000009"/>
          <c:min val="0"/>
        </c:scaling>
        <c:delete val="0"/>
        <c:axPos val="b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0%" sourceLinked="1"/>
        <c:majorTickMark val="none"/>
        <c:minorTickMark val="none"/>
        <c:tickLblPos val="nextTo"/>
        <c:spPr>
          <a:ln w="9525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1100"/>
            </a:pPr>
            <a:endParaRPr lang="ru-RU"/>
          </a:p>
        </c:txPr>
        <c:crossAx val="188293632"/>
        <c:crosses val="autoZero"/>
        <c:crossBetween val="between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5.0000094151497407E-2"/>
          <c:y val="1.5117367911501879E-2"/>
          <c:w val="0.89701050165800789"/>
          <c:h val="0.11096184930938806"/>
        </c:manualLayout>
      </c:layout>
      <c:overlay val="0"/>
      <c:txPr>
        <a:bodyPr/>
        <a:lstStyle/>
        <a:p>
          <a:pPr>
            <a:defRPr sz="1700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bg1">
          <a:lumMod val="65000"/>
        </a:schemeClr>
      </a:solidFill>
    </a:ln>
    <a:scene3d>
      <a:camera prst="orthographicFront"/>
      <a:lightRig rig="threePt" dir="t"/>
    </a:scene3d>
  </c:spPr>
  <c:txPr>
    <a:bodyPr/>
    <a:lstStyle/>
    <a:p>
      <a:pPr>
        <a:defRPr sz="1800">
          <a:latin typeface="Liberation Serif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10"/>
      <c:rAngAx val="1"/>
    </c:view3D>
    <c:floor>
      <c:thickness val="0"/>
    </c:floor>
    <c:sideWall>
      <c:thickness val="0"/>
      <c:spPr>
        <a:ln w="6350"/>
      </c:spPr>
    </c:sideWall>
    <c:backWall>
      <c:thickness val="0"/>
      <c:spPr>
        <a:ln w="6350"/>
      </c:spPr>
    </c:backWall>
    <c:plotArea>
      <c:layout>
        <c:manualLayout>
          <c:layoutTarget val="inner"/>
          <c:xMode val="edge"/>
          <c:yMode val="edge"/>
          <c:x val="0.16935391164199648"/>
          <c:y val="5.7204170296867599E-2"/>
          <c:w val="0.8241138906669554"/>
          <c:h val="0.806295280056601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0-DBAC-4B14-B2CF-CF37BA3B448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DBAC-4B14-B2CF-CF37BA3B448A}"/>
              </c:ext>
            </c:extLst>
          </c:dPt>
          <c:dLbls>
            <c:dLbl>
              <c:idx val="0"/>
              <c:layout>
                <c:manualLayout>
                  <c:x val="2.8568866305077757E-2"/>
                  <c:y val="0.180005584174857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BAC-4B14-B2CF-CF37BA3B448A}"/>
                </c:ext>
              </c:extLst>
            </c:dLbl>
            <c:dLbl>
              <c:idx val="1"/>
              <c:layout>
                <c:manualLayout>
                  <c:x val="4.7242172536896214E-2"/>
                  <c:y val="0.194525535174454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BAC-4B14-B2CF-CF37BA3B448A}"/>
                </c:ext>
              </c:extLst>
            </c:dLbl>
            <c:dLbl>
              <c:idx val="2"/>
              <c:layout>
                <c:manualLayout>
                  <c:x val="4.7861152130230587E-2"/>
                  <c:y val="0.241318168948969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BAC-4B14-B2CF-CF37BA3B44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solidFill>
                      <a:schemeClr val="tx2">
                        <a:lumMod val="5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22383</c:v>
                </c:pt>
                <c:pt idx="1">
                  <c:v>25378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AC-4B14-B2CF-CF37BA3B44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"/>
        <c:gapDepth val="14"/>
        <c:shape val="cylinder"/>
        <c:axId val="188438528"/>
        <c:axId val="201512576"/>
        <c:axId val="0"/>
      </c:bar3DChart>
      <c:catAx>
        <c:axId val="188438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="1" baseline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201512576"/>
        <c:crosses val="autoZero"/>
        <c:auto val="1"/>
        <c:lblAlgn val="ctr"/>
        <c:lblOffset val="100"/>
        <c:noMultiLvlLbl val="0"/>
      </c:catAx>
      <c:valAx>
        <c:axId val="201512576"/>
        <c:scaling>
          <c:orientation val="minMax"/>
          <c:min val="0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100" baseline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8843852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3175">
      <a:solidFill>
        <a:schemeClr val="accent1"/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rAngAx val="1"/>
    </c:view3D>
    <c:floor>
      <c:thickness val="0"/>
    </c:floor>
    <c:sideWall>
      <c:thickness val="0"/>
      <c:spPr>
        <a:noFill/>
        <a:ln w="3175"/>
      </c:spPr>
    </c:sideWall>
    <c:backWall>
      <c:thickness val="0"/>
      <c:spPr>
        <a:noFill/>
        <a:ln w="3175"/>
      </c:spPr>
    </c:backWall>
    <c:plotArea>
      <c:layout>
        <c:manualLayout>
          <c:layoutTarget val="inner"/>
          <c:xMode val="edge"/>
          <c:yMode val="edge"/>
          <c:x val="0.19232856240905483"/>
          <c:y val="4.4834098893226426E-2"/>
          <c:w val="0.80762777770454885"/>
          <c:h val="0.787627398125354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0-BD95-4338-9972-1F72377CE42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BD95-4338-9972-1F72377CE424}"/>
              </c:ext>
            </c:extLst>
          </c:dPt>
          <c:dLbls>
            <c:dLbl>
              <c:idx val="0"/>
              <c:layout>
                <c:manualLayout>
                  <c:x val="3.6270216680255866E-2"/>
                  <c:y val="0.153977043486396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D95-4338-9972-1F72377CE424}"/>
                </c:ext>
              </c:extLst>
            </c:dLbl>
            <c:dLbl>
              <c:idx val="1"/>
              <c:layout>
                <c:manualLayout>
                  <c:x val="4.4856804528494124E-2"/>
                  <c:y val="0.202313542222907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D95-4338-9972-1F72377CE424}"/>
                </c:ext>
              </c:extLst>
            </c:dLbl>
            <c:dLbl>
              <c:idx val="2"/>
              <c:layout>
                <c:manualLayout>
                  <c:x val="2.8726563338536772E-2"/>
                  <c:y val="0.175940246405370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95-4338-9972-1F72377CE4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5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7529</c:v>
                </c:pt>
                <c:pt idx="1">
                  <c:v>13941.7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95-4338-9972-1F72377CE4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"/>
        <c:gapDepth val="96"/>
        <c:shape val="cylinder"/>
        <c:axId val="188439040"/>
        <c:axId val="201593920"/>
        <c:axId val="0"/>
      </c:bar3DChart>
      <c:catAx>
        <c:axId val="188439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201593920"/>
        <c:crosses val="autoZero"/>
        <c:auto val="1"/>
        <c:lblAlgn val="ctr"/>
        <c:lblOffset val="100"/>
        <c:noMultiLvlLbl val="0"/>
      </c:catAx>
      <c:valAx>
        <c:axId val="201593920"/>
        <c:scaling>
          <c:orientation val="minMax"/>
          <c:max val="15000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88439040"/>
        <c:crosses val="autoZero"/>
        <c:crossBetween val="between"/>
        <c:majorUnit val="3000"/>
      </c:valAx>
      <c:spPr>
        <a:ln w="3175"/>
      </c:spPr>
    </c:plotArea>
    <c:plotVisOnly val="1"/>
    <c:dispBlanksAs val="gap"/>
    <c:showDLblsOverMax val="0"/>
  </c:chart>
  <c:spPr>
    <a:solidFill>
      <a:schemeClr val="bg1"/>
    </a:solidFill>
    <a:ln w="3175"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50"/>
      <c:depthPercent val="10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0.17281197683016078"/>
          <c:y val="0.16292509821797338"/>
          <c:w val="0.82717174145401473"/>
          <c:h val="0.710686354320952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A382-4378-AA67-7CA84B8E762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382-4378-AA67-7CA84B8E7627}"/>
              </c:ext>
            </c:extLst>
          </c:dPt>
          <c:dLbls>
            <c:dLbl>
              <c:idx val="0"/>
              <c:layout>
                <c:manualLayout>
                  <c:x val="4.3623744871259515E-2"/>
                  <c:y val="0.190455778338062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382-4378-AA67-7CA84B8E7627}"/>
                </c:ext>
              </c:extLst>
            </c:dLbl>
            <c:dLbl>
              <c:idx val="1"/>
              <c:layout>
                <c:manualLayout>
                  <c:x val="3.885381782976495E-2"/>
                  <c:y val="0.205628522753649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382-4378-AA67-7CA84B8E7627}"/>
                </c:ext>
              </c:extLst>
            </c:dLbl>
            <c:dLbl>
              <c:idx val="2"/>
              <c:layout>
                <c:manualLayout>
                  <c:x val="4.2058066345118744E-2"/>
                  <c:y val="0.180858190993964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82-4378-AA67-7CA84B8E76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solidFill>
                      <a:schemeClr val="tx2">
                        <a:lumMod val="5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87799</c:v>
                </c:pt>
                <c:pt idx="1">
                  <c:v>119556.7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17-4C31-BE07-2816A914C1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gapDepth val="8"/>
        <c:shape val="cylinder"/>
        <c:axId val="188439552"/>
        <c:axId val="201595648"/>
        <c:axId val="0"/>
      </c:bar3DChart>
      <c:catAx>
        <c:axId val="188439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B050"/>
            </a:solidFill>
          </a:ln>
        </c:spPr>
        <c:txPr>
          <a:bodyPr/>
          <a:lstStyle/>
          <a:p>
            <a:pPr>
              <a:defRPr sz="1300" b="1" baseline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201595648"/>
        <c:crosses val="autoZero"/>
        <c:auto val="1"/>
        <c:lblAlgn val="ctr"/>
        <c:lblOffset val="100"/>
        <c:noMultiLvlLbl val="0"/>
      </c:catAx>
      <c:valAx>
        <c:axId val="201595648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100" baseline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88439552"/>
        <c:crosses val="autoZero"/>
        <c:crossBetween val="between"/>
        <c:majorUnit val="20000"/>
      </c:valAx>
      <c:spPr>
        <a:solidFill>
          <a:schemeClr val="bg1"/>
        </a:solidFill>
        <a:ln w="6350">
          <a:noFill/>
        </a:ln>
      </c:spPr>
    </c:plotArea>
    <c:plotVisOnly val="1"/>
    <c:dispBlanksAs val="gap"/>
    <c:showDLblsOverMax val="0"/>
  </c:chart>
  <c:spPr>
    <a:solidFill>
      <a:schemeClr val="bg1"/>
    </a:solidFill>
    <a:ln w="12700">
      <a:solidFill>
        <a:schemeClr val="accent1">
          <a:alpha val="67000"/>
        </a:schemeClr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2">
                    <a:lumMod val="75000"/>
                  </a:schemeClr>
                </a:solidFill>
              </a:defRPr>
            </a:pPr>
            <a:r>
              <a:rPr lang="ru-RU" sz="1550" dirty="0">
                <a:solidFill>
                  <a:schemeClr val="accent2">
                    <a:lumMod val="75000"/>
                  </a:schemeClr>
                </a:solidFill>
                <a:latin typeface="Liberation Serif" pitchFamily="18" charset="0"/>
              </a:rPr>
              <a:t>Налог на имущество физических лиц</a:t>
            </a:r>
          </a:p>
        </c:rich>
      </c:tx>
      <c:layout>
        <c:manualLayout>
          <c:xMode val="edge"/>
          <c:yMode val="edge"/>
          <c:x val="0.1401665597761865"/>
          <c:y val="3.3069242306410396E-2"/>
        </c:manualLayout>
      </c:layout>
      <c:overlay val="0"/>
    </c:title>
    <c:autoTitleDeleted val="0"/>
    <c:view3D>
      <c:rotX val="10"/>
      <c:rotY val="20"/>
      <c:depthPercent val="10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0.25913688161632836"/>
          <c:y val="0.32313944885046486"/>
          <c:w val="0.71566750519783517"/>
          <c:h val="0.502810617657919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6038-419F-94D4-D2B928605F5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038-419F-94D4-D2B928605F5E}"/>
              </c:ext>
            </c:extLst>
          </c:dPt>
          <c:dLbls>
            <c:dLbl>
              <c:idx val="0"/>
              <c:layout>
                <c:manualLayout>
                  <c:x val="3.192415942388168E-2"/>
                  <c:y val="0.18415658645434604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Liberation Serif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038-419F-94D4-D2B928605F5E}"/>
                </c:ext>
              </c:extLst>
            </c:dLbl>
            <c:dLbl>
              <c:idx val="1"/>
              <c:layout>
                <c:manualLayout>
                  <c:x val="1.7413457174550027E-2"/>
                  <c:y val="0.19480571903735458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latin typeface="Liberation Serif" pitchFamily="18" charset="0"/>
                      </a:rPr>
                      <a:t> 14 917   </a:t>
                    </a:r>
                    <a:endParaRPr lang="en-US" sz="1400" b="1" dirty="0">
                      <a:latin typeface="Liberation Serif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038-419F-94D4-D2B928605F5E}"/>
                </c:ext>
              </c:extLst>
            </c:dLbl>
            <c:dLbl>
              <c:idx val="2"/>
              <c:layout>
                <c:manualLayout>
                  <c:x val="2.6120185761825041E-2"/>
                  <c:y val="0.19993218532781129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 </a:t>
                    </a:r>
                    <a:r>
                      <a:rPr lang="en-US" sz="1200" b="1" dirty="0">
                        <a:latin typeface="Liberation Serif" pitchFamily="18" charset="0"/>
                      </a:rPr>
                      <a:t>17 296   </a:t>
                    </a:r>
                    <a:endParaRPr lang="en-US" sz="1400" b="1" dirty="0">
                      <a:latin typeface="Liberation Serif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38-419F-94D4-D2B928605F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_-* #,##0\ _₽_-;\-* #,##0\ _₽_-;_-* "-"??\ _₽_-;_-@_-</c:formatCode>
                <c:ptCount val="2"/>
                <c:pt idx="0">
                  <c:v>14916.9</c:v>
                </c:pt>
                <c:pt idx="1">
                  <c:v>17296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038-419F-94D4-D2B928605F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"/>
        <c:gapDepth val="30"/>
        <c:shape val="cylinder"/>
        <c:axId val="188563456"/>
        <c:axId val="87933504"/>
        <c:axId val="0"/>
      </c:bar3DChart>
      <c:catAx>
        <c:axId val="188563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/>
        </c:spPr>
        <c:txPr>
          <a:bodyPr/>
          <a:lstStyle/>
          <a:p>
            <a:pPr>
              <a:defRPr sz="1400" b="1">
                <a:latin typeface="Liberation Serif" pitchFamily="18" charset="0"/>
              </a:defRPr>
            </a:pPr>
            <a:endParaRPr lang="ru-RU"/>
          </a:p>
        </c:txPr>
        <c:crossAx val="87933504"/>
        <c:crosses val="autoZero"/>
        <c:auto val="1"/>
        <c:lblAlgn val="ctr"/>
        <c:lblOffset val="100"/>
        <c:noMultiLvlLbl val="0"/>
      </c:catAx>
      <c:valAx>
        <c:axId val="8793350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100" b="0">
                <a:latin typeface="Liberation Serif" pitchFamily="18" charset="0"/>
              </a:defRPr>
            </a:pPr>
            <a:endParaRPr lang="ru-RU"/>
          </a:p>
        </c:txPr>
        <c:crossAx val="18856345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3175">
      <a:solidFill>
        <a:schemeClr val="accent1"/>
      </a:solidFill>
    </a:ln>
    <a:effectLst>
      <a:glow>
        <a:schemeClr val="accent1">
          <a:alpha val="35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2">
                    <a:lumMod val="75000"/>
                  </a:schemeClr>
                </a:solidFill>
              </a:defRPr>
            </a:pPr>
            <a:r>
              <a:rPr lang="ru-RU" sz="1550" dirty="0">
                <a:solidFill>
                  <a:schemeClr val="accent2">
                    <a:lumMod val="75000"/>
                  </a:schemeClr>
                </a:solidFill>
                <a:latin typeface="Liberation Serif" pitchFamily="18" charset="0"/>
              </a:rPr>
              <a:t>Налог на </a:t>
            </a:r>
            <a:r>
              <a:rPr lang="ru-RU" sz="1550" dirty="0" smtClean="0">
                <a:solidFill>
                  <a:schemeClr val="accent2">
                    <a:lumMod val="75000"/>
                  </a:schemeClr>
                </a:solidFill>
                <a:latin typeface="Liberation Serif" pitchFamily="18" charset="0"/>
              </a:rPr>
              <a:t>доходы физических лиц</a:t>
            </a:r>
            <a:endParaRPr lang="ru-RU" sz="1550" dirty="0">
              <a:solidFill>
                <a:schemeClr val="accent2">
                  <a:lumMod val="75000"/>
                </a:schemeClr>
              </a:solidFill>
              <a:latin typeface="Liberation Serif" pitchFamily="18" charset="0"/>
            </a:endParaRPr>
          </a:p>
        </c:rich>
      </c:tx>
      <c:layout>
        <c:manualLayout>
          <c:xMode val="edge"/>
          <c:yMode val="edge"/>
          <c:x val="0.24997632838775491"/>
          <c:y val="0"/>
        </c:manualLayout>
      </c:layout>
      <c:overlay val="0"/>
    </c:title>
    <c:autoTitleDeleted val="0"/>
    <c:view3D>
      <c:rotX val="10"/>
      <c:rotY val="20"/>
      <c:depthPercent val="10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0.27140829049297555"/>
          <c:y val="0.21486903501950075"/>
          <c:w val="0.72859170950702445"/>
          <c:h val="0.644398794870745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FEA9-4206-A202-94157788DFC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EA9-4206-A202-94157788DFC7}"/>
              </c:ext>
            </c:extLst>
          </c:dPt>
          <c:dLbls>
            <c:dLbl>
              <c:idx val="0"/>
              <c:layout>
                <c:manualLayout>
                  <c:x val="3.1924798759733766E-2"/>
                  <c:y val="0.1891313546860807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Liberation Serif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EA9-4206-A202-94157788DFC7}"/>
                </c:ext>
              </c:extLst>
            </c:dLbl>
            <c:dLbl>
              <c:idx val="1"/>
              <c:layout>
                <c:manualLayout>
                  <c:x val="1.7413457174550027E-2"/>
                  <c:y val="0.19480571903735458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latin typeface="Liberation Serif" pitchFamily="18" charset="0"/>
                      </a:rPr>
                      <a:t> </a:t>
                    </a:r>
                    <a:r>
                      <a:rPr lang="en-US" sz="1200" b="1" dirty="0" smtClean="0">
                        <a:latin typeface="Liberation Serif" pitchFamily="18" charset="0"/>
                      </a:rPr>
                      <a:t>593 985   </a:t>
                    </a:r>
                    <a:endParaRPr lang="en-US" sz="1400" b="1" dirty="0">
                      <a:latin typeface="Liberation Serif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EA9-4206-A202-94157788DFC7}"/>
                </c:ext>
              </c:extLst>
            </c:dLbl>
            <c:dLbl>
              <c:idx val="2"/>
              <c:layout>
                <c:manualLayout>
                  <c:x val="2.6120185761825041E-2"/>
                  <c:y val="0.19993218532781129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 </a:t>
                    </a:r>
                    <a:r>
                      <a:rPr lang="en-US" sz="1200" b="1" dirty="0" smtClean="0">
                        <a:latin typeface="Liberation Serif" pitchFamily="18" charset="0"/>
                      </a:rPr>
                      <a:t>7</a:t>
                    </a:r>
                    <a:r>
                      <a:rPr lang="ru-RU" sz="1200" b="1" dirty="0" smtClean="0">
                        <a:latin typeface="Liberation Serif" pitchFamily="18" charset="0"/>
                      </a:rPr>
                      <a:t>74 826</a:t>
                    </a:r>
                    <a:r>
                      <a:rPr lang="en-US" sz="1200" b="1" dirty="0" smtClean="0">
                        <a:latin typeface="Liberation Serif" pitchFamily="18" charset="0"/>
                      </a:rPr>
                      <a:t>   </a:t>
                    </a:r>
                    <a:endParaRPr lang="en-US" sz="1400" b="1" dirty="0">
                      <a:latin typeface="Liberation Serif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EA9-4206-A202-94157788DF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_-* #,##0\ _₽_-;\-* #,##0\ _₽_-;_-* "-"??\ _₽_-;_-@_-</c:formatCode>
                <c:ptCount val="2"/>
                <c:pt idx="0">
                  <c:v>593985.19999999995</c:v>
                </c:pt>
                <c:pt idx="1">
                  <c:v>774826.1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EA9-4206-A202-94157788DF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"/>
        <c:gapDepth val="30"/>
        <c:shape val="cylinder"/>
        <c:axId val="188563968"/>
        <c:axId val="87935232"/>
        <c:axId val="0"/>
      </c:bar3DChart>
      <c:catAx>
        <c:axId val="188563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/>
        </c:spPr>
        <c:txPr>
          <a:bodyPr/>
          <a:lstStyle/>
          <a:p>
            <a:pPr>
              <a:defRPr sz="1400" b="1">
                <a:latin typeface="Liberation Serif" pitchFamily="18" charset="0"/>
              </a:defRPr>
            </a:pPr>
            <a:endParaRPr lang="ru-RU"/>
          </a:p>
        </c:txPr>
        <c:crossAx val="87935232"/>
        <c:crosses val="autoZero"/>
        <c:auto val="1"/>
        <c:lblAlgn val="ctr"/>
        <c:lblOffset val="100"/>
        <c:noMultiLvlLbl val="0"/>
      </c:catAx>
      <c:valAx>
        <c:axId val="8793523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100" b="0">
                <a:latin typeface="Liberation Serif" pitchFamily="18" charset="0"/>
              </a:defRPr>
            </a:pPr>
            <a:endParaRPr lang="ru-RU"/>
          </a:p>
        </c:txPr>
        <c:crossAx val="18856396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12700">
      <a:solidFill>
        <a:schemeClr val="accent1"/>
      </a:solidFill>
    </a:ln>
    <a:effectLst>
      <a:glow>
        <a:schemeClr val="accent1">
          <a:alpha val="35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10"/>
      <c:rAngAx val="1"/>
    </c:view3D>
    <c:floor>
      <c:thickness val="0"/>
    </c:floor>
    <c:sideWall>
      <c:thickness val="0"/>
      <c:spPr>
        <a:ln w="6350"/>
      </c:spPr>
    </c:sideWall>
    <c:backWall>
      <c:thickness val="0"/>
      <c:spPr>
        <a:ln w="6350"/>
      </c:spPr>
    </c:backWall>
    <c:plotArea>
      <c:layout>
        <c:manualLayout>
          <c:layoutTarget val="inner"/>
          <c:xMode val="edge"/>
          <c:yMode val="edge"/>
          <c:x val="0.16935391164199648"/>
          <c:y val="5.7204170296867599E-2"/>
          <c:w val="0.8241138906669554"/>
          <c:h val="0.806295280056601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0-DBAC-4B14-B2CF-CF37BA3B448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DBAC-4B14-B2CF-CF37BA3B448A}"/>
              </c:ext>
            </c:extLst>
          </c:dPt>
          <c:dLbls>
            <c:dLbl>
              <c:idx val="0"/>
              <c:layout>
                <c:manualLayout>
                  <c:x val="2.8568866305077757E-2"/>
                  <c:y val="0.180005584174857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BAC-4B14-B2CF-CF37BA3B448A}"/>
                </c:ext>
              </c:extLst>
            </c:dLbl>
            <c:dLbl>
              <c:idx val="1"/>
              <c:layout>
                <c:manualLayout>
                  <c:x val="4.7242172536896214E-2"/>
                  <c:y val="0.194525535174454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BAC-4B14-B2CF-CF37BA3B448A}"/>
                </c:ext>
              </c:extLst>
            </c:dLbl>
            <c:dLbl>
              <c:idx val="2"/>
              <c:layout>
                <c:manualLayout>
                  <c:x val="3.4294481266129578E-2"/>
                  <c:y val="0.229939056950661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BAC-4B14-B2CF-CF37BA3B44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solidFill>
                      <a:schemeClr val="tx2">
                        <a:lumMod val="5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63313.3</c:v>
                </c:pt>
                <c:pt idx="1">
                  <c:v>70038.100000000006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AC-4B14-B2CF-CF37BA3B44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"/>
        <c:gapDepth val="14"/>
        <c:shape val="cylinder"/>
        <c:axId val="213272576"/>
        <c:axId val="87937536"/>
        <c:axId val="0"/>
      </c:bar3DChart>
      <c:catAx>
        <c:axId val="213272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="1" baseline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87937536"/>
        <c:crosses val="autoZero"/>
        <c:auto val="1"/>
        <c:lblAlgn val="ctr"/>
        <c:lblOffset val="100"/>
        <c:noMultiLvlLbl val="0"/>
      </c:catAx>
      <c:valAx>
        <c:axId val="87937536"/>
        <c:scaling>
          <c:orientation val="minMax"/>
          <c:min val="0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100" baseline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213272576"/>
        <c:crosses val="autoZero"/>
        <c:crossBetween val="between"/>
        <c:majorUnit val="15000"/>
      </c:valAx>
    </c:plotArea>
    <c:plotVisOnly val="1"/>
    <c:dispBlanksAs val="gap"/>
    <c:showDLblsOverMax val="0"/>
  </c:chart>
  <c:spPr>
    <a:solidFill>
      <a:schemeClr val="bg1"/>
    </a:solidFill>
    <a:ln w="3175">
      <a:solidFill>
        <a:schemeClr val="accent1"/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"/>
      <c:rotY val="10"/>
      <c:rAngAx val="1"/>
    </c:view3D>
    <c:floor>
      <c:thickness val="0"/>
    </c:floor>
    <c:sideWall>
      <c:thickness val="0"/>
      <c:spPr>
        <a:ln w="9525"/>
        <a:effectLst>
          <a:outerShdw sx="1000" sy="1000" algn="ctr" rotWithShape="0">
            <a:srgbClr val="000000"/>
          </a:outerShdw>
        </a:effectLst>
      </c:spPr>
    </c:sideWall>
    <c:backWall>
      <c:thickness val="0"/>
      <c:spPr>
        <a:ln w="9525"/>
        <a:effectLst>
          <a:outerShdw sx="1000" sy="1000" algn="ctr" rotWithShape="0">
            <a:srgbClr val="000000"/>
          </a:outerShdw>
        </a:effectLst>
      </c:spPr>
    </c:backWall>
    <c:plotArea>
      <c:layout>
        <c:manualLayout>
          <c:layoutTarget val="inner"/>
          <c:xMode val="edge"/>
          <c:yMode val="edge"/>
          <c:x val="0.21484258159349817"/>
          <c:y val="0.22055361904232862"/>
          <c:w val="0.78449723534991833"/>
          <c:h val="0.688787617348072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0802-43AE-A5FF-CD5398467647}"/>
              </c:ext>
            </c:extLst>
          </c:dPt>
          <c:dLbls>
            <c:dLbl>
              <c:idx val="0"/>
              <c:layout>
                <c:manualLayout>
                  <c:x val="1.251148862247629E-2"/>
                  <c:y val="0.319114337251101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802-43AE-A5FF-CD53984676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Арендная плата за земельные участки</c:v>
                </c:pt>
              </c:strCache>
            </c:strRef>
          </c:cat>
          <c:val>
            <c:numRef>
              <c:f>Лист1!$B$2</c:f>
              <c:numCache>
                <c:formatCode>_-* #,##0\ _₽_-;\-* #,##0\ _₽_-;_-* "-"??\ _₽_-;_-@_-</c:formatCode>
                <c:ptCount val="1"/>
                <c:pt idx="0">
                  <c:v>39521.300000000003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02-43AE-A5FF-CD53984676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8079102321964223E-2"/>
                  <c:y val="0.223024264665037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802-43AE-A5FF-CD53984676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Арендная плата за земельные участки</c:v>
                </c:pt>
              </c:strCache>
            </c:str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35719.9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02-43AE-A5FF-CD53984676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122"/>
        <c:shape val="cylinder"/>
        <c:axId val="213166592"/>
        <c:axId val="201591040"/>
        <c:axId val="0"/>
      </c:bar3DChart>
      <c:dateAx>
        <c:axId val="213166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200" b="1" i="0" baseline="0">
                <a:solidFill>
                  <a:srgbClr val="024442"/>
                </a:solidFill>
                <a:latin typeface="Liberation Serif" pitchFamily="18" charset="0"/>
              </a:defRPr>
            </a:pPr>
            <a:endParaRPr lang="ru-RU"/>
          </a:p>
        </c:txPr>
        <c:crossAx val="201591040"/>
        <c:crosses val="autoZero"/>
        <c:auto val="0"/>
        <c:lblOffset val="100"/>
        <c:baseTimeUnit val="days"/>
      </c:dateAx>
      <c:valAx>
        <c:axId val="201591040"/>
        <c:scaling>
          <c:orientation val="minMax"/>
          <c:max val="40000"/>
          <c:min val="0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Liberation Serif" pitchFamily="18" charset="0"/>
              </a:defRPr>
            </a:pPr>
            <a:endParaRPr lang="ru-RU"/>
          </a:p>
        </c:txPr>
        <c:crossAx val="213166592"/>
        <c:crosses val="autoZero"/>
        <c:crossBetween val="between"/>
        <c:majorUnit val="10000"/>
      </c:valAx>
      <c:spPr>
        <a:solidFill>
          <a:srgbClr val="DDFAFB"/>
        </a:solidFill>
      </c:spPr>
    </c:plotArea>
    <c:legend>
      <c:legendPos val="b"/>
      <c:layout>
        <c:manualLayout>
          <c:xMode val="edge"/>
          <c:yMode val="edge"/>
          <c:x val="0.2818522300940921"/>
          <c:y val="0.93151817523146829"/>
          <c:w val="0.42109957867929204"/>
          <c:h val="6.8481824768531666E-2"/>
        </c:manualLayout>
      </c:layout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 rad="190500">
        <a:schemeClr val="accent1">
          <a:alpha val="40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985500714974322"/>
          <c:y val="9.048563603878787E-2"/>
          <c:w val="0.72448548659339351"/>
          <c:h val="0.705112506570830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9.9324838405829424E-3"/>
                  <c:y val="0.17190636004687063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Liberation Serif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AE8-4A51-9947-DD919EFB72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Плата за негативное воздействие на окружающую среду</c:v>
                </c:pt>
              </c:strCache>
            </c:strRef>
          </c:cat>
          <c:val>
            <c:numRef>
              <c:f>Лист1!$B$2</c:f>
              <c:numCache>
                <c:formatCode>_-* #,##0\ _₽_-;\-* #,##0\ _₽_-;_-* "-"??\ _₽_-;_-@_-</c:formatCode>
                <c:ptCount val="1"/>
                <c:pt idx="0">
                  <c:v>8200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E8-4A51-9947-DD919EFB723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4135531115070741E-2"/>
                  <c:y val="0.157445106107602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AE8-4A51-9947-DD919EFB72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Плата за негативное воздействие на окружающую среду</c:v>
                </c:pt>
              </c:strCache>
            </c:str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4808.6000000000004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E8-4A51-9947-DD919EFB72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44"/>
        <c:shape val="cylinder"/>
        <c:axId val="51162112"/>
        <c:axId val="51191808"/>
        <c:axId val="0"/>
      </c:bar3DChart>
      <c:catAx>
        <c:axId val="51162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200" b="1">
                <a:solidFill>
                  <a:srgbClr val="024442"/>
                </a:solidFill>
                <a:latin typeface="Liberation Serif" pitchFamily="18" charset="0"/>
              </a:defRPr>
            </a:pPr>
            <a:endParaRPr lang="ru-RU"/>
          </a:p>
        </c:txPr>
        <c:crossAx val="51191808"/>
        <c:crosses val="autoZero"/>
        <c:auto val="1"/>
        <c:lblAlgn val="l"/>
        <c:lblOffset val="100"/>
        <c:noMultiLvlLbl val="0"/>
      </c:catAx>
      <c:valAx>
        <c:axId val="51191808"/>
        <c:scaling>
          <c:orientation val="minMax"/>
          <c:min val="0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Liberation Serif" pitchFamily="18" charset="0"/>
              </a:defRPr>
            </a:pPr>
            <a:endParaRPr lang="ru-RU"/>
          </a:p>
        </c:txPr>
        <c:crossAx val="51162112"/>
        <c:crosses val="autoZero"/>
        <c:crossBetween val="between"/>
        <c:majorUnit val="4000"/>
      </c:valAx>
      <c:spPr>
        <a:solidFill>
          <a:srgbClr val="DDFAFB"/>
        </a:solidFill>
      </c:spPr>
    </c:plotArea>
    <c:legend>
      <c:legendPos val="b"/>
      <c:layout>
        <c:manualLayout>
          <c:xMode val="edge"/>
          <c:yMode val="edge"/>
          <c:x val="0.30263707276474755"/>
          <c:y val="0.82254752319108981"/>
          <c:w val="0.39953558990825316"/>
          <c:h val="0.10606108378254467"/>
        </c:manualLayout>
      </c:layout>
      <c:overlay val="1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8.2301078568683628E-2"/>
          <c:y val="0.13920211554910128"/>
        </c:manualLayout>
      </c:layout>
      <c:overlay val="0"/>
      <c:txPr>
        <a:bodyPr/>
        <a:lstStyle/>
        <a:p>
          <a:pPr>
            <a:defRPr sz="1800">
              <a:latin typeface="Liberation Serif" pitchFamily="18" charset="0"/>
            </a:defRPr>
          </a:pPr>
          <a:endParaRPr lang="ru-RU"/>
        </a:p>
      </c:txPr>
    </c:title>
    <c:autoTitleDeleted val="0"/>
    <c:view3D>
      <c:rotX val="20"/>
      <c:rotY val="163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991112098655708E-3"/>
          <c:y val="0.1953885044704666"/>
          <c:w val="0.7697419785642442"/>
          <c:h val="0.782447034354597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поступило в доход бюджета 3 519 663,0</c:v>
                </c:pt>
              </c:strCache>
            </c:strRef>
          </c:tx>
          <c:explosion val="9"/>
          <c:dLbls>
            <c:dLbl>
              <c:idx val="0"/>
              <c:layout>
                <c:manualLayout>
                  <c:x val="0.10697809533002708"/>
                  <c:y val="5.8996967897557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873-475A-A8ED-EC3DACCB38D2}"/>
                </c:ext>
              </c:extLst>
            </c:dLbl>
            <c:dLbl>
              <c:idx val="1"/>
              <c:layout>
                <c:manualLayout>
                  <c:x val="-0.20296390109659948"/>
                  <c:y val="-0.153750746103340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873-475A-A8ED-EC3DACCB38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_-* #,##0.0\ _₽_-;\-* #,##0.0\ _₽_-;_-* "-"??\ _₽_-;_-@_-</c:formatCode>
                <c:ptCount val="3"/>
                <c:pt idx="0">
                  <c:v>2422871.6</c:v>
                </c:pt>
                <c:pt idx="1">
                  <c:v>1021036.6</c:v>
                </c:pt>
                <c:pt idx="2">
                  <c:v>75754.8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73-475A-A8ED-EC3DACCB38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1092811181271285"/>
          <c:y val="0.12737041646411629"/>
          <c:w val="0.18021358282595196"/>
          <c:h val="0.83162562841899934"/>
        </c:manualLayout>
      </c:layout>
      <c:overlay val="0"/>
      <c:txPr>
        <a:bodyPr/>
        <a:lstStyle/>
        <a:p>
          <a:pPr>
            <a:defRPr sz="1600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 rad="1155700">
        <a:schemeClr val="accent5">
          <a:satMod val="175000"/>
          <a:alpha val="4000"/>
        </a:schemeClr>
      </a:glow>
      <a:outerShdw blurRad="50800" dist="38100" dir="2700000" sx="104000" sy="104000" algn="tl" rotWithShape="0">
        <a:schemeClr val="bg1">
          <a:alpha val="32000"/>
        </a:schemeClr>
      </a:outerShdw>
      <a:softEdge rad="355600"/>
    </a:effectLst>
    <a:scene3d>
      <a:camera prst="orthographicFront"/>
      <a:lightRig rig="threePt" dir="t"/>
    </a:scene3d>
    <a:sp3d>
      <a:bevelB h="6350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791975494786296"/>
          <c:y val="0.22914389440599789"/>
          <c:w val="0.61980414874537748"/>
          <c:h val="0.490439430341073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2.1764871930329735E-2"/>
                  <c:y val="0.171381943224946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9B-4EC7-AAD7-B959849D11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Аренда имущества</c:v>
                </c:pt>
              </c:strCache>
            </c:strRef>
          </c:cat>
          <c:val>
            <c:numRef>
              <c:f>Лист1!$B$2</c:f>
              <c:numCache>
                <c:formatCode>_-* #,##0\ _₽_-;\-* #,##0\ _₽_-;_-* "-"??\ _₽_-;_-@_-</c:formatCode>
                <c:ptCount val="1"/>
                <c:pt idx="0">
                  <c:v>6545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9B-4EC7-AAD7-B959849D112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0158612280707816E-2"/>
                  <c:y val="0.184178977492458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9B-4EC7-AAD7-B959849D11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Аренда имущества</c:v>
                </c:pt>
              </c:strCache>
            </c:str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7599.9669999999996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9B-4EC7-AAD7-B959849D11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38"/>
        <c:shape val="cylinder"/>
        <c:axId val="51162624"/>
        <c:axId val="51193536"/>
        <c:axId val="0"/>
      </c:bar3DChart>
      <c:catAx>
        <c:axId val="51162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200" b="1">
                <a:solidFill>
                  <a:srgbClr val="024442"/>
                </a:solidFill>
                <a:latin typeface="Liberation Serif" pitchFamily="18" charset="0"/>
              </a:defRPr>
            </a:pPr>
            <a:endParaRPr lang="ru-RU"/>
          </a:p>
        </c:txPr>
        <c:crossAx val="51193536"/>
        <c:crosses val="autoZero"/>
        <c:auto val="1"/>
        <c:lblAlgn val="l"/>
        <c:lblOffset val="100"/>
        <c:noMultiLvlLbl val="0"/>
      </c:catAx>
      <c:valAx>
        <c:axId val="51193536"/>
        <c:scaling>
          <c:orientation val="minMax"/>
          <c:min val="0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Liberation Serif" pitchFamily="18" charset="0"/>
              </a:defRPr>
            </a:pPr>
            <a:endParaRPr lang="ru-RU"/>
          </a:p>
        </c:txPr>
        <c:crossAx val="51162624"/>
        <c:crosses val="autoZero"/>
        <c:crossBetween val="between"/>
        <c:majorUnit val="2500"/>
      </c:valAx>
      <c:spPr>
        <a:solidFill>
          <a:srgbClr val="DDFAFB"/>
        </a:solidFill>
      </c:spPr>
    </c:plotArea>
    <c:legend>
      <c:legendPos val="b"/>
      <c:layout>
        <c:manualLayout>
          <c:xMode val="edge"/>
          <c:yMode val="edge"/>
          <c:x val="0.34619027591038637"/>
          <c:y val="0.74526889485397685"/>
          <c:w val="0.33516088915290593"/>
          <c:h val="9.761236206729719E-2"/>
        </c:manualLayout>
      </c:layout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223113386261925"/>
          <c:y val="0.30418752755070227"/>
          <c:w val="0.80685301348283234"/>
          <c:h val="0.577066773725478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2.5720521793874754E-2"/>
                  <c:y val="0.16989682446781826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Liberation Serif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F6-4BA0-B259-EBD7B0ABFA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 от реализации имущества</c:v>
                </c:pt>
              </c:strCache>
            </c:strRef>
          </c:cat>
          <c:val>
            <c:numRef>
              <c:f>Лист1!$B$2</c:f>
              <c:numCache>
                <c:formatCode>_-* #,##0\ _₽_-;\-* #,##0\ _₽_-;_-* "-"??\ _₽_-;_-@_-</c:formatCode>
                <c:ptCount val="1"/>
                <c:pt idx="0">
                  <c:v>6178.7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F6-4BA0-B259-EBD7B0ABFAD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6424092975176674E-2"/>
                  <c:y val="0.14269113529468558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Liberation Serif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F6-4BA0-B259-EBD7B0ABFA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 от реализации имущества</c:v>
                </c:pt>
              </c:strCache>
            </c:str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4966.8999999999996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F6-4BA0-B259-EBD7B0ABFA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12"/>
        <c:shape val="cylinder"/>
        <c:axId val="51160064"/>
        <c:axId val="51195264"/>
        <c:axId val="0"/>
      </c:bar3DChart>
      <c:catAx>
        <c:axId val="51160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200" b="1">
                <a:solidFill>
                  <a:srgbClr val="024442"/>
                </a:solidFill>
                <a:latin typeface="Liberation Serif" pitchFamily="18" charset="0"/>
              </a:defRPr>
            </a:pPr>
            <a:endParaRPr lang="ru-RU"/>
          </a:p>
        </c:txPr>
        <c:crossAx val="51195264"/>
        <c:crosses val="autoZero"/>
        <c:auto val="1"/>
        <c:lblAlgn val="l"/>
        <c:lblOffset val="100"/>
        <c:noMultiLvlLbl val="0"/>
      </c:catAx>
      <c:valAx>
        <c:axId val="51195264"/>
        <c:scaling>
          <c:orientation val="minMax"/>
          <c:min val="0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000" b="0">
                <a:latin typeface="Liberation Serif" pitchFamily="18" charset="0"/>
              </a:defRPr>
            </a:pPr>
            <a:endParaRPr lang="ru-RU"/>
          </a:p>
        </c:txPr>
        <c:crossAx val="51160064"/>
        <c:crosses val="autoZero"/>
        <c:crossBetween val="between"/>
        <c:majorUnit val="2000"/>
      </c:valAx>
      <c:spPr>
        <a:solidFill>
          <a:srgbClr val="DDFAFB"/>
        </a:solidFill>
      </c:spPr>
    </c:plotArea>
    <c:legend>
      <c:legendPos val="b"/>
      <c:layout>
        <c:manualLayout>
          <c:xMode val="edge"/>
          <c:yMode val="edge"/>
          <c:x val="0.30691212372414461"/>
          <c:y val="0.90026156097598353"/>
          <c:w val="0.39102103734505689"/>
          <c:h val="7.7144206199311186E-2"/>
        </c:manualLayout>
      </c:layout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135381011059893"/>
          <c:y val="0.19556412923816546"/>
          <c:w val="0.76332802259277543"/>
          <c:h val="0.626764994861682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3.0924722245670538E-2"/>
                  <c:y val="0.126581811201512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57-4419-9EA3-55BD7DE6FF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 от продажи земли</c:v>
                </c:pt>
              </c:strCache>
            </c:strRef>
          </c:cat>
          <c:val>
            <c:numRef>
              <c:f>Лист1!$B$2</c:f>
              <c:numCache>
                <c:formatCode>_-* #,##0\ _₽_-;\-* #,##0\ _₽_-;_-* "-"??\ _₽_-;_-@_-</c:formatCode>
                <c:ptCount val="1"/>
                <c:pt idx="0">
                  <c:v>6747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57-4419-9EA3-55BD7DE6FF8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4669043243746334E-2"/>
                  <c:y val="0.215657900565539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57-4419-9EA3-55BD7DE6FF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 от продажи земли</c:v>
                </c:pt>
              </c:strCache>
            </c:str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11836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57-4419-9EA3-55BD7DE6FF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52"/>
        <c:shape val="cylinder"/>
        <c:axId val="51161088"/>
        <c:axId val="51196992"/>
        <c:axId val="0"/>
      </c:bar3DChart>
      <c:catAx>
        <c:axId val="51161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200" b="1">
                <a:solidFill>
                  <a:srgbClr val="024442"/>
                </a:solidFill>
                <a:latin typeface="Liberation Serif" pitchFamily="18" charset="0"/>
              </a:defRPr>
            </a:pPr>
            <a:endParaRPr lang="ru-RU"/>
          </a:p>
        </c:txPr>
        <c:crossAx val="51196992"/>
        <c:crosses val="autoZero"/>
        <c:auto val="1"/>
        <c:lblAlgn val="l"/>
        <c:lblOffset val="100"/>
        <c:noMultiLvlLbl val="0"/>
      </c:catAx>
      <c:valAx>
        <c:axId val="51196992"/>
        <c:scaling>
          <c:orientation val="minMax"/>
          <c:min val="0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Liberation Serif" pitchFamily="18" charset="0"/>
              </a:defRPr>
            </a:pPr>
            <a:endParaRPr lang="ru-RU"/>
          </a:p>
        </c:txPr>
        <c:crossAx val="51161088"/>
        <c:crosses val="autoZero"/>
        <c:crossBetween val="between"/>
        <c:majorUnit val="4000"/>
      </c:valAx>
      <c:spPr>
        <a:solidFill>
          <a:srgbClr val="DDFAFB"/>
        </a:solidFill>
        <a:ln>
          <a:noFill/>
        </a:ln>
      </c:spPr>
    </c:plotArea>
    <c:legend>
      <c:legendPos val="b"/>
      <c:layout>
        <c:manualLayout>
          <c:xMode val="edge"/>
          <c:yMode val="edge"/>
          <c:x val="0.31775262074529947"/>
          <c:y val="0.82044671804142977"/>
          <c:w val="0.40887827201779098"/>
          <c:h val="0.1023855093541795"/>
        </c:manualLayout>
      </c:layout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929918140408641"/>
          <c:y val="0.16622875618419622"/>
          <c:w val="0.68850777943864827"/>
          <c:h val="0.608680098422021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4.3112493673542446E-2"/>
                  <c:y val="0.191935368085725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8B-490E-B8B0-C2DC5505CD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Штрафы</c:v>
                </c:pt>
              </c:strCache>
            </c:strRef>
          </c:cat>
          <c:val>
            <c:numRef>
              <c:f>Лист1!$B$2</c:f>
              <c:numCache>
                <c:formatCode>_-* #,##0\ _₽_-;\-* #,##0\ _₽_-;_-* "-"??\ _₽_-;_-@_-</c:formatCode>
                <c:ptCount val="1"/>
                <c:pt idx="0">
                  <c:v>2932.9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8B-490E-B8B0-C2DC5505CDE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9014920059387344E-2"/>
                  <c:y val="0.147001016477436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8B-490E-B8B0-C2DC5505CD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Штрафы</c:v>
                </c:pt>
              </c:strCache>
            </c:str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2707.5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8B-490E-B8B0-C2DC5505CD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cylinder"/>
        <c:axId val="213273088"/>
        <c:axId val="51198720"/>
        <c:axId val="0"/>
      </c:bar3DChart>
      <c:catAx>
        <c:axId val="213273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200" b="1">
                <a:solidFill>
                  <a:srgbClr val="024442"/>
                </a:solidFill>
                <a:latin typeface="Liberation Serif" pitchFamily="18" charset="0"/>
              </a:defRPr>
            </a:pPr>
            <a:endParaRPr lang="ru-RU"/>
          </a:p>
        </c:txPr>
        <c:crossAx val="51198720"/>
        <c:crosses val="autoZero"/>
        <c:auto val="1"/>
        <c:lblAlgn val="l"/>
        <c:lblOffset val="100"/>
        <c:noMultiLvlLbl val="0"/>
      </c:catAx>
      <c:valAx>
        <c:axId val="51198720"/>
        <c:scaling>
          <c:orientation val="minMax"/>
          <c:min val="0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Liberation Serif" pitchFamily="18" charset="0"/>
              </a:defRPr>
            </a:pPr>
            <a:endParaRPr lang="ru-RU"/>
          </a:p>
        </c:txPr>
        <c:crossAx val="213273088"/>
        <c:crosses val="autoZero"/>
        <c:crossBetween val="between"/>
      </c:valAx>
      <c:spPr>
        <a:solidFill>
          <a:srgbClr val="DDFAFB"/>
        </a:solidFill>
      </c:spPr>
    </c:plotArea>
    <c:legend>
      <c:legendPos val="b"/>
      <c:layout>
        <c:manualLayout>
          <c:xMode val="edge"/>
          <c:yMode val="edge"/>
          <c:x val="0.31436563866641082"/>
          <c:y val="0.77374468787391182"/>
          <c:w val="0.43540301077658039"/>
          <c:h val="0.13589384374753852"/>
        </c:manualLayout>
      </c:layout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 algn="l">
              <a:defRPr/>
            </a:pPr>
            <a:r>
              <a:rPr lang="ru-RU" sz="1800" dirty="0">
                <a:latin typeface="Liberation Serif" pitchFamily="18" charset="0"/>
              </a:rPr>
              <a:t>Всего поступило неналоговых доходов - </a:t>
            </a:r>
            <a:r>
              <a:rPr lang="ru-RU" sz="1800" dirty="0" smtClean="0">
                <a:latin typeface="Liberation Serif" pitchFamily="18" charset="0"/>
              </a:rPr>
              <a:t>75 754,8 </a:t>
            </a:r>
            <a:endParaRPr lang="ru-RU" sz="1800" dirty="0"/>
          </a:p>
        </c:rich>
      </c:tx>
      <c:layout>
        <c:manualLayout>
          <c:xMode val="edge"/>
          <c:yMode val="edge"/>
          <c:x val="6.7102266414842793E-2"/>
          <c:y val="1.107573078892692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2812557863941043E-2"/>
          <c:y val="0.11331257491380116"/>
          <c:w val="0.56208060215531608"/>
          <c:h val="0.8471479382745162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поступило неналоговых доходов - 78 879,2 тыс.руб.Всего поступило неналоговых доходов - 78 879,2 тыс.руб.</c:v>
                </c:pt>
              </c:strCache>
            </c:strRef>
          </c:tx>
          <c:spPr>
            <a:ln>
              <a:solidFill>
                <a:schemeClr val="accent6">
                  <a:lumMod val="20000"/>
                  <a:lumOff val="80000"/>
                </a:schemeClr>
              </a:solidFill>
            </a:ln>
          </c:spPr>
          <c:dLbls>
            <c:dLbl>
              <c:idx val="0"/>
              <c:layout>
                <c:manualLayout>
                  <c:x val="-0.13226862640983189"/>
                  <c:y val="4.4815419898244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CAB-4075-AE17-B20B29B27E29}"/>
                </c:ext>
              </c:extLst>
            </c:dLbl>
            <c:dLbl>
              <c:idx val="4"/>
              <c:layout>
                <c:manualLayout>
                  <c:x val="3.085494101523284E-2"/>
                  <c:y val="3.4113380826941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CAB-4075-AE17-B20B29B27E29}"/>
                </c:ext>
              </c:extLst>
            </c:dLbl>
            <c:dLbl>
              <c:idx val="5"/>
              <c:layout>
                <c:manualLayout>
                  <c:x val="1.7998715592219158E-2"/>
                  <c:y val="2.8785592658814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CAB-4075-AE17-B20B29B27E29}"/>
                </c:ext>
              </c:extLst>
            </c:dLbl>
            <c:dLbl>
              <c:idx val="6"/>
              <c:layout>
                <c:manualLayout>
                  <c:x val="6.6345006831008593E-2"/>
                  <c:y val="0.103999394698914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CAB-4075-AE17-B20B29B27E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Арендная плата за земельные участки - 47 %</c:v>
                </c:pt>
                <c:pt idx="1">
                  <c:v>Аренда имущества - 10 %</c:v>
                </c:pt>
                <c:pt idx="2">
                  <c:v>Плата за негативное воздействие на окружающую среду 6 %</c:v>
                </c:pt>
                <c:pt idx="3">
                  <c:v>Реализация имущества - 7 %</c:v>
                </c:pt>
                <c:pt idx="4">
                  <c:v>Продажа земельных участков - 15 %</c:v>
                </c:pt>
                <c:pt idx="5">
                  <c:v>Штрафы - 4 %</c:v>
                </c:pt>
                <c:pt idx="6">
                  <c:v>Прочие неналоговые поступления - 11 %</c:v>
                </c:pt>
              </c:strCache>
            </c:strRef>
          </c:cat>
          <c:val>
            <c:numRef>
              <c:f>Лист1!$B$2:$B$8</c:f>
              <c:numCache>
                <c:formatCode>_-* #,##0\ _₽_-;\-* #,##0\ _₽_-;_-* "-"??\ _₽_-;_-@_-</c:formatCode>
                <c:ptCount val="7"/>
                <c:pt idx="0">
                  <c:v>35720</c:v>
                </c:pt>
                <c:pt idx="1">
                  <c:v>7600</c:v>
                </c:pt>
                <c:pt idx="2">
                  <c:v>4809</c:v>
                </c:pt>
                <c:pt idx="3">
                  <c:v>4967</c:v>
                </c:pt>
                <c:pt idx="4">
                  <c:v>11836</c:v>
                </c:pt>
                <c:pt idx="5">
                  <c:v>2708</c:v>
                </c:pt>
                <c:pt idx="6">
                  <c:v>8115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AB-4075-AE17-B20B29B27E2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Арендная плата за земельные участки - 47 %</c:v>
                </c:pt>
                <c:pt idx="1">
                  <c:v>Аренда имущества - 10 %</c:v>
                </c:pt>
                <c:pt idx="2">
                  <c:v>Плата за негативное воздействие на окружающую среду 6 %</c:v>
                </c:pt>
                <c:pt idx="3">
                  <c:v>Реализация имущества - 7 %</c:v>
                </c:pt>
                <c:pt idx="4">
                  <c:v>Продажа земельных участков - 15 %</c:v>
                </c:pt>
                <c:pt idx="5">
                  <c:v>Штрафы - 4 %</c:v>
                </c:pt>
                <c:pt idx="6">
                  <c:v>Прочие неналоговые поступления - 11 %</c:v>
                </c:pt>
              </c:strCache>
            </c:strRef>
          </c:cat>
          <c:val>
            <c:numRef>
              <c:f>Лист1!$C$2:$C$8</c:f>
              <c:numCache>
                <c:formatCode>0.0%</c:formatCode>
                <c:ptCount val="7"/>
                <c:pt idx="0">
                  <c:v>0.47152003168107715</c:v>
                </c:pt>
                <c:pt idx="1">
                  <c:v>0.10032341099597386</c:v>
                </c:pt>
                <c:pt idx="2">
                  <c:v>6.3480958352583994E-2</c:v>
                </c:pt>
                <c:pt idx="3">
                  <c:v>6.5566629265395027E-2</c:v>
                </c:pt>
                <c:pt idx="4">
                  <c:v>0.15624051217741403</c:v>
                </c:pt>
                <c:pt idx="5">
                  <c:v>3.5746815391723322E-2</c:v>
                </c:pt>
                <c:pt idx="6">
                  <c:v>0.10712164213583261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CAB-4075-AE17-B20B29B27E2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Арендная плата за земельные участки - 47 %</c:v>
                </c:pt>
                <c:pt idx="1">
                  <c:v>Аренда имущества - 10 %</c:v>
                </c:pt>
                <c:pt idx="2">
                  <c:v>Плата за негативное воздействие на окружающую среду 6 %</c:v>
                </c:pt>
                <c:pt idx="3">
                  <c:v>Реализация имущества - 7 %</c:v>
                </c:pt>
                <c:pt idx="4">
                  <c:v>Продажа земельных участков - 15 %</c:v>
                </c:pt>
                <c:pt idx="5">
                  <c:v>Штрафы - 4 %</c:v>
                </c:pt>
                <c:pt idx="6">
                  <c:v>Прочие неналоговые поступления - 11 %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47</c:v>
                </c:pt>
                <c:pt idx="1">
                  <c:v>10</c:v>
                </c:pt>
                <c:pt idx="2">
                  <c:v>6</c:v>
                </c:pt>
                <c:pt idx="3">
                  <c:v>7</c:v>
                </c:pt>
                <c:pt idx="4">
                  <c:v>15</c:v>
                </c:pt>
                <c:pt idx="5">
                  <c:v>4</c:v>
                </c:pt>
                <c:pt idx="6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CAB-4075-AE17-B20B29B27E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079072232714884"/>
          <c:y val="3.834208693977733E-2"/>
          <c:w val="0.34892430933599972"/>
          <c:h val="0.93613228931353309"/>
        </c:manualLayout>
      </c:layout>
      <c:overlay val="0"/>
      <c:txPr>
        <a:bodyPr/>
        <a:lstStyle/>
        <a:p>
          <a:pPr>
            <a:defRPr sz="1400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968128426501743E-2"/>
          <c:y val="7.9149605248581584E-2"/>
          <c:w val="0.92789563785841978"/>
          <c:h val="0.699037171657543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 - 78 879,2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1.2690279592441978E-2"/>
                  <c:y val="-2.1749318538511687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43 920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D1F-4213-A22F-C36BB0C37349}"/>
                </c:ext>
              </c:extLst>
            </c:dLbl>
            <c:dLbl>
              <c:idx val="1"/>
              <c:layout>
                <c:manualLayout>
                  <c:x val="6.859889764314525E-3"/>
                  <c:y val="-1.569039595393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D1F-4213-A22F-C36BB0C37349}"/>
                </c:ext>
              </c:extLst>
            </c:dLbl>
            <c:dLbl>
              <c:idx val="2"/>
              <c:layout>
                <c:manualLayout>
                  <c:x val="1.0031943190885127E-2"/>
                  <c:y val="-1.4180246821047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D1F-4213-A22F-C36BB0C37349}"/>
                </c:ext>
              </c:extLst>
            </c:dLbl>
            <c:dLbl>
              <c:idx val="3"/>
              <c:layout>
                <c:manualLayout>
                  <c:x val="5.4993889567825794E-3"/>
                  <c:y val="-1.7261288745703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D1F-4213-A22F-C36BB0C37349}"/>
                </c:ext>
              </c:extLst>
            </c:dLbl>
            <c:dLbl>
              <c:idx val="4"/>
              <c:layout>
                <c:manualLayout>
                  <c:x val="1.2007389445249884E-3"/>
                  <c:y val="-1.1289054569220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D1F-4213-A22F-C36BB0C37349}"/>
                </c:ext>
              </c:extLst>
            </c:dLbl>
            <c:dLbl>
              <c:idx val="5"/>
              <c:layout>
                <c:manualLayout>
                  <c:x val="1.1660779656254906E-2"/>
                  <c:y val="-1.7347771243087062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latin typeface="Liberation Serif" panose="02020603050405020304" pitchFamily="18" charset="0"/>
                      </a:rPr>
                      <a:t>2 167</a:t>
                    </a:r>
                    <a:endParaRPr lang="ru-RU" dirty="0" smtClean="0">
                      <a:latin typeface="Liberation Serif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D1F-4213-A22F-C36BB0C37349}"/>
                </c:ext>
              </c:extLst>
            </c:dLbl>
            <c:dLbl>
              <c:idx val="6"/>
              <c:layout>
                <c:manualLayout>
                  <c:x val="7.2625080225245863E-3"/>
                  <c:y val="-8.9155218374483217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6 857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D1F-4213-A22F-C36BB0C373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арендная плата за земельные участки</c:v>
                </c:pt>
                <c:pt idx="1">
                  <c:v>аренда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реализация имущества</c:v>
                </c:pt>
                <c:pt idx="4">
                  <c:v>продажа земельных участков</c:v>
                </c:pt>
                <c:pt idx="5">
                  <c:v>штрафы</c:v>
                </c:pt>
                <c:pt idx="6">
                  <c:v>прочие неналоговые платежи</c:v>
                </c:pt>
              </c:strCache>
            </c:strRef>
          </c:cat>
          <c:val>
            <c:numRef>
              <c:f>Лист1!$B$2:$B$8</c:f>
              <c:numCache>
                <c:formatCode>_-* #,##0\ _₽_-;\-* #,##0\ _₽_-;_-* "-"??\ _₽_-;_-@_-</c:formatCode>
                <c:ptCount val="7"/>
                <c:pt idx="0">
                  <c:v>43920</c:v>
                </c:pt>
                <c:pt idx="1">
                  <c:v>5339</c:v>
                </c:pt>
                <c:pt idx="2">
                  <c:v>8699.1</c:v>
                </c:pt>
                <c:pt idx="3">
                  <c:v>4170</c:v>
                </c:pt>
                <c:pt idx="4">
                  <c:v>7726.6</c:v>
                </c:pt>
                <c:pt idx="5">
                  <c:v>2167</c:v>
                </c:pt>
                <c:pt idx="6">
                  <c:v>6857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D1F-4213-A22F-C36BB0C3734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 - 75 754,8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prstMaterial="flat">
              <a:bevelT w="12700" h="12700"/>
            </a:sp3d>
          </c:spPr>
          <c:invertIfNegative val="0"/>
          <c:dLbls>
            <c:dLbl>
              <c:idx val="0"/>
              <c:layout>
                <c:manualLayout>
                  <c:x val="1.9918585721880305E-2"/>
                  <c:y val="-1.9687122797321679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D1F-4213-A22F-C36BB0C37349}"/>
                </c:ext>
              </c:extLst>
            </c:dLbl>
            <c:dLbl>
              <c:idx val="1"/>
              <c:layout>
                <c:manualLayout>
                  <c:x val="1.1316120981966191E-2"/>
                  <c:y val="-8.1215301471808561E-3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D1F-4213-A22F-C36BB0C37349}"/>
                </c:ext>
              </c:extLst>
            </c:dLbl>
            <c:dLbl>
              <c:idx val="2"/>
              <c:layout>
                <c:manualLayout>
                  <c:x val="7.0289481150395596E-3"/>
                  <c:y val="-2.4088052360622132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D1F-4213-A22F-C36BB0C37349}"/>
                </c:ext>
              </c:extLst>
            </c:dLbl>
            <c:dLbl>
              <c:idx val="3"/>
              <c:layout>
                <c:manualLayout>
                  <c:x val="4.1853705878410205E-3"/>
                  <c:y val="-7.9839817941988363E-3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D1F-4213-A22F-C36BB0C37349}"/>
                </c:ext>
              </c:extLst>
            </c:dLbl>
            <c:dLbl>
              <c:idx val="4"/>
              <c:layout>
                <c:manualLayout>
                  <c:x val="1.1487359990304107E-2"/>
                  <c:y val="-1.390412056154321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D1F-4213-A22F-C36BB0C37349}"/>
                </c:ext>
              </c:extLst>
            </c:dLbl>
            <c:dLbl>
              <c:idx val="5"/>
              <c:layout>
                <c:manualLayout>
                  <c:x val="1.1535793543600757E-2"/>
                  <c:y val="-2.327697008158594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D1F-4213-A22F-C36BB0C37349}"/>
                </c:ext>
              </c:extLst>
            </c:dLbl>
            <c:dLbl>
              <c:idx val="6"/>
              <c:layout>
                <c:manualLayout>
                  <c:x val="1.5774532857230846E-2"/>
                  <c:y val="-3.4893834498032933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7D1F-4213-A22F-C36BB0C373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арендная плата за земельные участки</c:v>
                </c:pt>
                <c:pt idx="1">
                  <c:v>аренда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реализация имущества</c:v>
                </c:pt>
                <c:pt idx="4">
                  <c:v>продажа земельных участков</c:v>
                </c:pt>
                <c:pt idx="5">
                  <c:v>штрафы</c:v>
                </c:pt>
                <c:pt idx="6">
                  <c:v>прочие неналоговые платежи</c:v>
                </c:pt>
              </c:strCache>
            </c:strRef>
          </c:cat>
          <c:val>
            <c:numRef>
              <c:f>Лист1!$C$2:$C$8</c:f>
              <c:numCache>
                <c:formatCode>_-* #,##0\ _₽_-;\-* #,##0\ _₽_-;_-* "-"??\ _₽_-;_-@_-</c:formatCode>
                <c:ptCount val="7"/>
                <c:pt idx="0">
                  <c:v>35720</c:v>
                </c:pt>
                <c:pt idx="1">
                  <c:v>7600</c:v>
                </c:pt>
                <c:pt idx="2">
                  <c:v>4808.6000000000004</c:v>
                </c:pt>
                <c:pt idx="3">
                  <c:v>4816.6000000000004</c:v>
                </c:pt>
                <c:pt idx="4">
                  <c:v>11836</c:v>
                </c:pt>
                <c:pt idx="5">
                  <c:v>2707.5</c:v>
                </c:pt>
                <c:pt idx="6">
                  <c:v>8265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D1F-4213-A22F-C36BB0C373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"/>
        <c:gapDepth val="116"/>
        <c:shape val="cylinder"/>
        <c:axId val="188602368"/>
        <c:axId val="188631872"/>
        <c:axId val="0"/>
      </c:bar3DChart>
      <c:catAx>
        <c:axId val="188602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100">
                <a:latin typeface="Liberation Serif" panose="02020603050405020304" pitchFamily="18" charset="0"/>
              </a:defRPr>
            </a:pPr>
            <a:endParaRPr lang="ru-RU"/>
          </a:p>
        </c:txPr>
        <c:crossAx val="188631872"/>
        <c:crosses val="autoZero"/>
        <c:auto val="0"/>
        <c:lblAlgn val="ctr"/>
        <c:lblOffset val="100"/>
        <c:noMultiLvlLbl val="0"/>
      </c:catAx>
      <c:valAx>
        <c:axId val="18863187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88602368"/>
        <c:crosses val="autoZero"/>
        <c:crossBetween val="between"/>
        <c:majorUnit val="5000"/>
      </c:valAx>
    </c:plotArea>
    <c:legend>
      <c:legendPos val="r"/>
      <c:layout>
        <c:manualLayout>
          <c:xMode val="edge"/>
          <c:yMode val="edge"/>
          <c:x val="0.65467806148260843"/>
          <c:y val="0.18242597407089997"/>
          <c:w val="0.33957716819343303"/>
          <c:h val="0.16133351069108987"/>
        </c:manualLayout>
      </c:layout>
      <c:overlay val="0"/>
      <c:txPr>
        <a:bodyPr/>
        <a:lstStyle/>
        <a:p>
          <a:pPr>
            <a:defRPr sz="2000">
              <a:solidFill>
                <a:schemeClr val="accent2">
                  <a:lumMod val="50000"/>
                </a:schemeClr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</a:defRPr>
            </a:pPr>
            <a:r>
              <a:rPr lang="ru-RU" sz="2000" dirty="0">
                <a:solidFill>
                  <a:schemeClr val="bg1"/>
                </a:solidFill>
                <a:latin typeface="Liberation Serif" panose="02020603050405020304" pitchFamily="18" charset="0"/>
              </a:rPr>
              <a:t>Всего поступило - </a:t>
            </a:r>
            <a:r>
              <a:rPr lang="ru-RU" sz="20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2 422 871,6   </a:t>
            </a:r>
          </a:p>
          <a:p>
            <a:pPr>
              <a:defRPr>
                <a:solidFill>
                  <a:srgbClr val="002060"/>
                </a:solidFill>
              </a:defRPr>
            </a:pPr>
            <a:r>
              <a:rPr lang="ru-RU" sz="1800" i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(</a:t>
            </a:r>
            <a:r>
              <a:rPr lang="ru-RU" sz="1800" i="1" dirty="0">
                <a:solidFill>
                  <a:schemeClr val="bg1"/>
                </a:solidFill>
                <a:latin typeface="Liberation Serif" panose="02020603050405020304" pitchFamily="18" charset="0"/>
              </a:rPr>
              <a:t>с учетом возврата остатков)</a:t>
            </a:r>
          </a:p>
        </c:rich>
      </c:tx>
      <c:layout>
        <c:manualLayout>
          <c:xMode val="edge"/>
          <c:yMode val="edge"/>
          <c:x val="3.3574188555320593E-2"/>
          <c:y val="1.2783552831479233E-2"/>
        </c:manualLayout>
      </c:layout>
      <c:overlay val="0"/>
    </c:title>
    <c:autoTitleDeleted val="0"/>
    <c:view3D>
      <c:rotX val="30"/>
      <c:rotY val="185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7054580950175549"/>
          <c:w val="0.77727121656915721"/>
          <c:h val="0.784830634614895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поступило - 2 422 872 (с учетом возврата остатков)</c:v>
                </c:pt>
              </c:strCache>
            </c:strRef>
          </c:tx>
          <c:spPr>
            <a:solidFill>
              <a:srgbClr val="002060"/>
            </a:solidFill>
          </c:spPr>
          <c:explosion val="11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81B2-4F29-94F6-4C01B9F978D6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3-81B2-4F29-94F6-4C01B9F978D6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81B2-4F29-94F6-4C01B9F978D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0"/>
                    </a:schemeClr>
                  </a:gs>
                  <a:gs pos="44000">
                    <a:schemeClr val="accent4">
                      <a:tint val="60000"/>
                      <a:satMod val="120000"/>
                    </a:schemeClr>
                  </a:gs>
                  <a:gs pos="100000">
                    <a:schemeClr val="accent4">
                      <a:tint val="90000"/>
                      <a:alpha val="100000"/>
                      <a:lumMod val="90000"/>
                    </a:schemeClr>
                  </a:gs>
                </a:gsLst>
                <a:lin ang="6000000" scaled="0"/>
              </a:gradFill>
              <a:ln w="9525" cap="flat" cmpd="sng" algn="ctr">
                <a:solidFill>
                  <a:srgbClr val="FFFF0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7-81B2-4F29-94F6-4C01B9F978D6}"/>
              </c:ext>
            </c:extLst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81B2-4F29-94F6-4C01B9F978D6}"/>
              </c:ext>
            </c:extLst>
          </c:dPt>
          <c:dPt>
            <c:idx val="5"/>
            <c:bubble3D val="0"/>
            <c:spPr>
              <a:gradFill flip="none" rotWithShape="1">
                <a:gsLst>
                  <a:gs pos="0">
                    <a:schemeClr val="accent1">
                      <a:tint val="96000"/>
                      <a:satMod val="120000"/>
                      <a:lumMod val="120000"/>
                    </a:schemeClr>
                  </a:gs>
                  <a:gs pos="41000">
                    <a:schemeClr val="accent1">
                      <a:shade val="89000"/>
                      <a:lumMod val="89000"/>
                      <a:lumOff val="11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6360000"/>
                </a:lightRig>
              </a:scene3d>
              <a:sp3d prstMaterial="flat">
                <a:bevelT w="12700" h="12700"/>
              </a:sp3d>
            </c:spPr>
            <c:extLst>
              <c:ext xmlns:c16="http://schemas.microsoft.com/office/drawing/2014/chart" uri="{C3380CC4-5D6E-409C-BE32-E72D297353CC}">
                <c16:uniqueId val="{0000000B-81B2-4F29-94F6-4C01B9F978D6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D-81B2-4F29-94F6-4C01B9F978D6}"/>
              </c:ext>
            </c:extLst>
          </c:dPt>
          <c:dLbls>
            <c:dLbl>
              <c:idx val="0"/>
              <c:layout>
                <c:manualLayout>
                  <c:x val="8.9679301169926506E-3"/>
                  <c:y val="5.7372975961171649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4 596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1B2-4F29-94F6-4C01B9F978D6}"/>
                </c:ext>
              </c:extLst>
            </c:dLbl>
            <c:dLbl>
              <c:idx val="1"/>
              <c:layout>
                <c:manualLayout>
                  <c:x val="-4.9323733332831195E-2"/>
                  <c:y val="1.487451862778299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-16 850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1B2-4F29-94F6-4C01B9F978D6}"/>
                </c:ext>
              </c:extLst>
            </c:dLbl>
            <c:dLbl>
              <c:idx val="2"/>
              <c:layout>
                <c:manualLayout>
                  <c:x val="5.9786200779951004E-2"/>
                  <c:y val="-0.1742443610683150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153 503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1B2-4F29-94F6-4C01B9F978D6}"/>
                </c:ext>
              </c:extLst>
            </c:dLbl>
            <c:dLbl>
              <c:idx val="3"/>
              <c:layout>
                <c:manualLayout>
                  <c:x val="0.11807762885103162"/>
                  <c:y val="-0.14024562866508808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279 984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1B2-4F29-94F6-4C01B9F978D6}"/>
                </c:ext>
              </c:extLst>
            </c:dLbl>
            <c:dLbl>
              <c:idx val="4"/>
              <c:layout>
                <c:manualLayout>
                  <c:x val="0.14498153689138119"/>
                  <c:y val="5.0998349580970256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711 617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1B2-4F29-94F6-4C01B9F978D6}"/>
                </c:ext>
              </c:extLst>
            </c:dLbl>
            <c:dLbl>
              <c:idx val="5"/>
              <c:layout>
                <c:manualLayout>
                  <c:x val="-0.23615561077017808"/>
                  <c:y val="-1.9124381092863844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1 289 102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81B2-4F29-94F6-4C01B9F978D6}"/>
                </c:ext>
              </c:extLst>
            </c:dLbl>
            <c:dLbl>
              <c:idx val="6"/>
              <c:layout>
                <c:manualLayout>
                  <c:x val="8.8184646150427731E-2"/>
                  <c:y val="2.5499174790485128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917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81B2-4F29-94F6-4C01B9F978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Доходы бюджета от возврата остатков субсидий прошлых лет 0,2%</c:v>
                </c:pt>
                <c:pt idx="1">
                  <c:v>Возврат остатков МБТ прошлых лет из бюджета - 0,7 %</c:v>
                </c:pt>
                <c:pt idx="2">
                  <c:v>Иные межбюджетные трансферты 6,3%</c:v>
                </c:pt>
                <c:pt idx="3">
                  <c:v>Субсидии 11,6 %</c:v>
                </c:pt>
                <c:pt idx="4">
                  <c:v>Дотации 29,4%</c:v>
                </c:pt>
                <c:pt idx="5">
                  <c:v>Субвенции 53,2%</c:v>
                </c:pt>
                <c:pt idx="6">
                  <c:v>Прочие безвозмездные поступления 0,04 %</c:v>
                </c:pt>
              </c:strCache>
            </c:strRef>
          </c:cat>
          <c:val>
            <c:numRef>
              <c:f>Лист1!$B$2:$B$8</c:f>
              <c:numCache>
                <c:formatCode>#,##0_ ;\-#,##0\ </c:formatCode>
                <c:ptCount val="7"/>
                <c:pt idx="0" formatCode="#,##0">
                  <c:v>4596</c:v>
                </c:pt>
                <c:pt idx="1">
                  <c:v>-16849.5</c:v>
                </c:pt>
                <c:pt idx="2">
                  <c:v>153503.9</c:v>
                </c:pt>
                <c:pt idx="3">
                  <c:v>279984.3</c:v>
                </c:pt>
                <c:pt idx="4">
                  <c:v>711617.3</c:v>
                </c:pt>
                <c:pt idx="5">
                  <c:v>1289102.5</c:v>
                </c:pt>
                <c:pt idx="6">
                  <c:v>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1B2-4F29-94F6-4C01B9F978D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Доходы бюджета от возврата остатков субсидий прошлых лет 0,2%</c:v>
                </c:pt>
                <c:pt idx="1">
                  <c:v>Возврат остатков МБТ прошлых лет из бюджета - 0,7 %</c:v>
                </c:pt>
                <c:pt idx="2">
                  <c:v>Иные межбюджетные трансферты 6,3%</c:v>
                </c:pt>
                <c:pt idx="3">
                  <c:v>Субсидии 11,6 %</c:v>
                </c:pt>
                <c:pt idx="4">
                  <c:v>Дотации 29,4%</c:v>
                </c:pt>
                <c:pt idx="5">
                  <c:v>Субвенции 53,2%</c:v>
                </c:pt>
                <c:pt idx="6">
                  <c:v>Прочие безвозмездные поступления 0,04 %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0.18969227216548629</c:v>
                </c:pt>
                <c:pt idx="1">
                  <c:v>-0.69543514792261985</c:v>
                </c:pt>
                <c:pt idx="2">
                  <c:v>6.3356187069764118</c:v>
                </c:pt>
                <c:pt idx="3">
                  <c:v>11.555887301493289</c:v>
                </c:pt>
                <c:pt idx="4">
                  <c:v>29.370823008979226</c:v>
                </c:pt>
                <c:pt idx="5">
                  <c:v>53.205566205223839</c:v>
                </c:pt>
                <c:pt idx="6" formatCode="0.00">
                  <c:v>3.7847653084367043E-2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1B2-4F29-94F6-4C01B9F978D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</c:spPr>
    </c:plotArea>
    <c:legend>
      <c:legendPos val="r"/>
      <c:layout>
        <c:manualLayout>
          <c:xMode val="edge"/>
          <c:yMode val="edge"/>
          <c:x val="0.77063941856505558"/>
          <c:y val="8.3922234878855501E-2"/>
          <c:w val="0.22487666230400777"/>
          <c:h val="0.91607776512114447"/>
        </c:manualLayout>
      </c:layout>
      <c:overlay val="0"/>
      <c:spPr>
        <a:noFill/>
        <a:effectLst>
          <a:glow>
            <a:schemeClr val="bg1"/>
          </a:glow>
          <a:outerShdw blurRad="50800" dist="50800" dir="5400000" algn="ctr" rotWithShape="0">
            <a:schemeClr val="bg1"/>
          </a:outerShdw>
        </a:effectLst>
      </c:spPr>
      <c:txPr>
        <a:bodyPr/>
        <a:lstStyle/>
        <a:p>
          <a:pPr>
            <a:defRPr sz="1300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6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  <a:effectLst>
          <a:outerShdw blurRad="50800" dist="50800" dir="5400000" algn="ctr" rotWithShape="0">
            <a:schemeClr val="bg1"/>
          </a:outerShdw>
        </a:effectLst>
        <a:scene3d>
          <a:camera prst="orthographicFront"/>
          <a:lightRig rig="threePt" dir="t"/>
        </a:scene3d>
        <a:sp3d/>
      </c:spPr>
    </c:sideWall>
    <c:backWall>
      <c:thickness val="0"/>
      <c:spPr>
        <a:noFill/>
        <a:ln w="25400">
          <a:noFill/>
        </a:ln>
        <a:effectLst>
          <a:outerShdw blurRad="50800" dist="50800" dir="5400000" algn="ctr" rotWithShape="0">
            <a:schemeClr val="bg1"/>
          </a:outerShdw>
        </a:effectLst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8.3359381914250658E-2"/>
          <c:y val="1.9350442543421102E-2"/>
          <c:w val="0.92596501623276462"/>
          <c:h val="0.934189904825389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 239834,5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1.8955316440249809E-2"/>
                  <c:y val="-1.3841464872398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443-4844-9E48-7D2BD9018DAD}"/>
                </c:ext>
              </c:extLst>
            </c:dLbl>
            <c:dLbl>
              <c:idx val="1"/>
              <c:layout>
                <c:manualLayout>
                  <c:x val="1.8708303813237508E-2"/>
                  <c:y val="-2.0828381937871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443-4844-9E48-7D2BD9018DAD}"/>
                </c:ext>
              </c:extLst>
            </c:dLbl>
            <c:dLbl>
              <c:idx val="2"/>
              <c:layout>
                <c:manualLayout>
                  <c:x val="8.4737852442624776E-3"/>
                  <c:y val="-1.1212713355337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443-4844-9E48-7D2BD9018DAD}"/>
                </c:ext>
              </c:extLst>
            </c:dLbl>
            <c:dLbl>
              <c:idx val="3"/>
              <c:layout>
                <c:manualLayout>
                  <c:x val="5.9444670082194877E-3"/>
                  <c:y val="-1.0885569676505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443-4844-9E48-7D2BD9018DAD}"/>
                </c:ext>
              </c:extLst>
            </c:dLbl>
            <c:dLbl>
              <c:idx val="4"/>
              <c:layout>
                <c:manualLayout>
                  <c:x val="1.1859224202775284E-2"/>
                  <c:y val="-7.69575386284632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43-4844-9E48-7D2BD9018DAD}"/>
                </c:ext>
              </c:extLst>
            </c:dLbl>
            <c:dLbl>
              <c:idx val="5"/>
              <c:layout>
                <c:manualLayout>
                  <c:x val="1.7503747306765551E-3"/>
                  <c:y val="-7.62667784387593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443-4844-9E48-7D2BD9018DAD}"/>
                </c:ext>
              </c:extLst>
            </c:dLbl>
            <c:dLbl>
              <c:idx val="6"/>
              <c:layout>
                <c:manualLayout>
                  <c:x val="9.3599572725070624E-3"/>
                  <c:y val="-3.352802069611313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443-4844-9E48-7D2BD9018D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baseline="0">
                    <a:solidFill>
                      <a:schemeClr val="tx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Дотация</c:v>
                </c:pt>
                <c:pt idx="1">
                  <c:v>Субсидия</c:v>
                </c:pt>
                <c:pt idx="2">
                  <c:v>Субвенция</c:v>
                </c:pt>
                <c:pt idx="3">
                  <c:v>Иные  МБТ</c:v>
                </c:pt>
              </c:strCache>
            </c:strRef>
          </c:cat>
          <c:val>
            <c:numRef>
              <c:f>Лист1!$B$2:$B$5</c:f>
              <c:numCache>
                <c:formatCode>_-* #,##0\ _₽_-;\-* #,##0\ _₽_-;_-* "-"??\ _₽_-;_-@_-</c:formatCode>
                <c:ptCount val="4"/>
                <c:pt idx="0">
                  <c:v>711617.3</c:v>
                </c:pt>
                <c:pt idx="1">
                  <c:v>280947.40000000002</c:v>
                </c:pt>
                <c:pt idx="2">
                  <c:v>1123095.8999999999</c:v>
                </c:pt>
                <c:pt idx="3">
                  <c:v>135652.20000000001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443-4844-9E48-7D2BD9018DA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2 422 871,6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2.6969794795113841E-2"/>
                  <c:y val="-1.4868425308580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443-4844-9E48-7D2BD9018DAD}"/>
                </c:ext>
              </c:extLst>
            </c:dLbl>
            <c:dLbl>
              <c:idx val="1"/>
              <c:layout>
                <c:manualLayout>
                  <c:x val="1.7729245930780058E-2"/>
                  <c:y val="-6.83064047735905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443-4844-9E48-7D2BD9018DAD}"/>
                </c:ext>
              </c:extLst>
            </c:dLbl>
            <c:dLbl>
              <c:idx val="2"/>
              <c:layout>
                <c:manualLayout>
                  <c:x val="2.1308249177586672E-2"/>
                  <c:y val="-7.24234344332111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443-4844-9E48-7D2BD9018DAD}"/>
                </c:ext>
              </c:extLst>
            </c:dLbl>
            <c:dLbl>
              <c:idx val="3"/>
              <c:layout>
                <c:manualLayout>
                  <c:x val="1.2199915640258427E-2"/>
                  <c:y val="-1.0054808724956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443-4844-9E48-7D2BD9018DAD}"/>
                </c:ext>
              </c:extLst>
            </c:dLbl>
            <c:dLbl>
              <c:idx val="4"/>
              <c:layout>
                <c:manualLayout>
                  <c:x val="1.7935860233985315E-2"/>
                  <c:y val="-6.99329704106951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443-4844-9E48-7D2BD9018DAD}"/>
                </c:ext>
              </c:extLst>
            </c:dLbl>
            <c:dLbl>
              <c:idx val="5"/>
              <c:layout>
                <c:manualLayout>
                  <c:x val="2.3796991591098257E-2"/>
                  <c:y val="-7.26073726295923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443-4844-9E48-7D2BD9018DAD}"/>
                </c:ext>
              </c:extLst>
            </c:dLbl>
            <c:dLbl>
              <c:idx val="6"/>
              <c:layout>
                <c:manualLayout>
                  <c:x val="3.1338617202824458E-2"/>
                  <c:y val="-1.89192542819917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443-4844-9E48-7D2BD9018D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baseline="0">
                    <a:solidFill>
                      <a:schemeClr val="tx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Дотация</c:v>
                </c:pt>
                <c:pt idx="1">
                  <c:v>Субсидия</c:v>
                </c:pt>
                <c:pt idx="2">
                  <c:v>Субвенция</c:v>
                </c:pt>
                <c:pt idx="3">
                  <c:v>Иные  МБТ</c:v>
                </c:pt>
              </c:strCache>
            </c:strRef>
          </c:cat>
          <c:val>
            <c:numRef>
              <c:f>Лист1!$C$2:$C$5</c:f>
              <c:numCache>
                <c:formatCode>_-* #,##0\ _₽_-;\-* #,##0\ _₽_-;_-* "-"??\ _₽_-;_-@_-</c:formatCode>
                <c:ptCount val="4"/>
                <c:pt idx="0">
                  <c:v>711617.3</c:v>
                </c:pt>
                <c:pt idx="1">
                  <c:v>279984.3</c:v>
                </c:pt>
                <c:pt idx="2">
                  <c:v>1289102.5</c:v>
                </c:pt>
                <c:pt idx="3">
                  <c:v>153503.9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443-4844-9E48-7D2BD9018D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gapDepth val="30"/>
        <c:shape val="cylinder"/>
        <c:axId val="214285312"/>
        <c:axId val="188632448"/>
        <c:axId val="0"/>
      </c:bar3DChart>
      <c:catAx>
        <c:axId val="214285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400" b="1">
                <a:latin typeface="Liberation Serif" panose="02020603050405020304" pitchFamily="18" charset="0"/>
              </a:defRPr>
            </a:pPr>
            <a:endParaRPr lang="ru-RU"/>
          </a:p>
        </c:txPr>
        <c:crossAx val="188632448"/>
        <c:crosses val="autoZero"/>
        <c:auto val="1"/>
        <c:lblAlgn val="ctr"/>
        <c:lblOffset val="100"/>
        <c:noMultiLvlLbl val="0"/>
      </c:catAx>
      <c:valAx>
        <c:axId val="188632448"/>
        <c:scaling>
          <c:orientation val="minMax"/>
          <c:min val="0"/>
        </c:scaling>
        <c:delete val="0"/>
        <c:axPos val="l"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Liberation Serif" panose="02020603050405020304" pitchFamily="18" charset="0"/>
              </a:defRPr>
            </a:pPr>
            <a:endParaRPr lang="ru-RU"/>
          </a:p>
        </c:txPr>
        <c:crossAx val="214285312"/>
        <c:crosses val="autoZero"/>
        <c:crossBetween val="between"/>
      </c:valAx>
      <c:spPr>
        <a:solidFill>
          <a:schemeClr val="bg1"/>
        </a:solidFill>
        <a:ln>
          <a:solidFill>
            <a:schemeClr val="accent1">
              <a:lumMod val="20000"/>
              <a:lumOff val="80000"/>
              <a:alpha val="38000"/>
            </a:schemeClr>
          </a:solidFill>
        </a:ln>
        <a:effectLst/>
        <a:scene3d>
          <a:camera prst="orthographicFront"/>
          <a:lightRig rig="threePt" dir="t"/>
        </a:scene3d>
      </c:spPr>
    </c:plotArea>
    <c:legend>
      <c:legendPos val="r"/>
      <c:legendEntry>
        <c:idx val="0"/>
        <c:txPr>
          <a:bodyPr/>
          <a:lstStyle/>
          <a:p>
            <a:pPr>
              <a:defRPr sz="1600" b="1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205245523721408"/>
          <c:y val="2.3240912753716536E-2"/>
          <c:w val="0.22768906824560478"/>
          <c:h val="0.12356391493786259"/>
        </c:manualLayout>
      </c:layout>
      <c:overlay val="0"/>
      <c:txPr>
        <a:bodyPr/>
        <a:lstStyle/>
        <a:p>
          <a:pPr>
            <a:defRPr sz="2000" b="1">
              <a:solidFill>
                <a:schemeClr val="bg2">
                  <a:lumMod val="25000"/>
                </a:schemeClr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>
      <a:glow>
        <a:schemeClr val="tx2">
          <a:lumMod val="40000"/>
          <a:lumOff val="60000"/>
        </a:schemeClr>
      </a:glow>
      <a:outerShdw blurRad="50800" dist="38100" sx="47000" sy="47000" algn="tl" rotWithShape="0">
        <a:prstClr val="black">
          <a:alpha val="82000"/>
        </a:prstClr>
      </a:outerShd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"/>
      <c:rotY val="10"/>
      <c:rAngAx val="1"/>
    </c:view3D>
    <c:floor>
      <c:thickness val="0"/>
    </c:floor>
    <c:sideWall>
      <c:thickness val="0"/>
      <c:spPr>
        <a:ln w="9525"/>
        <a:effectLst>
          <a:outerShdw sx="1000" sy="1000" algn="ctr" rotWithShape="0">
            <a:srgbClr val="000000"/>
          </a:outerShdw>
        </a:effectLst>
      </c:spPr>
    </c:sideWall>
    <c:backWall>
      <c:thickness val="0"/>
      <c:spPr>
        <a:ln w="9525"/>
        <a:effectLst>
          <a:outerShdw sx="1000" sy="1000" algn="ctr" rotWithShape="0">
            <a:srgbClr val="000000"/>
          </a:outerShdw>
        </a:effectLst>
      </c:spPr>
    </c:backWall>
    <c:plotArea>
      <c:layout>
        <c:manualLayout>
          <c:layoutTarget val="inner"/>
          <c:xMode val="edge"/>
          <c:yMode val="edge"/>
          <c:x val="0.21484258159349817"/>
          <c:y val="0.22055361904232862"/>
          <c:w val="0.78449723534991833"/>
          <c:h val="0.688787617348072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6920689367848019E-2"/>
                  <c:y val="0.10813778585046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EA8-4141-9462-64D01B5B3E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Дотации</c:v>
                </c:pt>
              </c:strCache>
            </c:strRef>
          </c:cat>
          <c:val>
            <c:numRef>
              <c:f>Лист1!$B$2</c:f>
              <c:numCache>
                <c:formatCode>_-* #,##0\ _₽_-;\-* #,##0\ _₽_-;_-* "-"??\ _₽_-;_-@_-</c:formatCode>
                <c:ptCount val="1"/>
                <c:pt idx="0">
                  <c:v>407189.3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A8-4141-9462-64D01B5B3E9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8079102321964223E-2"/>
                  <c:y val="0.223024264665037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EA8-4141-9462-64D01B5B3E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Дотации</c:v>
                </c:pt>
              </c:strCache>
            </c:str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711617.3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EA8-4141-9462-64D01B5B3E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122"/>
        <c:shape val="cylinder"/>
        <c:axId val="214282752"/>
        <c:axId val="213820544"/>
        <c:axId val="0"/>
      </c:bar3DChart>
      <c:dateAx>
        <c:axId val="214282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200" b="1" i="0" baseline="0">
                <a:latin typeface="Liberation Serif" pitchFamily="18" charset="0"/>
              </a:defRPr>
            </a:pPr>
            <a:endParaRPr lang="ru-RU"/>
          </a:p>
        </c:txPr>
        <c:crossAx val="213820544"/>
        <c:crosses val="autoZero"/>
        <c:auto val="0"/>
        <c:lblOffset val="100"/>
        <c:baseTimeUnit val="days"/>
      </c:dateAx>
      <c:valAx>
        <c:axId val="213820544"/>
        <c:scaling>
          <c:orientation val="minMax"/>
          <c:max val="800000"/>
          <c:min val="0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Liberation Serif" pitchFamily="18" charset="0"/>
              </a:defRPr>
            </a:pPr>
            <a:endParaRPr lang="ru-RU"/>
          </a:p>
        </c:txPr>
        <c:crossAx val="214282752"/>
        <c:crosses val="autoZero"/>
        <c:crossBetween val="between"/>
        <c:majorUnit val="200000"/>
      </c:valAx>
      <c:spPr>
        <a:solidFill>
          <a:srgbClr val="DDFAFB"/>
        </a:solidFill>
      </c:spPr>
    </c:plotArea>
    <c:legend>
      <c:legendPos val="b"/>
      <c:layout>
        <c:manualLayout>
          <c:xMode val="edge"/>
          <c:yMode val="edge"/>
          <c:x val="0.27303389901122094"/>
          <c:y val="0.93151817523146829"/>
          <c:w val="0.42109957867929204"/>
          <c:h val="6.8481824768531666E-2"/>
        </c:manualLayout>
      </c:layout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 rad="190500">
        <a:schemeClr val="accent1">
          <a:alpha val="40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813358136358833"/>
          <c:y val="9.048563603878787E-2"/>
          <c:w val="0.74186641863641167"/>
          <c:h val="0.705112506570830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3705250244062716E-2"/>
                  <c:y val="0.23964961747545291"/>
                </c:manualLayout>
              </c:layout>
              <c:spPr/>
              <c:txPr>
                <a:bodyPr/>
                <a:lstStyle/>
                <a:p>
                  <a:pPr>
                    <a:defRPr sz="1150" b="1">
                      <a:solidFill>
                        <a:schemeClr val="tx1"/>
                      </a:solidFill>
                      <a:latin typeface="Liberation Serif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DFE-4311-A0EF-D3FC7626FF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Субвенции</c:v>
                </c:pt>
              </c:strCache>
            </c:strRef>
          </c:cat>
          <c:val>
            <c:numRef>
              <c:f>Лист1!$B$2</c:f>
              <c:numCache>
                <c:formatCode>_-* #,##0\ _₽_-;\-* #,##0\ _₽_-;_-* "-"??\ _₽_-;_-@_-</c:formatCode>
                <c:ptCount val="1"/>
                <c:pt idx="0">
                  <c:v>932937.7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FE-4311-A0EF-D3FC7626FF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843678615655171E-2"/>
                  <c:y val="0.328118708607645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DFE-4311-A0EF-D3FC7626FF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Субвенции</c:v>
                </c:pt>
              </c:strCache>
            </c:str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1289102.5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FE-4311-A0EF-D3FC7626FF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44"/>
        <c:shape val="cylinder"/>
        <c:axId val="214603264"/>
        <c:axId val="213822272"/>
        <c:axId val="0"/>
      </c:bar3DChart>
      <c:catAx>
        <c:axId val="214603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200" b="1">
                <a:latin typeface="Liberation Serif" pitchFamily="18" charset="0"/>
              </a:defRPr>
            </a:pPr>
            <a:endParaRPr lang="ru-RU"/>
          </a:p>
        </c:txPr>
        <c:crossAx val="213822272"/>
        <c:crosses val="autoZero"/>
        <c:auto val="1"/>
        <c:lblAlgn val="l"/>
        <c:lblOffset val="100"/>
        <c:noMultiLvlLbl val="0"/>
      </c:catAx>
      <c:valAx>
        <c:axId val="213822272"/>
        <c:scaling>
          <c:orientation val="minMax"/>
          <c:min val="0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Liberation Serif" pitchFamily="18" charset="0"/>
              </a:defRPr>
            </a:pPr>
            <a:endParaRPr lang="ru-RU"/>
          </a:p>
        </c:txPr>
        <c:crossAx val="214603264"/>
        <c:crosses val="autoZero"/>
        <c:crossBetween val="between"/>
        <c:majorUnit val="250000"/>
      </c:valAx>
      <c:spPr>
        <a:solidFill>
          <a:srgbClr val="DDFAFB"/>
        </a:solidFill>
      </c:spPr>
    </c:plotArea>
    <c:legend>
      <c:legendPos val="b"/>
      <c:layout>
        <c:manualLayout>
          <c:xMode val="edge"/>
          <c:yMode val="edge"/>
          <c:x val="0.30263707276474755"/>
          <c:y val="0.82254752319108981"/>
          <c:w val="0.39953558990825316"/>
          <c:h val="0.10606108378254467"/>
        </c:manualLayout>
      </c:layout>
      <c:overlay val="1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5402329034147722E-4"/>
          <c:w val="0.99691358024691235"/>
          <c:h val="0.9647933489513727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AD48-449F-8DC1-8458F113A974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1-AD48-449F-8DC1-8458F113A974}"/>
              </c:ext>
            </c:extLst>
          </c:dPt>
          <c:dLbls>
            <c:dLbl>
              <c:idx val="0"/>
              <c:layout/>
              <c:tx>
                <c:rich>
                  <a:bodyPr rot="0"/>
                  <a:lstStyle/>
                  <a:p>
                    <a:pPr>
                      <a:defRPr sz="1400">
                        <a:latin typeface="Liberation Serif" panose="02020603050405020304" pitchFamily="18" charset="0"/>
                      </a:defRPr>
                    </a:pPr>
                    <a:r>
                      <a:rPr lang="ru-RU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Налог на доходы физических лиц 75,9%</a:t>
                    </a:r>
                    <a:endParaRPr lang="ru-RU" sz="1400" dirty="0"/>
                  </a:p>
                </c:rich>
              </c:tx>
              <c:spPr/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D48-449F-8DC1-8458F113A974}"/>
                </c:ext>
              </c:extLst>
            </c:dLbl>
            <c:dLbl>
              <c:idx val="1"/>
              <c:layout>
                <c:manualLayout>
                  <c:x val="-4.5567705202745751E-2"/>
                  <c:y val="0.16457947673923676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Земельный </a:t>
                    </a:r>
                    <a:r>
                      <a:rPr lang="ru-RU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налог</a:t>
                    </a:r>
                  </a:p>
                  <a:p>
                    <a:r>
                      <a:rPr lang="ru-RU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 2,5 %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D48-449F-8DC1-8458F113A974}"/>
                </c:ext>
              </c:extLst>
            </c:dLbl>
            <c:dLbl>
              <c:idx val="2"/>
              <c:layout>
                <c:manualLayout>
                  <c:x val="-6.1308596290820486E-2"/>
                  <c:y val="-0.16522262317173994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Акцизы 6,9 %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D48-449F-8DC1-8458F113A974}"/>
                </c:ext>
              </c:extLst>
            </c:dLbl>
            <c:dLbl>
              <c:idx val="3"/>
              <c:layout>
                <c:manualLayout>
                  <c:x val="-3.7642541142152298E-2"/>
                  <c:y val="-4.1931848842192136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Налоги на совокупный доход </a:t>
                    </a:r>
                  </a:p>
                  <a:p>
                    <a:r>
                      <a:rPr lang="ru-RU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11,7 % 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D48-449F-8DC1-8458F113A974}"/>
                </c:ext>
              </c:extLst>
            </c:dLbl>
            <c:dLbl>
              <c:idx val="4"/>
              <c:layout>
                <c:manualLayout>
                  <c:x val="-3.6295121798061082E-2"/>
                  <c:y val="-2.3515905640114063E-3"/>
                </c:manualLayout>
              </c:layout>
              <c:tx>
                <c:rich>
                  <a:bodyPr rot="0"/>
                  <a:lstStyle/>
                  <a:p>
                    <a:pPr>
                      <a:defRPr sz="1400">
                        <a:latin typeface="Liberation Serif" panose="02020603050405020304" pitchFamily="18" charset="0"/>
                      </a:defRPr>
                    </a:pPr>
                    <a:r>
                      <a:rPr lang="ru-RU" sz="12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Налог на имущество ФЛ  1,7 %</a:t>
                    </a:r>
                    <a:endParaRPr lang="ru-RU" sz="1200" dirty="0"/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D48-449F-8DC1-8458F113A974}"/>
                </c:ext>
              </c:extLst>
            </c:dLbl>
            <c:dLbl>
              <c:idx val="5"/>
              <c:layout>
                <c:manualLayout>
                  <c:x val="-2.977031516915974E-2"/>
                  <c:y val="2.2905102896214995E-3"/>
                </c:manualLayout>
              </c:layout>
              <c:tx>
                <c:rich>
                  <a:bodyPr rot="0"/>
                  <a:lstStyle/>
                  <a:p>
                    <a:pPr>
                      <a:defRPr sz="1400">
                        <a:latin typeface="Liberation Serif" panose="02020603050405020304" pitchFamily="18" charset="0"/>
                      </a:defRPr>
                    </a:pPr>
                    <a:r>
                      <a:rPr lang="ru-RU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 Госпошлина 1,4</a:t>
                    </a:r>
                    <a:r>
                      <a:rPr lang="ru-RU" sz="1400" b="1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 </a:t>
                    </a:r>
                    <a:r>
                      <a:rPr lang="ru-RU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%</a:t>
                    </a:r>
                    <a:endParaRPr lang="ru-RU" sz="1100" dirty="0"/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D48-449F-8DC1-8458F113A97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48-449F-8DC1-8458F113A974}"/>
                </c:ext>
              </c:extLst>
            </c:dLbl>
            <c:dLbl>
              <c:idx val="7"/>
              <c:layout/>
              <c:tx>
                <c:rich>
                  <a:bodyPr rot="0"/>
                  <a:lstStyle/>
                  <a:p>
                    <a:pPr>
                      <a:defRPr sz="1400">
                        <a:latin typeface="Liberation Serif" panose="02020603050405020304" pitchFamily="18" charset="0"/>
                      </a:defRPr>
                    </a:pPr>
                    <a:r>
                      <a:rPr lang="ru-RU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Другие  24,1 %</a:t>
                    </a:r>
                    <a:endParaRPr lang="ru-RU" sz="1400" dirty="0"/>
                  </a:p>
                </c:rich>
              </c:tx>
              <c:spPr/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D48-449F-8DC1-8458F113A9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/>
              <a:lstStyle/>
              <a:p>
                <a:pPr>
                  <a:defRPr sz="1400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6"/>
                <c:pt idx="0">
                  <c:v>НДФЛ </c:v>
                </c:pt>
                <c:pt idx="1">
                  <c:v>Акцизы</c:v>
                </c:pt>
                <c:pt idx="2">
                  <c:v>Земельный налог</c:v>
                </c:pt>
                <c:pt idx="3">
                  <c:v>Налоги на совокупный доход</c:v>
                </c:pt>
                <c:pt idx="4">
                  <c:v>Налог на имущество физических лиц </c:v>
                </c:pt>
                <c:pt idx="5">
                  <c:v>Госпошлина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75.900000000000006</c:v>
                </c:pt>
                <c:pt idx="1">
                  <c:v>6.9</c:v>
                </c:pt>
                <c:pt idx="2">
                  <c:v>2.5</c:v>
                </c:pt>
                <c:pt idx="3">
                  <c:v>11.7</c:v>
                </c:pt>
                <c:pt idx="4">
                  <c:v>1.7</c:v>
                </c:pt>
                <c:pt idx="5">
                  <c:v>1.4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D48-449F-8DC1-8458F113A97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gapWidth val="50"/>
        <c:splitType val="pos"/>
        <c:splitPos val="6"/>
        <c:secondPieSize val="90"/>
        <c:serLines/>
      </c:of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787979365929039"/>
          <c:y val="0.17793990631865278"/>
          <c:w val="0.62381263192978553"/>
          <c:h val="0.6099152065541104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1744894506670979E-2"/>
                  <c:y val="0.137245951166716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FF5-4D8E-850E-41A2E95936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Субсидии</c:v>
                </c:pt>
              </c:strCache>
            </c:strRef>
          </c:cat>
          <c:val>
            <c:numRef>
              <c:f>Лист1!$B$2</c:f>
              <c:numCache>
                <c:formatCode>_-* #,##0\ _₽_-;\-* #,##0\ _₽_-;_-* "-"??\ _₽_-;_-@_-</c:formatCode>
                <c:ptCount val="1"/>
                <c:pt idx="0">
                  <c:v>147597.79999999999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F5-4D8E-850E-41A2E959369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0158612280707816E-2"/>
                  <c:y val="0.184178977492458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FF5-4D8E-850E-41A2E95936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Субсидии</c:v>
                </c:pt>
              </c:strCache>
            </c:str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279984.3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F5-4D8E-850E-41A2E95936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38"/>
        <c:shape val="cylinder"/>
        <c:axId val="214616576"/>
        <c:axId val="213824000"/>
        <c:axId val="0"/>
      </c:bar3DChart>
      <c:catAx>
        <c:axId val="214616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200" b="1">
                <a:latin typeface="Liberation Serif" pitchFamily="18" charset="0"/>
              </a:defRPr>
            </a:pPr>
            <a:endParaRPr lang="ru-RU"/>
          </a:p>
        </c:txPr>
        <c:crossAx val="213824000"/>
        <c:crosses val="autoZero"/>
        <c:auto val="1"/>
        <c:lblAlgn val="l"/>
        <c:lblOffset val="100"/>
        <c:noMultiLvlLbl val="0"/>
      </c:catAx>
      <c:valAx>
        <c:axId val="213824000"/>
        <c:scaling>
          <c:orientation val="minMax"/>
          <c:min val="0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Liberation Serif" pitchFamily="18" charset="0"/>
              </a:defRPr>
            </a:pPr>
            <a:endParaRPr lang="ru-RU"/>
          </a:p>
        </c:txPr>
        <c:crossAx val="214616576"/>
        <c:crosses val="autoZero"/>
        <c:crossBetween val="between"/>
        <c:majorUnit val="100000"/>
      </c:valAx>
      <c:spPr>
        <a:solidFill>
          <a:srgbClr val="DDFAFB"/>
        </a:solidFill>
      </c:spPr>
    </c:plotArea>
    <c:legend>
      <c:legendPos val="b"/>
      <c:layout>
        <c:manualLayout>
          <c:xMode val="edge"/>
          <c:yMode val="edge"/>
          <c:x val="0.3381735993980467"/>
          <c:y val="0.7907835509316169"/>
          <c:w val="0.33516088915290593"/>
          <c:h val="9.761236206729719E-2"/>
        </c:manualLayout>
      </c:layout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223113386261925"/>
          <c:y val="0.22350252328865816"/>
          <c:w val="0.80685301348283234"/>
          <c:h val="0.688875664141892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4764986430079199E-2"/>
                  <c:y val="0.15851822915733377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  <a:latin typeface="Liberation Serif" pitchFamily="18" charset="0"/>
                      </a:defRPr>
                    </a:pPr>
                    <a:r>
                      <a:rPr lang="en-US" sz="1200" dirty="0"/>
                      <a:t> </a:t>
                    </a:r>
                    <a:r>
                      <a:rPr lang="en-US" sz="1100" dirty="0"/>
                      <a:t>77 487   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A99-468C-AD9D-0770C4BB83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Иные межбюджетные трансферты</c:v>
                </c:pt>
              </c:strCache>
            </c:strRef>
          </c:cat>
          <c:val>
            <c:numRef>
              <c:f>Лист1!$B$2</c:f>
              <c:numCache>
                <c:formatCode>_-* #,##0\ _₽_-;\-* #,##0\ _₽_-;_-* "-"??\ _₽_-;_-@_-</c:formatCode>
                <c:ptCount val="1"/>
                <c:pt idx="0">
                  <c:v>77487.3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99-468C-AD9D-0770C4BB83D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0623462472423696E-2"/>
                  <c:y val="0.20527378678354735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tx1"/>
                      </a:solidFill>
                      <a:latin typeface="Liberation Serif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A99-468C-AD9D-0770C4BB83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Иные межбюджетные трансферты</c:v>
                </c:pt>
              </c:strCache>
            </c:str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153503.89000000001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99-468C-AD9D-0770C4BB83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12"/>
        <c:shape val="cylinder"/>
        <c:axId val="214616064"/>
        <c:axId val="213825728"/>
        <c:axId val="0"/>
      </c:bar3DChart>
      <c:catAx>
        <c:axId val="214616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200" b="1">
                <a:latin typeface="Liberation Serif" pitchFamily="18" charset="0"/>
              </a:defRPr>
            </a:pPr>
            <a:endParaRPr lang="ru-RU"/>
          </a:p>
        </c:txPr>
        <c:crossAx val="213825728"/>
        <c:crosses val="autoZero"/>
        <c:auto val="1"/>
        <c:lblAlgn val="l"/>
        <c:lblOffset val="100"/>
        <c:noMultiLvlLbl val="0"/>
      </c:catAx>
      <c:valAx>
        <c:axId val="213825728"/>
        <c:scaling>
          <c:orientation val="minMax"/>
          <c:min val="0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000" b="0">
                <a:latin typeface="Liberation Serif" pitchFamily="18" charset="0"/>
              </a:defRPr>
            </a:pPr>
            <a:endParaRPr lang="ru-RU"/>
          </a:p>
        </c:txPr>
        <c:crossAx val="214616064"/>
        <c:crosses val="autoZero"/>
        <c:crossBetween val="between"/>
        <c:majorUnit val="50000"/>
      </c:valAx>
      <c:spPr>
        <a:solidFill>
          <a:srgbClr val="DDFAFB"/>
        </a:solidFill>
      </c:spPr>
    </c:plotArea>
    <c:legend>
      <c:legendPos val="b"/>
      <c:layout>
        <c:manualLayout>
          <c:xMode val="edge"/>
          <c:yMode val="edge"/>
          <c:x val="0.35605369244687096"/>
          <c:y val="0.94209916218459389"/>
          <c:w val="0.39102103734505689"/>
          <c:h val="4.6020213440336695E-2"/>
        </c:manualLayout>
      </c:layout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292617086251447"/>
          <c:y val="0.19556412923816546"/>
          <c:w val="0.76332802259277543"/>
          <c:h val="0.6427985274363454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0924722245670538E-2"/>
                  <c:y val="0.126581811201512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18B-4AE7-9D55-E0BCB9AD96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Возврат остатков субсидий, субвенций и иных МБТ</c:v>
                </c:pt>
              </c:strCache>
            </c:strRef>
          </c:cat>
          <c:val>
            <c:numRef>
              <c:f>Лист1!$B$2</c:f>
              <c:numCache>
                <c:formatCode>_-* #,##0\ _₽_-;\-* #,##0\ _₽_-;_-* "-"??\ _₽_-;_-@_-</c:formatCode>
                <c:ptCount val="1"/>
                <c:pt idx="0">
                  <c:v>-24457.7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8B-4AE7-9D55-E0BCB9AD967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4669043243746334E-2"/>
                  <c:y val="0.215657900565539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18B-4AE7-9D55-E0BCB9AD96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Возврат остатков субсидий, субвенций и иных МБТ</c:v>
                </c:pt>
              </c:strCache>
            </c:str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-16849.5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8B-4AE7-9D55-E0BCB9AD96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52"/>
        <c:shape val="cylinder"/>
        <c:axId val="214409728"/>
        <c:axId val="214360064"/>
        <c:axId val="0"/>
      </c:bar3DChart>
      <c:catAx>
        <c:axId val="214409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200" b="1">
                <a:latin typeface="Liberation Serif" pitchFamily="18" charset="0"/>
              </a:defRPr>
            </a:pPr>
            <a:endParaRPr lang="ru-RU"/>
          </a:p>
        </c:txPr>
        <c:crossAx val="214360064"/>
        <c:crosses val="autoZero"/>
        <c:auto val="1"/>
        <c:lblAlgn val="l"/>
        <c:lblOffset val="100"/>
        <c:noMultiLvlLbl val="0"/>
      </c:catAx>
      <c:valAx>
        <c:axId val="214360064"/>
        <c:scaling>
          <c:orientation val="minMax"/>
          <c:max val="0"/>
          <c:min val="-30000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rgbClr val="FF0000"/>
                </a:solidFill>
                <a:latin typeface="Liberation Serif" pitchFamily="18" charset="0"/>
              </a:defRPr>
            </a:pPr>
            <a:endParaRPr lang="ru-RU"/>
          </a:p>
        </c:txPr>
        <c:crossAx val="214409728"/>
        <c:crosses val="autoZero"/>
        <c:crossBetween val="between"/>
        <c:majorUnit val="5000"/>
      </c:valAx>
      <c:spPr>
        <a:solidFill>
          <a:srgbClr val="DDFAFB"/>
        </a:solidFill>
        <a:ln>
          <a:noFill/>
        </a:ln>
      </c:spPr>
    </c:plotArea>
    <c:legend>
      <c:legendPos val="b"/>
      <c:layout>
        <c:manualLayout>
          <c:xMode val="edge"/>
          <c:yMode val="edge"/>
          <c:x val="0.33460774828363743"/>
          <c:y val="0.93502615870963834"/>
          <c:w val="0.40887827201779098"/>
          <c:h val="6.4973841290361684E-2"/>
        </c:manualLayout>
      </c:layout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742535551605377"/>
          <c:y val="0.33068042944723314"/>
          <c:w val="0.81196637873569599"/>
          <c:h val="0.577682025229519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5.4736973669592265E-2"/>
                  <c:y val="1.498697114462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340-492E-98AE-8F52774C5C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 от возврата остстков субсидий, субвенций и иных МБТ прошлых лет</c:v>
                </c:pt>
              </c:strCache>
            </c:strRef>
          </c:cat>
          <c:val>
            <c:numRef>
              <c:f>Лист1!$B$2</c:f>
              <c:numCache>
                <c:formatCode>_-* #,##0\ _₽_-;\-* #,##0\ _₽_-;_-* "-"??\ _₽_-;_-@_-</c:formatCode>
                <c:ptCount val="1"/>
                <c:pt idx="0">
                  <c:v>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40-492E-98AE-8F52774C5C6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9014920059387344E-2"/>
                  <c:y val="0.147001016477436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340-492E-98AE-8F52774C5C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 от возврата остстков субсидий, субвенций и иных МБТ прошлых лет</c:v>
                </c:pt>
              </c:strCache>
            </c:str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40-492E-98AE-8F52774C5C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cylinder"/>
        <c:axId val="214412288"/>
        <c:axId val="214361792"/>
        <c:axId val="0"/>
      </c:bar3DChart>
      <c:catAx>
        <c:axId val="214412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 rot="0" anchor="t" anchorCtr="0"/>
          <a:lstStyle/>
          <a:p>
            <a:pPr>
              <a:defRPr sz="1100" b="1">
                <a:latin typeface="Liberation Serif" pitchFamily="18" charset="0"/>
              </a:defRPr>
            </a:pPr>
            <a:endParaRPr lang="ru-RU"/>
          </a:p>
        </c:txPr>
        <c:crossAx val="214361792"/>
        <c:crosses val="autoZero"/>
        <c:auto val="1"/>
        <c:lblAlgn val="l"/>
        <c:lblOffset val="10"/>
        <c:noMultiLvlLbl val="0"/>
      </c:catAx>
      <c:valAx>
        <c:axId val="214361792"/>
        <c:scaling>
          <c:orientation val="minMax"/>
          <c:min val="0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Liberation Serif" pitchFamily="18" charset="0"/>
              </a:defRPr>
            </a:pPr>
            <a:endParaRPr lang="ru-RU"/>
          </a:p>
        </c:txPr>
        <c:crossAx val="214412288"/>
        <c:crosses val="autoZero"/>
        <c:crossBetween val="between"/>
        <c:majorUnit val="250"/>
        <c:minorUnit val="40"/>
      </c:valAx>
      <c:spPr>
        <a:solidFill>
          <a:srgbClr val="DDFAFB"/>
        </a:solidFill>
      </c:spPr>
    </c:plotArea>
    <c:legend>
      <c:legendPos val="b"/>
      <c:layout>
        <c:manualLayout>
          <c:xMode val="edge"/>
          <c:yMode val="edge"/>
          <c:x val="0.27428167703588491"/>
          <c:y val="0.92960504388401288"/>
          <c:w val="0.43540301077658039"/>
          <c:h val="7.0394813339484705E-2"/>
        </c:manualLayout>
      </c:layout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623255429658631E-2"/>
          <c:y val="4.259541128202126E-2"/>
          <c:w val="0.80259890190113037"/>
          <c:h val="0.9043152170201140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-1.1689682524524079E-2"/>
                  <c:y val="0.1438627807719153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2 486,5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233-4A34-A793-657101CFD7CC}"/>
                </c:ext>
              </c:extLst>
            </c:dLbl>
            <c:dLbl>
              <c:idx val="1"/>
              <c:layout>
                <c:manualLayout>
                  <c:x val="-8.6245242080887179E-3"/>
                  <c:y val="0.2594447778086750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2 521,5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233-4A34-A793-657101CFD7CC}"/>
                </c:ext>
              </c:extLst>
            </c:dLbl>
            <c:dLbl>
              <c:idx val="2"/>
              <c:layout>
                <c:manualLayout>
                  <c:x val="-1.1499146153132793E-2"/>
                  <c:y val="0.1214339249138947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2 362,7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233-4A34-A793-657101CFD7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Невьянский го</c:v>
                </c:pt>
                <c:pt idx="1">
                  <c:v>Режевской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2486.5</c:v>
                </c:pt>
                <c:pt idx="1">
                  <c:v>2521.5</c:v>
                </c:pt>
                <c:pt idx="2">
                  <c:v>2362.6999999999998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33-4A34-A793-657101CFD7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-1.4421164080580317E-2"/>
                  <c:y val="6.219634295652968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2 728,5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233-4A34-A793-657101CFD7CC}"/>
                </c:ext>
              </c:extLst>
            </c:dLbl>
            <c:dLbl>
              <c:idx val="1"/>
              <c:layout>
                <c:manualLayout>
                  <c:x val="-5.6532693671131383E-3"/>
                  <c:y val="6.726511276646868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2 850,9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233-4A34-A793-657101CFD7CC}"/>
                </c:ext>
              </c:extLst>
            </c:dLbl>
            <c:dLbl>
              <c:idx val="2"/>
              <c:layout>
                <c:manualLayout>
                  <c:x val="-5.7494564399276724E-3"/>
                  <c:y val="5.4212341631663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2 420,0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233-4A34-A793-657101CFD7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Невьянский го</c:v>
                </c:pt>
                <c:pt idx="1">
                  <c:v>Режевской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2728.5</c:v>
                </c:pt>
                <c:pt idx="1">
                  <c:v>2850.9</c:v>
                </c:pt>
                <c:pt idx="2" formatCode="0.0">
                  <c:v>2420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233-4A34-A793-657101CFD7C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-4.3408235451408969E-2"/>
                  <c:y val="-1.501064158456626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3 200,3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233-4A34-A793-657101CFD7CC}"/>
                </c:ext>
              </c:extLst>
            </c:dLbl>
            <c:dLbl>
              <c:idx val="1"/>
              <c:layout>
                <c:manualLayout>
                  <c:x val="-2.88911128359613E-2"/>
                  <c:y val="-3.026071882187360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3 506,8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233-4A34-A793-657101CFD7CC}"/>
                </c:ext>
              </c:extLst>
            </c:dLbl>
            <c:dLbl>
              <c:idx val="2"/>
              <c:layout>
                <c:manualLayout>
                  <c:x val="-1.1164787037635765E-2"/>
                  <c:y val="-1.436041788243909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3 519,7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D233-4A34-A793-657101CFD7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Невьянский го</c:v>
                </c:pt>
                <c:pt idx="1">
                  <c:v>Режевской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3200.3</c:v>
                </c:pt>
                <c:pt idx="1">
                  <c:v>3506.8</c:v>
                </c:pt>
                <c:pt idx="2" formatCode="0.0">
                  <c:v>3519.7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233-4A34-A793-657101CFD7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4647808"/>
        <c:axId val="214365824"/>
        <c:axId val="184947968"/>
      </c:bar3DChart>
      <c:catAx>
        <c:axId val="214647808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Liberation Serif" panose="02020603050405020304" pitchFamily="18" charset="0"/>
              </a:defRPr>
            </a:pPr>
            <a:endParaRPr lang="ru-RU"/>
          </a:p>
        </c:txPr>
        <c:crossAx val="214365824"/>
        <c:crosses val="autoZero"/>
        <c:auto val="1"/>
        <c:lblAlgn val="ctr"/>
        <c:lblOffset val="100"/>
        <c:noMultiLvlLbl val="0"/>
      </c:catAx>
      <c:valAx>
        <c:axId val="214365824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214647808"/>
        <c:crosses val="autoZero"/>
        <c:crossBetween val="between"/>
      </c:valAx>
      <c:serAx>
        <c:axId val="1849479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Liberation Serif" panose="02020603050405020304" pitchFamily="18" charset="0"/>
              </a:defRPr>
            </a:pPr>
            <a:endParaRPr lang="ru-RU"/>
          </a:p>
        </c:txPr>
        <c:crossAx val="214365824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916745005230485E-2"/>
          <c:y val="1.9834119356943718E-2"/>
          <c:w val="0.83352107340453829"/>
          <c:h val="0.9340539962203069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1.7310388209308466E-2"/>
                  <c:y val="0.1201570212297473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2 423,1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5AB-48E5-974E-8D333260FD95}"/>
                </c:ext>
              </c:extLst>
            </c:dLbl>
            <c:dLbl>
              <c:idx val="1"/>
              <c:layout>
                <c:manualLayout>
                  <c:x val="5.7701294031028303E-3"/>
                  <c:y val="0.2912894617332428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2 382,1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5AB-48E5-974E-8D333260FD95}"/>
                </c:ext>
              </c:extLst>
            </c:dLbl>
            <c:dLbl>
              <c:idx val="2"/>
              <c:layout>
                <c:manualLayout>
                  <c:x val="8.6551941046542451E-3"/>
                  <c:y val="0.2330315120460925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2 227,1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5AB-48E5-974E-8D333260FD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Невьянский го</c:v>
                </c:pt>
                <c:pt idx="1">
                  <c:v>Режевской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2423.1</c:v>
                </c:pt>
                <c:pt idx="1">
                  <c:v>2382.1</c:v>
                </c:pt>
                <c:pt idx="2" formatCode="General">
                  <c:v>2227.1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AB-48E5-974E-8D333260FD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8.73869245307253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2 632,4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5AB-48E5-974E-8D333260FD95}"/>
                </c:ext>
              </c:extLst>
            </c:dLbl>
            <c:dLbl>
              <c:idx val="1"/>
              <c:layout>
                <c:manualLayout>
                  <c:x val="2.0195452910859907E-2"/>
                  <c:y val="8.73869245307253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2 872,4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5AB-48E5-974E-8D333260FD95}"/>
                </c:ext>
              </c:extLst>
            </c:dLbl>
            <c:dLbl>
              <c:idx val="2"/>
              <c:layout>
                <c:manualLayout>
                  <c:x val="2.3080517612411321E-2"/>
                  <c:y val="9.83102900970660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2 444,7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5AB-48E5-974E-8D333260FD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Невьянский го</c:v>
                </c:pt>
                <c:pt idx="1">
                  <c:v>Режевской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 formatCode="General">
                  <c:v>2632.4</c:v>
                </c:pt>
                <c:pt idx="1">
                  <c:v>2872.4</c:v>
                </c:pt>
                <c:pt idx="2" formatCode="General">
                  <c:v>2444.6999999999998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5AB-48E5-974E-8D333260FD9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1.442532350775707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3 159,2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5AB-48E5-974E-8D333260FD95}"/>
                </c:ext>
              </c:extLst>
            </c:dLbl>
            <c:dLbl>
              <c:idx val="1"/>
              <c:layout>
                <c:manualLayout>
                  <c:x val="2.5965582313962735E-2"/>
                  <c:y val="-1.456448742178755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3 413,2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5AB-48E5-974E-8D333260FD95}"/>
                </c:ext>
              </c:extLst>
            </c:dLbl>
            <c:dLbl>
              <c:idx val="2"/>
              <c:layout>
                <c:manualLayout>
                  <c:x val="2.8850647015514153E-2"/>
                  <c:y val="-7.282243710893777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3 508,0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45AB-48E5-974E-8D333260FD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Невьянский го</c:v>
                </c:pt>
                <c:pt idx="1">
                  <c:v>Режевской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 formatCode="General">
                  <c:v>3159.2</c:v>
                </c:pt>
                <c:pt idx="1">
                  <c:v>3413.2</c:v>
                </c:pt>
                <c:pt idx="2">
                  <c:v>3508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5AB-48E5-974E-8D333260FD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5029248"/>
        <c:axId val="214367552"/>
        <c:axId val="215052288"/>
      </c:bar3DChart>
      <c:catAx>
        <c:axId val="215029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Liberation Serif" panose="02020603050405020304" pitchFamily="18" charset="0"/>
              </a:defRPr>
            </a:pPr>
            <a:endParaRPr lang="ru-RU"/>
          </a:p>
        </c:txPr>
        <c:crossAx val="214367552"/>
        <c:crosses val="autoZero"/>
        <c:auto val="1"/>
        <c:lblAlgn val="ctr"/>
        <c:lblOffset val="100"/>
        <c:noMultiLvlLbl val="0"/>
      </c:catAx>
      <c:valAx>
        <c:axId val="2143675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5029248"/>
        <c:crosses val="autoZero"/>
        <c:crossBetween val="between"/>
      </c:valAx>
      <c:serAx>
        <c:axId val="2150522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Liberation Serif" panose="02020603050405020304" pitchFamily="18" charset="0"/>
              </a:defRPr>
            </a:pPr>
            <a:endParaRPr lang="ru-RU"/>
          </a:p>
        </c:txPr>
        <c:crossAx val="214367552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29131948302054"/>
          <c:y val="0"/>
          <c:w val="0.80746352257156628"/>
          <c:h val="0.808770852259934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произведено расходов -3 508 032,7 тыс. рублей</c:v>
                </c:pt>
              </c:strCache>
            </c:strRef>
          </c:tx>
          <c:explosion val="27"/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FD5B-4091-80F0-CD6086D415BB}"/>
              </c:ext>
            </c:extLst>
          </c:dPt>
          <c:dPt>
            <c:idx val="1"/>
            <c:bubble3D val="0"/>
            <c:explosion val="29"/>
            <c:extLst>
              <c:ext xmlns:c16="http://schemas.microsoft.com/office/drawing/2014/chart" uri="{C3380CC4-5D6E-409C-BE32-E72D297353CC}">
                <c16:uniqueId val="{00000002-FD5B-4091-80F0-CD6086D415BB}"/>
              </c:ext>
            </c:extLst>
          </c:dPt>
          <c:dPt>
            <c:idx val="2"/>
            <c:bubble3D val="0"/>
            <c:explosion val="36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4-FD5B-4091-80F0-CD6086D415BB}"/>
              </c:ext>
            </c:extLst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6-FD5B-4091-80F0-CD6086D415BB}"/>
              </c:ext>
            </c:extLst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8-FD5B-4091-80F0-CD6086D415BB}"/>
              </c:ext>
            </c:extLst>
          </c:dPt>
          <c:dPt>
            <c:idx val="5"/>
            <c:bubble3D val="0"/>
            <c:explosion val="2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A-FD5B-4091-80F0-CD6086D415BB}"/>
              </c:ext>
            </c:extLst>
          </c:dPt>
          <c:dPt>
            <c:idx val="6"/>
            <c:bubble3D val="0"/>
            <c:explosion val="34"/>
            <c:spPr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C-FD5B-4091-80F0-CD6086D415BB}"/>
              </c:ext>
            </c:extLst>
          </c:dPt>
          <c:dPt>
            <c:idx val="7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E-FD5B-4091-80F0-CD6086D415BB}"/>
              </c:ext>
            </c:extLst>
          </c:dPt>
          <c:dPt>
            <c:idx val="8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0-FD5B-4091-80F0-CD6086D415BB}"/>
              </c:ext>
            </c:extLst>
          </c:dPt>
          <c:dPt>
            <c:idx val="9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12-FD5B-4091-80F0-CD6086D415BB}"/>
              </c:ext>
            </c:extLst>
          </c:dPt>
          <c:dPt>
            <c:idx val="10"/>
            <c:bubble3D val="0"/>
            <c:spPr>
              <a:solidFill>
                <a:schemeClr val="accent6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4-FD5B-4091-80F0-CD6086D415BB}"/>
              </c:ext>
            </c:extLst>
          </c:dPt>
          <c:dLbls>
            <c:dLbl>
              <c:idx val="0"/>
              <c:layout>
                <c:manualLayout>
                  <c:x val="-5.438053179276383E-2"/>
                  <c:y val="-0.1409853932902619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D5B-4091-80F0-CD6086D415BB}"/>
                </c:ext>
              </c:extLst>
            </c:dLbl>
            <c:dLbl>
              <c:idx val="1"/>
              <c:layout>
                <c:manualLayout>
                  <c:x val="1.8040009443395195E-2"/>
                  <c:y val="-0.1157342780740955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D5B-4091-80F0-CD6086D415BB}"/>
                </c:ext>
              </c:extLst>
            </c:dLbl>
            <c:dLbl>
              <c:idx val="2"/>
              <c:layout>
                <c:manualLayout>
                  <c:x val="5.1228451468355356E-2"/>
                  <c:y val="-5.471074963502701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D5B-4091-80F0-CD6086D415BB}"/>
                </c:ext>
              </c:extLst>
            </c:dLbl>
            <c:dLbl>
              <c:idx val="3"/>
              <c:layout>
                <c:manualLayout>
                  <c:x val="9.2593878457949239E-2"/>
                  <c:y val="-8.417038405388771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D5B-4091-80F0-CD6086D415BB}"/>
                </c:ext>
              </c:extLst>
            </c:dLbl>
            <c:dLbl>
              <c:idx val="4"/>
              <c:layout>
                <c:manualLayout>
                  <c:x val="3.4591758323149389E-2"/>
                  <c:y val="4.418945162829107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D5B-4091-80F0-CD6086D415BB}"/>
                </c:ext>
              </c:extLst>
            </c:dLbl>
            <c:dLbl>
              <c:idx val="5"/>
              <c:layout>
                <c:manualLayout>
                  <c:x val="3.1268863644780209E-2"/>
                  <c:y val="0.113630018472748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D5B-4091-80F0-CD6086D415BB}"/>
                </c:ext>
              </c:extLst>
            </c:dLbl>
            <c:dLbl>
              <c:idx val="6"/>
              <c:layout>
                <c:manualLayout>
                  <c:x val="-0.22781045161648719"/>
                  <c:y val="-0.1430898185813415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FD5B-4091-80F0-CD6086D415BB}"/>
                </c:ext>
              </c:extLst>
            </c:dLbl>
            <c:dLbl>
              <c:idx val="7"/>
              <c:layout>
                <c:manualLayout>
                  <c:x val="-0.12345850461059871"/>
                  <c:y val="8.416541336191596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FD5B-4091-80F0-CD6086D415BB}"/>
                </c:ext>
              </c:extLst>
            </c:dLbl>
            <c:dLbl>
              <c:idx val="8"/>
              <c:layout>
                <c:manualLayout>
                  <c:x val="-0.1270335703440357"/>
                  <c:y val="-6.73363072431101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FD5B-4091-80F0-CD6086D415BB}"/>
                </c:ext>
              </c:extLst>
            </c:dLbl>
            <c:dLbl>
              <c:idx val="9"/>
              <c:layout>
                <c:manualLayout>
                  <c:x val="-0.20576429007888028"/>
                  <c:y val="-9.469168206062365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FD5B-4091-80F0-CD6086D415BB}"/>
                </c:ext>
              </c:extLst>
            </c:dLbl>
            <c:dLbl>
              <c:idx val="10"/>
              <c:layout>
                <c:manualLayout>
                  <c:x val="-0.11904927230307746"/>
                  <c:y val="-0.1183869706896520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FD5B-4091-80F0-CD6086D415BB}"/>
                </c:ext>
              </c:extLst>
            </c:dLbl>
            <c:dLbl>
              <c:idx val="11"/>
              <c:layout>
                <c:manualLayout>
                  <c:x val="-0.14403503777358076"/>
                  <c:y val="-0.1851750106082851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D5B-4091-80F0-CD6086D415BB}"/>
                </c:ext>
              </c:extLst>
            </c:dLbl>
            <c:dLbl>
              <c:idx val="12"/>
              <c:layout>
                <c:manualLayout>
                  <c:x val="-3.8213346665185416E-2"/>
                  <c:y val="-0.1367768740875673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D5B-4091-80F0-CD6086D415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2">
                        <a:lumMod val="25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Общегосударственный вопросы, 4,8%</c:v>
                </c:pt>
                <c:pt idx="1">
                  <c:v>Национальная оборона, 0,1%</c:v>
                </c:pt>
                <c:pt idx="2">
                  <c:v>Национальная безопасность и првоохранительная деятельность, 0,9%</c:v>
                </c:pt>
                <c:pt idx="3">
                  <c:v>Национальная экономика, 6,0%</c:v>
                </c:pt>
                <c:pt idx="4">
                  <c:v>Жилищно-коммунальное хозяйство, 14,3%</c:v>
                </c:pt>
                <c:pt idx="5">
                  <c:v>Охрана окружающей среды, 0,2%</c:v>
                </c:pt>
                <c:pt idx="6">
                  <c:v>Образование,  57,0%</c:v>
                </c:pt>
                <c:pt idx="7">
                  <c:v>Культура и кинематография, 7,3%</c:v>
                </c:pt>
                <c:pt idx="8">
                  <c:v>Социальная политика 5,0%</c:v>
                </c:pt>
                <c:pt idx="9">
                  <c:v>Физическая культура и спорт, 4,3%</c:v>
                </c:pt>
                <c:pt idx="10">
                  <c:v>Средства массовой информации, 0,1%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168225</c:v>
                </c:pt>
                <c:pt idx="1">
                  <c:v>4438.5</c:v>
                </c:pt>
                <c:pt idx="2">
                  <c:v>30552.7</c:v>
                </c:pt>
                <c:pt idx="3">
                  <c:v>210019.8</c:v>
                </c:pt>
                <c:pt idx="4">
                  <c:v>502960.7</c:v>
                </c:pt>
                <c:pt idx="5">
                  <c:v>5704.2</c:v>
                </c:pt>
                <c:pt idx="6">
                  <c:v>1998824.1</c:v>
                </c:pt>
                <c:pt idx="7">
                  <c:v>257105.5</c:v>
                </c:pt>
                <c:pt idx="8">
                  <c:v>175633.5</c:v>
                </c:pt>
                <c:pt idx="9">
                  <c:v>152361.60000000001</c:v>
                </c:pt>
                <c:pt idx="10">
                  <c:v>2207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FD5B-4091-80F0-CD6086D415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0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0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3.0864626152649705E-2"/>
          <c:y val="0.54808490008163524"/>
          <c:w val="0.58222732196422422"/>
          <c:h val="0.40772564829007368"/>
        </c:manualLayout>
      </c:layout>
      <c:overlay val="0"/>
      <c:txPr>
        <a:bodyPr/>
        <a:lstStyle/>
        <a:p>
          <a:pPr>
            <a:defRPr sz="1000" b="1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868784409469253"/>
          <c:y val="6.0605636419629062E-3"/>
          <c:w val="0.6450441476628167"/>
          <c:h val="0.908207593870335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2024 г.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0"/>
                  </a:schemeClr>
                </a:gs>
                <a:gs pos="44000">
                  <a:schemeClr val="dk1">
                    <a:tint val="60000"/>
                    <a:satMod val="120000"/>
                  </a:schemeClr>
                </a:gs>
                <a:gs pos="100000">
                  <a:schemeClr val="dk1">
                    <a:tint val="90000"/>
                    <a:alpha val="100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bg1"/>
              </a:solidFill>
              <a:prstDash val="solid"/>
            </a:ln>
            <a:effectLst/>
          </c:spPr>
          <c:invertIfNegative val="0"/>
          <c:dLbls>
            <c:dLbl>
              <c:idx val="6"/>
              <c:layout>
                <c:manualLayout>
                  <c:x val="-5.5026265515229301E-2"/>
                  <c:y val="4.64643212550490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749-4E96-BCD0-69C0B2187116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180476.79999999999</c:v>
                </c:pt>
                <c:pt idx="1">
                  <c:v>4439</c:v>
                </c:pt>
                <c:pt idx="2">
                  <c:v>30803.9</c:v>
                </c:pt>
                <c:pt idx="3">
                  <c:v>214180.3</c:v>
                </c:pt>
                <c:pt idx="4">
                  <c:v>539676.1</c:v>
                </c:pt>
                <c:pt idx="5">
                  <c:v>7682.2</c:v>
                </c:pt>
                <c:pt idx="6">
                  <c:v>2014177.7</c:v>
                </c:pt>
                <c:pt idx="7">
                  <c:v>257110.9</c:v>
                </c:pt>
                <c:pt idx="8">
                  <c:v>185632.7</c:v>
                </c:pt>
                <c:pt idx="9">
                  <c:v>152361.60000000001</c:v>
                </c:pt>
                <c:pt idx="10">
                  <c:v>2207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49-4E96-BCD0-69C0B218711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2024 г.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satMod val="120000"/>
                    <a:lumMod val="120000"/>
                  </a:schemeClr>
                </a:gs>
                <a:gs pos="100000">
                  <a:schemeClr val="accent1">
                    <a:shade val="89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prstMaterial="flat">
              <a:bevelT w="12700" h="12700"/>
            </a:sp3d>
          </c:spPr>
          <c:invertIfNegative val="0"/>
          <c:dLbls>
            <c:dLbl>
              <c:idx val="6"/>
              <c:layout>
                <c:manualLayout>
                  <c:x val="-7.0546605347135333E-2"/>
                  <c:y val="-4.44441333743945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749-4E96-BCD0-69C0B2187116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Лист1!$C$2:$C$12</c:f>
              <c:numCache>
                <c:formatCode>#,##0.0</c:formatCode>
                <c:ptCount val="11"/>
                <c:pt idx="0">
                  <c:v>168225</c:v>
                </c:pt>
                <c:pt idx="1">
                  <c:v>4438.5</c:v>
                </c:pt>
                <c:pt idx="2">
                  <c:v>30552.7</c:v>
                </c:pt>
                <c:pt idx="3">
                  <c:v>210019.8</c:v>
                </c:pt>
                <c:pt idx="4">
                  <c:v>502960.7</c:v>
                </c:pt>
                <c:pt idx="5">
                  <c:v>5704.2</c:v>
                </c:pt>
                <c:pt idx="6">
                  <c:v>1998824.1</c:v>
                </c:pt>
                <c:pt idx="7">
                  <c:v>257105.5</c:v>
                </c:pt>
                <c:pt idx="8">
                  <c:v>175633.5</c:v>
                </c:pt>
                <c:pt idx="9">
                  <c:v>152361.60000000001</c:v>
                </c:pt>
                <c:pt idx="10">
                  <c:v>2207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749-4E96-BCD0-69C0B218711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4650368"/>
        <c:axId val="215132416"/>
      </c:barChart>
      <c:catAx>
        <c:axId val="2146503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solidFill>
            <a:schemeClr val="bg1"/>
          </a:solidFill>
          <a:ln w="3810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crossAx val="215132416"/>
        <c:crosses val="autoZero"/>
        <c:auto val="1"/>
        <c:lblAlgn val="ctr"/>
        <c:lblOffset val="100"/>
        <c:noMultiLvlLbl val="0"/>
      </c:catAx>
      <c:valAx>
        <c:axId val="215132416"/>
        <c:scaling>
          <c:orientation val="minMax"/>
        </c:scaling>
        <c:delete val="0"/>
        <c:axPos val="b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14650368"/>
        <c:crosses val="autoZero"/>
        <c:crossBetween val="between"/>
      </c:valAx>
      <c:spPr>
        <a:noFill/>
        <a:ln w="9525" cap="flat" cmpd="sng" algn="ctr">
          <a:noFill/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c:spPr>
    </c:plotArea>
    <c:legend>
      <c:legendPos val="t"/>
      <c:layout>
        <c:manualLayout>
          <c:xMode val="edge"/>
          <c:yMode val="edge"/>
          <c:x val="0.61453559797304436"/>
          <c:y val="2.1580782416110604E-2"/>
          <c:w val="0.34887352246755882"/>
          <c:h val="6.810307857544623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100" baseline="0">
          <a:latin typeface="Liberation Serif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383262060135394"/>
          <c:y val="3.0744551418406086E-2"/>
          <c:w val="0.69174281181872321"/>
          <c:h val="0.938580672608194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 - 2 444 683,2 тыс. руб.2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0"/>
                  </a:schemeClr>
                </a:gs>
                <a:gs pos="44000">
                  <a:schemeClr val="dk1">
                    <a:tint val="60000"/>
                    <a:satMod val="120000"/>
                  </a:schemeClr>
                </a:gs>
                <a:gs pos="100000">
                  <a:schemeClr val="dk1">
                    <a:tint val="90000"/>
                    <a:alpha val="100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bg1"/>
              </a:solidFill>
              <a:prstDash val="solid"/>
            </a:ln>
            <a:effectLst/>
          </c:spPr>
          <c:invertIfNegative val="0"/>
          <c:dLbls>
            <c:dLbl>
              <c:idx val="6"/>
              <c:layout>
                <c:manualLayout>
                  <c:x val="-5.7825997475690324E-2"/>
                  <c:y val="4.08660555331250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903-47A9-B6F8-6AE45C1F62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125844.5</c:v>
                </c:pt>
                <c:pt idx="1">
                  <c:v>3363.8</c:v>
                </c:pt>
                <c:pt idx="2">
                  <c:v>20390</c:v>
                </c:pt>
                <c:pt idx="3">
                  <c:v>114479.3</c:v>
                </c:pt>
                <c:pt idx="4">
                  <c:v>216338</c:v>
                </c:pt>
                <c:pt idx="5">
                  <c:v>9961.5</c:v>
                </c:pt>
                <c:pt idx="6">
                  <c:v>1490220.5</c:v>
                </c:pt>
                <c:pt idx="7">
                  <c:v>158202.79999999999</c:v>
                </c:pt>
                <c:pt idx="8">
                  <c:v>171091.1</c:v>
                </c:pt>
                <c:pt idx="9">
                  <c:v>133391.79999999999</c:v>
                </c:pt>
                <c:pt idx="10">
                  <c:v>1400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03-47A9-B6F8-6AE45C1F62C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 - 3 508 032,7 тыс. руб.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satMod val="120000"/>
                    <a:lumMod val="120000"/>
                  </a:schemeClr>
                </a:gs>
                <a:gs pos="100000">
                  <a:schemeClr val="accent1">
                    <a:shade val="89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prstMaterial="flat">
              <a:bevelT w="12700" h="12700"/>
            </a:sp3d>
          </c:spPr>
          <c:invertIfNegative val="0"/>
          <c:dLbls>
            <c:dLbl>
              <c:idx val="6"/>
              <c:layout>
                <c:manualLayout>
                  <c:x val="-4.7971616090199967E-2"/>
                  <c:y val="-3.83835697324316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903-47A9-B6F8-6AE45C1F62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Лист1!$C$2:$C$12</c:f>
              <c:numCache>
                <c:formatCode>#,##0.0</c:formatCode>
                <c:ptCount val="11"/>
                <c:pt idx="0">
                  <c:v>168225</c:v>
                </c:pt>
                <c:pt idx="1">
                  <c:v>4438.5</c:v>
                </c:pt>
                <c:pt idx="2">
                  <c:v>30552.7</c:v>
                </c:pt>
                <c:pt idx="3">
                  <c:v>210019.8</c:v>
                </c:pt>
                <c:pt idx="4">
                  <c:v>502960.7</c:v>
                </c:pt>
                <c:pt idx="5">
                  <c:v>5704.2</c:v>
                </c:pt>
                <c:pt idx="6">
                  <c:v>1998824.1</c:v>
                </c:pt>
                <c:pt idx="7">
                  <c:v>257105.5</c:v>
                </c:pt>
                <c:pt idx="8">
                  <c:v>175633.5</c:v>
                </c:pt>
                <c:pt idx="9">
                  <c:v>152361.60000000001</c:v>
                </c:pt>
                <c:pt idx="10">
                  <c:v>2207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03-47A9-B6F8-6AE45C1F62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5040000"/>
        <c:axId val="215134720"/>
      </c:barChart>
      <c:catAx>
        <c:axId val="2150400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txPr>
          <a:bodyPr/>
          <a:lstStyle/>
          <a:p>
            <a:pPr>
              <a:defRPr b="1">
                <a:solidFill>
                  <a:schemeClr val="tx1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15134720"/>
        <c:crosses val="autoZero"/>
        <c:auto val="1"/>
        <c:lblAlgn val="ctr"/>
        <c:lblOffset val="100"/>
        <c:noMultiLvlLbl val="0"/>
      </c:catAx>
      <c:valAx>
        <c:axId val="215134720"/>
        <c:scaling>
          <c:orientation val="minMax"/>
        </c:scaling>
        <c:delete val="0"/>
        <c:axPos val="b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750">
                <a:latin typeface="Liberation Serif" panose="02020603050405020304" pitchFamily="18" charset="0"/>
              </a:defRPr>
            </a:pPr>
            <a:endParaRPr lang="ru-RU"/>
          </a:p>
        </c:txPr>
        <c:crossAx val="215040000"/>
        <c:crosses val="autoZero"/>
        <c:crossBetween val="between"/>
      </c:valAx>
      <c:spPr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t"/>
      <c:legendEntry>
        <c:idx val="0"/>
        <c:txPr>
          <a:bodyPr/>
          <a:lstStyle/>
          <a:p>
            <a:pPr>
              <a:defRPr sz="1300" b="1">
                <a:solidFill>
                  <a:srgbClr val="0070C0"/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00" b="1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132744130433595"/>
          <c:y val="0.76990395376123522"/>
          <c:w val="0.33179088935473572"/>
          <c:h val="0.13476927863703841"/>
        </c:manualLayout>
      </c:layout>
      <c:overlay val="0"/>
      <c:txPr>
        <a:bodyPr/>
        <a:lstStyle/>
        <a:p>
          <a:pPr>
            <a:defRPr sz="1300" b="1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0230567417111E-2"/>
          <c:y val="0.10020535924559265"/>
          <c:w val="0.92169262337854818"/>
          <c:h val="0.7133470779560824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91DA-42FE-B30B-EA619D5BA57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1DA-42FE-B30B-EA619D5BA57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91DA-42FE-B30B-EA619D5BA571}"/>
              </c:ext>
            </c:extLst>
          </c:dPt>
          <c:dLbls>
            <c:dLbl>
              <c:idx val="0"/>
              <c:layout>
                <c:manualLayout>
                  <c:x val="3.1022894007945504E-2"/>
                  <c:y val="-0.40711935196977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1DA-42FE-B30B-EA619D5BA571}"/>
                </c:ext>
              </c:extLst>
            </c:dLbl>
            <c:dLbl>
              <c:idx val="1"/>
              <c:layout>
                <c:manualLayout>
                  <c:x val="2.1900344406177146E-2"/>
                  <c:y val="-0.40711935196977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1DA-42FE-B30B-EA619D5BA571}"/>
                </c:ext>
              </c:extLst>
            </c:dLbl>
            <c:dLbl>
              <c:idx val="2"/>
              <c:layout>
                <c:manualLayout>
                  <c:x val="3.7104593742457732E-2"/>
                  <c:y val="-0.40711935196977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1DA-42FE-B30B-EA619D5BA5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rgbClr val="002060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2022 г.</c:v>
                </c:pt>
                <c:pt idx="1">
                  <c:v>факт 2023 г.</c:v>
                </c:pt>
                <c:pt idx="2">
                  <c:v>факт 2024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1272510.3999999999</c:v>
                </c:pt>
                <c:pt idx="1">
                  <c:v>1407675.4</c:v>
                </c:pt>
                <c:pt idx="2">
                  <c:v>1890152.8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1DA-42FE-B30B-EA619D5BA5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17492480"/>
        <c:axId val="215137024"/>
        <c:axId val="0"/>
      </c:bar3DChart>
      <c:catAx>
        <c:axId val="217492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accent2">
                <a:lumMod val="75000"/>
              </a:schemeClr>
            </a:solidFill>
          </a:ln>
        </c:spPr>
        <c:txPr>
          <a:bodyPr/>
          <a:lstStyle/>
          <a:p>
            <a:pPr>
              <a:defRPr sz="900" b="1">
                <a:solidFill>
                  <a:srgbClr val="002060"/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215137024"/>
        <c:crosses val="autoZero"/>
        <c:auto val="1"/>
        <c:lblAlgn val="ctr"/>
        <c:lblOffset val="100"/>
        <c:noMultiLvlLbl val="0"/>
      </c:catAx>
      <c:valAx>
        <c:axId val="21513702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17492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"/>
      <c:rotY val="10"/>
      <c:rAngAx val="1"/>
    </c:view3D>
    <c:floor>
      <c:thickness val="0"/>
    </c:floor>
    <c:sideWall>
      <c:thickness val="0"/>
      <c:spPr>
        <a:ln w="9525"/>
        <a:effectLst>
          <a:outerShdw sx="1000" sy="1000" algn="ctr" rotWithShape="0">
            <a:srgbClr val="000000"/>
          </a:outerShdw>
        </a:effectLst>
      </c:spPr>
    </c:sideWall>
    <c:backWall>
      <c:thickness val="0"/>
      <c:spPr>
        <a:ln w="9525"/>
        <a:effectLst>
          <a:outerShdw sx="1000" sy="1000" algn="ctr" rotWithShape="0">
            <a:srgbClr val="000000"/>
          </a:outerShdw>
        </a:effectLst>
      </c:spPr>
    </c:backWall>
    <c:plotArea>
      <c:layout>
        <c:manualLayout>
          <c:layoutTarget val="inner"/>
          <c:xMode val="edge"/>
          <c:yMode val="edge"/>
          <c:x val="0.23745402932437706"/>
          <c:y val="0.24259978057993556"/>
          <c:w val="0.74831895372058932"/>
          <c:h val="0.666741455810465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51148862247629E-2"/>
                  <c:y val="0.319114337251101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168-4CAF-AB6C-3295CC86E8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Лист1!$B$2</c:f>
              <c:numCache>
                <c:formatCode>_-* #,##0\ _₽_-;\-* #,##0\ _₽_-;_-* "-"??\ _₽_-;_-@_-</c:formatCode>
                <c:ptCount val="1"/>
                <c:pt idx="0">
                  <c:v>737928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68-4CAF-AB6C-3295CC86E8E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512175414852896E-2"/>
                  <c:y val="0.338766814742268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168-4CAF-AB6C-3295CC86E8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774826.1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168-4CAF-AB6C-3295CC86E8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122"/>
        <c:shape val="cylinder"/>
        <c:axId val="187501568"/>
        <c:axId val="185805632"/>
        <c:axId val="0"/>
      </c:bar3DChart>
      <c:dateAx>
        <c:axId val="187501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400" b="1" i="0" baseline="0">
                <a:latin typeface="Liberation Serif" pitchFamily="18" charset="0"/>
              </a:defRPr>
            </a:pPr>
            <a:endParaRPr lang="ru-RU"/>
          </a:p>
        </c:txPr>
        <c:crossAx val="185805632"/>
        <c:crosses val="autoZero"/>
        <c:auto val="0"/>
        <c:lblOffset val="100"/>
        <c:baseTimeUnit val="days"/>
      </c:dateAx>
      <c:valAx>
        <c:axId val="185805632"/>
        <c:scaling>
          <c:orientation val="minMax"/>
          <c:max val="800000"/>
          <c:min val="400000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Liberation Serif" pitchFamily="18" charset="0"/>
              </a:defRPr>
            </a:pPr>
            <a:endParaRPr lang="ru-RU"/>
          </a:p>
        </c:txPr>
        <c:crossAx val="187501568"/>
        <c:crosses val="autoZero"/>
        <c:crossBetween val="between"/>
        <c:majorUnit val="100000"/>
      </c:valAx>
      <c:spPr>
        <a:gradFill>
          <a:gsLst>
            <a:gs pos="8000">
              <a:schemeClr val="bg2">
                <a:lumMod val="90000"/>
              </a:schemeClr>
            </a:gs>
            <a:gs pos="16000">
              <a:schemeClr val="accent1">
                <a:tint val="44500"/>
                <a:satMod val="160000"/>
              </a:schemeClr>
            </a:gs>
            <a:gs pos="99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plotArea>
    <c:legend>
      <c:legendPos val="b"/>
      <c:layout>
        <c:manualLayout>
          <c:xMode val="edge"/>
          <c:yMode val="edge"/>
          <c:x val="0.28637451964026789"/>
          <c:y val="0.89441494347850237"/>
          <c:w val="0.42109957867929204"/>
          <c:h val="0.10558505652149761"/>
        </c:manualLayout>
      </c:layout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 rad="190500">
        <a:schemeClr val="accent1">
          <a:alpha val="40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61675084821845"/>
          <c:y val="0.15462193058793436"/>
          <c:w val="0.85943250839725838"/>
          <c:h val="0.5874055911628874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1"/>
            </a:solidFill>
            <a:ln w="9525" cap="flat" cmpd="sng" algn="ctr">
              <a:solidFill>
                <a:schemeClr val="dk1"/>
              </a:solidFill>
              <a:prstDash val="solid"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97E-4967-8331-8CD8550E7F04}"/>
              </c:ext>
            </c:extLst>
          </c:dPt>
          <c:dLbls>
            <c:dLbl>
              <c:idx val="0"/>
              <c:layout>
                <c:manualLayout>
                  <c:x val="1.4807460744926041E-2"/>
                  <c:y val="-0.262185012736061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97E-4967-8331-8CD8550E7F04}"/>
                </c:ext>
              </c:extLst>
            </c:dLbl>
            <c:dLbl>
              <c:idx val="1"/>
              <c:layout>
                <c:manualLayout>
                  <c:x val="3.7018651862315101E-2"/>
                  <c:y val="-0.309243861175867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97E-4967-8331-8CD8550E7F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2023г.</c:v>
                </c:pt>
                <c:pt idx="1">
                  <c:v>2024г.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596146.1</c:v>
                </c:pt>
                <c:pt idx="1">
                  <c:v>679829.2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7E-4967-8331-8CD8550E7F0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17945600"/>
        <c:axId val="201410816"/>
        <c:axId val="0"/>
      </c:bar3DChart>
      <c:catAx>
        <c:axId val="217945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50" b="1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201410816"/>
        <c:crosses val="autoZero"/>
        <c:auto val="1"/>
        <c:lblAlgn val="ctr"/>
        <c:lblOffset val="100"/>
        <c:noMultiLvlLbl val="0"/>
      </c:catAx>
      <c:valAx>
        <c:axId val="201410816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one"/>
        <c:crossAx val="217945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195613185836494E-2"/>
          <c:y val="0.12863038366107471"/>
          <c:w val="0.9697652641769966"/>
          <c:h val="0.653853854201386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1"/>
            </a:solidFill>
            <a:ln w="9525" cap="flat" cmpd="sng" algn="ctr">
              <a:solidFill>
                <a:schemeClr val="dk1"/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A8D-4C6F-AFC7-988A8792AE1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A8D-4C6F-AFC7-988A8792AE1C}"/>
              </c:ext>
            </c:extLst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2023 г.</c:v>
                </c:pt>
                <c:pt idx="1">
                  <c:v>2023 г.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725405.1</c:v>
                </c:pt>
                <c:pt idx="1">
                  <c:v>1106560.8999999999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8D-4C6F-AFC7-988A8792AE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17952768"/>
        <c:axId val="215371712"/>
        <c:axId val="0"/>
      </c:bar3DChart>
      <c:catAx>
        <c:axId val="217952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215371712"/>
        <c:crosses val="autoZero"/>
        <c:auto val="1"/>
        <c:lblAlgn val="ctr"/>
        <c:lblOffset val="100"/>
        <c:noMultiLvlLbl val="0"/>
      </c:catAx>
      <c:valAx>
        <c:axId val="21537171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17952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359534346474536E-2"/>
          <c:y val="3.2500645097870602E-2"/>
          <c:w val="0.9687727209124305"/>
          <c:h val="0.7672412089053964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0"/>
                  </a:schemeClr>
                </a:gs>
                <a:gs pos="44000">
                  <a:schemeClr val="dk1">
                    <a:tint val="60000"/>
                    <a:satMod val="120000"/>
                  </a:schemeClr>
                </a:gs>
                <a:gs pos="100000">
                  <a:schemeClr val="dk1">
                    <a:tint val="90000"/>
                    <a:alpha val="100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dk1"/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 w="9525" cap="flat" cmpd="sng" algn="ctr">
                <a:solidFill>
                  <a:schemeClr val="dk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E812-46E1-9079-A705B90A63F6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  <a:ln w="9525" cap="flat" cmpd="sng" algn="ctr">
                <a:solidFill>
                  <a:schemeClr val="dk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E812-46E1-9079-A705B90A63F6}"/>
              </c:ext>
            </c:extLst>
          </c:dPt>
          <c:dLbls>
            <c:dLbl>
              <c:idx val="0"/>
              <c:layout>
                <c:manualLayout>
                  <c:x val="3.4844448346534898E-2"/>
                  <c:y val="-0.26461033150284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812-46E1-9079-A705B90A63F6}"/>
                </c:ext>
              </c:extLst>
            </c:dLbl>
            <c:dLbl>
              <c:idx val="1"/>
              <c:layout>
                <c:manualLayout>
                  <c:x val="3.9199661432682997E-2"/>
                  <c:y val="-0.400874989075658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812-46E1-9079-A705B90A63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г.</c:v>
                </c:pt>
                <c:pt idx="1">
                  <c:v>2024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21700.1</c:v>
                </c:pt>
                <c:pt idx="1">
                  <c:v>27251.3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12-46E1-9079-A705B90A63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17980416"/>
        <c:axId val="215372288"/>
        <c:axId val="0"/>
      </c:bar3DChart>
      <c:catAx>
        <c:axId val="217980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Liberation Serif" panose="02020603050405020304" pitchFamily="18" charset="0"/>
              </a:defRPr>
            </a:pPr>
            <a:endParaRPr lang="ru-RU"/>
          </a:p>
        </c:txPr>
        <c:crossAx val="215372288"/>
        <c:crosses val="autoZero"/>
        <c:auto val="1"/>
        <c:lblAlgn val="ctr"/>
        <c:lblOffset val="100"/>
        <c:noMultiLvlLbl val="0"/>
      </c:catAx>
      <c:valAx>
        <c:axId val="21537228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17980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95972603027693E-2"/>
          <c:y val="0.40000829375879321"/>
          <c:w val="0.50246947156970512"/>
          <c:h val="0.510265523151874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1A21-41E9-BFBE-7DDC34582C48}"/>
              </c:ext>
            </c:extLst>
          </c:dPt>
          <c:dPt>
            <c:idx val="1"/>
            <c:bubble3D val="0"/>
            <c:explosion val="5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A21-41E9-BFBE-7DDC34582C48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1A21-41E9-BFBE-7DDC34582C48}"/>
              </c:ext>
            </c:extLst>
          </c:dPt>
          <c:dLbls>
            <c:dLbl>
              <c:idx val="0"/>
              <c:layout>
                <c:manualLayout>
                  <c:x val="-0.12109121613929462"/>
                  <c:y val="2.730766159006714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A21-41E9-BFBE-7DDC34582C48}"/>
                </c:ext>
              </c:extLst>
            </c:dLbl>
            <c:dLbl>
              <c:idx val="1"/>
              <c:layout>
                <c:manualLayout>
                  <c:x val="0.16118189083349443"/>
                  <c:y val="-0.132638705436405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A21-41E9-BFBE-7DDC34582C48}"/>
                </c:ext>
              </c:extLst>
            </c:dLbl>
            <c:dLbl>
              <c:idx val="2"/>
              <c:layout>
                <c:manualLayout>
                  <c:x val="-5.5140038564842696E-2"/>
                  <c:y val="-0.1950569197594195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A21-41E9-BFBE-7DDC34582C48}"/>
                </c:ext>
              </c:extLst>
            </c:dLbl>
            <c:dLbl>
              <c:idx val="3"/>
              <c:layout>
                <c:manualLayout>
                  <c:x val="0.12911874926021613"/>
                  <c:y val="-0.1716500893882892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A21-41E9-BFBE-7DDC34582C48}"/>
                </c:ext>
              </c:extLst>
            </c:dLbl>
            <c:dLbl>
              <c:idx val="4"/>
              <c:layout>
                <c:manualLayout>
                  <c:x val="0.10955355502181244"/>
                  <c:y val="-1.56045535807535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A21-41E9-BFBE-7DDC34582C4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A21-41E9-BFBE-7DDC34582C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Выполнение муниципальных заданий по организации предоставления дополнительного образования детей - 10 564,2 тыс. руб.</c:v>
                </c:pt>
                <c:pt idx="1">
                  <c:v> Обеспечение системы персонифицированного финансирования дополнительного образования детей - 14 416,1 тыс. руб.</c:v>
                </c:pt>
                <c:pt idx="2">
                  <c:v>Проведение мероприятий для детей и молодежи -549,8 тыс. руб.</c:v>
                </c:pt>
                <c:pt idx="3">
                  <c:v> Создание в образовательных организациях условий для получения детьми-инвалидами качественного образования - 1 721,2 тыс. руб.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0.38800000000000001</c:v>
                </c:pt>
                <c:pt idx="1">
                  <c:v>0.52900000000000003</c:v>
                </c:pt>
                <c:pt idx="2">
                  <c:v>0.02</c:v>
                </c:pt>
                <c:pt idx="3">
                  <c:v>6.3E-2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A21-41E9-BFBE-7DDC34582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0175876804366193"/>
          <c:y val="0.23406830371130347"/>
          <c:w val="0.48798728051380535"/>
          <c:h val="0.67230437480417515"/>
        </c:manualLayout>
      </c:layout>
      <c:overlay val="0"/>
      <c:txPr>
        <a:bodyPr/>
        <a:lstStyle/>
        <a:p>
          <a:pPr>
            <a:defRPr sz="950" b="1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887645420350106E-2"/>
          <c:y val="0.12260612551688052"/>
          <c:w val="0.95956996841620779"/>
          <c:h val="0.6599092289851810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3A8-4523-B52E-518AE784C4F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3A8-4523-B52E-518AE784C4F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33A8-4523-B52E-518AE784C4FC}"/>
              </c:ext>
            </c:extLst>
          </c:dPt>
          <c:dLbls>
            <c:dLbl>
              <c:idx val="0"/>
              <c:layout>
                <c:manualLayout>
                  <c:x val="3.5177768963610259E-2"/>
                  <c:y val="-0.187275521850602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3A8-4523-B52E-518AE784C4FC}"/>
                </c:ext>
              </c:extLst>
            </c:dLbl>
            <c:dLbl>
              <c:idx val="1"/>
              <c:layout>
                <c:manualLayout>
                  <c:x val="2.8328663246200939E-2"/>
                  <c:y val="-0.260444459753593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3A8-4523-B52E-518AE784C4FC}"/>
                </c:ext>
              </c:extLst>
            </c:dLbl>
            <c:dLbl>
              <c:idx val="2"/>
              <c:layout>
                <c:manualLayout>
                  <c:x val="2.1635582509848327E-2"/>
                  <c:y val="-0.269836001779998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3A8-4523-B52E-518AE784C4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2022 г.</c:v>
                </c:pt>
                <c:pt idx="1">
                  <c:v>Факт 2023 г.</c:v>
                </c:pt>
                <c:pt idx="2">
                  <c:v>Факт 2024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217719.5</c:v>
                </c:pt>
                <c:pt idx="1">
                  <c:v>230826.3</c:v>
                </c:pt>
                <c:pt idx="2">
                  <c:v>506086.40000000002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3A8-4523-B52E-518AE784C4F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18461184"/>
        <c:axId val="217866240"/>
        <c:axId val="0"/>
      </c:bar3DChart>
      <c:catAx>
        <c:axId val="218461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217866240"/>
        <c:crosses val="autoZero"/>
        <c:auto val="1"/>
        <c:lblAlgn val="ctr"/>
        <c:lblOffset val="100"/>
        <c:noMultiLvlLbl val="0"/>
      </c:catAx>
      <c:valAx>
        <c:axId val="21786624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18461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329893658663546E-3"/>
          <c:y val="0.22189226928793546"/>
          <c:w val="0.67665711481629043"/>
          <c:h val="0.631089676096392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2131-4835-97D9-75B66E84B329}"/>
              </c:ext>
            </c:extLst>
          </c:dPt>
          <c:dPt>
            <c:idx val="1"/>
            <c:bubble3D val="0"/>
            <c:explosion val="21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131-4835-97D9-75B66E84B32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tint val="0"/>
                    </a:schemeClr>
                  </a:gs>
                  <a:gs pos="44000">
                    <a:schemeClr val="accent1">
                      <a:tint val="60000"/>
                      <a:satMod val="120000"/>
                    </a:schemeClr>
                  </a:gs>
                  <a:gs pos="100000">
                    <a:schemeClr val="accent1">
                      <a:tint val="90000"/>
                      <a:alpha val="100000"/>
                      <a:lumMod val="90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5-2131-4835-97D9-75B66E84B329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2131-4835-97D9-75B66E84B329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9-2131-4835-97D9-75B66E84B329}"/>
              </c:ext>
            </c:extLst>
          </c:dPt>
          <c:dLbls>
            <c:dLbl>
              <c:idx val="0"/>
              <c:layout>
                <c:manualLayout>
                  <c:x val="9.3313022829718997E-2"/>
                  <c:y val="-9.01320107047862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131-4835-97D9-75B66E84B329}"/>
                </c:ext>
              </c:extLst>
            </c:dLbl>
            <c:dLbl>
              <c:idx val="1"/>
              <c:layout>
                <c:manualLayout>
                  <c:x val="5.8831467573705734E-2"/>
                  <c:y val="-0.1259146397561369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131-4835-97D9-75B66E84B329}"/>
                </c:ext>
              </c:extLst>
            </c:dLbl>
            <c:dLbl>
              <c:idx val="2"/>
              <c:layout>
                <c:manualLayout>
                  <c:x val="-0.38514546014344453"/>
                  <c:y val="4.063106309813197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131-4835-97D9-75B66E84B329}"/>
                </c:ext>
              </c:extLst>
            </c:dLbl>
            <c:dLbl>
              <c:idx val="3"/>
              <c:layout>
                <c:manualLayout>
                  <c:x val="-8.3259254776885019E-2"/>
                  <c:y val="-0.175350675795856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131-4835-97D9-75B66E84B329}"/>
                </c:ext>
              </c:extLst>
            </c:dLbl>
            <c:dLbl>
              <c:idx val="4"/>
              <c:layout>
                <c:manualLayout>
                  <c:x val="-6.9864086836170319E-2"/>
                  <c:y val="-6.4911566934558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2131-4835-97D9-75B66E84B329}"/>
                </c:ext>
              </c:extLst>
            </c:dLbl>
            <c:dLbl>
              <c:idx val="5"/>
              <c:layout>
                <c:manualLayout>
                  <c:x val="-3.9298452146398599E-2"/>
                  <c:y val="-8.43850370149265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131-4835-97D9-75B66E84B3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Транспорт</c:v>
                </c:pt>
                <c:pt idx="1">
                  <c:v>Дорожное хозяйство (дорожные фонды)</c:v>
                </c:pt>
                <c:pt idx="2">
                  <c:v>Жилищное хозяйство</c:v>
                </c:pt>
                <c:pt idx="3">
                  <c:v>Коммунальное хозяйство</c:v>
                </c:pt>
                <c:pt idx="4">
                  <c:v>Благоустройство</c:v>
                </c:pt>
                <c:pt idx="5">
                  <c:v>Другие вопросы в области ЖКХ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1.2999999999999999E-2</c:v>
                </c:pt>
                <c:pt idx="1">
                  <c:v>0.39800000000000002</c:v>
                </c:pt>
                <c:pt idx="2">
                  <c:v>8.0000000000000002E-3</c:v>
                </c:pt>
                <c:pt idx="3">
                  <c:v>0.36599999999999999</c:v>
                </c:pt>
                <c:pt idx="4">
                  <c:v>0.161</c:v>
                </c:pt>
                <c:pt idx="5">
                  <c:v>5.3999999999999999E-2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131-4835-97D9-75B66E84B3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110952457984121"/>
          <c:y val="7.2476575613286534E-2"/>
          <c:w val="0.3088904754201594"/>
          <c:h val="0.88660767040053023"/>
        </c:manualLayout>
      </c:layout>
      <c:overlay val="0"/>
      <c:txPr>
        <a:bodyPr/>
        <a:lstStyle/>
        <a:p>
          <a:pPr>
            <a:defRPr sz="1000" b="1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6076467694065738E-2"/>
          <c:w val="1"/>
          <c:h val="0.7104481777157035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2626-45B1-992B-856922BFFDB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8575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626-45B1-992B-856922BFFDB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8575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626-45B1-992B-856922BFFDBF}"/>
              </c:ext>
            </c:extLst>
          </c:dPt>
          <c:dLbls>
            <c:dLbl>
              <c:idx val="0"/>
              <c:layout>
                <c:manualLayout>
                  <c:x val="1.5252093201765429E-2"/>
                  <c:y val="-0.321358182424175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626-45B1-992B-856922BFFDBF}"/>
                </c:ext>
              </c:extLst>
            </c:dLbl>
            <c:dLbl>
              <c:idx val="1"/>
              <c:layout>
                <c:manualLayout>
                  <c:x val="1.4198197955558248E-2"/>
                  <c:y val="-0.31651816464837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626-45B1-992B-856922BFFDBF}"/>
                </c:ext>
              </c:extLst>
            </c:dLbl>
            <c:dLbl>
              <c:idx val="2"/>
              <c:layout>
                <c:manualLayout>
                  <c:x val="1.9270024991611481E-2"/>
                  <c:y val="-0.302039773358515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626-45B1-992B-856922BFFD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2">
                        <a:lumMod val="75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2022  г.</c:v>
                </c:pt>
                <c:pt idx="1">
                  <c:v>Факт 2023  г.</c:v>
                </c:pt>
                <c:pt idx="2">
                  <c:v>Факт 2024 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229271.6</c:v>
                </c:pt>
                <c:pt idx="1">
                  <c:v>232150.1</c:v>
                </c:pt>
                <c:pt idx="2">
                  <c:v>344578.4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626-45B1-992B-856922BFFD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6276480"/>
        <c:axId val="217867968"/>
        <c:axId val="0"/>
      </c:bar3DChart>
      <c:catAx>
        <c:axId val="216276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217867968"/>
        <c:crosses val="autoZero"/>
        <c:auto val="1"/>
        <c:lblAlgn val="ctr"/>
        <c:lblOffset val="100"/>
        <c:noMultiLvlLbl val="0"/>
      </c:catAx>
      <c:valAx>
        <c:axId val="21786796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16276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9193393029146439E-2"/>
          <c:y val="0.16969837338986976"/>
          <c:w val="0.92302824593859589"/>
          <c:h val="0.545540502363179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bg1"/>
            </a:solidFill>
            <a:ln w="9525" cap="flat" cmpd="sng" algn="ctr">
              <a:solidFill>
                <a:schemeClr val="dk1"/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5F8-4960-944E-5B922A4A6FB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5F8-4960-944E-5B922A4A6FB5}"/>
              </c:ext>
            </c:extLst>
          </c:dPt>
          <c:dLbls>
            <c:delete val="1"/>
          </c:dLbls>
          <c:cat>
            <c:strRef>
              <c:f>Лист1!$A$1:$A$2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Лист1!$B$1:$B$2</c:f>
              <c:numCache>
                <c:formatCode>#,##0.0</c:formatCode>
                <c:ptCount val="2"/>
                <c:pt idx="0">
                  <c:v>158202.79999999999</c:v>
                </c:pt>
                <c:pt idx="1">
                  <c:v>257105.5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F8-4960-944E-5B922A4A6F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28637184"/>
        <c:axId val="217873152"/>
        <c:axId val="0"/>
      </c:bar3DChart>
      <c:catAx>
        <c:axId val="228637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tx2"/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217873152"/>
        <c:crosses val="autoZero"/>
        <c:auto val="1"/>
        <c:lblAlgn val="ctr"/>
        <c:lblOffset val="100"/>
        <c:noMultiLvlLbl val="0"/>
      </c:catAx>
      <c:valAx>
        <c:axId val="21787315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28637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137314563058846E-2"/>
          <c:y val="7.3209894917336371E-2"/>
          <c:w val="0.89908382421936051"/>
          <c:h val="0.7265319271357280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lt1"/>
            </a:solidFill>
            <a:ln w="15875" cap="flat" cmpd="sng" algn="ctr">
              <a:solidFill>
                <a:schemeClr val="dk1">
                  <a:shade val="75000"/>
                  <a:lumMod val="80000"/>
                </a:schemeClr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36F-4056-86D7-760C39FF78A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36F-4056-86D7-760C39FF78AA}"/>
              </c:ext>
            </c:extLst>
          </c:dPt>
          <c:cat>
            <c:strRef>
              <c:f>Лист1!$A$2:$A$3</c:f>
              <c:strCache>
                <c:ptCount val="2"/>
                <c:pt idx="0">
                  <c:v>2023 г.</c:v>
                </c:pt>
                <c:pt idx="1">
                  <c:v>2024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74211.899999999994</c:v>
                </c:pt>
                <c:pt idx="1">
                  <c:v>91430.2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6F-4056-86D7-760C39FF78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8726272"/>
        <c:axId val="228535680"/>
        <c:axId val="0"/>
      </c:bar3DChart>
      <c:catAx>
        <c:axId val="228726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Liberation Serif" panose="02020603050405020304" pitchFamily="18" charset="0"/>
              </a:defRPr>
            </a:pPr>
            <a:endParaRPr lang="ru-RU"/>
          </a:p>
        </c:txPr>
        <c:crossAx val="228535680"/>
        <c:crosses val="autoZero"/>
        <c:auto val="1"/>
        <c:lblAlgn val="ctr"/>
        <c:lblOffset val="100"/>
        <c:noMultiLvlLbl val="0"/>
      </c:catAx>
      <c:valAx>
        <c:axId val="22853568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28726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62436461221755257"/>
          <c:y val="0.24567516764173983"/>
          <c:w val="0.37167055553231465"/>
          <c:h val="0.651438301858217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c:spPr>
          <c:explosion val="6"/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80F-48C1-9932-B313B06072A3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80F-48C1-9932-B313B06072A3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780F-48C1-9932-B313B06072A3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780F-48C1-9932-B313B06072A3}"/>
              </c:ext>
            </c:extLst>
          </c:dPt>
          <c:dLbls>
            <c:dLbl>
              <c:idx val="0"/>
              <c:layout>
                <c:manualLayout>
                  <c:x val="9.5155974003188093E-2"/>
                  <c:y val="-0.13576785580201411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3,8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80F-48C1-9932-B313B06072A3}"/>
                </c:ext>
              </c:extLst>
            </c:dLbl>
            <c:dLbl>
              <c:idx val="1"/>
              <c:layout>
                <c:manualLayout>
                  <c:x val="-9.9120806253321078E-2"/>
                  <c:y val="-0.1325352878067280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80F-48C1-9932-B313B06072A3}"/>
                </c:ext>
              </c:extLst>
            </c:dLbl>
            <c:dLbl>
              <c:idx val="2"/>
              <c:layout>
                <c:manualLayout>
                  <c:x val="4.1630270339121159E-2"/>
                  <c:y val="-0.1713266128159867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80F-48C1-9932-B313B06072A3}"/>
                </c:ext>
              </c:extLst>
            </c:dLbl>
            <c:dLbl>
              <c:idx val="3"/>
              <c:layout>
                <c:manualLayout>
                  <c:x val="-9.5155974003188093E-2"/>
                  <c:y val="-0.1874891982595039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80F-48C1-9932-B313B06072A3}"/>
                </c:ext>
              </c:extLst>
            </c:dLbl>
            <c:dLbl>
              <c:idx val="4"/>
              <c:layout>
                <c:manualLayout>
                  <c:x val="1.9824161250664189E-3"/>
                  <c:y val="-0.2456756767075658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80F-48C1-9932-B313B06072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Обеспечение меры соц. поддержки по бесплатному получению худож. образования в муницип. организациях доп. образования, в том числе в домах детского творчества, детских школах искусств, детям, нуждающихся в социальной поддержке - 3 468,9 тыс. руб. (3,8%)</c:v>
                </c:pt>
                <c:pt idx="1">
                  <c:v>Выполнение муниципальных заданий по организации предоставления доп.образования детей в сфере культуры - 61 656,5 тыс. руб. (67,4%)</c:v>
                </c:pt>
                <c:pt idx="2">
                  <c:v> Капитальный и текущий ремонт зданий, сооружений и помещений, укрепление и развитие материально-технической базы муниципальных учреждений дополнительного образования  - 25 302,8 тыс. руб. (27,7%)                                                            </c:v>
                </c:pt>
                <c:pt idx="3">
                  <c:v> Реализация проекта "Музыкальный уголок" в рамках инициативного бюджетирования  -  952,0 тыс. руб. (1,04%)</c:v>
                </c:pt>
                <c:pt idx="4">
                  <c:v> Проведение мероприятий по обеспечению антитеррористической защищенности объектов (территорий) муниципальных учреждений дополнительного образования-50,0 тыс. руб. (0,05%)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 formatCode="#,##0.00">
                  <c:v>3.8</c:v>
                </c:pt>
                <c:pt idx="1">
                  <c:v>67.400000000000006</c:v>
                </c:pt>
                <c:pt idx="2" formatCode="#,##0.00">
                  <c:v>27.7</c:v>
                </c:pt>
                <c:pt idx="3" formatCode="0.00">
                  <c:v>1.04</c:v>
                </c:pt>
                <c:pt idx="4" formatCode="0.0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80F-48C1-9932-B313B06072A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egendEntry>
        <c:idx val="0"/>
        <c:txPr>
          <a:bodyPr/>
          <a:lstStyle/>
          <a:p>
            <a:pPr>
              <a:defRPr sz="900" baseline="0">
                <a:latin typeface="Liberation Serif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900" baseline="0">
                <a:latin typeface="Liberation Serif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900" baseline="0">
                <a:latin typeface="Liberation Serif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900" baseline="0">
                <a:latin typeface="Liberation Serif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900" baseline="0">
                <a:latin typeface="Liberation Serif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2.8095831556443289E-2"/>
          <c:y val="3.5558247948146555E-2"/>
          <c:w val="0.53945960273005233"/>
          <c:h val="0.89655782415084639"/>
        </c:manualLayout>
      </c:layout>
      <c:overlay val="0"/>
      <c:txPr>
        <a:bodyPr/>
        <a:lstStyle/>
        <a:p>
          <a:pPr>
            <a:defRPr sz="800" baseline="0">
              <a:latin typeface="Liberation Serif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Liberation Serif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985500714974322"/>
          <c:y val="9.048563603878787E-2"/>
          <c:w val="0.74665382424076543"/>
          <c:h val="0.681664338882981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9324838405829424E-3"/>
                  <c:y val="0.17190636004687063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Liberation Serif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287-4641-BCF3-3E34DCAA34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Акцизы</c:v>
                </c:pt>
              </c:strCache>
            </c:strRef>
          </c:cat>
          <c:val>
            <c:numRef>
              <c:f>Лист1!$B$2</c:f>
              <c:numCache>
                <c:formatCode>_-* #,##0\ _₽_-;\-* #,##0\ _₽_-;_-* "-"??\ _₽_-;_-@_-</c:formatCode>
                <c:ptCount val="1"/>
                <c:pt idx="0">
                  <c:v>66785.8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87-4641-BCF3-3E34DCAA34C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4135992058230091E-2"/>
                  <c:y val="0.190266732985359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287-4641-BCF3-3E34DCAA34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Акцизы</c:v>
                </c:pt>
              </c:strCache>
            </c:str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70038.100000000006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87-4641-BCF3-3E34DCAA34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44"/>
        <c:shape val="cylinder"/>
        <c:axId val="187500032"/>
        <c:axId val="185809088"/>
        <c:axId val="0"/>
      </c:bar3DChart>
      <c:catAx>
        <c:axId val="187500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600" b="1">
                <a:latin typeface="Liberation Serif" pitchFamily="18" charset="0"/>
              </a:defRPr>
            </a:pPr>
            <a:endParaRPr lang="ru-RU"/>
          </a:p>
        </c:txPr>
        <c:crossAx val="185809088"/>
        <c:crosses val="autoZero"/>
        <c:auto val="1"/>
        <c:lblAlgn val="l"/>
        <c:lblOffset val="100"/>
        <c:noMultiLvlLbl val="0"/>
      </c:catAx>
      <c:valAx>
        <c:axId val="185809088"/>
        <c:scaling>
          <c:orientation val="minMax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Liberation Serif" pitchFamily="18" charset="0"/>
              </a:defRPr>
            </a:pPr>
            <a:endParaRPr lang="ru-RU"/>
          </a:p>
        </c:txPr>
        <c:crossAx val="187500032"/>
        <c:crosses val="autoZero"/>
        <c:crossBetween val="between"/>
        <c:majorUnit val="2000"/>
      </c:valAx>
      <c:spPr>
        <a:gradFill>
          <a:gsLst>
            <a:gs pos="1000">
              <a:schemeClr val="accent1">
                <a:tint val="66000"/>
                <a:satMod val="160000"/>
              </a:schemeClr>
            </a:gs>
            <a:gs pos="30000">
              <a:schemeClr val="accent1">
                <a:tint val="44500"/>
                <a:satMod val="160000"/>
              </a:schemeClr>
            </a:gs>
            <a:gs pos="99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plotArea>
    <c:legend>
      <c:legendPos val="b"/>
      <c:layout>
        <c:manualLayout>
          <c:xMode val="edge"/>
          <c:yMode val="edge"/>
          <c:x val="0.30263719794424382"/>
          <c:y val="0.77659693790261686"/>
          <c:w val="0.39953558990825316"/>
          <c:h val="0.1191898224363941"/>
        </c:manualLayout>
      </c:layout>
      <c:overlay val="1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562506515835757E-3"/>
          <c:w val="0.96339505254133329"/>
          <c:h val="0.734293314019749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28575" cap="flat" cmpd="sng" algn="ctr">
              <a:solidFill>
                <a:schemeClr val="bg1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8575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15B-4DED-A3E3-8E1CB03DD5C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B15B-4DED-A3E3-8E1CB03DD5CD}"/>
              </c:ext>
            </c:extLst>
          </c:dPt>
          <c:dLbls>
            <c:dLbl>
              <c:idx val="0"/>
              <c:layout>
                <c:manualLayout>
                  <c:x val="1.8574950343327932E-2"/>
                  <c:y val="-0.302526186075169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15B-4DED-A3E3-8E1CB03DD5CD}"/>
                </c:ext>
              </c:extLst>
            </c:dLbl>
            <c:dLbl>
              <c:idx val="1"/>
              <c:layout>
                <c:manualLayout>
                  <c:x val="4.3677350468652676E-2"/>
                  <c:y val="-0.301934865361458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15B-4DED-A3E3-8E1CB03DD5CD}"/>
                </c:ext>
              </c:extLst>
            </c:dLbl>
            <c:dLbl>
              <c:idx val="2"/>
              <c:layout>
                <c:manualLayout>
                  <c:x val="2.6012538756273778E-2"/>
                  <c:y val="-0.362185040358190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15B-4DED-A3E3-8E1CB03DD5C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2022 г.</c:v>
                </c:pt>
                <c:pt idx="1">
                  <c:v>Факт 2023 г.</c:v>
                </c:pt>
                <c:pt idx="2">
                  <c:v>Факт 2024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113514.5</c:v>
                </c:pt>
                <c:pt idx="1">
                  <c:v>133106.6</c:v>
                </c:pt>
                <c:pt idx="2">
                  <c:v>151308.4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15B-4DED-A3E3-8E1CB03DD5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5416832"/>
        <c:axId val="217137152"/>
        <c:axId val="0"/>
      </c:bar3DChart>
      <c:catAx>
        <c:axId val="215416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17137152"/>
        <c:crosses val="autoZero"/>
        <c:auto val="1"/>
        <c:lblAlgn val="ctr"/>
        <c:lblOffset val="100"/>
        <c:noMultiLvlLbl val="0"/>
      </c:catAx>
      <c:valAx>
        <c:axId val="21713715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15416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Liberation Serif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"/>
      <c:depthPercent val="9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268274853801354E-3"/>
          <c:y val="1.4970060890416482E-2"/>
          <c:w val="0.63735490175633436"/>
          <c:h val="0.972689211780702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explosion val="15"/>
          <c:dPt>
            <c:idx val="0"/>
            <c:bubble3D val="0"/>
            <c:explosion val="18"/>
            <c:spPr>
              <a:solidFill>
                <a:schemeClr val="accent3">
                  <a:lumMod val="60000"/>
                  <a:lumOff val="4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493-4271-B368-4A8C87B73E43}"/>
              </c:ext>
            </c:extLst>
          </c:dPt>
          <c:dPt>
            <c:idx val="1"/>
            <c:bubble3D val="0"/>
            <c:explosion val="46"/>
            <c:spPr>
              <a:solidFill>
                <a:schemeClr val="accent6">
                  <a:lumMod val="60000"/>
                  <a:lumOff val="4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93-4271-B368-4A8C87B73E43}"/>
              </c:ext>
            </c:extLst>
          </c:dPt>
          <c:dPt>
            <c:idx val="2"/>
            <c:bubble3D val="0"/>
            <c:explosion val="21"/>
            <c:spPr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493-4271-B368-4A8C87B73E43}"/>
              </c:ext>
            </c:extLst>
          </c:dPt>
          <c:dPt>
            <c:idx val="3"/>
            <c:bubble3D val="0"/>
            <c:explosion val="33"/>
            <c:spPr>
              <a:solidFill>
                <a:schemeClr val="tx2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1493-4271-B368-4A8C87B73E43}"/>
              </c:ext>
            </c:extLst>
          </c:dPt>
          <c:dLbls>
            <c:dLbl>
              <c:idx val="0"/>
              <c:layout>
                <c:manualLayout>
                  <c:x val="-0.21784222709551659"/>
                  <c:y val="-8.4652346431381767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493-4271-B368-4A8C87B73E43}"/>
                </c:ext>
              </c:extLst>
            </c:dLbl>
            <c:dLbl>
              <c:idx val="1"/>
              <c:layout>
                <c:manualLayout>
                  <c:x val="0.12531262183235869"/>
                  <c:y val="-0.29763425869536525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493-4271-B368-4A8C87B73E43}"/>
                </c:ext>
              </c:extLst>
            </c:dLbl>
            <c:dLbl>
              <c:idx val="2"/>
              <c:layout>
                <c:manualLayout>
                  <c:x val="9.351608187134508E-2"/>
                  <c:y val="1.6760550303720314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493-4271-B368-4A8C87B73E43}"/>
                </c:ext>
              </c:extLst>
            </c:dLbl>
            <c:dLbl>
              <c:idx val="3"/>
              <c:layout>
                <c:manualLayout>
                  <c:x val="8.7992324561403545E-2"/>
                  <c:y val="0.146614756689696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493-4271-B368-4A8C87B73E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Пенсионное обеспечение -                                                        11 634,5 тыс. руб.</c:v>
                </c:pt>
                <c:pt idx="1">
                  <c:v>Социальное обеспечение населения -                                  149 542,2 тыс. руб.</c:v>
                </c:pt>
                <c:pt idx="2">
                  <c:v>Охрана семьи и детства - 3 461,8 тыс. руб.</c:v>
                </c:pt>
                <c:pt idx="3">
                  <c:v>Другие вопросы в области социальной политики - 10 995,0  тыс. руб.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6.6000000000000003E-2</c:v>
                </c:pt>
                <c:pt idx="1">
                  <c:v>0.85099999999999998</c:v>
                </c:pt>
                <c:pt idx="2">
                  <c:v>0.02</c:v>
                </c:pt>
                <c:pt idx="3">
                  <c:v>6.3E-2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93-4271-B368-4A8C87B73E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9185547375627423"/>
          <c:y val="2.8934931866506152E-2"/>
          <c:w val="0.40814452624372582"/>
          <c:h val="0.96333315226248062"/>
        </c:manualLayout>
      </c:layout>
      <c:overlay val="0"/>
      <c:txPr>
        <a:bodyPr/>
        <a:lstStyle/>
        <a:p>
          <a:pPr>
            <a:defRPr sz="1200" b="1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974259614057704E-2"/>
          <c:y val="0.15722367162421616"/>
          <c:w val="0.98502582103929204"/>
          <c:h val="0.6045062453378194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D965-44BE-836F-2EBC6D06D1C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965-44BE-836F-2EBC6D06D1C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D965-44BE-836F-2EBC6D06D1C4}"/>
              </c:ext>
            </c:extLst>
          </c:dPt>
          <c:dLbls>
            <c:dLbl>
              <c:idx val="0"/>
              <c:layout>
                <c:manualLayout>
                  <c:x val="2.6621779969940456E-2"/>
                  <c:y val="-0.325147404256669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965-44BE-836F-2EBC6D06D1C4}"/>
                </c:ext>
              </c:extLst>
            </c:dLbl>
            <c:dLbl>
              <c:idx val="1"/>
              <c:layout>
                <c:manualLayout>
                  <c:x val="1.9966010850382316E-2"/>
                  <c:y val="-0.322862185429827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965-44BE-836F-2EBC6D06D1C4}"/>
                </c:ext>
              </c:extLst>
            </c:dLbl>
            <c:dLbl>
              <c:idx val="2"/>
              <c:layout>
                <c:manualLayout>
                  <c:x val="3.8239884959801296E-2"/>
                  <c:y val="-0.326594414625342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965-44BE-836F-2EBC6D06D1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2022 г.</c:v>
                </c:pt>
                <c:pt idx="1">
                  <c:v>Факт 2023 г.</c:v>
                </c:pt>
                <c:pt idx="2">
                  <c:v>Факт 2024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7085.5</c:v>
                </c:pt>
                <c:pt idx="1">
                  <c:v>7092.3</c:v>
                </c:pt>
                <c:pt idx="2">
                  <c:v>10437.1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965-44BE-836F-2EBC6D06D1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29482496"/>
        <c:axId val="218253568"/>
        <c:axId val="0"/>
      </c:bar3DChart>
      <c:catAx>
        <c:axId val="229482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218253568"/>
        <c:crosses val="autoZero"/>
        <c:auto val="1"/>
        <c:lblAlgn val="ctr"/>
        <c:lblOffset val="100"/>
        <c:noMultiLvlLbl val="0"/>
      </c:catAx>
      <c:valAx>
        <c:axId val="21825356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29482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378096036467328E-2"/>
          <c:y val="5.0187545299199568E-2"/>
          <c:w val="0.96080682393314365"/>
          <c:h val="0.6848114987134926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46AD-4710-BC85-138FCB1F3ED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8575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6AD-4710-BC85-138FCB1F3ED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8575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6AD-4710-BC85-138FCB1F3ED7}"/>
              </c:ext>
            </c:extLst>
          </c:dPt>
          <c:dLbls>
            <c:dLbl>
              <c:idx val="0"/>
              <c:layout>
                <c:manualLayout>
                  <c:x val="6.4483175696290812E-3"/>
                  <c:y val="-0.338987536116715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6AD-4710-BC85-138FCB1F3ED7}"/>
                </c:ext>
              </c:extLst>
            </c:dLbl>
            <c:dLbl>
              <c:idx val="1"/>
              <c:layout>
                <c:manualLayout>
                  <c:x val="1.4301747809789479E-2"/>
                  <c:y val="-0.374297628737525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6AD-4710-BC85-138FCB1F3ED7}"/>
                </c:ext>
              </c:extLst>
            </c:dLbl>
            <c:dLbl>
              <c:idx val="2"/>
              <c:layout>
                <c:manualLayout>
                  <c:x val="2.6602885411672404E-2"/>
                  <c:y val="-0.37244444101547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6AD-4710-BC85-138FCB1F3E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2">
                        <a:lumMod val="5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2022 г.</c:v>
                </c:pt>
                <c:pt idx="1">
                  <c:v>Факт 2023 г.</c:v>
                </c:pt>
                <c:pt idx="2">
                  <c:v>Факт 2024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6088.3</c:v>
                </c:pt>
                <c:pt idx="1">
                  <c:v>6347.5</c:v>
                </c:pt>
                <c:pt idx="2">
                  <c:v>10330.1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6AD-4710-BC85-138FCB1F3E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9357056"/>
        <c:axId val="218255296"/>
        <c:axId val="0"/>
      </c:bar3DChart>
      <c:catAx>
        <c:axId val="229357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218255296"/>
        <c:crosses val="autoZero"/>
        <c:auto val="1"/>
        <c:lblAlgn val="ctr"/>
        <c:lblOffset val="100"/>
        <c:noMultiLvlLbl val="0"/>
      </c:catAx>
      <c:valAx>
        <c:axId val="21825529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29357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671474144596182"/>
          <c:y val="0.28603721450304803"/>
          <c:w val="0.62700289536990217"/>
          <c:h val="0.490439430341073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966768102075619E-2"/>
                  <c:y val="0.13155641249461344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Liberation Serif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040-4C5B-B394-AE9B32035A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Налоги на совокупный доход</c:v>
                </c:pt>
              </c:strCache>
            </c:strRef>
          </c:cat>
          <c:val>
            <c:numRef>
              <c:f>Лист1!$B$2</c:f>
              <c:numCache>
                <c:formatCode>_-* #,##0\ _₽_-;\-* #,##0\ _₽_-;_-* "-"??\ _₽_-;_-@_-</c:formatCode>
                <c:ptCount val="1"/>
                <c:pt idx="0">
                  <c:v>115805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40-4C5B-B394-AE9B32035A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158612280707816E-2"/>
                  <c:y val="0.18417897749245885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Liberation Serif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040-4C5B-B394-AE9B32035A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Налоги на совокупный доход</c:v>
                </c:pt>
              </c:strCache>
            </c:str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119556.6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40-4C5B-B394-AE9B32035A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38"/>
        <c:shape val="cylinder"/>
        <c:axId val="188566016"/>
        <c:axId val="201506816"/>
        <c:axId val="0"/>
      </c:bar3DChart>
      <c:catAx>
        <c:axId val="188566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400" b="1">
                <a:latin typeface="Liberation Serif" pitchFamily="18" charset="0"/>
              </a:defRPr>
            </a:pPr>
            <a:endParaRPr lang="ru-RU"/>
          </a:p>
        </c:txPr>
        <c:crossAx val="201506816"/>
        <c:crosses val="autoZero"/>
        <c:auto val="1"/>
        <c:lblAlgn val="l"/>
        <c:lblOffset val="100"/>
        <c:noMultiLvlLbl val="0"/>
      </c:catAx>
      <c:valAx>
        <c:axId val="201506816"/>
        <c:scaling>
          <c:orientation val="minMax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Liberation Serif" pitchFamily="18" charset="0"/>
              </a:defRPr>
            </a:pPr>
            <a:endParaRPr lang="ru-RU"/>
          </a:p>
        </c:txPr>
        <c:crossAx val="188566016"/>
        <c:crosses val="autoZero"/>
        <c:crossBetween val="between"/>
        <c:majorUnit val="2000"/>
      </c:valAx>
      <c:spPr>
        <a:gradFill>
          <a:gsLst>
            <a:gs pos="1000">
              <a:schemeClr val="accent1">
                <a:tint val="66000"/>
                <a:satMod val="160000"/>
              </a:schemeClr>
            </a:gs>
            <a:gs pos="12000">
              <a:schemeClr val="accent1">
                <a:tint val="44500"/>
                <a:satMod val="160000"/>
              </a:schemeClr>
            </a:gs>
            <a:gs pos="99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plotArea>
    <c:legend>
      <c:legendPos val="b"/>
      <c:layout>
        <c:manualLayout>
          <c:xMode val="edge"/>
          <c:yMode val="edge"/>
          <c:x val="0.34619027591038637"/>
          <c:y val="0.7907835509316169"/>
          <c:w val="0.33516088915290593"/>
          <c:h val="0.10330169407700221"/>
        </c:manualLayout>
      </c:layout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645904016362853"/>
          <c:y val="0.37435330881100776"/>
          <c:w val="0.73283726576676667"/>
          <c:h val="0.502788563059841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720521793874754E-2"/>
                  <c:y val="0.16989682446781826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Liberation Serif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16F-4627-AF61-C47F7B1949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Лист1!$B$2</c:f>
              <c:numCache>
                <c:formatCode>_-* #,##0\ _₽_-;\-* #,##0\ _₽_-;_-* "-"??\ _₽_-;_-@_-</c:formatCode>
                <c:ptCount val="1"/>
                <c:pt idx="0">
                  <c:v>18880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6F-4627-AF61-C47F7B1949B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6424092975176674E-2"/>
                  <c:y val="0.14269113529468558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Liberation Serif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16F-4627-AF61-C47F7B1949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17296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6F-4627-AF61-C47F7B194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12"/>
        <c:shape val="cylinder"/>
        <c:axId val="188564992"/>
        <c:axId val="201508544"/>
        <c:axId val="0"/>
      </c:bar3DChart>
      <c:catAx>
        <c:axId val="188564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400" b="1">
                <a:latin typeface="Liberation Serif" pitchFamily="18" charset="0"/>
              </a:defRPr>
            </a:pPr>
            <a:endParaRPr lang="ru-RU"/>
          </a:p>
        </c:txPr>
        <c:crossAx val="201508544"/>
        <c:crosses val="autoZero"/>
        <c:auto val="1"/>
        <c:lblAlgn val="l"/>
        <c:lblOffset val="100"/>
        <c:noMultiLvlLbl val="0"/>
      </c:catAx>
      <c:valAx>
        <c:axId val="201508544"/>
        <c:scaling>
          <c:orientation val="minMax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latin typeface="Liberation Serif" pitchFamily="18" charset="0"/>
              </a:defRPr>
            </a:pPr>
            <a:endParaRPr lang="ru-RU"/>
          </a:p>
        </c:txPr>
        <c:crossAx val="188564992"/>
        <c:crosses val="autoZero"/>
        <c:crossBetween val="between"/>
        <c:majorUnit val="1000"/>
      </c:valAx>
      <c:spPr>
        <a:gradFill>
          <a:gsLst>
            <a:gs pos="1000">
              <a:schemeClr val="accent1">
                <a:tint val="66000"/>
                <a:satMod val="160000"/>
              </a:schemeClr>
            </a:gs>
            <a:gs pos="17000">
              <a:schemeClr val="accent1">
                <a:tint val="44500"/>
                <a:satMod val="160000"/>
              </a:schemeClr>
            </a:gs>
            <a:gs pos="99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plotArea>
    <c:legend>
      <c:legendPos val="b"/>
      <c:layout>
        <c:manualLayout>
          <c:xMode val="edge"/>
          <c:yMode val="edge"/>
          <c:x val="0.32952357145502353"/>
          <c:y val="0.86358716930028367"/>
          <c:w val="0.39102103734505689"/>
          <c:h val="0.12524509646611812"/>
        </c:manualLayout>
      </c:layout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843735608100539"/>
          <c:y val="0.16884150919258128"/>
          <c:w val="0.71941760261553978"/>
          <c:h val="0.653487575454579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924722245670538E-2"/>
                  <c:y val="0.126581811201512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720-4571-8627-535247AC83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Лист1!$B$2</c:f>
              <c:numCache>
                <c:formatCode>_-* #,##0\ _₽_-;\-* #,##0\ _₽_-;_-* "-"??\ _₽_-;_-@_-</c:formatCode>
                <c:ptCount val="1"/>
                <c:pt idx="0">
                  <c:v>25140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20-4571-8627-535247AC833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4669043243746334E-2"/>
                  <c:y val="0.21565790056553905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Liberation Serif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720-4571-8627-535247AC83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25378.1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20-4571-8627-535247AC83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52"/>
        <c:shape val="cylinder"/>
        <c:axId val="187501056"/>
        <c:axId val="201510272"/>
        <c:axId val="0"/>
      </c:bar3DChart>
      <c:catAx>
        <c:axId val="187501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400" b="1">
                <a:latin typeface="Liberation Serif" pitchFamily="18" charset="0"/>
              </a:defRPr>
            </a:pPr>
            <a:endParaRPr lang="ru-RU"/>
          </a:p>
        </c:txPr>
        <c:crossAx val="201510272"/>
        <c:crosses val="autoZero"/>
        <c:auto val="1"/>
        <c:lblAlgn val="l"/>
        <c:lblOffset val="100"/>
        <c:noMultiLvlLbl val="0"/>
      </c:catAx>
      <c:valAx>
        <c:axId val="201510272"/>
        <c:scaling>
          <c:orientation val="minMax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Liberation Serif" pitchFamily="18" charset="0"/>
              </a:defRPr>
            </a:pPr>
            <a:endParaRPr lang="ru-RU"/>
          </a:p>
        </c:txPr>
        <c:crossAx val="187501056"/>
        <c:crosses val="autoZero"/>
        <c:crossBetween val="between"/>
        <c:majorUnit val="200"/>
      </c:valAx>
      <c:spPr>
        <a:gradFill>
          <a:gsLst>
            <a:gs pos="1000">
              <a:schemeClr val="accent1">
                <a:tint val="66000"/>
                <a:satMod val="160000"/>
              </a:schemeClr>
            </a:gs>
            <a:gs pos="30000">
              <a:schemeClr val="accent1">
                <a:tint val="44500"/>
                <a:satMod val="160000"/>
              </a:schemeClr>
            </a:gs>
            <a:gs pos="99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</c:spPr>
    </c:plotArea>
    <c:legend>
      <c:legendPos val="b"/>
      <c:layout>
        <c:manualLayout>
          <c:xMode val="edge"/>
          <c:yMode val="edge"/>
          <c:x val="0.31775262074529947"/>
          <c:y val="0.82044671804142977"/>
          <c:w val="0.40887827201779098"/>
          <c:h val="0.1023855093541795"/>
        </c:manualLayout>
      </c:layout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13663254587874"/>
          <c:y val="0.13858179312715005"/>
          <c:w val="0.70053295845916108"/>
          <c:h val="0.628247155589188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3112493673542446E-2"/>
                  <c:y val="0.191935368085725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A5C-475F-BFCB-B96349F7CD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Госпошлина</c:v>
                </c:pt>
              </c:strCache>
            </c:strRef>
          </c:cat>
          <c:val>
            <c:numRef>
              <c:f>Лист1!$B$2</c:f>
              <c:numCache>
                <c:formatCode>_-* #,##0\ _₽_-;\-* #,##0\ _₽_-;_-* "-"??\ _₽_-;_-@_-</c:formatCode>
                <c:ptCount val="1"/>
                <c:pt idx="0">
                  <c:v>9241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5C-475F-BFCB-B96349F7CD4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7031811280228125E-2"/>
                  <c:y val="0.212499871809195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A5C-475F-BFCB-B96349F7CD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Госпошлина</c:v>
                </c:pt>
              </c:strCache>
            </c:str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13941.7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5C-475F-BFCB-B96349F7CD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cylinder"/>
        <c:axId val="188438016"/>
        <c:axId val="201512000"/>
        <c:axId val="0"/>
      </c:bar3DChart>
      <c:catAx>
        <c:axId val="188438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400" b="1">
                <a:latin typeface="Liberation Serif" pitchFamily="18" charset="0"/>
              </a:defRPr>
            </a:pPr>
            <a:endParaRPr lang="ru-RU"/>
          </a:p>
        </c:txPr>
        <c:crossAx val="201512000"/>
        <c:crosses val="autoZero"/>
        <c:auto val="1"/>
        <c:lblAlgn val="l"/>
        <c:lblOffset val="100"/>
        <c:noMultiLvlLbl val="0"/>
      </c:catAx>
      <c:valAx>
        <c:axId val="201512000"/>
        <c:scaling>
          <c:orientation val="minMax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Liberation Serif" pitchFamily="18" charset="0"/>
              </a:defRPr>
            </a:pPr>
            <a:endParaRPr lang="ru-RU"/>
          </a:p>
        </c:txPr>
        <c:crossAx val="188438016"/>
        <c:crosses val="autoZero"/>
        <c:crossBetween val="between"/>
      </c:valAx>
      <c:spPr>
        <a:gradFill>
          <a:gsLst>
            <a:gs pos="1000">
              <a:schemeClr val="accent1">
                <a:tint val="66000"/>
                <a:satMod val="160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99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plotArea>
    <c:legend>
      <c:legendPos val="b"/>
      <c:layout>
        <c:manualLayout>
          <c:xMode val="edge"/>
          <c:yMode val="edge"/>
          <c:x val="0.31436563866641082"/>
          <c:y val="0.80167855762017892"/>
          <c:w val="0.43540301077658039"/>
          <c:h val="7.8187838512149277E-2"/>
        </c:manualLayout>
      </c:layout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7A442F-DBFE-4D07-881B-A1F64A2028BA}" type="doc">
      <dgm:prSet loTypeId="urn:microsoft.com/office/officeart/2005/8/layout/orgChart1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841EF261-3455-4948-871A-60EFACD3B96E}">
      <dgm:prSet phldrT="[Текст]" custT="1"/>
      <dgm:spPr>
        <a:solidFill>
          <a:srgbClr val="DDFAFB">
            <a:alpha val="80000"/>
          </a:srgb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800" b="1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Источники финансирования дефицита бюджета</a:t>
          </a:r>
          <a:endParaRPr lang="ru-RU" sz="1800" b="1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dgm:t>
    </dgm:pt>
    <dgm:pt modelId="{47458C99-8956-48BD-BACB-9895590AA2C6}" type="parTrans" cxnId="{EC918020-02A3-4A8E-983D-9362B187BC97}">
      <dgm:prSet/>
      <dgm:spPr/>
      <dgm:t>
        <a:bodyPr/>
        <a:lstStyle/>
        <a:p>
          <a:endParaRPr lang="ru-RU"/>
        </a:p>
      </dgm:t>
    </dgm:pt>
    <dgm:pt modelId="{3D785A38-2924-47D1-8395-A8F75AD8B703}" type="sibTrans" cxnId="{EC918020-02A3-4A8E-983D-9362B187BC97}">
      <dgm:prSet/>
      <dgm:spPr/>
      <dgm:t>
        <a:bodyPr/>
        <a:lstStyle/>
        <a:p>
          <a:endParaRPr lang="ru-RU"/>
        </a:p>
      </dgm:t>
    </dgm:pt>
    <dgm:pt modelId="{C7325B33-6C51-42EB-AB9F-44A5356756E4}">
      <dgm:prSet phldrT="[Текст]" custT="1"/>
      <dgm:spPr>
        <a:solidFill>
          <a:schemeClr val="accent6">
            <a:lumMod val="20000"/>
            <a:lumOff val="80000"/>
            <a:alpha val="70000"/>
          </a:schemeClr>
        </a:solidFill>
        <a:ln>
          <a:noFill/>
        </a:ln>
        <a:effectLst>
          <a:glow rad="101600">
            <a:schemeClr val="accent1">
              <a:lumMod val="75000"/>
              <a:alpha val="40000"/>
            </a:schemeClr>
          </a:glow>
        </a:effectLst>
      </dgm:spPr>
      <dgm:t>
        <a:bodyPr/>
        <a:lstStyle/>
        <a:p>
          <a:r>
            <a:rPr lang="ru-RU" sz="1100" b="1" u="sng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муниципальные займы</a:t>
          </a:r>
          <a:r>
            <a:rPr lang="ru-RU" sz="1100" b="0" u="none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, </a:t>
          </a:r>
        </a:p>
        <a:p>
          <a:r>
            <a:rPr lang="ru-RU" sz="1100" b="0" u="none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осуществляемые путем выпуска муниципальных ценных бумаг от имени городского округа</a:t>
          </a:r>
          <a:endParaRPr lang="ru-RU" sz="1100" b="1" u="sng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dgm:t>
    </dgm:pt>
    <dgm:pt modelId="{99DCA5EF-D520-42C3-80B6-5A3CC0D73ED4}" type="parTrans" cxnId="{5A7B0158-2482-4DBD-BFA0-08C1F1BBE5DB}">
      <dgm:prSet/>
      <dgm:spPr/>
      <dgm:t>
        <a:bodyPr/>
        <a:lstStyle/>
        <a:p>
          <a:endParaRPr lang="ru-RU"/>
        </a:p>
      </dgm:t>
    </dgm:pt>
    <dgm:pt modelId="{4B4BB33D-D1C3-4BFE-B17F-079C249A1A96}" type="sibTrans" cxnId="{5A7B0158-2482-4DBD-BFA0-08C1F1BBE5DB}">
      <dgm:prSet/>
      <dgm:spPr/>
      <dgm:t>
        <a:bodyPr/>
        <a:lstStyle/>
        <a:p>
          <a:endParaRPr lang="ru-RU"/>
        </a:p>
      </dgm:t>
    </dgm:pt>
    <dgm:pt modelId="{F95C8189-E00D-49F0-85AD-8049368408CA}">
      <dgm:prSet phldrT="[Текст]" custT="1"/>
      <dgm:spPr>
        <a:solidFill>
          <a:schemeClr val="accent6">
            <a:lumMod val="20000"/>
            <a:lumOff val="80000"/>
            <a:alpha val="70000"/>
          </a:schemeClr>
        </a:solidFill>
        <a:ln>
          <a:noFill/>
        </a:ln>
        <a:effectLst>
          <a:glow rad="101600">
            <a:schemeClr val="accent1">
              <a:lumMod val="75000"/>
              <a:alpha val="40000"/>
            </a:schemeClr>
          </a:glow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ru-RU" sz="1100" b="1" u="sng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бюджетные кредиты</a:t>
          </a:r>
          <a:r>
            <a:rPr lang="ru-RU" sz="11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, </a:t>
          </a:r>
        </a:p>
        <a:p>
          <a:r>
            <a:rPr lang="ru-RU" sz="11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полученные от бюджетов других уровней бюджетной системы РФ</a:t>
          </a:r>
          <a:endParaRPr lang="ru-RU" sz="1100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dgm:t>
    </dgm:pt>
    <dgm:pt modelId="{C95532D5-1E08-43C2-B300-3DCA73A99091}" type="parTrans" cxnId="{54BDBEB6-F6F7-43E1-BE06-A5D03A7B6712}">
      <dgm:prSet/>
      <dgm:spPr/>
      <dgm:t>
        <a:bodyPr/>
        <a:lstStyle/>
        <a:p>
          <a:endParaRPr lang="ru-RU"/>
        </a:p>
      </dgm:t>
    </dgm:pt>
    <dgm:pt modelId="{53822A0F-BB76-40EC-AE6E-CC8B18CAE9BB}" type="sibTrans" cxnId="{54BDBEB6-F6F7-43E1-BE06-A5D03A7B6712}">
      <dgm:prSet/>
      <dgm:spPr/>
      <dgm:t>
        <a:bodyPr/>
        <a:lstStyle/>
        <a:p>
          <a:endParaRPr lang="ru-RU"/>
        </a:p>
      </dgm:t>
    </dgm:pt>
    <dgm:pt modelId="{5B22239E-C452-48CE-8064-FD0A60A3AD66}">
      <dgm:prSet phldrT="[Текст]" custT="1"/>
      <dgm:spPr>
        <a:solidFill>
          <a:schemeClr val="accent6">
            <a:lumMod val="20000"/>
            <a:lumOff val="80000"/>
            <a:alpha val="70000"/>
          </a:schemeClr>
        </a:solidFill>
        <a:ln>
          <a:noFill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ru-RU" sz="1100" b="1" u="sng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изменение остатков</a:t>
          </a:r>
          <a:r>
            <a:rPr lang="ru-RU" sz="1100" u="sng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 </a:t>
          </a:r>
          <a:r>
            <a:rPr lang="ru-RU" sz="1100" u="none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средств </a:t>
          </a:r>
          <a:r>
            <a:rPr lang="ru-RU" sz="11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на счетах по учету средств местного бюджет</a:t>
          </a:r>
          <a:r>
            <a: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Liberation Serif" panose="02020603050405020304" pitchFamily="18" charset="0"/>
            </a:rPr>
            <a:t>а</a:t>
          </a:r>
          <a:endParaRPr lang="ru-RU" sz="1100" dirty="0">
            <a:solidFill>
              <a:schemeClr val="tx1">
                <a:lumMod val="95000"/>
                <a:lumOff val="5000"/>
              </a:schemeClr>
            </a:solidFill>
            <a:latin typeface="Liberation Serif" panose="02020603050405020304" pitchFamily="18" charset="0"/>
          </a:endParaRPr>
        </a:p>
      </dgm:t>
    </dgm:pt>
    <dgm:pt modelId="{F95F4148-19BF-4590-A242-1F4D1F1E9F8B}" type="parTrans" cxnId="{110AB713-D27A-4AF5-BB81-2770E2363FC0}">
      <dgm:prSet/>
      <dgm:spPr/>
      <dgm:t>
        <a:bodyPr/>
        <a:lstStyle/>
        <a:p>
          <a:endParaRPr lang="ru-RU"/>
        </a:p>
      </dgm:t>
    </dgm:pt>
    <dgm:pt modelId="{80A0BD64-CDA1-470E-BAD4-B053EEC5BE68}" type="sibTrans" cxnId="{110AB713-D27A-4AF5-BB81-2770E2363FC0}">
      <dgm:prSet/>
      <dgm:spPr/>
      <dgm:t>
        <a:bodyPr/>
        <a:lstStyle/>
        <a:p>
          <a:endParaRPr lang="ru-RU"/>
        </a:p>
      </dgm:t>
    </dgm:pt>
    <dgm:pt modelId="{06BB9EAB-23F8-4598-A938-67FC31DFF593}">
      <dgm:prSet phldrT="[Текст]" custT="1"/>
      <dgm:spPr>
        <a:solidFill>
          <a:schemeClr val="accent6">
            <a:lumMod val="20000"/>
            <a:lumOff val="80000"/>
            <a:alpha val="70000"/>
          </a:schemeClr>
        </a:solidFill>
        <a:ln>
          <a:noFill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ru-RU" sz="1100" b="1" u="sng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кредиты</a:t>
          </a:r>
          <a:r>
            <a:rPr lang="ru-RU" sz="11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, </a:t>
          </a:r>
        </a:p>
        <a:p>
          <a:r>
            <a:rPr lang="ru-RU" sz="11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полученные от кредитных организаций</a:t>
          </a:r>
          <a:endParaRPr lang="ru-RU" sz="1100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dgm:t>
    </dgm:pt>
    <dgm:pt modelId="{698512CA-CC5A-439D-8441-E51B7613B984}" type="parTrans" cxnId="{364E5EE2-D081-411D-B786-0B099C5AE99F}">
      <dgm:prSet/>
      <dgm:spPr/>
      <dgm:t>
        <a:bodyPr/>
        <a:lstStyle/>
        <a:p>
          <a:endParaRPr lang="ru-RU"/>
        </a:p>
      </dgm:t>
    </dgm:pt>
    <dgm:pt modelId="{6C647E87-935D-4FC7-99A9-4E2322C7E4A2}" type="sibTrans" cxnId="{364E5EE2-D081-411D-B786-0B099C5AE99F}">
      <dgm:prSet/>
      <dgm:spPr/>
      <dgm:t>
        <a:bodyPr/>
        <a:lstStyle/>
        <a:p>
          <a:endParaRPr lang="ru-RU"/>
        </a:p>
      </dgm:t>
    </dgm:pt>
    <dgm:pt modelId="{21BFD246-D605-4B5D-AF25-858D0AB7E80F}">
      <dgm:prSet phldrT="[Текст]" custT="1"/>
      <dgm:spPr>
        <a:solidFill>
          <a:schemeClr val="accent6">
            <a:lumMod val="20000"/>
            <a:lumOff val="80000"/>
            <a:alpha val="70000"/>
          </a:schemeClr>
        </a:solidFill>
        <a:ln>
          <a:noFill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ru-RU" sz="1100" b="1" u="sng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иные источники</a:t>
          </a:r>
          <a:r>
            <a:rPr lang="ru-RU" sz="11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 внутреннего финансирования дефицитов бюджета</a:t>
          </a:r>
          <a:endParaRPr lang="ru-RU" sz="1100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dgm:t>
    </dgm:pt>
    <dgm:pt modelId="{7366C9B0-75E2-40F2-BA5F-9C6DF0E44F55}" type="parTrans" cxnId="{0886C466-A50F-41DC-BF6B-220F6EE792FC}">
      <dgm:prSet/>
      <dgm:spPr/>
      <dgm:t>
        <a:bodyPr/>
        <a:lstStyle/>
        <a:p>
          <a:endParaRPr lang="ru-RU"/>
        </a:p>
      </dgm:t>
    </dgm:pt>
    <dgm:pt modelId="{7D442441-30DF-4ABE-91D8-17C6A439B309}" type="sibTrans" cxnId="{0886C466-A50F-41DC-BF6B-220F6EE792FC}">
      <dgm:prSet/>
      <dgm:spPr/>
      <dgm:t>
        <a:bodyPr/>
        <a:lstStyle/>
        <a:p>
          <a:endParaRPr lang="ru-RU"/>
        </a:p>
      </dgm:t>
    </dgm:pt>
    <dgm:pt modelId="{70006F8B-9844-4645-9E8E-EE478A77DAC3}" type="pres">
      <dgm:prSet presAssocID="{A87A442F-DBFE-4D07-881B-A1F64A2028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51E7C7E-7C94-4D34-BA88-2AA73281BF09}" type="pres">
      <dgm:prSet presAssocID="{841EF261-3455-4948-871A-60EFACD3B96E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5B6F972-ABED-499D-ADB3-03CA314026C3}" type="pres">
      <dgm:prSet presAssocID="{841EF261-3455-4948-871A-60EFACD3B96E}" presName="rootComposite1" presStyleCnt="0"/>
      <dgm:spPr/>
      <dgm:t>
        <a:bodyPr/>
        <a:lstStyle/>
        <a:p>
          <a:endParaRPr lang="ru-RU"/>
        </a:p>
      </dgm:t>
    </dgm:pt>
    <dgm:pt modelId="{02FF6611-C0F3-420E-8CCC-A56BA3DCEC38}" type="pres">
      <dgm:prSet presAssocID="{841EF261-3455-4948-871A-60EFACD3B96E}" presName="rootText1" presStyleLbl="node0" presStyleIdx="0" presStyleCnt="1" custScaleX="425946" custScaleY="98310" custLinFactNeighborX="3930" custLinFactNeighborY="-413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5EE409-8968-406D-A7FE-984D85C0C37D}" type="pres">
      <dgm:prSet presAssocID="{841EF261-3455-4948-871A-60EFACD3B96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5380B9C-31BC-4669-853F-63E2F53B334E}" type="pres">
      <dgm:prSet presAssocID="{841EF261-3455-4948-871A-60EFACD3B96E}" presName="hierChild2" presStyleCnt="0"/>
      <dgm:spPr/>
      <dgm:t>
        <a:bodyPr/>
        <a:lstStyle/>
        <a:p>
          <a:endParaRPr lang="ru-RU"/>
        </a:p>
      </dgm:t>
    </dgm:pt>
    <dgm:pt modelId="{5CBFC9DD-1BFA-43FA-A7F0-B0184FDBA362}" type="pres">
      <dgm:prSet presAssocID="{99DCA5EF-D520-42C3-80B6-5A3CC0D73ED4}" presName="Name37" presStyleLbl="parChTrans1D2" presStyleIdx="0" presStyleCnt="5"/>
      <dgm:spPr/>
      <dgm:t>
        <a:bodyPr/>
        <a:lstStyle/>
        <a:p>
          <a:endParaRPr lang="ru-RU"/>
        </a:p>
      </dgm:t>
    </dgm:pt>
    <dgm:pt modelId="{79629C5F-55B1-4E2F-B8F9-0A40869748B6}" type="pres">
      <dgm:prSet presAssocID="{C7325B33-6C51-42EB-AB9F-44A5356756E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3CA6194-EA7C-49DA-A336-AB87282A1DDA}" type="pres">
      <dgm:prSet presAssocID="{C7325B33-6C51-42EB-AB9F-44A5356756E4}" presName="rootComposite" presStyleCnt="0"/>
      <dgm:spPr/>
      <dgm:t>
        <a:bodyPr/>
        <a:lstStyle/>
        <a:p>
          <a:endParaRPr lang="ru-RU"/>
        </a:p>
      </dgm:t>
    </dgm:pt>
    <dgm:pt modelId="{DCCD4B16-F589-49A8-854E-9A61035B9377}" type="pres">
      <dgm:prSet presAssocID="{C7325B33-6C51-42EB-AB9F-44A5356756E4}" presName="rootText" presStyleLbl="node2" presStyleIdx="0" presStyleCnt="5" custScaleX="131114" custScaleY="239888" custLinFactNeighborX="2362" custLinFactNeighborY="-107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B49EC4-04C8-4B28-ABDA-EA675C7245D4}" type="pres">
      <dgm:prSet presAssocID="{C7325B33-6C51-42EB-AB9F-44A5356756E4}" presName="rootConnector" presStyleLbl="node2" presStyleIdx="0" presStyleCnt="5"/>
      <dgm:spPr/>
      <dgm:t>
        <a:bodyPr/>
        <a:lstStyle/>
        <a:p>
          <a:endParaRPr lang="ru-RU"/>
        </a:p>
      </dgm:t>
    </dgm:pt>
    <dgm:pt modelId="{DF7C73FC-D0F8-4B63-BA59-BEE72D77FB6D}" type="pres">
      <dgm:prSet presAssocID="{C7325B33-6C51-42EB-AB9F-44A5356756E4}" presName="hierChild4" presStyleCnt="0"/>
      <dgm:spPr/>
      <dgm:t>
        <a:bodyPr/>
        <a:lstStyle/>
        <a:p>
          <a:endParaRPr lang="ru-RU"/>
        </a:p>
      </dgm:t>
    </dgm:pt>
    <dgm:pt modelId="{7968151F-915E-4E47-849C-04EEE189D214}" type="pres">
      <dgm:prSet presAssocID="{C7325B33-6C51-42EB-AB9F-44A5356756E4}" presName="hierChild5" presStyleCnt="0"/>
      <dgm:spPr/>
      <dgm:t>
        <a:bodyPr/>
        <a:lstStyle/>
        <a:p>
          <a:endParaRPr lang="ru-RU"/>
        </a:p>
      </dgm:t>
    </dgm:pt>
    <dgm:pt modelId="{6EF4E044-533F-417A-AA2B-450822FF7438}" type="pres">
      <dgm:prSet presAssocID="{C95532D5-1E08-43C2-B300-3DCA73A99091}" presName="Name37" presStyleLbl="parChTrans1D2" presStyleIdx="1" presStyleCnt="5"/>
      <dgm:spPr/>
      <dgm:t>
        <a:bodyPr/>
        <a:lstStyle/>
        <a:p>
          <a:endParaRPr lang="ru-RU"/>
        </a:p>
      </dgm:t>
    </dgm:pt>
    <dgm:pt modelId="{6F8EF03A-6A29-4F5F-BE3C-DB0FC89DACE7}" type="pres">
      <dgm:prSet presAssocID="{F95C8189-E00D-49F0-85AD-8049368408C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341EA99-E0BB-45DE-A9AF-2A5335840B80}" type="pres">
      <dgm:prSet presAssocID="{F95C8189-E00D-49F0-85AD-8049368408CA}" presName="rootComposite" presStyleCnt="0"/>
      <dgm:spPr/>
      <dgm:t>
        <a:bodyPr/>
        <a:lstStyle/>
        <a:p>
          <a:endParaRPr lang="ru-RU"/>
        </a:p>
      </dgm:t>
    </dgm:pt>
    <dgm:pt modelId="{9C424BDC-F7FD-4A59-B529-C97AFCA5A410}" type="pres">
      <dgm:prSet presAssocID="{F95C8189-E00D-49F0-85AD-8049368408CA}" presName="rootText" presStyleLbl="node2" presStyleIdx="1" presStyleCnt="5" custScaleX="109713" custScaleY="239888" custLinFactNeighborX="-110" custLinFactNeighborY="-96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A5CA17-25BD-4826-A218-C5257F97566F}" type="pres">
      <dgm:prSet presAssocID="{F95C8189-E00D-49F0-85AD-8049368408CA}" presName="rootConnector" presStyleLbl="node2" presStyleIdx="1" presStyleCnt="5"/>
      <dgm:spPr/>
      <dgm:t>
        <a:bodyPr/>
        <a:lstStyle/>
        <a:p>
          <a:endParaRPr lang="ru-RU"/>
        </a:p>
      </dgm:t>
    </dgm:pt>
    <dgm:pt modelId="{FC97CC02-FE27-4EEF-8847-7274A66297F6}" type="pres">
      <dgm:prSet presAssocID="{F95C8189-E00D-49F0-85AD-8049368408CA}" presName="hierChild4" presStyleCnt="0"/>
      <dgm:spPr/>
      <dgm:t>
        <a:bodyPr/>
        <a:lstStyle/>
        <a:p>
          <a:endParaRPr lang="ru-RU"/>
        </a:p>
      </dgm:t>
    </dgm:pt>
    <dgm:pt modelId="{C9F0F6CA-7AFB-4AFD-93EF-5AAE23DB2E88}" type="pres">
      <dgm:prSet presAssocID="{F95C8189-E00D-49F0-85AD-8049368408CA}" presName="hierChild5" presStyleCnt="0"/>
      <dgm:spPr/>
      <dgm:t>
        <a:bodyPr/>
        <a:lstStyle/>
        <a:p>
          <a:endParaRPr lang="ru-RU"/>
        </a:p>
      </dgm:t>
    </dgm:pt>
    <dgm:pt modelId="{F8E5F9FE-4B30-4865-94C1-89AB7FA9194E}" type="pres">
      <dgm:prSet presAssocID="{698512CA-CC5A-439D-8441-E51B7613B984}" presName="Name37" presStyleLbl="parChTrans1D2" presStyleIdx="2" presStyleCnt="5"/>
      <dgm:spPr/>
      <dgm:t>
        <a:bodyPr/>
        <a:lstStyle/>
        <a:p>
          <a:endParaRPr lang="ru-RU"/>
        </a:p>
      </dgm:t>
    </dgm:pt>
    <dgm:pt modelId="{87EAC55C-2DF7-4AFC-9B65-A665F2C50C5B}" type="pres">
      <dgm:prSet presAssocID="{06BB9EAB-23F8-4598-A938-67FC31DFF59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8092DF8-FE1B-48F4-AFA3-91A0DD802585}" type="pres">
      <dgm:prSet presAssocID="{06BB9EAB-23F8-4598-A938-67FC31DFF593}" presName="rootComposite" presStyleCnt="0"/>
      <dgm:spPr/>
      <dgm:t>
        <a:bodyPr/>
        <a:lstStyle/>
        <a:p>
          <a:endParaRPr lang="ru-RU"/>
        </a:p>
      </dgm:t>
    </dgm:pt>
    <dgm:pt modelId="{4B2D497D-CF1A-49BF-A821-1D59CA24A351}" type="pres">
      <dgm:prSet presAssocID="{06BB9EAB-23F8-4598-A938-67FC31DFF593}" presName="rootText" presStyleLbl="node2" presStyleIdx="2" presStyleCnt="5" custScaleX="83467" custScaleY="237727" custLinFactNeighborX="-1821" custLinFactNeighborY="-74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7B2ADC-BD8F-4191-9BB4-0738C4B9D829}" type="pres">
      <dgm:prSet presAssocID="{06BB9EAB-23F8-4598-A938-67FC31DFF593}" presName="rootConnector" presStyleLbl="node2" presStyleIdx="2" presStyleCnt="5"/>
      <dgm:spPr/>
      <dgm:t>
        <a:bodyPr/>
        <a:lstStyle/>
        <a:p>
          <a:endParaRPr lang="ru-RU"/>
        </a:p>
      </dgm:t>
    </dgm:pt>
    <dgm:pt modelId="{8E762C16-505F-44D7-B31F-7C17227DF8D6}" type="pres">
      <dgm:prSet presAssocID="{06BB9EAB-23F8-4598-A938-67FC31DFF593}" presName="hierChild4" presStyleCnt="0"/>
      <dgm:spPr/>
      <dgm:t>
        <a:bodyPr/>
        <a:lstStyle/>
        <a:p>
          <a:endParaRPr lang="ru-RU"/>
        </a:p>
      </dgm:t>
    </dgm:pt>
    <dgm:pt modelId="{0C3FDCF8-160D-411B-BAA4-6C6933A61DC0}" type="pres">
      <dgm:prSet presAssocID="{06BB9EAB-23F8-4598-A938-67FC31DFF593}" presName="hierChild5" presStyleCnt="0"/>
      <dgm:spPr/>
      <dgm:t>
        <a:bodyPr/>
        <a:lstStyle/>
        <a:p>
          <a:endParaRPr lang="ru-RU"/>
        </a:p>
      </dgm:t>
    </dgm:pt>
    <dgm:pt modelId="{38C41AAF-40C2-4E92-A51B-2DF1470D6DE3}" type="pres">
      <dgm:prSet presAssocID="{F95F4148-19BF-4590-A242-1F4D1F1E9F8B}" presName="Name37" presStyleLbl="parChTrans1D2" presStyleIdx="3" presStyleCnt="5"/>
      <dgm:spPr/>
      <dgm:t>
        <a:bodyPr/>
        <a:lstStyle/>
        <a:p>
          <a:endParaRPr lang="ru-RU"/>
        </a:p>
      </dgm:t>
    </dgm:pt>
    <dgm:pt modelId="{65F66B12-824B-40B0-9D98-AE4793CDAF13}" type="pres">
      <dgm:prSet presAssocID="{5B22239E-C452-48CE-8064-FD0A60A3AD6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8D925C5-82C8-474B-8672-1017F48FE468}" type="pres">
      <dgm:prSet presAssocID="{5B22239E-C452-48CE-8064-FD0A60A3AD66}" presName="rootComposite" presStyleCnt="0"/>
      <dgm:spPr/>
      <dgm:t>
        <a:bodyPr/>
        <a:lstStyle/>
        <a:p>
          <a:endParaRPr lang="ru-RU"/>
        </a:p>
      </dgm:t>
    </dgm:pt>
    <dgm:pt modelId="{B32C14C6-CBDD-423A-9CF2-54BC9D0FB1D8}" type="pres">
      <dgm:prSet presAssocID="{5B22239E-C452-48CE-8064-FD0A60A3AD66}" presName="rootText" presStyleLbl="node2" presStyleIdx="3" presStyleCnt="5" custScaleY="237727" custLinFactNeighborX="-3087" custLinFactNeighborY="-85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6C9882-ED46-4D23-B6CE-BAB1629531F1}" type="pres">
      <dgm:prSet presAssocID="{5B22239E-C452-48CE-8064-FD0A60A3AD66}" presName="rootConnector" presStyleLbl="node2" presStyleIdx="3" presStyleCnt="5"/>
      <dgm:spPr/>
      <dgm:t>
        <a:bodyPr/>
        <a:lstStyle/>
        <a:p>
          <a:endParaRPr lang="ru-RU"/>
        </a:p>
      </dgm:t>
    </dgm:pt>
    <dgm:pt modelId="{4BDD9857-2173-462A-BFDF-86ADEA165865}" type="pres">
      <dgm:prSet presAssocID="{5B22239E-C452-48CE-8064-FD0A60A3AD66}" presName="hierChild4" presStyleCnt="0"/>
      <dgm:spPr/>
      <dgm:t>
        <a:bodyPr/>
        <a:lstStyle/>
        <a:p>
          <a:endParaRPr lang="ru-RU"/>
        </a:p>
      </dgm:t>
    </dgm:pt>
    <dgm:pt modelId="{5468CF11-3865-4869-B9C2-C41F7EA53452}" type="pres">
      <dgm:prSet presAssocID="{5B22239E-C452-48CE-8064-FD0A60A3AD66}" presName="hierChild5" presStyleCnt="0"/>
      <dgm:spPr/>
      <dgm:t>
        <a:bodyPr/>
        <a:lstStyle/>
        <a:p>
          <a:endParaRPr lang="ru-RU"/>
        </a:p>
      </dgm:t>
    </dgm:pt>
    <dgm:pt modelId="{8A27DAD4-4946-46B8-AFCA-40845E25493A}" type="pres">
      <dgm:prSet presAssocID="{7366C9B0-75E2-40F2-BA5F-9C6DF0E44F55}" presName="Name37" presStyleLbl="parChTrans1D2" presStyleIdx="4" presStyleCnt="5"/>
      <dgm:spPr/>
      <dgm:t>
        <a:bodyPr/>
        <a:lstStyle/>
        <a:p>
          <a:endParaRPr lang="ru-RU"/>
        </a:p>
      </dgm:t>
    </dgm:pt>
    <dgm:pt modelId="{AA4F9B11-F28E-428B-952B-A051EE9CF246}" type="pres">
      <dgm:prSet presAssocID="{21BFD246-D605-4B5D-AF25-858D0AB7E80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E7D10AF-058E-4053-9F75-433EBCA4EB36}" type="pres">
      <dgm:prSet presAssocID="{21BFD246-D605-4B5D-AF25-858D0AB7E80F}" presName="rootComposite" presStyleCnt="0"/>
      <dgm:spPr/>
      <dgm:t>
        <a:bodyPr/>
        <a:lstStyle/>
        <a:p>
          <a:endParaRPr lang="ru-RU"/>
        </a:p>
      </dgm:t>
    </dgm:pt>
    <dgm:pt modelId="{B106B6AC-D6B8-4BC9-B10C-7BC40B7F3ABC}" type="pres">
      <dgm:prSet presAssocID="{21BFD246-D605-4B5D-AF25-858D0AB7E80F}" presName="rootText" presStyleLbl="node2" presStyleIdx="4" presStyleCnt="5" custScaleY="230424" custLinFactNeighborX="-5405" custLinFactNeighborY="-61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DCD35F-17FC-48D4-991F-AA01F1424B21}" type="pres">
      <dgm:prSet presAssocID="{21BFD246-D605-4B5D-AF25-858D0AB7E80F}" presName="rootConnector" presStyleLbl="node2" presStyleIdx="4" presStyleCnt="5"/>
      <dgm:spPr/>
      <dgm:t>
        <a:bodyPr/>
        <a:lstStyle/>
        <a:p>
          <a:endParaRPr lang="ru-RU"/>
        </a:p>
      </dgm:t>
    </dgm:pt>
    <dgm:pt modelId="{56272FA4-6356-41D0-9518-FA61F01D1317}" type="pres">
      <dgm:prSet presAssocID="{21BFD246-D605-4B5D-AF25-858D0AB7E80F}" presName="hierChild4" presStyleCnt="0"/>
      <dgm:spPr/>
      <dgm:t>
        <a:bodyPr/>
        <a:lstStyle/>
        <a:p>
          <a:endParaRPr lang="ru-RU"/>
        </a:p>
      </dgm:t>
    </dgm:pt>
    <dgm:pt modelId="{97FD7029-9C92-405D-95DA-67EBF18FD66F}" type="pres">
      <dgm:prSet presAssocID="{21BFD246-D605-4B5D-AF25-858D0AB7E80F}" presName="hierChild5" presStyleCnt="0"/>
      <dgm:spPr/>
      <dgm:t>
        <a:bodyPr/>
        <a:lstStyle/>
        <a:p>
          <a:endParaRPr lang="ru-RU"/>
        </a:p>
      </dgm:t>
    </dgm:pt>
    <dgm:pt modelId="{67E00A28-092F-4897-AD56-C57B102BE7D0}" type="pres">
      <dgm:prSet presAssocID="{841EF261-3455-4948-871A-60EFACD3B96E}" presName="hierChild3" presStyleCnt="0"/>
      <dgm:spPr/>
      <dgm:t>
        <a:bodyPr/>
        <a:lstStyle/>
        <a:p>
          <a:endParaRPr lang="ru-RU"/>
        </a:p>
      </dgm:t>
    </dgm:pt>
  </dgm:ptLst>
  <dgm:cxnLst>
    <dgm:cxn modelId="{FC0E98B1-15E0-4CE5-9D80-0FCF4468D62F}" type="presOf" srcId="{21BFD246-D605-4B5D-AF25-858D0AB7E80F}" destId="{B106B6AC-D6B8-4BC9-B10C-7BC40B7F3ABC}" srcOrd="0" destOrd="0" presId="urn:microsoft.com/office/officeart/2005/8/layout/orgChart1"/>
    <dgm:cxn modelId="{BD857791-7880-4560-A540-F4EE8D295BAE}" type="presOf" srcId="{5B22239E-C452-48CE-8064-FD0A60A3AD66}" destId="{426C9882-ED46-4D23-B6CE-BAB1629531F1}" srcOrd="1" destOrd="0" presId="urn:microsoft.com/office/officeart/2005/8/layout/orgChart1"/>
    <dgm:cxn modelId="{2860A332-FD5D-417A-B56B-932A964B38F3}" type="presOf" srcId="{C7325B33-6C51-42EB-AB9F-44A5356756E4}" destId="{45B49EC4-04C8-4B28-ABDA-EA675C7245D4}" srcOrd="1" destOrd="0" presId="urn:microsoft.com/office/officeart/2005/8/layout/orgChart1"/>
    <dgm:cxn modelId="{666E8EE2-761A-47C3-9676-26F726863321}" type="presOf" srcId="{5B22239E-C452-48CE-8064-FD0A60A3AD66}" destId="{B32C14C6-CBDD-423A-9CF2-54BC9D0FB1D8}" srcOrd="0" destOrd="0" presId="urn:microsoft.com/office/officeart/2005/8/layout/orgChart1"/>
    <dgm:cxn modelId="{DF4B38D1-995C-4906-A537-D457148C7DF9}" type="presOf" srcId="{841EF261-3455-4948-871A-60EFACD3B96E}" destId="{A35EE409-8968-406D-A7FE-984D85C0C37D}" srcOrd="1" destOrd="0" presId="urn:microsoft.com/office/officeart/2005/8/layout/orgChart1"/>
    <dgm:cxn modelId="{54BDBEB6-F6F7-43E1-BE06-A5D03A7B6712}" srcId="{841EF261-3455-4948-871A-60EFACD3B96E}" destId="{F95C8189-E00D-49F0-85AD-8049368408CA}" srcOrd="1" destOrd="0" parTransId="{C95532D5-1E08-43C2-B300-3DCA73A99091}" sibTransId="{53822A0F-BB76-40EC-AE6E-CC8B18CAE9BB}"/>
    <dgm:cxn modelId="{24D1FFFE-F159-4E96-843F-FE4D33920403}" type="presOf" srcId="{99DCA5EF-D520-42C3-80B6-5A3CC0D73ED4}" destId="{5CBFC9DD-1BFA-43FA-A7F0-B0184FDBA362}" srcOrd="0" destOrd="0" presId="urn:microsoft.com/office/officeart/2005/8/layout/orgChart1"/>
    <dgm:cxn modelId="{BF4EDCC1-EF22-4045-A38F-EF3EAE2491FC}" type="presOf" srcId="{A87A442F-DBFE-4D07-881B-A1F64A2028BA}" destId="{70006F8B-9844-4645-9E8E-EE478A77DAC3}" srcOrd="0" destOrd="0" presId="urn:microsoft.com/office/officeart/2005/8/layout/orgChart1"/>
    <dgm:cxn modelId="{AC7215A1-A221-419E-97EB-BDBA51FF9484}" type="presOf" srcId="{C95532D5-1E08-43C2-B300-3DCA73A99091}" destId="{6EF4E044-533F-417A-AA2B-450822FF7438}" srcOrd="0" destOrd="0" presId="urn:microsoft.com/office/officeart/2005/8/layout/orgChart1"/>
    <dgm:cxn modelId="{0886C466-A50F-41DC-BF6B-220F6EE792FC}" srcId="{841EF261-3455-4948-871A-60EFACD3B96E}" destId="{21BFD246-D605-4B5D-AF25-858D0AB7E80F}" srcOrd="4" destOrd="0" parTransId="{7366C9B0-75E2-40F2-BA5F-9C6DF0E44F55}" sibTransId="{7D442441-30DF-4ABE-91D8-17C6A439B309}"/>
    <dgm:cxn modelId="{5A2B299F-6669-4F6F-BC92-CDEF60FB479B}" type="presOf" srcId="{F95C8189-E00D-49F0-85AD-8049368408CA}" destId="{9C424BDC-F7FD-4A59-B529-C97AFCA5A410}" srcOrd="0" destOrd="0" presId="urn:microsoft.com/office/officeart/2005/8/layout/orgChart1"/>
    <dgm:cxn modelId="{110AB713-D27A-4AF5-BB81-2770E2363FC0}" srcId="{841EF261-3455-4948-871A-60EFACD3B96E}" destId="{5B22239E-C452-48CE-8064-FD0A60A3AD66}" srcOrd="3" destOrd="0" parTransId="{F95F4148-19BF-4590-A242-1F4D1F1E9F8B}" sibTransId="{80A0BD64-CDA1-470E-BAD4-B053EEC5BE68}"/>
    <dgm:cxn modelId="{1C77306B-5D8E-4F6D-99B5-9259B521603C}" type="presOf" srcId="{7366C9B0-75E2-40F2-BA5F-9C6DF0E44F55}" destId="{8A27DAD4-4946-46B8-AFCA-40845E25493A}" srcOrd="0" destOrd="0" presId="urn:microsoft.com/office/officeart/2005/8/layout/orgChart1"/>
    <dgm:cxn modelId="{CB5F165E-7051-4761-AC03-5ABB9B29D90C}" type="presOf" srcId="{06BB9EAB-23F8-4598-A938-67FC31DFF593}" destId="{B47B2ADC-BD8F-4191-9BB4-0738C4B9D829}" srcOrd="1" destOrd="0" presId="urn:microsoft.com/office/officeart/2005/8/layout/orgChart1"/>
    <dgm:cxn modelId="{364E5EE2-D081-411D-B786-0B099C5AE99F}" srcId="{841EF261-3455-4948-871A-60EFACD3B96E}" destId="{06BB9EAB-23F8-4598-A938-67FC31DFF593}" srcOrd="2" destOrd="0" parTransId="{698512CA-CC5A-439D-8441-E51B7613B984}" sibTransId="{6C647E87-935D-4FC7-99A9-4E2322C7E4A2}"/>
    <dgm:cxn modelId="{A0B4B8C7-6438-4D83-8B0C-112F2ED8C551}" type="presOf" srcId="{C7325B33-6C51-42EB-AB9F-44A5356756E4}" destId="{DCCD4B16-F589-49A8-854E-9A61035B9377}" srcOrd="0" destOrd="0" presId="urn:microsoft.com/office/officeart/2005/8/layout/orgChart1"/>
    <dgm:cxn modelId="{5A7B0158-2482-4DBD-BFA0-08C1F1BBE5DB}" srcId="{841EF261-3455-4948-871A-60EFACD3B96E}" destId="{C7325B33-6C51-42EB-AB9F-44A5356756E4}" srcOrd="0" destOrd="0" parTransId="{99DCA5EF-D520-42C3-80B6-5A3CC0D73ED4}" sibTransId="{4B4BB33D-D1C3-4BFE-B17F-079C249A1A96}"/>
    <dgm:cxn modelId="{4E8BFDC4-E2D7-4CBD-8A0F-34CD6C684225}" type="presOf" srcId="{841EF261-3455-4948-871A-60EFACD3B96E}" destId="{02FF6611-C0F3-420E-8CCC-A56BA3DCEC38}" srcOrd="0" destOrd="0" presId="urn:microsoft.com/office/officeart/2005/8/layout/orgChart1"/>
    <dgm:cxn modelId="{464299D8-C5F7-45C2-8A76-76A1AD762925}" type="presOf" srcId="{06BB9EAB-23F8-4598-A938-67FC31DFF593}" destId="{4B2D497D-CF1A-49BF-A821-1D59CA24A351}" srcOrd="0" destOrd="0" presId="urn:microsoft.com/office/officeart/2005/8/layout/orgChart1"/>
    <dgm:cxn modelId="{5F9014CD-3B76-4A62-B2D0-861D595D4DE2}" type="presOf" srcId="{698512CA-CC5A-439D-8441-E51B7613B984}" destId="{F8E5F9FE-4B30-4865-94C1-89AB7FA9194E}" srcOrd="0" destOrd="0" presId="urn:microsoft.com/office/officeart/2005/8/layout/orgChart1"/>
    <dgm:cxn modelId="{EC918020-02A3-4A8E-983D-9362B187BC97}" srcId="{A87A442F-DBFE-4D07-881B-A1F64A2028BA}" destId="{841EF261-3455-4948-871A-60EFACD3B96E}" srcOrd="0" destOrd="0" parTransId="{47458C99-8956-48BD-BACB-9895590AA2C6}" sibTransId="{3D785A38-2924-47D1-8395-A8F75AD8B703}"/>
    <dgm:cxn modelId="{5C293EF8-D48C-452F-B0F6-AEFF4AAA0D09}" type="presOf" srcId="{21BFD246-D605-4B5D-AF25-858D0AB7E80F}" destId="{F1DCD35F-17FC-48D4-991F-AA01F1424B21}" srcOrd="1" destOrd="0" presId="urn:microsoft.com/office/officeart/2005/8/layout/orgChart1"/>
    <dgm:cxn modelId="{CCEC0F11-30CB-4F5F-9795-2BFE05C5D655}" type="presOf" srcId="{F95F4148-19BF-4590-A242-1F4D1F1E9F8B}" destId="{38C41AAF-40C2-4E92-A51B-2DF1470D6DE3}" srcOrd="0" destOrd="0" presId="urn:microsoft.com/office/officeart/2005/8/layout/orgChart1"/>
    <dgm:cxn modelId="{910E1BB6-A5DF-4192-B421-24A2EE1D782E}" type="presOf" srcId="{F95C8189-E00D-49F0-85AD-8049368408CA}" destId="{5AA5CA17-25BD-4826-A218-C5257F97566F}" srcOrd="1" destOrd="0" presId="urn:microsoft.com/office/officeart/2005/8/layout/orgChart1"/>
    <dgm:cxn modelId="{6BBFB41E-029B-4254-B6D4-9A51D4D46B98}" type="presParOf" srcId="{70006F8B-9844-4645-9E8E-EE478A77DAC3}" destId="{E51E7C7E-7C94-4D34-BA88-2AA73281BF09}" srcOrd="0" destOrd="0" presId="urn:microsoft.com/office/officeart/2005/8/layout/orgChart1"/>
    <dgm:cxn modelId="{47C13991-ECE4-4C3E-8AFA-EC974FD684C5}" type="presParOf" srcId="{E51E7C7E-7C94-4D34-BA88-2AA73281BF09}" destId="{15B6F972-ABED-499D-ADB3-03CA314026C3}" srcOrd="0" destOrd="0" presId="urn:microsoft.com/office/officeart/2005/8/layout/orgChart1"/>
    <dgm:cxn modelId="{91B86F3C-CA5F-4B0D-B828-EBBF74497A5E}" type="presParOf" srcId="{15B6F972-ABED-499D-ADB3-03CA314026C3}" destId="{02FF6611-C0F3-420E-8CCC-A56BA3DCEC38}" srcOrd="0" destOrd="0" presId="urn:microsoft.com/office/officeart/2005/8/layout/orgChart1"/>
    <dgm:cxn modelId="{3D631D97-FFA4-40A0-B93D-8CF7C7B693FA}" type="presParOf" srcId="{15B6F972-ABED-499D-ADB3-03CA314026C3}" destId="{A35EE409-8968-406D-A7FE-984D85C0C37D}" srcOrd="1" destOrd="0" presId="urn:microsoft.com/office/officeart/2005/8/layout/orgChart1"/>
    <dgm:cxn modelId="{B62B41EF-E2EF-4BBD-B862-43EE85391859}" type="presParOf" srcId="{E51E7C7E-7C94-4D34-BA88-2AA73281BF09}" destId="{65380B9C-31BC-4669-853F-63E2F53B334E}" srcOrd="1" destOrd="0" presId="urn:microsoft.com/office/officeart/2005/8/layout/orgChart1"/>
    <dgm:cxn modelId="{BF397500-EF82-4E0E-9648-DC39B390B18A}" type="presParOf" srcId="{65380B9C-31BC-4669-853F-63E2F53B334E}" destId="{5CBFC9DD-1BFA-43FA-A7F0-B0184FDBA362}" srcOrd="0" destOrd="0" presId="urn:microsoft.com/office/officeart/2005/8/layout/orgChart1"/>
    <dgm:cxn modelId="{824F134F-AD6B-406E-B143-9220960E4988}" type="presParOf" srcId="{65380B9C-31BC-4669-853F-63E2F53B334E}" destId="{79629C5F-55B1-4E2F-B8F9-0A40869748B6}" srcOrd="1" destOrd="0" presId="urn:microsoft.com/office/officeart/2005/8/layout/orgChart1"/>
    <dgm:cxn modelId="{F3FEF2B7-CEEC-4D01-A8CC-7909641635FF}" type="presParOf" srcId="{79629C5F-55B1-4E2F-B8F9-0A40869748B6}" destId="{13CA6194-EA7C-49DA-A336-AB87282A1DDA}" srcOrd="0" destOrd="0" presId="urn:microsoft.com/office/officeart/2005/8/layout/orgChart1"/>
    <dgm:cxn modelId="{6DBFB871-6D9C-45D6-B813-11AD8A3B474C}" type="presParOf" srcId="{13CA6194-EA7C-49DA-A336-AB87282A1DDA}" destId="{DCCD4B16-F589-49A8-854E-9A61035B9377}" srcOrd="0" destOrd="0" presId="urn:microsoft.com/office/officeart/2005/8/layout/orgChart1"/>
    <dgm:cxn modelId="{AF89C546-4FE5-4899-8B99-9EBAC139B0F8}" type="presParOf" srcId="{13CA6194-EA7C-49DA-A336-AB87282A1DDA}" destId="{45B49EC4-04C8-4B28-ABDA-EA675C7245D4}" srcOrd="1" destOrd="0" presId="urn:microsoft.com/office/officeart/2005/8/layout/orgChart1"/>
    <dgm:cxn modelId="{4647CFE6-C7A8-4625-9E52-647B34B22A0E}" type="presParOf" srcId="{79629C5F-55B1-4E2F-B8F9-0A40869748B6}" destId="{DF7C73FC-D0F8-4B63-BA59-BEE72D77FB6D}" srcOrd="1" destOrd="0" presId="urn:microsoft.com/office/officeart/2005/8/layout/orgChart1"/>
    <dgm:cxn modelId="{1D7CD391-17AF-4325-9281-EC890F30D4CA}" type="presParOf" srcId="{79629C5F-55B1-4E2F-B8F9-0A40869748B6}" destId="{7968151F-915E-4E47-849C-04EEE189D214}" srcOrd="2" destOrd="0" presId="urn:microsoft.com/office/officeart/2005/8/layout/orgChart1"/>
    <dgm:cxn modelId="{5535DBC1-D2FB-4D92-B423-EE8651A913A1}" type="presParOf" srcId="{65380B9C-31BC-4669-853F-63E2F53B334E}" destId="{6EF4E044-533F-417A-AA2B-450822FF7438}" srcOrd="2" destOrd="0" presId="urn:microsoft.com/office/officeart/2005/8/layout/orgChart1"/>
    <dgm:cxn modelId="{51F3DD32-A3BA-4F65-97B2-50A71E939F89}" type="presParOf" srcId="{65380B9C-31BC-4669-853F-63E2F53B334E}" destId="{6F8EF03A-6A29-4F5F-BE3C-DB0FC89DACE7}" srcOrd="3" destOrd="0" presId="urn:microsoft.com/office/officeart/2005/8/layout/orgChart1"/>
    <dgm:cxn modelId="{5B658965-9A95-4405-A819-D8044869BB16}" type="presParOf" srcId="{6F8EF03A-6A29-4F5F-BE3C-DB0FC89DACE7}" destId="{A341EA99-E0BB-45DE-A9AF-2A5335840B80}" srcOrd="0" destOrd="0" presId="urn:microsoft.com/office/officeart/2005/8/layout/orgChart1"/>
    <dgm:cxn modelId="{39190547-EB8F-4654-A504-92AABE9AFD7F}" type="presParOf" srcId="{A341EA99-E0BB-45DE-A9AF-2A5335840B80}" destId="{9C424BDC-F7FD-4A59-B529-C97AFCA5A410}" srcOrd="0" destOrd="0" presId="urn:microsoft.com/office/officeart/2005/8/layout/orgChart1"/>
    <dgm:cxn modelId="{EC96CBF7-80CA-4BA8-9EED-556E3248C715}" type="presParOf" srcId="{A341EA99-E0BB-45DE-A9AF-2A5335840B80}" destId="{5AA5CA17-25BD-4826-A218-C5257F97566F}" srcOrd="1" destOrd="0" presId="urn:microsoft.com/office/officeart/2005/8/layout/orgChart1"/>
    <dgm:cxn modelId="{25AF3140-59A2-4854-9712-FA7A9A6AC8FC}" type="presParOf" srcId="{6F8EF03A-6A29-4F5F-BE3C-DB0FC89DACE7}" destId="{FC97CC02-FE27-4EEF-8847-7274A66297F6}" srcOrd="1" destOrd="0" presId="urn:microsoft.com/office/officeart/2005/8/layout/orgChart1"/>
    <dgm:cxn modelId="{019508ED-6387-4FA6-B82F-218DAD7C015E}" type="presParOf" srcId="{6F8EF03A-6A29-4F5F-BE3C-DB0FC89DACE7}" destId="{C9F0F6CA-7AFB-4AFD-93EF-5AAE23DB2E88}" srcOrd="2" destOrd="0" presId="urn:microsoft.com/office/officeart/2005/8/layout/orgChart1"/>
    <dgm:cxn modelId="{D1F640BF-FDF2-4F93-B546-372DFDF5DDFB}" type="presParOf" srcId="{65380B9C-31BC-4669-853F-63E2F53B334E}" destId="{F8E5F9FE-4B30-4865-94C1-89AB7FA9194E}" srcOrd="4" destOrd="0" presId="urn:microsoft.com/office/officeart/2005/8/layout/orgChart1"/>
    <dgm:cxn modelId="{72CAEBF0-B61F-42F8-B92D-4015320B027A}" type="presParOf" srcId="{65380B9C-31BC-4669-853F-63E2F53B334E}" destId="{87EAC55C-2DF7-4AFC-9B65-A665F2C50C5B}" srcOrd="5" destOrd="0" presId="urn:microsoft.com/office/officeart/2005/8/layout/orgChart1"/>
    <dgm:cxn modelId="{5D39BFC2-9AF1-4865-868C-66D6DB15B193}" type="presParOf" srcId="{87EAC55C-2DF7-4AFC-9B65-A665F2C50C5B}" destId="{98092DF8-FE1B-48F4-AFA3-91A0DD802585}" srcOrd="0" destOrd="0" presId="urn:microsoft.com/office/officeart/2005/8/layout/orgChart1"/>
    <dgm:cxn modelId="{80DA5A0A-2057-4DB5-B145-B273693C7264}" type="presParOf" srcId="{98092DF8-FE1B-48F4-AFA3-91A0DD802585}" destId="{4B2D497D-CF1A-49BF-A821-1D59CA24A351}" srcOrd="0" destOrd="0" presId="urn:microsoft.com/office/officeart/2005/8/layout/orgChart1"/>
    <dgm:cxn modelId="{0808A489-3305-4497-B326-1F6B530A0434}" type="presParOf" srcId="{98092DF8-FE1B-48F4-AFA3-91A0DD802585}" destId="{B47B2ADC-BD8F-4191-9BB4-0738C4B9D829}" srcOrd="1" destOrd="0" presId="urn:microsoft.com/office/officeart/2005/8/layout/orgChart1"/>
    <dgm:cxn modelId="{3C679723-FB96-406A-A9AF-C7F930805CEA}" type="presParOf" srcId="{87EAC55C-2DF7-4AFC-9B65-A665F2C50C5B}" destId="{8E762C16-505F-44D7-B31F-7C17227DF8D6}" srcOrd="1" destOrd="0" presId="urn:microsoft.com/office/officeart/2005/8/layout/orgChart1"/>
    <dgm:cxn modelId="{2F7AC56C-B117-42B9-845B-0088D041FB90}" type="presParOf" srcId="{87EAC55C-2DF7-4AFC-9B65-A665F2C50C5B}" destId="{0C3FDCF8-160D-411B-BAA4-6C6933A61DC0}" srcOrd="2" destOrd="0" presId="urn:microsoft.com/office/officeart/2005/8/layout/orgChart1"/>
    <dgm:cxn modelId="{C4DAB0FD-4D62-437D-9A7A-FEB0B4588541}" type="presParOf" srcId="{65380B9C-31BC-4669-853F-63E2F53B334E}" destId="{38C41AAF-40C2-4E92-A51B-2DF1470D6DE3}" srcOrd="6" destOrd="0" presId="urn:microsoft.com/office/officeart/2005/8/layout/orgChart1"/>
    <dgm:cxn modelId="{3E3987DC-D439-45F4-9D3C-CCED7AF15559}" type="presParOf" srcId="{65380B9C-31BC-4669-853F-63E2F53B334E}" destId="{65F66B12-824B-40B0-9D98-AE4793CDAF13}" srcOrd="7" destOrd="0" presId="urn:microsoft.com/office/officeart/2005/8/layout/orgChart1"/>
    <dgm:cxn modelId="{8180B729-6CCB-4FE1-934C-398FB062C2F7}" type="presParOf" srcId="{65F66B12-824B-40B0-9D98-AE4793CDAF13}" destId="{18D925C5-82C8-474B-8672-1017F48FE468}" srcOrd="0" destOrd="0" presId="urn:microsoft.com/office/officeart/2005/8/layout/orgChart1"/>
    <dgm:cxn modelId="{DB0FD5D8-D5E1-4A25-8057-81280628BAD0}" type="presParOf" srcId="{18D925C5-82C8-474B-8672-1017F48FE468}" destId="{B32C14C6-CBDD-423A-9CF2-54BC9D0FB1D8}" srcOrd="0" destOrd="0" presId="urn:microsoft.com/office/officeart/2005/8/layout/orgChart1"/>
    <dgm:cxn modelId="{0485D736-6CA1-4134-A94A-23114896AF54}" type="presParOf" srcId="{18D925C5-82C8-474B-8672-1017F48FE468}" destId="{426C9882-ED46-4D23-B6CE-BAB1629531F1}" srcOrd="1" destOrd="0" presId="urn:microsoft.com/office/officeart/2005/8/layout/orgChart1"/>
    <dgm:cxn modelId="{BAF8377F-8927-44C6-82B5-E9BEE537429F}" type="presParOf" srcId="{65F66B12-824B-40B0-9D98-AE4793CDAF13}" destId="{4BDD9857-2173-462A-BFDF-86ADEA165865}" srcOrd="1" destOrd="0" presId="urn:microsoft.com/office/officeart/2005/8/layout/orgChart1"/>
    <dgm:cxn modelId="{B882D2DC-39B0-44C3-AA52-5DAE82A68409}" type="presParOf" srcId="{65F66B12-824B-40B0-9D98-AE4793CDAF13}" destId="{5468CF11-3865-4869-B9C2-C41F7EA53452}" srcOrd="2" destOrd="0" presId="urn:microsoft.com/office/officeart/2005/8/layout/orgChart1"/>
    <dgm:cxn modelId="{70B54E9B-BABB-4ACA-B3C3-18B32ED73222}" type="presParOf" srcId="{65380B9C-31BC-4669-853F-63E2F53B334E}" destId="{8A27DAD4-4946-46B8-AFCA-40845E25493A}" srcOrd="8" destOrd="0" presId="urn:microsoft.com/office/officeart/2005/8/layout/orgChart1"/>
    <dgm:cxn modelId="{33A77F85-E657-4A7A-B7FF-D7CA21459005}" type="presParOf" srcId="{65380B9C-31BC-4669-853F-63E2F53B334E}" destId="{AA4F9B11-F28E-428B-952B-A051EE9CF246}" srcOrd="9" destOrd="0" presId="urn:microsoft.com/office/officeart/2005/8/layout/orgChart1"/>
    <dgm:cxn modelId="{4CE2E6B4-FCAA-47B6-98B3-7C17CF193630}" type="presParOf" srcId="{AA4F9B11-F28E-428B-952B-A051EE9CF246}" destId="{8E7D10AF-058E-4053-9F75-433EBCA4EB36}" srcOrd="0" destOrd="0" presId="urn:microsoft.com/office/officeart/2005/8/layout/orgChart1"/>
    <dgm:cxn modelId="{E551F0F3-BD1A-4D90-9A83-1B97BE5AFB49}" type="presParOf" srcId="{8E7D10AF-058E-4053-9F75-433EBCA4EB36}" destId="{B106B6AC-D6B8-4BC9-B10C-7BC40B7F3ABC}" srcOrd="0" destOrd="0" presId="urn:microsoft.com/office/officeart/2005/8/layout/orgChart1"/>
    <dgm:cxn modelId="{D8E67631-4AFF-47B2-B942-31CF745E0D10}" type="presParOf" srcId="{8E7D10AF-058E-4053-9F75-433EBCA4EB36}" destId="{F1DCD35F-17FC-48D4-991F-AA01F1424B21}" srcOrd="1" destOrd="0" presId="urn:microsoft.com/office/officeart/2005/8/layout/orgChart1"/>
    <dgm:cxn modelId="{8DA4CF18-BB43-4907-AC5B-3D773F2F9C3C}" type="presParOf" srcId="{AA4F9B11-F28E-428B-952B-A051EE9CF246}" destId="{56272FA4-6356-41D0-9518-FA61F01D1317}" srcOrd="1" destOrd="0" presId="urn:microsoft.com/office/officeart/2005/8/layout/orgChart1"/>
    <dgm:cxn modelId="{A54AD93F-73A7-4685-8B30-4346F6E221ED}" type="presParOf" srcId="{AA4F9B11-F28E-428B-952B-A051EE9CF246}" destId="{97FD7029-9C92-405D-95DA-67EBF18FD66F}" srcOrd="2" destOrd="0" presId="urn:microsoft.com/office/officeart/2005/8/layout/orgChart1"/>
    <dgm:cxn modelId="{84B2F0ED-6590-463D-983B-043411BB6534}" type="presParOf" srcId="{E51E7C7E-7C94-4D34-BA88-2AA73281BF09}" destId="{67E00A28-092F-4897-AD56-C57B102BE7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27DAD4-4946-46B8-AFCA-40845E25493A}">
      <dsp:nvSpPr>
        <dsp:cNvPr id="0" name=""/>
        <dsp:cNvSpPr/>
      </dsp:nvSpPr>
      <dsp:spPr>
        <a:xfrm>
          <a:off x="4304584" y="749979"/>
          <a:ext cx="3416312" cy="538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656"/>
              </a:lnTo>
              <a:lnTo>
                <a:pt x="3416312" y="391656"/>
              </a:lnTo>
              <a:lnTo>
                <a:pt x="3416312" y="538182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41AAF-40C2-4E92-A51B-2DF1470D6DE3}">
      <dsp:nvSpPr>
        <dsp:cNvPr id="0" name=""/>
        <dsp:cNvSpPr/>
      </dsp:nvSpPr>
      <dsp:spPr>
        <a:xfrm>
          <a:off x="4304584" y="749979"/>
          <a:ext cx="1760123" cy="521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308"/>
              </a:lnTo>
              <a:lnTo>
                <a:pt x="1760123" y="375308"/>
              </a:lnTo>
              <a:lnTo>
                <a:pt x="1760123" y="521834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E5F9FE-4B30-4865-94C1-89AB7FA9194E}">
      <dsp:nvSpPr>
        <dsp:cNvPr id="0" name=""/>
        <dsp:cNvSpPr/>
      </dsp:nvSpPr>
      <dsp:spPr>
        <a:xfrm>
          <a:off x="4304584" y="749979"/>
          <a:ext cx="204612" cy="529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920"/>
              </a:lnTo>
              <a:lnTo>
                <a:pt x="204612" y="382920"/>
              </a:lnTo>
              <a:lnTo>
                <a:pt x="204612" y="529446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4E044-533F-417A-AA2B-450822FF7438}">
      <dsp:nvSpPr>
        <dsp:cNvPr id="0" name=""/>
        <dsp:cNvSpPr/>
      </dsp:nvSpPr>
      <dsp:spPr>
        <a:xfrm>
          <a:off x="2892123" y="749979"/>
          <a:ext cx="1412460" cy="514368"/>
        </a:xfrm>
        <a:custGeom>
          <a:avLst/>
          <a:gdLst/>
          <a:ahLst/>
          <a:cxnLst/>
          <a:rect l="0" t="0" r="0" b="0"/>
          <a:pathLst>
            <a:path>
              <a:moveTo>
                <a:pt x="1412460" y="0"/>
              </a:moveTo>
              <a:lnTo>
                <a:pt x="1412460" y="367842"/>
              </a:lnTo>
              <a:lnTo>
                <a:pt x="0" y="367842"/>
              </a:lnTo>
              <a:lnTo>
                <a:pt x="0" y="514368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BFC9DD-1BFA-43FA-A7F0-B0184FDBA362}">
      <dsp:nvSpPr>
        <dsp:cNvPr id="0" name=""/>
        <dsp:cNvSpPr/>
      </dsp:nvSpPr>
      <dsp:spPr>
        <a:xfrm>
          <a:off x="953217" y="749979"/>
          <a:ext cx="3351366" cy="506756"/>
        </a:xfrm>
        <a:custGeom>
          <a:avLst/>
          <a:gdLst/>
          <a:ahLst/>
          <a:cxnLst/>
          <a:rect l="0" t="0" r="0" b="0"/>
          <a:pathLst>
            <a:path>
              <a:moveTo>
                <a:pt x="3351366" y="0"/>
              </a:moveTo>
              <a:lnTo>
                <a:pt x="3351366" y="360230"/>
              </a:lnTo>
              <a:lnTo>
                <a:pt x="0" y="360230"/>
              </a:lnTo>
              <a:lnTo>
                <a:pt x="0" y="506756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F6611-C0F3-420E-8CCC-A56BA3DCEC38}">
      <dsp:nvSpPr>
        <dsp:cNvPr id="0" name=""/>
        <dsp:cNvSpPr/>
      </dsp:nvSpPr>
      <dsp:spPr>
        <a:xfrm>
          <a:off x="1332579" y="64029"/>
          <a:ext cx="5944008" cy="685950"/>
        </a:xfrm>
        <a:prstGeom prst="rect">
          <a:avLst/>
        </a:prstGeom>
        <a:solidFill>
          <a:srgbClr val="DDFAFB">
            <a:alpha val="80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Источники финансирования дефицита бюджета</a:t>
          </a:r>
          <a:endParaRPr lang="ru-RU" sz="1800" b="1" kern="1200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dsp:txBody>
      <dsp:txXfrm>
        <a:off x="1332579" y="64029"/>
        <a:ext cx="5944008" cy="685950"/>
      </dsp:txXfrm>
    </dsp:sp>
    <dsp:sp modelId="{DCCD4B16-F589-49A8-854E-9A61035B9377}">
      <dsp:nvSpPr>
        <dsp:cNvPr id="0" name=""/>
        <dsp:cNvSpPr/>
      </dsp:nvSpPr>
      <dsp:spPr>
        <a:xfrm>
          <a:off x="38380" y="1256735"/>
          <a:ext cx="1829674" cy="1673799"/>
        </a:xfrm>
        <a:prstGeom prst="rect">
          <a:avLst/>
        </a:prstGeom>
        <a:solidFill>
          <a:schemeClr val="accent6">
            <a:lumMod val="20000"/>
            <a:lumOff val="80000"/>
            <a:alpha val="70000"/>
          </a:schemeClr>
        </a:solidFill>
        <a:ln w="15875" cap="flat" cmpd="sng" algn="ctr">
          <a:noFill/>
          <a:prstDash val="solid"/>
        </a:ln>
        <a:effectLst>
          <a:glow rad="101600">
            <a:schemeClr val="accent1">
              <a:lumMod val="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sng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муниципальные займы</a:t>
          </a:r>
          <a:r>
            <a:rPr lang="ru-RU" sz="1100" b="0" u="none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,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u="none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осуществляемые путем выпуска муниципальных ценных бумаг от имени городского округа</a:t>
          </a:r>
          <a:endParaRPr lang="ru-RU" sz="1100" b="1" u="sng" kern="1200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dsp:txBody>
      <dsp:txXfrm>
        <a:off x="38380" y="1256735"/>
        <a:ext cx="1829674" cy="1673799"/>
      </dsp:txXfrm>
    </dsp:sp>
    <dsp:sp modelId="{9C424BDC-F7FD-4A59-B529-C97AFCA5A410}">
      <dsp:nvSpPr>
        <dsp:cNvPr id="0" name=""/>
        <dsp:cNvSpPr/>
      </dsp:nvSpPr>
      <dsp:spPr>
        <a:xfrm>
          <a:off x="2126610" y="1264348"/>
          <a:ext cx="1531027" cy="1673799"/>
        </a:xfrm>
        <a:prstGeom prst="rect">
          <a:avLst/>
        </a:prstGeom>
        <a:solidFill>
          <a:schemeClr val="accent6">
            <a:lumMod val="20000"/>
            <a:lumOff val="80000"/>
            <a:alpha val="70000"/>
          </a:schemeClr>
        </a:solidFill>
        <a:ln w="15875" cap="flat" cmpd="sng" algn="ctr">
          <a:noFill/>
          <a:prstDash val="solid"/>
        </a:ln>
        <a:effectLst>
          <a:glow rad="101600">
            <a:schemeClr val="accent1">
              <a:lumMod val="75000"/>
              <a:alpha val="40000"/>
            </a:schemeClr>
          </a:glow>
          <a:outerShdw blurRad="107950" dist="12700" dir="5400000" algn="ctr" rotWithShape="0">
            <a:srgbClr val="000000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sng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бюджетные кредиты</a:t>
          </a:r>
          <a:r>
            <a:rPr lang="ru-RU" sz="1100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,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полученные от бюджетов других уровней бюджетной системы РФ</a:t>
          </a:r>
          <a:endParaRPr lang="ru-RU" sz="1100" kern="1200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dsp:txBody>
      <dsp:txXfrm>
        <a:off x="2126610" y="1264348"/>
        <a:ext cx="1531027" cy="1673799"/>
      </dsp:txXfrm>
    </dsp:sp>
    <dsp:sp modelId="{4B2D497D-CF1A-49BF-A821-1D59CA24A351}">
      <dsp:nvSpPr>
        <dsp:cNvPr id="0" name=""/>
        <dsp:cNvSpPr/>
      </dsp:nvSpPr>
      <dsp:spPr>
        <a:xfrm>
          <a:off x="3926812" y="1279426"/>
          <a:ext cx="1164768" cy="1658721"/>
        </a:xfrm>
        <a:prstGeom prst="rect">
          <a:avLst/>
        </a:prstGeom>
        <a:solidFill>
          <a:schemeClr val="accent6">
            <a:lumMod val="20000"/>
            <a:lumOff val="80000"/>
            <a:alpha val="70000"/>
          </a:schemeClr>
        </a:solidFill>
        <a:ln w="15875" cap="flat" cmpd="sng" algn="ctr">
          <a:noFill/>
          <a:prstDash val="solid"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 rotWithShape="0">
            <a:srgbClr val="000000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sng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кредиты</a:t>
          </a:r>
          <a:r>
            <a:rPr lang="ru-RU" sz="1100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,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полученные от кредитных организаций</a:t>
          </a:r>
          <a:endParaRPr lang="ru-RU" sz="1100" kern="1200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dsp:txBody>
      <dsp:txXfrm>
        <a:off x="3926812" y="1279426"/>
        <a:ext cx="1164768" cy="1658721"/>
      </dsp:txXfrm>
    </dsp:sp>
    <dsp:sp modelId="{B32C14C6-CBDD-423A-9CF2-54BC9D0FB1D8}">
      <dsp:nvSpPr>
        <dsp:cNvPr id="0" name=""/>
        <dsp:cNvSpPr/>
      </dsp:nvSpPr>
      <dsp:spPr>
        <a:xfrm>
          <a:off x="5366965" y="1271814"/>
          <a:ext cx="1395483" cy="1658721"/>
        </a:xfrm>
        <a:prstGeom prst="rect">
          <a:avLst/>
        </a:prstGeom>
        <a:solidFill>
          <a:schemeClr val="accent6">
            <a:lumMod val="20000"/>
            <a:lumOff val="80000"/>
            <a:alpha val="70000"/>
          </a:schemeClr>
        </a:solidFill>
        <a:ln w="15875" cap="flat" cmpd="sng" algn="ctr">
          <a:noFill/>
          <a:prstDash val="solid"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 rotWithShape="0">
            <a:srgbClr val="000000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sng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изменение остатков</a:t>
          </a:r>
          <a:r>
            <a:rPr lang="ru-RU" sz="1100" u="sng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 </a:t>
          </a:r>
          <a:r>
            <a:rPr lang="ru-RU" sz="1100" u="none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средств </a:t>
          </a:r>
          <a:r>
            <a:rPr lang="ru-RU" sz="1100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на счетах по учету средств местного бюджет</a:t>
          </a:r>
          <a:r>
            <a:rPr lang="ru-RU" sz="11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Liberation Serif" panose="02020603050405020304" pitchFamily="18" charset="0"/>
            </a:rPr>
            <a:t>а</a:t>
          </a:r>
          <a:endParaRPr lang="ru-RU" sz="1100" kern="1200" dirty="0">
            <a:solidFill>
              <a:schemeClr val="tx1">
                <a:lumMod val="95000"/>
                <a:lumOff val="5000"/>
              </a:schemeClr>
            </a:solidFill>
            <a:latin typeface="Liberation Serif" panose="02020603050405020304" pitchFamily="18" charset="0"/>
          </a:endParaRPr>
        </a:p>
      </dsp:txBody>
      <dsp:txXfrm>
        <a:off x="5366965" y="1271814"/>
        <a:ext cx="1395483" cy="1658721"/>
      </dsp:txXfrm>
    </dsp:sp>
    <dsp:sp modelId="{B106B6AC-D6B8-4BC9-B10C-7BC40B7F3ABC}">
      <dsp:nvSpPr>
        <dsp:cNvPr id="0" name=""/>
        <dsp:cNvSpPr/>
      </dsp:nvSpPr>
      <dsp:spPr>
        <a:xfrm>
          <a:off x="7023154" y="1288162"/>
          <a:ext cx="1395483" cy="1607764"/>
        </a:xfrm>
        <a:prstGeom prst="rect">
          <a:avLst/>
        </a:prstGeom>
        <a:solidFill>
          <a:schemeClr val="accent6">
            <a:lumMod val="20000"/>
            <a:lumOff val="80000"/>
            <a:alpha val="70000"/>
          </a:schemeClr>
        </a:solidFill>
        <a:ln w="15875" cap="flat" cmpd="sng" algn="ctr">
          <a:noFill/>
          <a:prstDash val="solid"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 rotWithShape="0">
            <a:srgbClr val="000000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sng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иные источники</a:t>
          </a:r>
          <a:r>
            <a:rPr lang="ru-RU" sz="1100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 внутреннего финансирования дефицитов бюджета</a:t>
          </a:r>
          <a:endParaRPr lang="ru-RU" sz="1100" kern="1200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dsp:txBody>
      <dsp:txXfrm>
        <a:off x="7023154" y="1288162"/>
        <a:ext cx="1395483" cy="1607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0.23729</cdr:x>
      <cdr:y>0.50704</cdr:y>
    </cdr:from>
    <cdr:to>
      <cdr:x>0.37288</cdr:x>
      <cdr:y>0.56338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8112" y="2592288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0.03058</cdr:x>
      <cdr:y>0.21848</cdr:y>
    </cdr:from>
    <cdr:to>
      <cdr:x>0.48931</cdr:x>
      <cdr:y>0.40286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2007" y="343367"/>
          <a:ext cx="1080132" cy="2897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 rtl="0">
            <a:defRPr sz="9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1000" b="1" dirty="0" smtClean="0">
              <a:solidFill>
                <a:srgbClr val="002060"/>
              </a:solidFill>
              <a:latin typeface="Liberation Serif" panose="02020603050405020304" pitchFamily="18" charset="0"/>
            </a:rPr>
            <a:t>158 202,8 т. руб.</a:t>
          </a:r>
          <a:endParaRPr lang="en-US" sz="1000" b="1" dirty="0">
            <a:solidFill>
              <a:srgbClr val="002060"/>
            </a:solidFill>
            <a:latin typeface="Liberation Serif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0.48931</cdr:x>
      <cdr:y>0.21848</cdr:y>
    </cdr:from>
    <cdr:to>
      <cdr:x>0.94803</cdr:x>
      <cdr:y>0.40175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152127" y="343367"/>
          <a:ext cx="1080120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9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1000" b="1" dirty="0" smtClean="0">
              <a:solidFill>
                <a:srgbClr val="002060"/>
              </a:solidFill>
              <a:latin typeface="Liberation Serif" panose="02020603050405020304" pitchFamily="18" charset="0"/>
            </a:rPr>
            <a:t>257 105,5 т. руб.</a:t>
          </a:r>
          <a:endParaRPr lang="en-US" sz="1000" b="1" dirty="0">
            <a:solidFill>
              <a:srgbClr val="002060"/>
            </a:solidFill>
            <a:latin typeface="Liberation Serif" panose="02020603050405020304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0.09899</cdr:x>
      <cdr:y>0.11541</cdr:y>
    </cdr:from>
    <cdr:to>
      <cdr:x>0.54352</cdr:x>
      <cdr:y>0.24378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88634" y="216024"/>
          <a:ext cx="1296168" cy="2402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bg1"/>
              </a:solidFill>
              <a:latin typeface="Liberation Serif" panose="02020603050405020304" pitchFamily="18" charset="0"/>
            </a:rPr>
            <a:t>74 211,9  т. руб.</a:t>
          </a:r>
          <a:endParaRPr lang="ru-RU" b="1" dirty="0">
            <a:solidFill>
              <a:schemeClr val="bg1"/>
            </a:solidFill>
            <a:latin typeface="Liberation Serif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0.51948</cdr:x>
      <cdr:y>0.03847</cdr:y>
    </cdr:from>
    <cdr:to>
      <cdr:x>0.90243</cdr:x>
      <cdr:y>0.21786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514716" y="72008"/>
          <a:ext cx="1116612" cy="3357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bg1"/>
              </a:solidFill>
              <a:latin typeface="Liberation Serif" panose="02020603050405020304" pitchFamily="18" charset="0"/>
            </a:rPr>
            <a:t>91 430,2 т. руб.</a:t>
          </a:r>
          <a:endParaRPr lang="ru-RU" b="1" dirty="0">
            <a:solidFill>
              <a:schemeClr val="bg1"/>
            </a:solidFill>
            <a:latin typeface="Liberation Serif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0.26667</cdr:x>
      <cdr:y>0.07895</cdr:y>
    </cdr:from>
    <cdr:to>
      <cdr:x>0.63333</cdr:x>
      <cdr:y>0.26316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52127" y="216024"/>
          <a:ext cx="158417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0.16667</cdr:x>
      <cdr:y>0</cdr:y>
    </cdr:from>
    <cdr:to>
      <cdr:x>0.83333</cdr:x>
      <cdr:y>0.13158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" y="0"/>
          <a:ext cx="2016224" cy="293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accent2">
                  <a:lumMod val="75000"/>
                </a:schemeClr>
              </a:solidFill>
              <a:latin typeface="Liberation Serif" pitchFamily="18" charset="0"/>
            </a:rPr>
            <a:t>Земельный налог</a:t>
          </a:r>
          <a:endParaRPr lang="ru-RU" sz="1600" b="1" dirty="0">
            <a:solidFill>
              <a:schemeClr val="accent2">
                <a:lumMod val="75000"/>
              </a:schemeClr>
            </a:solidFill>
            <a:latin typeface="Liberation Serif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0.22034</cdr:x>
      <cdr:y>0</cdr:y>
    </cdr:from>
    <cdr:to>
      <cdr:x>0.725</cdr:x>
      <cdr:y>0.13158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34650" y="0"/>
          <a:ext cx="1453582" cy="2747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accent2">
                  <a:lumMod val="75000"/>
                </a:schemeClr>
              </a:solidFill>
              <a:latin typeface="Liberation Serif" pitchFamily="18" charset="0"/>
            </a:rPr>
            <a:t>Госпошлина</a:t>
          </a:r>
          <a:endParaRPr lang="ru-RU" sz="1600" b="1" dirty="0">
            <a:solidFill>
              <a:schemeClr val="accent2">
                <a:lumMod val="75000"/>
              </a:schemeClr>
            </a:solidFill>
            <a:latin typeface="Liberation Serif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0.14286</cdr:x>
      <cdr:y>0</cdr:y>
    </cdr:from>
    <cdr:to>
      <cdr:x>0.9138</cdr:x>
      <cdr:y>0.27603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2048" y="0"/>
          <a:ext cx="2331590" cy="63027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550" b="1" dirty="0" smtClean="0">
              <a:solidFill>
                <a:srgbClr val="0070C0"/>
              </a:solidFill>
              <a:latin typeface="Liberation Serif" panose="02020603050405020304" pitchFamily="18" charset="0"/>
            </a:rPr>
            <a:t>Налоги на совокупный </a:t>
          </a:r>
          <a:r>
            <a:rPr lang="ru-RU" sz="1550" b="1" dirty="0" smtClean="0">
              <a:solidFill>
                <a:schemeClr val="accent2">
                  <a:lumMod val="75000"/>
                </a:schemeClr>
              </a:solidFill>
              <a:latin typeface="Liberation Serif" panose="02020603050405020304" pitchFamily="18" charset="0"/>
            </a:rPr>
            <a:t>доход</a:t>
          </a:r>
          <a:endParaRPr lang="ru-RU" sz="1550" b="1" dirty="0">
            <a:solidFill>
              <a:schemeClr val="accent2">
                <a:lumMod val="75000"/>
              </a:schemeClr>
            </a:solidFill>
            <a:latin typeface="Liberation Serif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0.26667</cdr:x>
      <cdr:y>0.07895</cdr:y>
    </cdr:from>
    <cdr:to>
      <cdr:x>0.63333</cdr:x>
      <cdr:y>0.26316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52127" y="216024"/>
          <a:ext cx="158417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0.16667</cdr:x>
      <cdr:y>0</cdr:y>
    </cdr:from>
    <cdr:to>
      <cdr:x>0.83333</cdr:x>
      <cdr:y>0.13158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" y="0"/>
          <a:ext cx="2016224" cy="293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accent2">
                  <a:lumMod val="75000"/>
                </a:schemeClr>
              </a:solidFill>
              <a:latin typeface="Liberation Serif" pitchFamily="18" charset="0"/>
            </a:rPr>
            <a:t>     Акцизы</a:t>
          </a:r>
        </a:p>
        <a:p xmlns:a="http://schemas.openxmlformats.org/drawingml/2006/main">
          <a:endParaRPr lang="ru-RU" sz="1600" b="1" dirty="0">
            <a:latin typeface="Liberation Serif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0.82203</cdr:x>
      <cdr:y>0.01205</cdr:y>
    </cdr:from>
    <cdr:to>
      <cdr:x>0.99153</cdr:x>
      <cdr:y>0.07229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984776" y="72008"/>
          <a:ext cx="144016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bg1"/>
              </a:solidFill>
              <a:latin typeface="Liberation Serif" pitchFamily="18" charset="0"/>
            </a:rPr>
            <a:t>тыс. руб.</a:t>
          </a:r>
          <a:endParaRPr lang="ru-RU" sz="2000" b="1" dirty="0">
            <a:solidFill>
              <a:schemeClr val="bg1"/>
            </a:solidFill>
            <a:latin typeface="Liberation Serif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0.63333</cdr:x>
      <cdr:y>0.70393</cdr:y>
    </cdr:from>
    <cdr:to>
      <cdr:x>0.95834</cdr:x>
      <cdr:y>0.94256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472608" y="4248472"/>
          <a:ext cx="2808398" cy="1440222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bg2">
                  <a:lumMod val="25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Всего произведено расходов  – 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chemeClr val="bg2">
                  <a:lumMod val="25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3 508 032,7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chemeClr val="bg2">
                  <a:lumMod val="25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2000" b="1" dirty="0">
            <a:solidFill>
              <a:schemeClr val="bg2">
                <a:lumMod val="25000"/>
              </a:schemeClr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0.44167</cdr:x>
      <cdr:y>0.09545</cdr:y>
    </cdr:from>
    <cdr:to>
      <cdr:x>0.56667</cdr:x>
      <cdr:y>0.1909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>
          <a:off x="3816424" y="576064"/>
          <a:ext cx="1080120" cy="57606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0.51429</cdr:x>
      <cdr:y>0.15157</cdr:y>
    </cdr:from>
    <cdr:to>
      <cdr:x>0.88572</cdr:x>
      <cdr:y>0.27657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296144" y="261935"/>
          <a:ext cx="936108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 rtl="0">
            <a:defRPr sz="100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1200" b="1" dirty="0" smtClean="0">
              <a:solidFill>
                <a:schemeClr val="bg1"/>
              </a:solidFill>
              <a:latin typeface="Liberation Serif" panose="02020603050405020304" pitchFamily="18" charset="0"/>
            </a:rPr>
            <a:t>1 106 560,9</a:t>
          </a:r>
          <a:endParaRPr lang="en-US" sz="1200" dirty="0">
            <a:solidFill>
              <a:schemeClr val="bg1"/>
            </a:solidFill>
            <a:latin typeface="Liberation Serif" panose="02020603050405020304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0.17062</cdr:x>
      <cdr:y>0.77289</cdr:y>
    </cdr:from>
    <cdr:to>
      <cdr:x>0.26965</cdr:x>
      <cdr:y>0.8465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992487" y="1512168"/>
          <a:ext cx="576064" cy="14401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0.15824</cdr:x>
      <cdr:y>0.8465</cdr:y>
    </cdr:from>
    <cdr:to>
      <cdr:x>0.17062</cdr:x>
      <cdr:y>0.8833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H="1">
          <a:off x="920479" y="1656184"/>
          <a:ext cx="72008" cy="7200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7165D-99BD-4AC8-BB83-A0D5F2EB71B9}" type="datetimeFigureOut">
              <a:rPr lang="ru-RU" smtClean="0"/>
              <a:pPr/>
              <a:t>14.04.2025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67855-5CAA-4FB9-9665-58A1051719B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881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838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719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719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942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437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787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218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218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743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7377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44397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499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365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43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04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43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84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43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14.04.2025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14.04.2025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14.04.2025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2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14.04.2025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40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30" y="4087564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6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6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7" y="1437449"/>
            <a:ext cx="641773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14.04.2025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14.04.2025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5" y="3429002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2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14.04.2025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14.04.2025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2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14.04.2025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14.04.2025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2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5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14.04.2025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30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3" y="6250166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B7710A3-AAB7-4D00-98FE-18E5F58EA21C}" type="datetimeFigureOut">
              <a:rPr lang="ru-RU" smtClean="0"/>
              <a:pPr/>
              <a:t>14.04.2025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40" y="6250166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9" y="6250165"/>
            <a:ext cx="1161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chart" Target="../charts/chart12.xml"/><Relationship Id="rId7" Type="http://schemas.openxmlformats.org/officeDocument/2006/relationships/chart" Target="../charts/chart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3.xml"/><Relationship Id="rId3" Type="http://schemas.openxmlformats.org/officeDocument/2006/relationships/chart" Target="../charts/chart18.xml"/><Relationship Id="rId7" Type="http://schemas.openxmlformats.org/officeDocument/2006/relationships/chart" Target="../charts/chart2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3.xml"/><Relationship Id="rId3" Type="http://schemas.openxmlformats.org/officeDocument/2006/relationships/chart" Target="../charts/chart28.xml"/><Relationship Id="rId7" Type="http://schemas.openxmlformats.org/officeDocument/2006/relationships/chart" Target="../charts/chart3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1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chart" Target="../charts/chart4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2" y="2525690"/>
            <a:ext cx="8643063" cy="189683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9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Liberation Serif" panose="02020603050405020304" pitchFamily="18" charset="0"/>
                <a:cs typeface="Times New Roman" pitchFamily="18" charset="0"/>
              </a:rPr>
              <a:t>Бюджет для граждан</a:t>
            </a:r>
            <a:br>
              <a:rPr kumimoji="0" lang="ru-RU" sz="169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Liberation Serif" panose="02020603050405020304" pitchFamily="18" charset="0"/>
                <a:cs typeface="Times New Roman" pitchFamily="18" charset="0"/>
              </a:rPr>
            </a:br>
            <a:r>
              <a:rPr kumimoji="0" lang="ru-RU" sz="7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Liberation Serif" panose="02020603050405020304" pitchFamily="18" charset="0"/>
                <a:cs typeface="Times New Roman" pitchFamily="18" charset="0"/>
              </a:rPr>
              <a:t>об исполнении бюджета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Liberation Serif" panose="02020603050405020304" pitchFamily="18" charset="0"/>
                <a:cs typeface="Times New Roman" pitchFamily="18" charset="0"/>
              </a:rPr>
              <a:t>городского округа Сухой Лог за 2024 год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uLnTx/>
              <a:uFillTx/>
              <a:latin typeface="Cambria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39940" name="Picture 4" descr="&amp;Gcy;&amp;IEcy;&amp;Rcy;&amp;Bcy; &amp;Scy;&amp;Ucy;&amp;KHcy;&amp;Ocy;&amp;Jcy; &amp;Lcy;&amp;Ocy;&amp;G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2627" y="338998"/>
            <a:ext cx="1727487" cy="2186690"/>
          </a:xfrm>
          <a:prstGeom prst="rect">
            <a:avLst/>
          </a:prstGeom>
          <a:noFill/>
        </p:spPr>
      </p:pic>
      <p:pic>
        <p:nvPicPr>
          <p:cNvPr id="52280" name="Picture 56" descr="https://nashural.ru/wp-content/cache/image/1024x768--center-68be2961abb991d74e42ff7ca7088e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751" y="4539604"/>
            <a:ext cx="2840832" cy="213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82" name="Picture 58" descr="https://avatars.mds.yandex.net/i?id=45dc523ae4c3762e198d2b0166b3b3dcccee928a-8497218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21" y="4539607"/>
            <a:ext cx="2659663" cy="213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84" name="Picture 60" descr="http://photos.wikimapia.org/p/00/05/64/58/72_bi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89" y="4539607"/>
            <a:ext cx="2844083" cy="213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52318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2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2392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0230376"/>
              </p:ext>
            </p:extLst>
          </p:nvPr>
        </p:nvGraphicFramePr>
        <p:xfrm>
          <a:off x="539552" y="1124744"/>
          <a:ext cx="842493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14290"/>
            <a:ext cx="7488832" cy="85725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Структура налоговых доходов </a:t>
            </a:r>
            <a:b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бюджета в 2024 году </a:t>
            </a:r>
            <a:endParaRPr lang="ru-RU" sz="2600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66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395536" y="297631"/>
            <a:ext cx="8280920" cy="827113"/>
          </a:xfrm>
        </p:spPr>
        <p:txBody>
          <a:bodyPr>
            <a:noAutofit/>
          </a:bodyPr>
          <a:lstStyle/>
          <a:p>
            <a:pPr eaLnBrk="1" hangingPunct="1"/>
            <a: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Поступление налоговых платежей в бюджет </a:t>
            </a:r>
            <a:b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за 2024 год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79966" y="84421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Liberation Serif" pitchFamily="18" charset="0"/>
              </a:rPr>
              <a:t>тыс. руб.</a:t>
            </a:r>
            <a:endParaRPr lang="ru-RU" sz="2000" b="1" dirty="0">
              <a:solidFill>
                <a:schemeClr val="bg1"/>
              </a:solidFill>
              <a:latin typeface="Liberation Serif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590145"/>
              </p:ext>
            </p:extLst>
          </p:nvPr>
        </p:nvGraphicFramePr>
        <p:xfrm>
          <a:off x="179512" y="1981522"/>
          <a:ext cx="288032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532753110"/>
              </p:ext>
            </p:extLst>
          </p:nvPr>
        </p:nvGraphicFramePr>
        <p:xfrm>
          <a:off x="6100024" y="2564904"/>
          <a:ext cx="2864464" cy="1934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98836551"/>
              </p:ext>
            </p:extLst>
          </p:nvPr>
        </p:nvGraphicFramePr>
        <p:xfrm>
          <a:off x="2843808" y="2316361"/>
          <a:ext cx="352839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708203294"/>
              </p:ext>
            </p:extLst>
          </p:nvPr>
        </p:nvGraphicFramePr>
        <p:xfrm>
          <a:off x="179512" y="4293096"/>
          <a:ext cx="2880320" cy="234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637329160"/>
              </p:ext>
            </p:extLst>
          </p:nvPr>
        </p:nvGraphicFramePr>
        <p:xfrm>
          <a:off x="6072237" y="4365104"/>
          <a:ext cx="289225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703309165"/>
              </p:ext>
            </p:extLst>
          </p:nvPr>
        </p:nvGraphicFramePr>
        <p:xfrm>
          <a:off x="3059832" y="4437112"/>
          <a:ext cx="3168352" cy="2420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481590" y="1371004"/>
            <a:ext cx="21967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latin typeface="Liberation Serif" pitchFamily="18" charset="0"/>
              </a:rPr>
              <a:t>План  -    973 779,8</a:t>
            </a:r>
          </a:p>
          <a:p>
            <a:r>
              <a:rPr lang="ru-RU" sz="1700" b="1" dirty="0" smtClean="0">
                <a:latin typeface="Liberation Serif" pitchFamily="18" charset="0"/>
              </a:rPr>
              <a:t>Факт  - 1 021 036,7</a:t>
            </a:r>
            <a:endParaRPr lang="ru-RU" sz="1700" b="1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39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953598"/>
              </p:ext>
            </p:extLst>
          </p:nvPr>
        </p:nvGraphicFramePr>
        <p:xfrm>
          <a:off x="251520" y="1844824"/>
          <a:ext cx="432048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80920" cy="1269923"/>
          </a:xfrm>
        </p:spPr>
        <p:txBody>
          <a:bodyPr>
            <a:noAutofit/>
          </a:bodyPr>
          <a:lstStyle/>
          <a:p>
            <a:pPr eaLnBrk="1" hangingPunct="1"/>
            <a: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Динамика поступлений налога на доходы физических лиц в бюджет  за 2022 - 2024 годы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910355588"/>
              </p:ext>
            </p:extLst>
          </p:nvPr>
        </p:nvGraphicFramePr>
        <p:xfrm>
          <a:off x="4644008" y="1844824"/>
          <a:ext cx="424847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606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68952" cy="720427"/>
          </a:xfrm>
        </p:spPr>
        <p:txBody>
          <a:bodyPr>
            <a:noAutofit/>
          </a:bodyPr>
          <a:lstStyle/>
          <a:p>
            <a:pPr eaLnBrk="1" hangingPunct="1"/>
            <a: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Динамика поступлений налоговых </a:t>
            </a:r>
            <a:b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платежей в бюджет за 2023-2024 годы</a:t>
            </a:r>
            <a:endParaRPr lang="ru-RU" sz="2600" dirty="0" smtClean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896794424"/>
              </p:ext>
            </p:extLst>
          </p:nvPr>
        </p:nvGraphicFramePr>
        <p:xfrm>
          <a:off x="107505" y="4437112"/>
          <a:ext cx="2808311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011993694"/>
              </p:ext>
            </p:extLst>
          </p:nvPr>
        </p:nvGraphicFramePr>
        <p:xfrm>
          <a:off x="6084168" y="4437112"/>
          <a:ext cx="295232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236296" y="8367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тыс. руб.</a:t>
            </a:r>
            <a:endParaRPr lang="ru-RU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62139559"/>
              </p:ext>
            </p:extLst>
          </p:nvPr>
        </p:nvGraphicFramePr>
        <p:xfrm>
          <a:off x="6012160" y="1217638"/>
          <a:ext cx="3024336" cy="2283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09045894"/>
              </p:ext>
            </p:extLst>
          </p:nvPr>
        </p:nvGraphicFramePr>
        <p:xfrm>
          <a:off x="107504" y="1216497"/>
          <a:ext cx="2808312" cy="2212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537261343"/>
              </p:ext>
            </p:extLst>
          </p:nvPr>
        </p:nvGraphicFramePr>
        <p:xfrm>
          <a:off x="2843808" y="1916832"/>
          <a:ext cx="316835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63491" y="1206044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Liberation Serif" pitchFamily="18" charset="0"/>
              </a:rPr>
              <a:t>2023 год -    789 927,1</a:t>
            </a:r>
          </a:p>
          <a:p>
            <a:r>
              <a:rPr lang="ru-RU" sz="1600" b="1" dirty="0" smtClean="0">
                <a:solidFill>
                  <a:schemeClr val="tx2"/>
                </a:solidFill>
                <a:latin typeface="Liberation Serif" pitchFamily="18" charset="0"/>
              </a:rPr>
              <a:t>2024 год - 1 021 036,7</a:t>
            </a:r>
            <a:endParaRPr lang="ru-RU" sz="1600" b="1" dirty="0">
              <a:solidFill>
                <a:schemeClr val="tx2"/>
              </a:solidFill>
              <a:latin typeface="Liberation Serif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756940743"/>
              </p:ext>
            </p:extLst>
          </p:nvPr>
        </p:nvGraphicFramePr>
        <p:xfrm>
          <a:off x="2987824" y="4437112"/>
          <a:ext cx="3024335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44854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395536" y="297631"/>
            <a:ext cx="8280920" cy="924619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Поступление неналоговых платежей </a:t>
            </a:r>
            <a:br>
              <a:rPr lang="ru-RU" sz="2600" b="1" dirty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sz="26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в бюджет за 2024 год</a:t>
            </a:r>
            <a:endParaRPr lang="ru-RU" sz="2600" b="1" dirty="0" smtClean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79966" y="1022195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Liberation Serif" pitchFamily="18" charset="0"/>
              </a:rPr>
              <a:t>тыс. руб.</a:t>
            </a:r>
            <a:endParaRPr lang="ru-RU" sz="2000" b="1" dirty="0">
              <a:solidFill>
                <a:schemeClr val="bg1"/>
              </a:solidFill>
              <a:latin typeface="Liberation Serif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9801620"/>
              </p:ext>
            </p:extLst>
          </p:nvPr>
        </p:nvGraphicFramePr>
        <p:xfrm>
          <a:off x="251520" y="1916832"/>
          <a:ext cx="2808312" cy="2396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24022666"/>
              </p:ext>
            </p:extLst>
          </p:nvPr>
        </p:nvGraphicFramePr>
        <p:xfrm>
          <a:off x="6084168" y="2564904"/>
          <a:ext cx="2864464" cy="1934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27352040"/>
              </p:ext>
            </p:extLst>
          </p:nvPr>
        </p:nvGraphicFramePr>
        <p:xfrm>
          <a:off x="2843808" y="2492896"/>
          <a:ext cx="352839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347675930"/>
              </p:ext>
            </p:extLst>
          </p:nvPr>
        </p:nvGraphicFramePr>
        <p:xfrm>
          <a:off x="251520" y="4437112"/>
          <a:ext cx="280831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148967060"/>
              </p:ext>
            </p:extLst>
          </p:nvPr>
        </p:nvGraphicFramePr>
        <p:xfrm>
          <a:off x="6012160" y="4437112"/>
          <a:ext cx="301393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95739227"/>
              </p:ext>
            </p:extLst>
          </p:nvPr>
        </p:nvGraphicFramePr>
        <p:xfrm>
          <a:off x="3059832" y="4725144"/>
          <a:ext cx="3168352" cy="2132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092280" y="1628800"/>
            <a:ext cx="17287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latin typeface="Liberation Serif" pitchFamily="18" charset="0"/>
              </a:rPr>
              <a:t>План  - 76 692,7 </a:t>
            </a:r>
          </a:p>
          <a:p>
            <a:r>
              <a:rPr lang="ru-RU" sz="1700" b="1" dirty="0" smtClean="0">
                <a:latin typeface="Liberation Serif" pitchFamily="18" charset="0"/>
              </a:rPr>
              <a:t>Факт  - 75 754,8</a:t>
            </a:r>
            <a:endParaRPr lang="ru-RU" sz="1700" b="1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85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283756"/>
              </p:ext>
            </p:extLst>
          </p:nvPr>
        </p:nvGraphicFramePr>
        <p:xfrm>
          <a:off x="251520" y="1124744"/>
          <a:ext cx="864096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58424"/>
          </a:xfrm>
        </p:spPr>
        <p:txBody>
          <a:bodyPr>
            <a:noAutofit/>
          </a:bodyPr>
          <a:lstStyle/>
          <a:p>
            <a:r>
              <a:rPr lang="ru-RU" sz="2600" b="1" dirty="0">
                <a:latin typeface="Liberation Serif" pitchFamily="18" charset="0"/>
              </a:rPr>
              <a:t>Структура неналоговых доходов бюджета </a:t>
            </a:r>
            <a:br>
              <a:rPr lang="ru-RU" sz="2600" b="1" dirty="0">
                <a:latin typeface="Liberation Serif" pitchFamily="18" charset="0"/>
              </a:rPr>
            </a:br>
            <a:r>
              <a:rPr lang="ru-RU" sz="2600" b="1" dirty="0">
                <a:latin typeface="Liberation Serif" pitchFamily="18" charset="0"/>
              </a:rPr>
              <a:t>в 2024 году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80312" y="85819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Liberation Serif" pitchFamily="18" charset="0"/>
              </a:rPr>
              <a:t>тыс</a:t>
            </a:r>
            <a:r>
              <a:rPr lang="ru-RU" sz="1600" b="1" dirty="0" smtClean="0">
                <a:solidFill>
                  <a:schemeClr val="bg1"/>
                </a:solidFill>
                <a:latin typeface="Liberation Serif" pitchFamily="18" charset="0"/>
              </a:rPr>
              <a:t>. руб.</a:t>
            </a:r>
            <a:endParaRPr lang="ru-RU" sz="1600" b="1" dirty="0">
              <a:solidFill>
                <a:schemeClr val="bg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271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1095404"/>
              </p:ext>
            </p:extLst>
          </p:nvPr>
        </p:nvGraphicFramePr>
        <p:xfrm>
          <a:off x="179512" y="1668870"/>
          <a:ext cx="8712968" cy="4856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08112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600" b="1" dirty="0" smtClean="0">
                <a:latin typeface="Liberation Serif" panose="02020603050405020304" pitchFamily="18" charset="0"/>
              </a:rPr>
              <a:t>Динамика</a:t>
            </a:r>
            <a:r>
              <a:rPr lang="ru-RU" sz="2600" dirty="0" smtClean="0">
                <a:latin typeface="Liberation Serif" panose="02020603050405020304" pitchFamily="18" charset="0"/>
              </a:rPr>
              <a:t> </a:t>
            </a:r>
            <a:r>
              <a:rPr lang="ru-RU" sz="2600" b="1" dirty="0" smtClean="0">
                <a:latin typeface="Liberation Serif" panose="02020603050405020304" pitchFamily="18" charset="0"/>
              </a:rPr>
              <a:t>поступлений</a:t>
            </a:r>
            <a:r>
              <a:rPr lang="ru-RU" sz="2600" dirty="0" smtClean="0">
                <a:latin typeface="Liberation Serif" panose="02020603050405020304" pitchFamily="18" charset="0"/>
              </a:rPr>
              <a:t> </a:t>
            </a:r>
            <a:r>
              <a:rPr lang="ru-RU" sz="2600" b="1" dirty="0" smtClean="0">
                <a:latin typeface="Liberation Serif" panose="02020603050405020304" pitchFamily="18" charset="0"/>
              </a:rPr>
              <a:t>неналоговых</a:t>
            </a:r>
            <a:r>
              <a:rPr lang="ru-RU" sz="2600" dirty="0" smtClean="0">
                <a:latin typeface="Liberation Serif" panose="02020603050405020304" pitchFamily="18" charset="0"/>
              </a:rPr>
              <a:t> </a:t>
            </a:r>
            <a:r>
              <a:rPr lang="ru-RU" sz="2600" b="1" dirty="0" smtClean="0">
                <a:latin typeface="Liberation Serif" panose="02020603050405020304" pitchFamily="18" charset="0"/>
              </a:rPr>
              <a:t>платежей</a:t>
            </a:r>
            <a:r>
              <a:rPr lang="ru-RU" sz="2600" dirty="0" smtClean="0">
                <a:latin typeface="Liberation Serif" panose="02020603050405020304" pitchFamily="18" charset="0"/>
              </a:rPr>
              <a:t> в </a:t>
            </a:r>
            <a:r>
              <a:rPr lang="ru-RU" sz="2600" b="1" dirty="0" smtClean="0">
                <a:latin typeface="Liberation Serif" panose="02020603050405020304" pitchFamily="18" charset="0"/>
              </a:rPr>
              <a:t>бюджет</a:t>
            </a:r>
            <a:r>
              <a:rPr lang="ru-RU" sz="2600" dirty="0" smtClean="0">
                <a:latin typeface="Liberation Serif" panose="02020603050405020304" pitchFamily="18" charset="0"/>
              </a:rPr>
              <a:t> за </a:t>
            </a:r>
            <a:r>
              <a:rPr lang="ru-RU" sz="2600" b="1" dirty="0" smtClean="0">
                <a:latin typeface="Liberation Serif" panose="02020603050405020304" pitchFamily="18" charset="0"/>
              </a:rPr>
              <a:t>2023</a:t>
            </a:r>
            <a:r>
              <a:rPr lang="ru-RU" sz="2600" dirty="0" smtClean="0">
                <a:latin typeface="Liberation Serif" panose="02020603050405020304" pitchFamily="18" charset="0"/>
              </a:rPr>
              <a:t> – </a:t>
            </a:r>
            <a:r>
              <a:rPr lang="ru-RU" sz="2600" b="1" dirty="0" smtClean="0">
                <a:latin typeface="Liberation Serif" panose="02020603050405020304" pitchFamily="18" charset="0"/>
              </a:rPr>
              <a:t>2024</a:t>
            </a:r>
            <a:r>
              <a:rPr lang="ru-RU" sz="2600" dirty="0" smtClean="0">
                <a:latin typeface="Liberation Serif" panose="02020603050405020304" pitchFamily="18" charset="0"/>
              </a:rPr>
              <a:t> </a:t>
            </a:r>
            <a:r>
              <a:rPr lang="ru-RU" sz="2600" b="1" dirty="0" smtClean="0">
                <a:latin typeface="Liberation Serif" panose="02020603050405020304" pitchFamily="18" charset="0"/>
              </a:rPr>
              <a:t>годы</a:t>
            </a:r>
            <a:endParaRPr lang="ru-RU" sz="2600" b="1" dirty="0">
              <a:latin typeface="Liberation Serif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8304" y="126876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Liberation Serif" pitchFamily="18" charset="0"/>
              </a:rPr>
              <a:t>тыс. руб. </a:t>
            </a:r>
            <a:endParaRPr lang="ru-RU" sz="2000" b="1" dirty="0">
              <a:solidFill>
                <a:schemeClr val="bg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01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36004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Структура безвозмездных  поступлений в 2024 году</a:t>
            </a:r>
            <a:endParaRPr lang="ru-RU" sz="2600" dirty="0" smtClean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05102137"/>
              </p:ext>
            </p:extLst>
          </p:nvPr>
        </p:nvGraphicFramePr>
        <p:xfrm>
          <a:off x="179512" y="692696"/>
          <a:ext cx="8856984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423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642350" cy="494491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Безвозмездные поступления в бюджет  за 2024 год</a:t>
            </a:r>
            <a:endParaRPr lang="ru-RU" sz="2600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071682782"/>
              </p:ext>
            </p:extLst>
          </p:nvPr>
        </p:nvGraphicFramePr>
        <p:xfrm>
          <a:off x="179512" y="980728"/>
          <a:ext cx="878497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24327" y="620688"/>
            <a:ext cx="1430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Liberation Serif" pitchFamily="18" charset="0"/>
              </a:rPr>
              <a:t>тыс. руб</a:t>
            </a:r>
            <a:r>
              <a:rPr lang="ru-RU" sz="2000" b="1" dirty="0" smtClean="0">
                <a:solidFill>
                  <a:schemeClr val="bg1"/>
                </a:solidFill>
                <a:latin typeface="Liberation Serif" pitchFamily="18" charset="0"/>
              </a:rPr>
              <a:t>.</a:t>
            </a:r>
            <a:endParaRPr lang="ru-RU" sz="2000" b="1" dirty="0">
              <a:solidFill>
                <a:schemeClr val="bg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59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395536" y="297631"/>
            <a:ext cx="8280920" cy="971130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Динамика безвозмездных поступлений в бюджет </a:t>
            </a:r>
            <a:b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за 2023-2024 годы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79966" y="1022195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latin typeface="Liberation Serif" pitchFamily="18" charset="0"/>
              </a:rPr>
              <a:t>тыс. руб.</a:t>
            </a:r>
            <a:endParaRPr lang="ru-RU" sz="2000" b="1" dirty="0">
              <a:solidFill>
                <a:prstClr val="white"/>
              </a:solidFill>
              <a:latin typeface="Liberation Serif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327365"/>
              </p:ext>
            </p:extLst>
          </p:nvPr>
        </p:nvGraphicFramePr>
        <p:xfrm>
          <a:off x="107504" y="1936601"/>
          <a:ext cx="2880320" cy="2251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86441737"/>
              </p:ext>
            </p:extLst>
          </p:nvPr>
        </p:nvGraphicFramePr>
        <p:xfrm>
          <a:off x="5652120" y="2348880"/>
          <a:ext cx="3384376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9745471"/>
              </p:ext>
            </p:extLst>
          </p:nvPr>
        </p:nvGraphicFramePr>
        <p:xfrm>
          <a:off x="2843808" y="2231033"/>
          <a:ext cx="316835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276601810"/>
              </p:ext>
            </p:extLst>
          </p:nvPr>
        </p:nvGraphicFramePr>
        <p:xfrm>
          <a:off x="107504" y="4293096"/>
          <a:ext cx="302433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509715505"/>
              </p:ext>
            </p:extLst>
          </p:nvPr>
        </p:nvGraphicFramePr>
        <p:xfrm>
          <a:off x="6130068" y="4365104"/>
          <a:ext cx="301393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541900846"/>
              </p:ext>
            </p:extLst>
          </p:nvPr>
        </p:nvGraphicFramePr>
        <p:xfrm>
          <a:off x="3203848" y="4293096"/>
          <a:ext cx="288032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732240" y="1628825"/>
            <a:ext cx="20887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prstClr val="black"/>
                </a:solidFill>
                <a:latin typeface="Liberation Serif" pitchFamily="18" charset="0"/>
              </a:rPr>
              <a:t>2023  - 1 551 198,0 </a:t>
            </a:r>
          </a:p>
          <a:p>
            <a:r>
              <a:rPr lang="ru-RU" sz="1700" b="1" dirty="0" smtClean="0">
                <a:solidFill>
                  <a:prstClr val="black"/>
                </a:solidFill>
                <a:latin typeface="Liberation Serif" pitchFamily="18" charset="0"/>
              </a:rPr>
              <a:t>2024  - 2 422 871,6</a:t>
            </a:r>
            <a:endParaRPr lang="ru-RU" sz="1700" b="1" dirty="0">
              <a:solidFill>
                <a:prstClr val="black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0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3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82945" name="WordArt 1"/>
          <p:cNvSpPr>
            <a:spLocks noChangeArrowheads="1" noChangeShapeType="1" noTextEdit="1"/>
          </p:cNvSpPr>
          <p:nvPr/>
        </p:nvSpPr>
        <p:spPr bwMode="auto">
          <a:xfrm>
            <a:off x="1587564" y="228601"/>
            <a:ext cx="5929355" cy="671534"/>
          </a:xfrm>
          <a:prstGeom prst="rect">
            <a:avLst/>
          </a:prstGeom>
        </p:spPr>
        <p:txBody>
          <a:bodyPr wrap="none" fromWordArt="1"/>
          <a:lstStyle/>
          <a:p>
            <a:pPr algn="ctr" rtl="0"/>
            <a:r>
              <a:rPr lang="ru-RU" sz="3600" b="1" u="sng" kern="1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Liberation Serif" panose="02020603050405020304" pitchFamily="18" charset="0"/>
                <a:cs typeface="Arial" pitchFamily="34" charset="0"/>
              </a:rPr>
              <a:t>ОСНОВНЫЕ ПОНЯТИЯ</a:t>
            </a:r>
            <a:endParaRPr lang="ru-RU" sz="3600" b="1" u="sng" kern="1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latin typeface="Liberation Serif" panose="02020603050405020304" pitchFamily="18" charset="0"/>
              <a:cs typeface="Arial" pitchFamily="34" charset="0"/>
            </a:endParaRP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611563" y="800391"/>
            <a:ext cx="8104415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500" u="sng" strike="noStrike" cap="none" normalizeH="0" baseline="0" dirty="0" smtClean="0">
                <a:ln>
                  <a:noFill/>
                </a:ln>
                <a:effectLst/>
                <a:latin typeface="Liberation Serif" panose="02020603050405020304" pitchFamily="18" charset="0"/>
                <a:ea typeface="Times New Roman" pitchFamily="18" charset="0"/>
              </a:rPr>
              <a:t>Бюджет</a:t>
            </a:r>
            <a:r>
              <a:rPr kumimoji="0" lang="ru-RU" sz="1500" u="none" strike="noStrike" cap="none" normalizeH="0" baseline="0" dirty="0" smtClean="0">
                <a:ln>
                  <a:noFill/>
                </a:ln>
                <a:effectLst/>
                <a:latin typeface="Liberation Serif" panose="02020603050405020304" pitchFamily="18" charset="0"/>
                <a:ea typeface="Times New Roman" pitchFamily="18" charset="0"/>
              </a:rPr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500" u="none" strike="noStrike" cap="none" normalizeH="0" baseline="0" dirty="0" smtClean="0">
              <a:ln>
                <a:noFill/>
              </a:ln>
              <a:effectLst/>
              <a:latin typeface="Liberation Serif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500" u="sng" strike="noStrike" cap="none" normalizeH="0" baseline="0" dirty="0" smtClean="0">
                <a:ln>
                  <a:noFill/>
                </a:ln>
                <a:effectLst/>
                <a:latin typeface="Liberation Serif" panose="02020603050405020304" pitchFamily="18" charset="0"/>
                <a:ea typeface="Times New Roman" pitchFamily="18" charset="0"/>
              </a:rPr>
              <a:t>Доходы бюджета</a:t>
            </a:r>
            <a:r>
              <a:rPr kumimoji="0" lang="ru-RU" sz="1500" u="none" strike="noStrike" cap="none" normalizeH="0" baseline="0" dirty="0" smtClean="0">
                <a:ln>
                  <a:noFill/>
                </a:ln>
                <a:effectLst/>
                <a:latin typeface="Liberation Serif" panose="02020603050405020304" pitchFamily="18" charset="0"/>
                <a:ea typeface="Times New Roman" pitchFamily="18" charset="0"/>
              </a:rPr>
              <a:t> – поступающие в бюджет денежные средства за исключением источников финансирования дефицита бюджета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500" u="none" strike="noStrike" cap="none" normalizeH="0" baseline="0" dirty="0" smtClean="0">
              <a:ln>
                <a:noFill/>
              </a:ln>
              <a:effectLst/>
              <a:latin typeface="Liberation Serif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500" u="sng" strike="noStrike" cap="none" normalizeH="0" baseline="0" dirty="0" smtClean="0">
                <a:ln>
                  <a:noFill/>
                </a:ln>
                <a:effectLst/>
                <a:latin typeface="Liberation Serif" panose="02020603050405020304" pitchFamily="18" charset="0"/>
                <a:ea typeface="Times New Roman" pitchFamily="18" charset="0"/>
              </a:rPr>
              <a:t>Расходы бюджета</a:t>
            </a:r>
            <a:r>
              <a:rPr kumimoji="0" lang="ru-RU" sz="1500" u="none" strike="noStrike" cap="none" normalizeH="0" baseline="0" dirty="0" smtClean="0">
                <a:ln>
                  <a:noFill/>
                </a:ln>
                <a:effectLst/>
                <a:latin typeface="Liberation Serif" panose="02020603050405020304" pitchFamily="18" charset="0"/>
                <a:ea typeface="Times New Roman" pitchFamily="18" charset="0"/>
              </a:rPr>
              <a:t> – выплачиваемые из бюджета денежные средства, за исключением источников финансирования дефицита бюджета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500" u="none" strike="noStrike" cap="none" normalizeH="0" baseline="0" dirty="0" smtClean="0">
              <a:ln>
                <a:noFill/>
              </a:ln>
              <a:effectLst/>
              <a:latin typeface="Liberation Serif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500" u="sng" strike="noStrike" cap="none" normalizeH="0" baseline="0" dirty="0" smtClean="0">
                <a:ln>
                  <a:noFill/>
                </a:ln>
                <a:effectLst/>
                <a:latin typeface="Liberation Serif" panose="02020603050405020304" pitchFamily="18" charset="0"/>
                <a:ea typeface="Times New Roman" pitchFamily="18" charset="0"/>
              </a:rPr>
              <a:t>Дефицит бюджета</a:t>
            </a:r>
            <a:r>
              <a:rPr kumimoji="0" lang="ru-RU" sz="1500" u="none" strike="noStrike" cap="none" normalizeH="0" baseline="0" dirty="0" smtClean="0">
                <a:ln>
                  <a:noFill/>
                </a:ln>
                <a:effectLst/>
                <a:latin typeface="Liberation Serif" panose="02020603050405020304" pitchFamily="18" charset="0"/>
                <a:ea typeface="Times New Roman" pitchFamily="18" charset="0"/>
              </a:rPr>
              <a:t> – превышение расходов бюджета над его доходами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500" u="none" strike="noStrike" cap="none" normalizeH="0" baseline="0" dirty="0" smtClean="0">
              <a:ln>
                <a:noFill/>
              </a:ln>
              <a:effectLst/>
              <a:latin typeface="Liberation Serif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500" u="sng" strike="noStrike" cap="none" normalizeH="0" baseline="0" dirty="0" smtClean="0">
                <a:ln>
                  <a:noFill/>
                </a:ln>
                <a:effectLst/>
                <a:latin typeface="Liberation Serif" panose="02020603050405020304" pitchFamily="18" charset="0"/>
                <a:ea typeface="Times New Roman" pitchFamily="18" charset="0"/>
              </a:rPr>
              <a:t>Профицит бюджета</a:t>
            </a:r>
            <a:r>
              <a:rPr kumimoji="0" lang="ru-RU" sz="1500" u="none" strike="noStrike" cap="none" normalizeH="0" baseline="0" dirty="0" smtClean="0">
                <a:ln>
                  <a:noFill/>
                </a:ln>
                <a:effectLst/>
                <a:latin typeface="Liberation Serif" panose="02020603050405020304" pitchFamily="18" charset="0"/>
                <a:ea typeface="Times New Roman" pitchFamily="18" charset="0"/>
              </a:rPr>
              <a:t> – превышение доходов бюджета над его расходами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500" u="none" strike="noStrike" cap="none" normalizeH="0" baseline="0" dirty="0" smtClean="0">
              <a:ln>
                <a:noFill/>
              </a:ln>
              <a:effectLst/>
              <a:latin typeface="Liberation Serif" panose="02020603050405020304" pitchFamily="18" charset="0"/>
              <a:ea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500" b="1" dirty="0">
                <a:latin typeface="Liberation Serif" pitchFamily="18" charset="0"/>
              </a:rPr>
              <a:t>Исполнение бюджета </a:t>
            </a:r>
            <a:r>
              <a:rPr lang="ru-RU" sz="1500" dirty="0">
                <a:latin typeface="Liberation Serif" pitchFamily="18" charset="0"/>
              </a:rPr>
              <a:t>– процесс сбора и учета доходов и осуществление расходов на основе сводной бюджетной росписи и кассового плана.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500" b="1" dirty="0">
                <a:latin typeface="Liberation Serif" pitchFamily="18" charset="0"/>
              </a:rPr>
              <a:t>Исполнение бюджета </a:t>
            </a:r>
            <a:r>
              <a:rPr lang="ru-RU" sz="1500" dirty="0">
                <a:latin typeface="Liberation Serif" pitchFamily="18" charset="0"/>
              </a:rPr>
              <a:t>– это этап бюджетного процесса, который начинается с момента утверждения решения о бюджете законодательным (представительным) органом муниципального образования и продолжается в течение финансового года. </a:t>
            </a:r>
            <a:endParaRPr lang="ru-RU" sz="1500" dirty="0" smtClean="0">
              <a:latin typeface="Liberation Serif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500" dirty="0" smtClean="0">
                <a:latin typeface="Liberation Serif" pitchFamily="18" charset="0"/>
              </a:rPr>
              <a:t>         Отчет об исполнении бюджета составляется по всем основным показателям доходов и расходов в установленном порядке с необходимым анализом исполнения доходов и расходования средств</a:t>
            </a:r>
            <a:r>
              <a:rPr lang="ru-RU" sz="1500" dirty="0">
                <a:latin typeface="Liberation Serif" pitchFamily="18" charset="0"/>
              </a:rPr>
              <a:t>. </a:t>
            </a:r>
            <a:endParaRPr lang="ru-RU" sz="1500" dirty="0" smtClean="0">
              <a:latin typeface="Liberation Serif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500" dirty="0">
                <a:latin typeface="Liberation Serif" pitchFamily="18" charset="0"/>
              </a:rPr>
              <a:t> </a:t>
            </a:r>
            <a:r>
              <a:rPr lang="ru-RU" sz="1500" dirty="0" smtClean="0">
                <a:latin typeface="Liberation Serif" pitchFamily="18" charset="0"/>
              </a:rPr>
              <a:t>        Годовой отчет об исполнении бюджета предоставляется в Думу  городского округа Сухой Лог. По результатам рассмотрения отчета об исполнении бюджета </a:t>
            </a:r>
            <a:r>
              <a:rPr lang="ru-RU" sz="1500" dirty="0">
                <a:latin typeface="Liberation Serif" pitchFamily="18" charset="0"/>
              </a:rPr>
              <a:t>Дума </a:t>
            </a:r>
            <a:r>
              <a:rPr lang="ru-RU" sz="1500" dirty="0" smtClean="0">
                <a:latin typeface="Liberation Serif" pitchFamily="18" charset="0"/>
              </a:rPr>
              <a:t>городского </a:t>
            </a:r>
            <a:r>
              <a:rPr lang="ru-RU" sz="1500" dirty="0">
                <a:latin typeface="Liberation Serif" pitchFamily="18" charset="0"/>
              </a:rPr>
              <a:t>округа </a:t>
            </a:r>
            <a:r>
              <a:rPr lang="ru-RU" sz="1500" dirty="0" smtClean="0">
                <a:latin typeface="Liberation Serif" pitchFamily="18" charset="0"/>
              </a:rPr>
              <a:t>принимает решение об его утверждении или </a:t>
            </a:r>
            <a:r>
              <a:rPr lang="ru-RU" sz="1500" dirty="0">
                <a:latin typeface="Liberation Serif" pitchFamily="18" charset="0"/>
              </a:rPr>
              <a:t>об отклонении.</a:t>
            </a:r>
            <a:endParaRPr lang="ru-RU" sz="1500" u="sng" dirty="0">
              <a:latin typeface="Liberation Serif" panose="02020603050405020304" pitchFamily="18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60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79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4972621"/>
              </p:ext>
            </p:extLst>
          </p:nvPr>
        </p:nvGraphicFramePr>
        <p:xfrm>
          <a:off x="179512" y="1124744"/>
          <a:ext cx="8674819" cy="471693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40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2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62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6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22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Наименование видов доходов</a:t>
                      </a:r>
                      <a:endParaRPr lang="ru-RU" sz="1300" b="1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Недоимка на 01.01.2024 года</a:t>
                      </a:r>
                      <a:endParaRPr lang="ru-RU" sz="1300" b="1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Удельный вес, %</a:t>
                      </a:r>
                      <a:endParaRPr lang="ru-RU" sz="1300" b="1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Недоимка на 01.01.2025 года</a:t>
                      </a:r>
                      <a:endParaRPr lang="ru-RU" sz="1300" b="1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Удельный вес, %</a:t>
                      </a:r>
                      <a:endParaRPr lang="ru-RU" sz="1300" b="1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Отклонение +/- </a:t>
                      </a:r>
                    </a:p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(гр.4-гр.2)</a:t>
                      </a:r>
                      <a:endParaRPr lang="ru-RU" sz="1300" b="1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1</a:t>
                      </a:r>
                      <a:endParaRPr lang="ru-RU" sz="130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2</a:t>
                      </a:r>
                      <a:endParaRPr lang="ru-RU" sz="130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3</a:t>
                      </a:r>
                      <a:endParaRPr lang="ru-RU" sz="130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4</a:t>
                      </a:r>
                      <a:endParaRPr lang="ru-RU" sz="130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5</a:t>
                      </a:r>
                      <a:endParaRPr lang="ru-RU" sz="130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6</a:t>
                      </a:r>
                      <a:endParaRPr lang="ru-RU" sz="130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372">
                <a:tc>
                  <a:txBody>
                    <a:bodyPr/>
                    <a:lstStyle/>
                    <a:p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Налоговые доходы</a:t>
                      </a:r>
                    </a:p>
                    <a:p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В том числе:</a:t>
                      </a:r>
                      <a:endParaRPr lang="ru-RU" sz="1300" b="1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17 449,9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31,3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17 932,7</a:t>
                      </a:r>
                      <a:endParaRPr lang="ru-RU" sz="1300" b="1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31,3</a:t>
                      </a:r>
                    </a:p>
                    <a:p>
                      <a:pPr algn="r"/>
                      <a:endParaRPr lang="ru-RU" sz="1300" b="1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indent="0" algn="r">
                        <a:buFontTx/>
                        <a:buNone/>
                      </a:pPr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 482,8</a:t>
                      </a:r>
                    </a:p>
                    <a:p>
                      <a:pPr marL="0" indent="0" algn="r">
                        <a:buFontTx/>
                        <a:buNone/>
                      </a:pPr>
                      <a:endParaRPr lang="ru-RU" sz="1300" b="1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196">
                <a:tc>
                  <a:txBody>
                    <a:bodyPr/>
                    <a:lstStyle/>
                    <a:p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Налог на доходы физических лиц</a:t>
                      </a:r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3 922,0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2 614,7</a:t>
                      </a:r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indent="0" algn="r">
                        <a:buFontTx/>
                        <a:buNone/>
                      </a:pPr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-1 307,3</a:t>
                      </a:r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Земельный налог</a:t>
                      </a:r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5 231,6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6 966,3</a:t>
                      </a:r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indent="0" algn="r">
                        <a:buFontTx/>
                        <a:buNone/>
                      </a:pPr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1 734,7</a:t>
                      </a:r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504">
                <a:tc>
                  <a:txBody>
                    <a:bodyPr/>
                    <a:lstStyle/>
                    <a:p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Налог на имущество физических лиц</a:t>
                      </a:r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5 839,4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5 251,9</a:t>
                      </a:r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indent="0" algn="r">
                        <a:buFontTx/>
                        <a:buNone/>
                      </a:pPr>
                      <a:r>
                        <a:rPr lang="ru-RU" sz="1300" i="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-587,5</a:t>
                      </a:r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497,2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291,5</a:t>
                      </a:r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indent="0" algn="r">
                        <a:buFontTx/>
                        <a:buNone/>
                      </a:pPr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- 205,7</a:t>
                      </a:r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512">
                <a:tc>
                  <a:txBody>
                    <a:bodyPr/>
                    <a:lstStyle/>
                    <a:p>
                      <a:r>
                        <a:rPr lang="ru-RU" sz="1300" i="0" baseline="0" dirty="0" smtClean="0">
                          <a:latin typeface="Liberation Serif" panose="02020603050405020304" pitchFamily="18" charset="0"/>
                        </a:rPr>
                        <a:t>Налог взимаемый в связи с применением упрощенной системы налогообложения</a:t>
                      </a:r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1 567,2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i="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2 432,3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>
                        <a:buFontTx/>
                        <a:buNone/>
                      </a:pPr>
                      <a:r>
                        <a:rPr lang="ru-RU" sz="1300" i="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865,1</a:t>
                      </a:r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8512">
                <a:tc>
                  <a:txBody>
                    <a:bodyPr/>
                    <a:lstStyle/>
                    <a:p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Прочие налоговые платежи</a:t>
                      </a:r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392,5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i="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376,0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>
                        <a:buFontTx/>
                        <a:buNone/>
                      </a:pPr>
                      <a:r>
                        <a:rPr lang="ru-RU" sz="1300" i="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-16,5</a:t>
                      </a:r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496">
                <a:tc>
                  <a:txBody>
                    <a:bodyPr/>
                    <a:lstStyle/>
                    <a:p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Неналоговые доходы</a:t>
                      </a:r>
                      <a:endParaRPr lang="ru-RU" sz="1300" b="1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i="0" baseline="0" dirty="0" smtClean="0">
                          <a:latin typeface="Liberation Serif" panose="02020603050405020304" pitchFamily="18" charset="0"/>
                        </a:rPr>
                        <a:t>38 262,9</a:t>
                      </a:r>
                      <a:endParaRPr lang="ru-RU" sz="1300" b="1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68,7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22 527,4</a:t>
                      </a:r>
                      <a:endParaRPr lang="ru-RU" sz="1300" b="1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68,7</a:t>
                      </a:r>
                      <a:endParaRPr lang="ru-RU" sz="1300" b="1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>
                        <a:buFontTx/>
                        <a:buNone/>
                      </a:pPr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-15 735,5</a:t>
                      </a:r>
                      <a:endParaRPr lang="ru-RU" sz="1300" b="1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4976">
                <a:tc>
                  <a:txBody>
                    <a:bodyPr/>
                    <a:lstStyle/>
                    <a:p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ИТОГО:</a:t>
                      </a:r>
                      <a:endParaRPr lang="ru-RU" sz="1300" b="1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i="0" baseline="0" dirty="0" smtClean="0">
                          <a:latin typeface="Liberation Serif" panose="02020603050405020304" pitchFamily="18" charset="0"/>
                        </a:rPr>
                        <a:t>55 712,8</a:t>
                      </a:r>
                    </a:p>
                    <a:p>
                      <a:pPr algn="r"/>
                      <a:endParaRPr lang="ru-RU" sz="1300" b="1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1300" b="1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i="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40 460,1</a:t>
                      </a:r>
                      <a:endParaRPr lang="ru-RU" sz="1300" b="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1300" b="1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 -15 252,7</a:t>
                      </a:r>
                    </a:p>
                    <a:p>
                      <a:pPr algn="r"/>
                      <a:endParaRPr lang="ru-RU" sz="1300" b="1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317921" y="188640"/>
            <a:ext cx="8642350" cy="432048"/>
          </a:xfrm>
          <a:ln>
            <a:noFill/>
          </a:ln>
        </p:spPr>
        <p:txBody>
          <a:bodyPr>
            <a:noAutofit/>
          </a:bodyPr>
          <a:lstStyle/>
          <a:p>
            <a:pPr eaLnBrk="1" hangingPunct="1"/>
            <a: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Недоимка по налоговым и неналоговым доходам</a:t>
            </a:r>
            <a:endParaRPr lang="ru-RU" sz="2600" dirty="0" smtClean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40352" y="692696"/>
            <a:ext cx="1185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Liberation Serif" panose="02020603050405020304" pitchFamily="18" charset="0"/>
              </a:rPr>
              <a:t>т</a:t>
            </a:r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ыс</a:t>
            </a: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. руб</a:t>
            </a:r>
            <a:r>
              <a:rPr lang="ru-RU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  <a:endParaRPr lang="ru-RU" sz="16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42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644008" y="1157416"/>
            <a:ext cx="4104456" cy="50078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108" y="332658"/>
            <a:ext cx="8305800" cy="57606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DDFAFB"/>
                </a:solidFill>
                <a:latin typeface="Liberation Serif" panose="02020603050405020304" pitchFamily="18" charset="0"/>
              </a:rPr>
              <a:t>Сведения об исполнении бюджета городского округа Сухой Лог за 2022 - 2024  годы в сравнении с бюджетами других городских округов</a:t>
            </a:r>
            <a:endParaRPr lang="ru-RU" sz="2000" b="1" dirty="0">
              <a:solidFill>
                <a:srgbClr val="DDFAFB"/>
              </a:solidFill>
              <a:latin typeface="Liberation Serif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92081" y="1192342"/>
            <a:ext cx="3207411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</a:p>
          <a:p>
            <a:pPr algn="ctr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бюджетов сопоставимых </a:t>
            </a:r>
          </a:p>
          <a:p>
            <a:pPr algn="ctr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городских округов, </a:t>
            </a:r>
          </a:p>
          <a:p>
            <a:pPr algn="ctr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млн. руб.</a:t>
            </a:r>
          </a:p>
          <a:p>
            <a:pPr algn="ctr"/>
            <a:endParaRPr lang="ru-RU" dirty="0">
              <a:solidFill>
                <a:srgbClr val="CC00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4880" y="4797154"/>
            <a:ext cx="3092645" cy="1071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ДОХОДЫ </a:t>
            </a:r>
          </a:p>
          <a:p>
            <a:pPr algn="ctr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бюджетов сопоставимых </a:t>
            </a:r>
          </a:p>
          <a:p>
            <a:pPr algn="ctr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городских округов, </a:t>
            </a:r>
          </a:p>
          <a:p>
            <a:pPr algn="ctr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млн. руб.</a:t>
            </a:r>
          </a:p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10179" y="5968182"/>
            <a:ext cx="5904656" cy="394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2022 год             2023 год            2024 год</a:t>
            </a:r>
            <a:endParaRPr lang="ru-RU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49193" y="6107874"/>
            <a:ext cx="144016" cy="1440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62139" y="6119511"/>
            <a:ext cx="144016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445297" y="6093297"/>
            <a:ext cx="144016" cy="1440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740074808"/>
              </p:ext>
            </p:extLst>
          </p:nvPr>
        </p:nvGraphicFramePr>
        <p:xfrm>
          <a:off x="539553" y="1157416"/>
          <a:ext cx="4345627" cy="3495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60830621"/>
              </p:ext>
            </p:extLst>
          </p:nvPr>
        </p:nvGraphicFramePr>
        <p:xfrm>
          <a:off x="4562508" y="2406018"/>
          <a:ext cx="4401981" cy="3487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0608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9567124"/>
              </p:ext>
            </p:extLst>
          </p:nvPr>
        </p:nvGraphicFramePr>
        <p:xfrm>
          <a:off x="251520" y="764706"/>
          <a:ext cx="8640960" cy="6035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05800" cy="57606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DDFAFB"/>
                </a:solidFill>
                <a:latin typeface="Liberation Serif" panose="02020603050405020304" pitchFamily="18" charset="0"/>
              </a:rPr>
              <a:t>Функциональная структура расходов за 2024 год</a:t>
            </a:r>
            <a:endParaRPr lang="ru-RU" sz="2800" b="1" dirty="0">
              <a:solidFill>
                <a:srgbClr val="DDFAFB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54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66853766"/>
              </p:ext>
            </p:extLst>
          </p:nvPr>
        </p:nvGraphicFramePr>
        <p:xfrm>
          <a:off x="215516" y="764706"/>
          <a:ext cx="8712968" cy="6164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81837"/>
            <a:ext cx="8496944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  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</a:t>
            </a:r>
            <a:r>
              <a:rPr kumimoji="0" lang="ru-RU" sz="72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  <a:t>Исполнение расходов бюджета городского округа Сухой Лог за 2024 год</a:t>
            </a:r>
            <a:br>
              <a:rPr kumimoji="0" lang="ru-RU" sz="72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</a:br>
            <a:r>
              <a:rPr kumimoji="0" lang="ru-RU" sz="72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  <a:t/>
            </a:r>
            <a:br>
              <a:rPr kumimoji="0" lang="ru-RU" sz="72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6940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5720" y="188640"/>
            <a:ext cx="8318728" cy="4542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  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72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  <a:t> </a:t>
            </a:r>
            <a:r>
              <a:rPr kumimoji="0" lang="ru-RU" sz="68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  <a:t>Динамика расходов бюджета городского округа Сухой Лог за 2023 – 2024 годы</a:t>
            </a:r>
            <a:br>
              <a:rPr kumimoji="0" lang="ru-RU" sz="68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</a:br>
            <a:r>
              <a:rPr kumimoji="0" lang="ru-RU" sz="60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  <a:t/>
            </a:r>
            <a:br>
              <a:rPr kumimoji="0" lang="ru-RU" sz="60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</a:br>
            <a:r>
              <a:rPr kumimoji="0" lang="ru-RU" sz="60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  <a:t>   </a:t>
            </a:r>
            <a:endParaRPr kumimoji="0" lang="ru-RU" sz="6000" b="1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Liberation Serif" panose="02020603050405020304" pitchFamily="18" charset="0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781903056"/>
              </p:ext>
            </p:extLst>
          </p:nvPr>
        </p:nvGraphicFramePr>
        <p:xfrm>
          <a:off x="179512" y="548680"/>
          <a:ext cx="871296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773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2497253"/>
              </p:ext>
            </p:extLst>
          </p:nvPr>
        </p:nvGraphicFramePr>
        <p:xfrm>
          <a:off x="611562" y="1052736"/>
          <a:ext cx="8064897" cy="497046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51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1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1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2024 год - план</a:t>
                      </a:r>
                      <a:endParaRPr lang="ru-RU" sz="15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2024 год - факт</a:t>
                      </a:r>
                      <a:endParaRPr lang="ru-RU" sz="15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658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Всего расходов</a:t>
                      </a:r>
                      <a:endParaRPr lang="ru-RU" sz="1500" b="1" i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3 588 748,2</a:t>
                      </a:r>
                      <a:endParaRPr lang="ru-RU" sz="1500" b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3 508 032,7</a:t>
                      </a:r>
                      <a:endParaRPr lang="ru-RU" sz="1500" b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Образование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2 014 177,7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1 998 824,1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Культура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257 110,9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257 105,5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Социальная политика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185 632,7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175 633,5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Физическая культура и спорт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152 361,6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152 361,6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Итого социально</a:t>
                      </a:r>
                      <a:r>
                        <a:rPr lang="ru-RU" sz="1500" baseline="0" dirty="0" smtClean="0">
                          <a:latin typeface="Liberation Serif" panose="02020603050405020304" pitchFamily="18" charset="0"/>
                        </a:rPr>
                        <a:t> -значимые расходы</a:t>
                      </a:r>
                      <a:endParaRPr lang="ru-RU" sz="1500" b="1" i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2 609 282,9</a:t>
                      </a:r>
                      <a:endParaRPr lang="ru-RU" sz="1500" b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2 583 924,7</a:t>
                      </a:r>
                      <a:endParaRPr lang="ru-RU" sz="1500" b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% социально-значимых</a:t>
                      </a:r>
                      <a:r>
                        <a:rPr lang="ru-RU" sz="1500" baseline="0" dirty="0" smtClean="0">
                          <a:latin typeface="Liberation Serif" panose="02020603050405020304" pitchFamily="18" charset="0"/>
                        </a:rPr>
                        <a:t> расходов в общей сумме расходов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72,7%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73,7%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Прочие расходы</a:t>
                      </a:r>
                      <a:endParaRPr lang="ru-RU" sz="1500" b="1" i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979 465,3</a:t>
                      </a:r>
                      <a:endParaRPr lang="ru-RU" sz="1500" b="1" i="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dirty="0" smtClean="0">
                          <a:latin typeface="Liberation Serif" panose="02020603050405020304" pitchFamily="18" charset="0"/>
                        </a:rPr>
                        <a:t>924 108,0</a:t>
                      </a:r>
                      <a:endParaRPr lang="ru-RU" sz="1500" b="0" i="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% прочих расходов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27,3%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26,3%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43608" y="404666"/>
            <a:ext cx="7704856" cy="380307"/>
          </a:xfr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  <a:t>   </a:t>
            </a:r>
            <a:b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Социально - значимые расходы в 2024 году</a:t>
            </a:r>
            <a:br>
              <a:rPr lang="ru-RU" sz="31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endParaRPr lang="ru-RU" sz="31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5301209"/>
            <a:ext cx="8280920" cy="1232679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52" dirty="0" smtClean="0">
              <a:latin typeface="Cambria" pitchFamily="18" charset="0"/>
            </a:endParaRPr>
          </a:p>
          <a:p>
            <a:pPr algn="ctr"/>
            <a:r>
              <a:rPr lang="ru-RU" sz="1552" dirty="0" smtClean="0">
                <a:latin typeface="Liberation Serif" panose="02020603050405020304" pitchFamily="18" charset="0"/>
              </a:rPr>
              <a:t>Количество </a:t>
            </a:r>
            <a:r>
              <a:rPr lang="ru-RU" sz="1552" dirty="0">
                <a:latin typeface="Liberation Serif" panose="02020603050405020304" pitchFamily="18" charset="0"/>
              </a:rPr>
              <a:t>работников занятых в бюджетной </a:t>
            </a:r>
            <a:r>
              <a:rPr lang="ru-RU" sz="1552" dirty="0">
                <a:solidFill>
                  <a:schemeClr val="tx1"/>
                </a:solidFill>
                <a:latin typeface="Liberation Serif" panose="02020603050405020304" pitchFamily="18" charset="0"/>
              </a:rPr>
              <a:t>сфере</a:t>
            </a:r>
            <a:r>
              <a:rPr lang="ru-RU" sz="1552" b="1" dirty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sz="1552" dirty="0">
                <a:solidFill>
                  <a:schemeClr val="tx1"/>
                </a:solidFill>
                <a:latin typeface="Liberation Serif" panose="02020603050405020304" pitchFamily="18" charset="0"/>
              </a:rPr>
              <a:t>– </a:t>
            </a:r>
            <a:r>
              <a:rPr lang="ru-RU" sz="1552" b="1" dirty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2 </a:t>
            </a:r>
            <a:r>
              <a:rPr lang="ru-RU" sz="1552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133  </a:t>
            </a:r>
            <a:r>
              <a:rPr lang="ru-RU" sz="1552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человека. </a:t>
            </a:r>
          </a:p>
          <a:p>
            <a:pPr algn="ctr"/>
            <a:r>
              <a:rPr lang="ru-RU" sz="1552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Количество муниципальных учреждений всего </a:t>
            </a:r>
            <a:r>
              <a:rPr lang="ru-RU" sz="1552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– 63, </a:t>
            </a:r>
            <a:r>
              <a:rPr lang="ru-RU" sz="1552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в том числе: </a:t>
            </a:r>
          </a:p>
          <a:p>
            <a:pPr algn="ctr"/>
            <a:r>
              <a:rPr lang="ru-RU" sz="1552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учреждений,</a:t>
            </a:r>
            <a:r>
              <a:rPr lang="ru-RU" sz="1552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sz="1552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оказывающих муниципальные услуги – </a:t>
            </a:r>
            <a:r>
              <a:rPr lang="ru-RU" sz="1552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45</a:t>
            </a:r>
          </a:p>
          <a:p>
            <a:r>
              <a:rPr lang="ru-RU" sz="1552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                               - бюджетные  </a:t>
            </a:r>
            <a:r>
              <a:rPr lang="ru-RU" sz="1552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24</a:t>
            </a:r>
          </a:p>
          <a:p>
            <a:r>
              <a:rPr lang="ru-RU" sz="1552" dirty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sz="1552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                              - автономные </a:t>
            </a:r>
            <a:r>
              <a:rPr lang="ru-RU" sz="1552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21</a:t>
            </a:r>
            <a:endParaRPr lang="ru-RU" sz="1552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r>
              <a:rPr lang="ru-RU" sz="1552" dirty="0">
                <a:latin typeface="Liberation Serif" panose="02020603050405020304" pitchFamily="18" charset="0"/>
              </a:rPr>
              <a:t> </a:t>
            </a:r>
            <a:r>
              <a:rPr lang="ru-RU" sz="1552" dirty="0" smtClean="0">
                <a:latin typeface="Liberation Serif" panose="02020603050405020304" pitchFamily="18" charset="0"/>
              </a:rPr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79534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низ 10"/>
          <p:cNvSpPr/>
          <p:nvPr/>
        </p:nvSpPr>
        <p:spPr>
          <a:xfrm>
            <a:off x="4215208" y="2564904"/>
            <a:ext cx="698781" cy="1008112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 rot="1848789">
            <a:off x="5824231" y="2876784"/>
            <a:ext cx="689255" cy="1143076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20096096">
            <a:off x="2632952" y="2793188"/>
            <a:ext cx="638981" cy="1131780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664" y="404664"/>
            <a:ext cx="8305800" cy="792088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Муниципальная </a:t>
            </a:r>
            <a:r>
              <a:rPr lang="ru-RU" sz="1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программа </a:t>
            </a:r>
            <a:r>
              <a:rPr lang="ru-RU" sz="18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– это документ, определяющий цели и задачи</a:t>
            </a:r>
            <a:br>
              <a:rPr lang="ru-RU" sz="1800" b="1" dirty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муниципальной </a:t>
            </a:r>
            <a:r>
              <a:rPr lang="ru-RU" sz="18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политики в определенной сфере, способы </a:t>
            </a:r>
            <a:r>
              <a:rPr lang="ru-RU" sz="1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их достижения, </a:t>
            </a:r>
            <a:r>
              <a:rPr lang="ru-RU" sz="18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примерные </a:t>
            </a:r>
            <a:r>
              <a:rPr lang="ru-RU" sz="1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объемы используемых </a:t>
            </a:r>
            <a:r>
              <a:rPr lang="ru-RU" sz="18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финансовых ресурсов</a:t>
            </a:r>
            <a:endParaRPr lang="ru-RU" sz="1800" b="1" dirty="0">
              <a:solidFill>
                <a:schemeClr val="bg1"/>
              </a:solidFill>
              <a:latin typeface="Liberation Serif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9123" y="1645327"/>
            <a:ext cx="2654975" cy="14674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Федеральный бюджет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121 022,4 тыс. руб.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68453" y="1410745"/>
            <a:ext cx="2592288" cy="1302701"/>
          </a:xfrm>
          <a:prstGeom prst="roundRect">
            <a:avLst/>
          </a:prstGeom>
          <a:solidFill>
            <a:schemeClr val="bg2"/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Областной бюджет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1 527 748,9 тыс. руб.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62171" y="1702331"/>
            <a:ext cx="2670663" cy="14625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Местный бюджет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1 652 241,3 тыс. руб.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627784" y="3573016"/>
            <a:ext cx="3757096" cy="2160240"/>
          </a:xfrm>
          <a:prstGeom prst="ellips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МУНИЦИПАЛЬНЫЕ 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ПРОГРАММЫ ВСЕГО: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3 301 012,6 тыс.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руб.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или 94,1%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5508107" y="5736950"/>
            <a:ext cx="3224727" cy="788394"/>
          </a:xfrm>
          <a:prstGeom prst="wedgeRoundRectCallout">
            <a:avLst>
              <a:gd name="adj1" fmla="val -34746"/>
              <a:gd name="adj2" fmla="val -9194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207 020,1 тыс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. руб. или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5,9%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- непрограммные расходы</a:t>
            </a:r>
          </a:p>
        </p:txBody>
      </p:sp>
    </p:spTree>
    <p:extLst>
      <p:ext uri="{BB962C8B-B14F-4D97-AF65-F5344CB8AC3E}">
        <p14:creationId xmlns:p14="http://schemas.microsoft.com/office/powerpoint/2010/main" val="325122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130508"/>
              </p:ext>
            </p:extLst>
          </p:nvPr>
        </p:nvGraphicFramePr>
        <p:xfrm>
          <a:off x="251520" y="1052736"/>
          <a:ext cx="8640959" cy="560164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57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8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83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96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31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№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Наименование программы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ФАКТ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Процент исп.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97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1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"Развитие системы образования в городском округе 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1 906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027,0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1 890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152,8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99,2%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>
                    <a:solidFill>
                      <a:schemeClr val="bg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16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2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программа"Развитие физической культуры и спорта в городском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округе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151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308,4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151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308,4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100,0%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34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3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"Развитие культуры  и искусства в городском округе 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344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583,9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344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578,4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100,0%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55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4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«Развитие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жилищно-коммунального и дорожного хозяйства, организации благоустройства территории и повышения энергетической эффективности в городском округе 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521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933,4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506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086,4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96,9%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48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5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"Молодежь Свердловской области на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территории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городского округа 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10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330,1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10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330,1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100,0%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757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6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«Управление муниципальными финансами городского округа 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15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742,3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15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644,9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99,4%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77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7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"Развитие субъектов малого и среднего предпринимательства в городском округе 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Лог"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0,0%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48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8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"Поддержка социально ориентированных некоммерческих организаций в городском округе 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Лог"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364,0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364,0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100,0%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9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"Выполнение муниципальных функций, переданных государственных полномочий и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обеспечение деятельности Администрации городского округа  Сухой Лог"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284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575,4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270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176,0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94,9%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10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«Управление и распоряжение</a:t>
                      </a:r>
                      <a:r>
                        <a:rPr lang="ru-RU" sz="10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муниципальной  собственностью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городского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округа 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Сухой Лог"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20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578,5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20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376,7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99,0%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11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«Обеспечение безопасности жизнедеятельности  населения городского округа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30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457,1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30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205,9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99,2%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374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12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программа «Реализация основных направлений государственной политики в строительном комплексе  городского  округа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559,2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559,2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100,0%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13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«Экология и природопользование</a:t>
                      </a:r>
                      <a:r>
                        <a:rPr lang="ru-RU" sz="10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на территории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городского округа</a:t>
                      </a:r>
                      <a:r>
                        <a:rPr lang="ru-RU" sz="10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Сухой 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7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682,2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5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704,2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74,3%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14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«Обеспечение доступным жильем малоимущих граждан, молодых семей, а также граждан, проживающих на сельских территориях, на территории городского округа Сухой 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10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437,2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10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437,1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100,0%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5529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15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Муниципальная программа "Формирование современной городской среды в городском округе Сухой Лог до 2030 года"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44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572,2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44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088,4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98,9%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6705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 </a:t>
                      </a:r>
                      <a:r>
                        <a:rPr lang="ru-RU" sz="10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ИТОГО: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3 350 150,8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3 301 012,6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98,5%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241390"/>
            <a:ext cx="8352928" cy="320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Информация по исполнению муниципальных программ за </a:t>
            </a:r>
            <a:r>
              <a:rPr lang="ru-RU" sz="20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2024 </a:t>
            </a:r>
            <a:r>
              <a:rPr lang="ru-RU" sz="20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год</a:t>
            </a:r>
            <a:endParaRPr lang="ru-RU" sz="2000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16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внобедренный треугольник 9"/>
          <p:cNvSpPr/>
          <p:nvPr/>
        </p:nvSpPr>
        <p:spPr>
          <a:xfrm>
            <a:off x="395536" y="901938"/>
            <a:ext cx="6264696" cy="5616624"/>
          </a:xfrm>
          <a:prstGeom prst="triangle">
            <a:avLst>
              <a:gd name="adj" fmla="val 4808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78739" y="1003374"/>
            <a:ext cx="4183880" cy="6300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Муниципальная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программа  «Развитие системы образования в городском округе Сухой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Лог»</a:t>
            </a:r>
            <a:endParaRPr lang="ru-RU" sz="12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0007" y="3602773"/>
            <a:ext cx="4174087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ru-RU" sz="1200" dirty="0"/>
              <a:t>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Муниципальная программа «Выполнение муниципальных  функций, переданных государственных полномочий и обеспечение деятельности Администрации городского округа  Сухой Лог»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78739" y="2773306"/>
            <a:ext cx="4183880" cy="6405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Муниципальная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программа  «Развитие культуры  и искусства в городском округе Сухой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Лог»</a:t>
            </a:r>
            <a:endParaRPr lang="ru-RU" sz="1200" i="1" dirty="0">
              <a:solidFill>
                <a:schemeClr val="tx1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8739" y="4771165"/>
            <a:ext cx="4174088" cy="6499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Муниципальная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программа  «Развитие физической культуры и спорта в городском округе Сухой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Лог»</a:t>
            </a:r>
            <a:endParaRPr lang="ru-RU" sz="1200" i="1" dirty="0">
              <a:solidFill>
                <a:schemeClr val="tx1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580779" y="188640"/>
            <a:ext cx="8095679" cy="792088"/>
          </a:xfrm>
        </p:spPr>
        <p:txBody>
          <a:bodyPr anchor="t"/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2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Одними из наиболее финансовоёмких </a:t>
            </a:r>
            <a:br>
              <a:rPr lang="ru-RU" sz="22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муниципальных программ являются следующие:</a:t>
            </a:r>
            <a:endParaRPr lang="ru-RU" sz="2200" b="1" dirty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0211" y="5661248"/>
            <a:ext cx="4183880" cy="7359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Муниципальная программа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«Формирование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современной городской среды в городском округе Сухой Лог до 2030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года»</a:t>
            </a:r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103077" y="980924"/>
            <a:ext cx="1121051" cy="71350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1 890 152,8</a:t>
            </a:r>
            <a:endParaRPr lang="ru-RU" sz="1400" b="1" dirty="0">
              <a:solidFill>
                <a:srgbClr val="00000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089614" y="3721327"/>
            <a:ext cx="1114593" cy="7157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>
                <a:solidFill>
                  <a:srgbClr val="000000"/>
                </a:solidFill>
                <a:latin typeface="Liberation Serif" panose="02020603050405020304" pitchFamily="18" charset="0"/>
              </a:rPr>
              <a:t>270 176,0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089613" y="2744772"/>
            <a:ext cx="1114595" cy="697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344 578,4</a:t>
            </a:r>
            <a:endParaRPr lang="ru-RU" sz="1400" b="1" dirty="0">
              <a:solidFill>
                <a:srgbClr val="00000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94803" y="4653139"/>
            <a:ext cx="1109404" cy="7679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151 308,4</a:t>
            </a:r>
            <a:endParaRPr lang="ru-RU" sz="1400" b="1" dirty="0">
              <a:solidFill>
                <a:srgbClr val="00000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095548" y="1812935"/>
            <a:ext cx="1128581" cy="7412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>
                <a:solidFill>
                  <a:srgbClr val="000000"/>
                </a:solidFill>
                <a:latin typeface="Liberation Serif" panose="02020603050405020304" pitchFamily="18" charset="0"/>
              </a:rPr>
              <a:t>506 086,4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 useBgFill="1">
        <p:nvSpPr>
          <p:cNvPr id="27" name="Прямоугольник 26"/>
          <p:cNvSpPr/>
          <p:nvPr/>
        </p:nvSpPr>
        <p:spPr>
          <a:xfrm>
            <a:off x="6432031" y="2598302"/>
            <a:ext cx="2520280" cy="32137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7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b="1" dirty="0" smtClean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Информация по исполнению данных муниципальных программ в разрезе основных направлений за 2024 год представлена далее</a:t>
            </a:r>
            <a:endParaRPr lang="ru-RU" sz="1700" b="1" dirty="0">
              <a:solidFill>
                <a:schemeClr val="accent2">
                  <a:lumMod val="75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8739" y="1725371"/>
            <a:ext cx="4174088" cy="9164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Муниципальная программа  «Развитие жилищно-коммунального и дорожного хозяйства, организации благоустройства и повышения энергетической эффективности в городском округе Сухой Лог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»</a:t>
            </a:r>
            <a:endParaRPr lang="ru-RU" sz="12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94804" y="5661249"/>
            <a:ext cx="1128581" cy="73593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44 088,4</a:t>
            </a:r>
            <a:endParaRPr lang="ru-RU" sz="1400" b="1" dirty="0">
              <a:solidFill>
                <a:srgbClr val="00000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</p:spTree>
    <p:extLst>
      <p:ext uri="{BB962C8B-B14F-4D97-AF65-F5344CB8AC3E}">
        <p14:creationId xmlns:p14="http://schemas.microsoft.com/office/powerpoint/2010/main" val="252460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:\Documents and Settings\Светлана\Local Settings\Temporary Internet Files\Content.IE5\V3PBZLOW\plas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099" y="3724596"/>
            <a:ext cx="1857388" cy="142876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9939" name="Picture 3" descr="C:\Documents and Settings\Светлана\Local Settings\Temporary Internet Files\Content.IE5\V3PBZLOW\32-shkola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5841" y="3685944"/>
            <a:ext cx="1928827" cy="142876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9942" name="Picture 6" descr="C:\Documents and Settings\Светлана\Local Settings\Temporary Internet Files\Content.IE5\Y9VG143M\molodej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0936" y="3699399"/>
            <a:ext cx="1928827" cy="143350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9960" name="Picture 24" descr="C:\Documents and Settings\Светлана\Local Settings\Temporary Internet Files\Content.IE5\OB7FQKXD\reclutamiento3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3735" y="3699399"/>
            <a:ext cx="2000264" cy="142876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8" name="Скругленный прямоугольник 27"/>
          <p:cNvSpPr/>
          <p:nvPr/>
        </p:nvSpPr>
        <p:spPr>
          <a:xfrm>
            <a:off x="368380" y="5013178"/>
            <a:ext cx="1395309" cy="1656182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1400" b="1" dirty="0" smtClean="0">
              <a:latin typeface="Cambria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Дошкольное образование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34,2%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(683 434,7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тыс. руб.)</a:t>
            </a:r>
            <a:endParaRPr lang="ru-RU" sz="12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916477" y="5026306"/>
            <a:ext cx="1509627" cy="1643054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Общее образование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55,2%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(1 104 232,4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тыс. руб.)</a:t>
            </a:r>
            <a:endParaRPr lang="ru-RU" sz="12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481341" y="5033790"/>
            <a:ext cx="1558099" cy="1655719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1400" b="1" u="sng" dirty="0" smtClean="0">
              <a:solidFill>
                <a:srgbClr val="0070C0"/>
              </a:solidFill>
              <a:latin typeface="Cambria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Молодежная политика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0,5%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(10 185,1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тыс. руб.)</a:t>
            </a:r>
            <a:endParaRPr lang="ru-RU" sz="12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308304" y="5013178"/>
            <a:ext cx="1570957" cy="1656182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1400" b="1" dirty="0" smtClean="0">
              <a:latin typeface="Cambria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Другие вопросы в области образования,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4,0%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(81 681,0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тыс. руб.)</a:t>
            </a:r>
            <a:endParaRPr lang="ru-RU" sz="12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6577" y="236810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Liberation Serif" panose="02020603050405020304" pitchFamily="18" charset="0"/>
              </a:rPr>
              <a:t>Структура системы образования городского округа Сухой Лог состоит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из </a:t>
            </a:r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32 </a:t>
            </a:r>
            <a:r>
              <a:rPr lang="ru-RU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муниципальных учреждений образования: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3905" y="1253684"/>
            <a:ext cx="2781787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u="sng" dirty="0">
                <a:solidFill>
                  <a:srgbClr val="002060"/>
                </a:solidFill>
                <a:latin typeface="Liberation Serif" panose="02020603050405020304" pitchFamily="18" charset="0"/>
              </a:rPr>
              <a:t>дошкольное образование </a:t>
            </a:r>
            <a:endParaRPr lang="ru-RU" u="sng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14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учреждений</a:t>
            </a:r>
          </a:p>
          <a:p>
            <a:pPr algn="ctr"/>
            <a:endParaRPr lang="ru-RU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ctr"/>
            <a:endParaRPr lang="ru-RU" dirty="0">
              <a:latin typeface="Liberation Serif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5800" y="1256600"/>
            <a:ext cx="2790273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u="sng" dirty="0">
                <a:solidFill>
                  <a:srgbClr val="002060"/>
                </a:solidFill>
                <a:latin typeface="Liberation Serif" panose="02020603050405020304" pitchFamily="18" charset="0"/>
              </a:rPr>
              <a:t>общее </a:t>
            </a:r>
            <a:r>
              <a:rPr lang="ru-RU" u="sng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образование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13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учреждений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3905" y="2506991"/>
            <a:ext cx="2781787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u="sng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дополнительное образование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3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учреждения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65547" y="1260945"/>
            <a:ext cx="2613716" cy="1281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прочие учреждения </a:t>
            </a:r>
            <a:r>
              <a:rPr lang="ru-RU" u="sng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образования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2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учреждения </a:t>
            </a:r>
          </a:p>
          <a:p>
            <a:pPr algn="ctr"/>
            <a:r>
              <a:rPr lang="ru-RU" sz="11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(- МКУ «Управление образования»  </a:t>
            </a:r>
          </a:p>
          <a:p>
            <a:pPr algn="ctr"/>
            <a:r>
              <a:rPr lang="ru-RU" sz="11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- МБУ «ГМЦ») </a:t>
            </a:r>
            <a:endParaRPr lang="ru-RU" sz="1100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6732" y="2601733"/>
            <a:ext cx="51126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</a:rPr>
              <a:t>- </a:t>
            </a:r>
            <a:r>
              <a:rPr lang="ru-RU" sz="14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МАУ ДО «Центр дополнительного образования» 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- МБУ ДО «Сухоложская детская музыкальная школа</a:t>
            </a:r>
            <a:r>
              <a:rPr lang="ru-RU" sz="14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»</a:t>
            </a:r>
            <a:endParaRPr lang="ru-RU" sz="1400" b="1" dirty="0">
              <a:solidFill>
                <a:srgbClr val="002060"/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- МБУ ДО «Сухоложская детская школа искусств №1</a:t>
            </a:r>
            <a:r>
              <a:rPr lang="ru-RU" sz="14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»</a:t>
            </a:r>
            <a:endParaRPr lang="ru-RU" sz="14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181760" y="2780930"/>
            <a:ext cx="432107" cy="375457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1518971" y="897047"/>
            <a:ext cx="411656" cy="366339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4465107" y="887345"/>
            <a:ext cx="411656" cy="366339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низ 21"/>
          <p:cNvSpPr/>
          <p:nvPr/>
        </p:nvSpPr>
        <p:spPr>
          <a:xfrm>
            <a:off x="7366575" y="897047"/>
            <a:ext cx="411656" cy="366339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04100" y="874480"/>
            <a:ext cx="8418463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3697364" y="5028326"/>
            <a:ext cx="1535485" cy="165161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Дополни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тельное образование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6,0%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(119 290,9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тыс. руб.)</a:t>
            </a:r>
            <a:endParaRPr lang="ru-RU" sz="12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14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2"/>
          <p:cNvSpPr>
            <a:spLocks noChangeArrowheads="1"/>
          </p:cNvSpPr>
          <p:nvPr/>
        </p:nvSpPr>
        <p:spPr bwMode="auto">
          <a:xfrm>
            <a:off x="572417" y="404666"/>
            <a:ext cx="8136904" cy="6155531"/>
          </a:xfrm>
          <a:prstGeom prst="rect">
            <a:avLst/>
          </a:prstGeom>
          <a:noFill/>
          <a:ln w="28575">
            <a:noFill/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altLang="ru-RU" dirty="0" smtClean="0"/>
              <a:t> </a:t>
            </a:r>
            <a:r>
              <a:rPr lang="ru-RU" altLang="ru-RU" sz="2800" b="1" dirty="0">
                <a:solidFill>
                  <a:srgbClr val="002060"/>
                </a:solidFill>
                <a:latin typeface="Liberation Serif" panose="02020603050405020304" pitchFamily="18" charset="0"/>
                <a:cs typeface="Aharoni" pitchFamily="2" charset="-79"/>
              </a:rPr>
              <a:t>Уважаемые жители </a:t>
            </a:r>
            <a:r>
              <a:rPr lang="ru-RU" altLang="ru-RU" sz="28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Aharoni" pitchFamily="2" charset="-79"/>
              </a:rPr>
              <a:t>городского округа!</a:t>
            </a:r>
            <a:endParaRPr lang="ru-RU" altLang="ru-RU" sz="2800" b="1" dirty="0">
              <a:solidFill>
                <a:srgbClr val="002060"/>
              </a:solidFill>
              <a:latin typeface="Liberation Serif" panose="02020603050405020304" pitchFamily="18" charset="0"/>
              <a:cs typeface="Aharoni" pitchFamily="2" charset="-79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28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Aharoni" pitchFamily="2" charset="-79"/>
              </a:rPr>
              <a:t>     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Представляем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вам в краткой и доступной форме основные параметры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исполнения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бюджета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городского округа Сухой Лог за 2024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год.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         Здесь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наиболее полно предоставлена информация о расходовании средств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бюджета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образовании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жилищно–коммунальном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хозяйстве и в сфере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социальной поддержки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граждан.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Представлена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информация о расходах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бюджетных средств на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детские сады,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школы, физическую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культуру и спорт, дорожное хозяйство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          Представленная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информация предназначена для широкого круга пользователей и будет интересна и полезна как студентам, педагогам,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молодым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семьям, так и муниципальным служащим, пенсионерам и другим категориям населения, так как бюджет городского округа затрагивает интересы каждого жителя Сухого Лога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endParaRPr lang="ru-RU" altLang="ru-RU" sz="16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  <a:buFont typeface="Wingdings 2" pitchFamily="18" charset="2"/>
              <a:buNone/>
            </a:pPr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Мы </a:t>
            </a: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постарались в доступной и понятной форме для граждан показать</a:t>
            </a:r>
          </a:p>
          <a:p>
            <a:pPr algn="r">
              <a:lnSpc>
                <a:spcPct val="150000"/>
              </a:lnSpc>
              <a:buFont typeface="Wingdings 2" pitchFamily="18" charset="2"/>
              <a:buNone/>
            </a:pP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основные показатели бюджета городского округа</a:t>
            </a:r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...</a:t>
            </a:r>
          </a:p>
          <a:p>
            <a:pPr algn="just" eaLnBrk="1" hangingPunct="1"/>
            <a:endParaRPr lang="ru-RU" altLang="ru-RU" sz="1600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4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523708835"/>
              </p:ext>
            </p:extLst>
          </p:nvPr>
        </p:nvGraphicFramePr>
        <p:xfrm>
          <a:off x="5357863" y="962412"/>
          <a:ext cx="3487223" cy="167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5128435" y="629645"/>
            <a:ext cx="3832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Расходы по программе за 2022-2024 гг. (тыс. руб.)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5357865" y="952808"/>
            <a:ext cx="3487223" cy="9604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94682" y="188641"/>
            <a:ext cx="8155180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"/>
            <a:r>
              <a:rPr lang="ru-RU" sz="20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МП </a:t>
            </a:r>
            <a:r>
              <a:rPr lang="ru-RU" sz="2000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«Развитие системы </a:t>
            </a:r>
            <a:r>
              <a:rPr lang="ru-RU" sz="20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образования в </a:t>
            </a:r>
            <a:r>
              <a:rPr lang="ru-RU" sz="2000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городском округе </a:t>
            </a:r>
            <a:r>
              <a:rPr lang="ru-RU" sz="20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Лог»</a:t>
            </a:r>
            <a:endParaRPr lang="ru-RU" sz="2000" b="1" i="1" dirty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0905" y="620690"/>
            <a:ext cx="5195653" cy="2637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     Подпрограмма:</a:t>
            </a:r>
          </a:p>
          <a:p>
            <a:pPr marL="228600" indent="-228600">
              <a:lnSpc>
                <a:spcPct val="130000"/>
              </a:lnSpc>
              <a:buAutoNum type="arabicPeriod"/>
            </a:pP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Дошкольное образование  в го Сухой Лог </a:t>
            </a:r>
            <a:r>
              <a:rPr lang="ru-RU" sz="1150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– 679 829,2 тыс. руб.</a:t>
            </a:r>
          </a:p>
          <a:p>
            <a:pPr marL="228600" indent="-228600">
              <a:lnSpc>
                <a:spcPct val="130000"/>
              </a:lnSpc>
              <a:buAutoNum type="arabicPeriod"/>
            </a:pP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Развитие общего образования в го Сухой Лог </a:t>
            </a:r>
            <a:r>
              <a:rPr lang="ru-RU" sz="1150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– 1 160 560,9 тыс. руб.</a:t>
            </a:r>
          </a:p>
          <a:p>
            <a:pPr marL="228600" indent="-228600">
              <a:lnSpc>
                <a:spcPct val="130000"/>
              </a:lnSpc>
              <a:buAutoNum type="arabicPeriod"/>
            </a:pP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Развитие дополнительного образования в го Сухой Лог </a:t>
            </a:r>
            <a:r>
              <a:rPr lang="ru-RU" sz="1150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– 27 251,3 тыс. руб</a:t>
            </a: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pPr marL="228600" indent="-228600">
              <a:lnSpc>
                <a:spcPct val="130000"/>
              </a:lnSpc>
              <a:buFontTx/>
              <a:buAutoNum type="arabicPeriod"/>
            </a:pPr>
            <a:r>
              <a:rPr lang="ru-RU" sz="1150" dirty="0">
                <a:solidFill>
                  <a:srgbClr val="002060"/>
                </a:solidFill>
                <a:latin typeface="Liberation Serif" panose="02020603050405020304" pitchFamily="18" charset="0"/>
              </a:rPr>
              <a:t>Развитие деятельности в сфере организации и обеспечения отдыха </a:t>
            </a:r>
            <a:endParaRPr lang="ru-RU" sz="1150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150" dirty="0">
                <a:solidFill>
                  <a:srgbClr val="002060"/>
                </a:solidFill>
                <a:latin typeface="Liberation Serif" panose="02020603050405020304" pitchFamily="18" charset="0"/>
              </a:rPr>
              <a:t> </a:t>
            </a:r>
            <a:r>
              <a:rPr lang="ru-RU" sz="115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    и </a:t>
            </a:r>
            <a:r>
              <a:rPr lang="ru-RU" sz="1150" dirty="0">
                <a:solidFill>
                  <a:srgbClr val="002060"/>
                </a:solidFill>
                <a:latin typeface="Liberation Serif" panose="02020603050405020304" pitchFamily="18" charset="0"/>
              </a:rPr>
              <a:t>оздоровления детей в </a:t>
            </a:r>
            <a:r>
              <a:rPr lang="ru-RU" sz="115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го Сухой Лог </a:t>
            </a:r>
            <a:r>
              <a:rPr lang="ru-RU" sz="115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– 28 235,8 тыс. руб.</a:t>
            </a:r>
          </a:p>
          <a:p>
            <a:pPr marL="228600" indent="-228600">
              <a:lnSpc>
                <a:spcPct val="130000"/>
              </a:lnSpc>
              <a:buAutoNum type="arabicPeriod" startAt="5"/>
            </a:pPr>
            <a:r>
              <a:rPr lang="ru-RU" sz="115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Обеспечение </a:t>
            </a:r>
            <a:r>
              <a:rPr lang="ru-RU" sz="1150" dirty="0">
                <a:solidFill>
                  <a:srgbClr val="002060"/>
                </a:solidFill>
                <a:latin typeface="Liberation Serif" panose="02020603050405020304" pitchFamily="18" charset="0"/>
              </a:rPr>
              <a:t>реализации муниципальной программы </a:t>
            </a:r>
            <a:endParaRPr lang="ru-RU" sz="1150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15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     «Развитие </a:t>
            </a:r>
            <a:r>
              <a:rPr lang="ru-RU" sz="1150" dirty="0">
                <a:solidFill>
                  <a:srgbClr val="002060"/>
                </a:solidFill>
                <a:latin typeface="Liberation Serif" panose="02020603050405020304" pitchFamily="18" charset="0"/>
              </a:rPr>
              <a:t>системы </a:t>
            </a:r>
            <a:r>
              <a:rPr lang="ru-RU" sz="115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образования </a:t>
            </a:r>
            <a:r>
              <a:rPr lang="ru-RU" sz="1150" dirty="0">
                <a:solidFill>
                  <a:srgbClr val="002060"/>
                </a:solidFill>
                <a:latin typeface="Liberation Serif" panose="02020603050405020304" pitchFamily="18" charset="0"/>
              </a:rPr>
              <a:t>в </a:t>
            </a:r>
            <a:r>
              <a:rPr lang="ru-RU" sz="115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го </a:t>
            </a:r>
            <a:r>
              <a:rPr lang="ru-RU" sz="1150" dirty="0">
                <a:solidFill>
                  <a:srgbClr val="002060"/>
                </a:solidFill>
                <a:latin typeface="Liberation Serif" panose="02020603050405020304" pitchFamily="18" charset="0"/>
              </a:rPr>
              <a:t>Сухой Лог</a:t>
            </a:r>
            <a:r>
              <a:rPr lang="ru-RU" sz="115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» </a:t>
            </a:r>
            <a:r>
              <a:rPr lang="ru-RU" sz="115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- 45 052,4 тыс. руб.</a:t>
            </a:r>
          </a:p>
          <a:p>
            <a:pPr>
              <a:lnSpc>
                <a:spcPct val="130000"/>
              </a:lnSpc>
            </a:pPr>
            <a:r>
              <a:rPr lang="ru-RU" sz="115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6.   Педагогические кадры 21 века </a:t>
            </a:r>
            <a:r>
              <a:rPr lang="ru-RU" sz="115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3 223,1 тыс. руб.</a:t>
            </a:r>
            <a:endParaRPr lang="ru-RU" sz="115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30000"/>
              </a:lnSpc>
            </a:pPr>
            <a:endParaRPr lang="ru-RU" sz="1200" dirty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marL="228600" indent="-228600">
              <a:buAutoNum type="arabicPeriod"/>
            </a:pPr>
            <a:endParaRPr lang="ru-RU" sz="1200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838444"/>
              </p:ext>
            </p:extLst>
          </p:nvPr>
        </p:nvGraphicFramePr>
        <p:xfrm>
          <a:off x="366095" y="2924944"/>
          <a:ext cx="8383767" cy="339132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222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94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Значения целевых показателей </a:t>
                      </a:r>
                      <a:r>
                        <a:rPr lang="ru-RU" sz="1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муниципальной программы</a:t>
                      </a:r>
                      <a:endParaRPr lang="ru-RU" sz="10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9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2024 год</a:t>
                      </a:r>
                      <a:endParaRPr lang="ru-RU" sz="9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Факт,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2024 год</a:t>
                      </a:r>
                      <a:endParaRPr lang="ru-RU" sz="9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2025 год</a:t>
                      </a:r>
                      <a:endParaRPr lang="ru-RU" sz="9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anose="02020603050405020304" pitchFamily="18" charset="0"/>
                        </a:rPr>
                        <a:t>Отношение численности детей в возрасте от 3 до 7 лет, которым предоставлена возможность получать услуги дошкольного образования в общей численности детей</a:t>
                      </a:r>
                      <a:r>
                        <a:rPr lang="ru-RU" sz="900" baseline="0" dirty="0" smtClean="0">
                          <a:latin typeface="Liberation Serif" panose="02020603050405020304" pitchFamily="18" charset="0"/>
                        </a:rPr>
                        <a:t> в возрасте 3-7 лет, скорректированной на численность детей в возрасте 5-7 лет, обучающихся в школе, %</a:t>
                      </a:r>
                      <a:endParaRPr lang="ru-RU" sz="9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anose="02020603050405020304" pitchFamily="18" charset="0"/>
                        </a:rPr>
                        <a:t>Охват детей школьного возраста в муниципальных</a:t>
                      </a:r>
                      <a:r>
                        <a:rPr lang="ru-RU" sz="900" baseline="0" dirty="0" smtClean="0">
                          <a:latin typeface="Liberation Serif" panose="02020603050405020304" pitchFamily="18" charset="0"/>
                        </a:rPr>
                        <a:t> о</a:t>
                      </a:r>
                      <a:r>
                        <a:rPr lang="ru-RU" sz="900" dirty="0" smtClean="0">
                          <a:latin typeface="Liberation Serif" panose="02020603050405020304" pitchFamily="18" charset="0"/>
                        </a:rPr>
                        <a:t>бщеобразовательных</a:t>
                      </a:r>
                      <a:r>
                        <a:rPr lang="ru-RU" sz="900" baseline="0" dirty="0" smtClean="0"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900" dirty="0" smtClean="0">
                          <a:latin typeface="Liberation Serif" panose="02020603050405020304" pitchFamily="18" charset="0"/>
                        </a:rPr>
                        <a:t>организациях городского округа Сухой Лог образовательными услугами в рамках государственного</a:t>
                      </a:r>
                      <a:r>
                        <a:rPr lang="ru-RU" sz="900" baseline="0" dirty="0" smtClean="0">
                          <a:latin typeface="Liberation Serif" panose="02020603050405020304" pitchFamily="18" charset="0"/>
                        </a:rPr>
                        <a:t> образовательного стандарта и федерального образовательного стандарта, %</a:t>
                      </a:r>
                      <a:endParaRPr lang="ru-RU" sz="9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anose="02020603050405020304" pitchFamily="18" charset="0"/>
                        </a:rPr>
                        <a:t>Доля</a:t>
                      </a:r>
                      <a:r>
                        <a:rPr lang="ru-RU" sz="900" baseline="0" dirty="0" smtClean="0">
                          <a:latin typeface="Liberation Serif" panose="02020603050405020304" pitchFamily="18" charset="0"/>
                        </a:rPr>
                        <a:t> детей-сирот и детей, оставшихся без попечения  родителей, обучающихся в муниципальных образовательных организациях, которым обеспечен бесплатный проезд на городском, пригородном, в сельской местности на внутрирайонном транспорте, а также бесплатный проезд один раз в год к месту жительства и обратно к месту учебы, %</a:t>
                      </a:r>
                      <a:endParaRPr lang="ru-RU" sz="9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anose="02020603050405020304" pitchFamily="18" charset="0"/>
                        </a:rPr>
                        <a:t>Доля детей,</a:t>
                      </a:r>
                      <a:r>
                        <a:rPr lang="ru-RU" sz="900" baseline="0" dirty="0" smtClean="0">
                          <a:latin typeface="Liberation Serif" panose="02020603050405020304" pitchFamily="18" charset="0"/>
                        </a:rPr>
                        <a:t> охваченных образовательными программами дополнительного образования детей, в общей численности детей и молодежи в возрасте от 5-18 лет, %</a:t>
                      </a:r>
                      <a:endParaRPr lang="ru-RU" sz="9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81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94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94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anose="02020603050405020304" pitchFamily="18" charset="0"/>
                        </a:rPr>
                        <a:t>Доля детей и подростков,</a:t>
                      </a:r>
                      <a:r>
                        <a:rPr lang="ru-RU" sz="900" baseline="0" dirty="0" smtClean="0">
                          <a:latin typeface="Liberation Serif" panose="02020603050405020304" pitchFamily="18" charset="0"/>
                        </a:rPr>
                        <a:t> получивших услуги по организации отдыха и оздоровления в санаторно-курортных учреждениях, загородных детских оздоровительных лагерях от общей численности детей школьного возраста, %</a:t>
                      </a:r>
                      <a:endParaRPr lang="ru-RU" sz="9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3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Liberation Serif" panose="02020603050405020304" pitchFamily="18" charset="0"/>
                        </a:rPr>
                        <a:t>Увеличение охвата отдыхом</a:t>
                      </a:r>
                      <a:r>
                        <a:rPr lang="ru-RU" sz="900" baseline="0" dirty="0" smtClean="0">
                          <a:latin typeface="Liberation Serif" panose="02020603050405020304" pitchFamily="18" charset="0"/>
                        </a:rPr>
                        <a:t> и оздоровлением детей, чел.</a:t>
                      </a:r>
                      <a:endParaRPr lang="ru-RU" sz="9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5 206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5 239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5420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229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Число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несовершеннолетних, трудоустроенных в летний период, чел.</a:t>
                      </a:r>
                      <a:endParaRPr lang="ru-RU" sz="9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94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94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115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21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3555" y="196048"/>
            <a:ext cx="585791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Дошкольное образование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2093" y="719268"/>
            <a:ext cx="5357851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Liberation Serif" panose="02020603050405020304" pitchFamily="18" charset="0"/>
                <a:cs typeface="Times New Roman" pitchFamily="18" charset="0"/>
              </a:rPr>
              <a:t>На территории городского округа в 2024 году осуществляли деятельность 14 муниципальных детских дошкольных образовательных учреждений, в том числе: 9 автономных и 5 бюджетных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983961"/>
              </p:ext>
            </p:extLst>
          </p:nvPr>
        </p:nvGraphicFramePr>
        <p:xfrm>
          <a:off x="477071" y="2174822"/>
          <a:ext cx="6039145" cy="197425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942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1900">
                <a:tc>
                  <a:txBody>
                    <a:bodyPr/>
                    <a:lstStyle/>
                    <a:p>
                      <a:endParaRPr lang="ru-RU" sz="12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Ед. изм.</a:t>
                      </a:r>
                      <a:endParaRPr lang="ru-RU" sz="10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2023 год   факт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2024 год план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2024 год   факт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37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Численность воспитанников ДОУ от 1,5 до 7 лет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человек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2 533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2 435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2 349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79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Расходы бюджета в расчете на 1 воспитанника</a:t>
                      </a:r>
                      <a:r>
                        <a:rPr lang="ru-RU" sz="1100" baseline="0" dirty="0" smtClean="0"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муниципальных ДОУ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тыс. руб.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235,8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283,8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291,0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891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Среднемесячная  заработная плата</a:t>
                      </a:r>
                      <a:r>
                        <a:rPr lang="ru-RU" sz="1100" baseline="0" dirty="0" smtClean="0">
                          <a:latin typeface="Liberation Serif" panose="02020603050405020304" pitchFamily="18" charset="0"/>
                        </a:rPr>
                        <a:t>  педагогических работников дошкольных образовательных учреждений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руб.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45 710,69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55 934,3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56 122,67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3970" name="Picture 2" descr="5108b4417efa6e44e449e4d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81" y="1988840"/>
            <a:ext cx="2071703" cy="145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023656430"/>
              </p:ext>
            </p:extLst>
          </p:nvPr>
        </p:nvGraphicFramePr>
        <p:xfrm>
          <a:off x="5713299" y="21053"/>
          <a:ext cx="3430703" cy="188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17861" y="4221088"/>
            <a:ext cx="630967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в рамках подпрограммы включают в том числе:</a:t>
            </a:r>
          </a:p>
          <a:p>
            <a:pPr>
              <a:lnSpc>
                <a:spcPct val="130000"/>
              </a:lnSpc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</a:rPr>
              <a:t>-    выполнение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задания в 14 дошкольных учреждениях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– 660 049,2 тыс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руб.;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1200" dirty="0" smtClean="0">
                <a:latin typeface="Liberation Serif" panose="02020603050405020304" pitchFamily="18" charset="0"/>
              </a:rPr>
              <a:t>проведение ремонтных работ в ДОУ (устройство </a:t>
            </a:r>
            <a:r>
              <a:rPr lang="ru-RU" sz="1200" dirty="0">
                <a:latin typeface="Liberation Serif" pitchFamily="18" charset="0"/>
              </a:rPr>
              <a:t>уличного освещения на игровых </a:t>
            </a:r>
            <a:r>
              <a:rPr lang="ru-RU" sz="1200" dirty="0" smtClean="0">
                <a:latin typeface="Liberation Serif" pitchFamily="18" charset="0"/>
              </a:rPr>
              <a:t>площадках, замена </a:t>
            </a:r>
            <a:r>
              <a:rPr lang="ru-RU" sz="1200" dirty="0">
                <a:latin typeface="Liberation Serif" pitchFamily="18" charset="0"/>
              </a:rPr>
              <a:t>окон в </a:t>
            </a:r>
            <a:r>
              <a:rPr lang="ru-RU" sz="1200" dirty="0" smtClean="0">
                <a:latin typeface="Liberation Serif" pitchFamily="18" charset="0"/>
              </a:rPr>
              <a:t>группе</a:t>
            </a:r>
            <a:r>
              <a:rPr lang="ru-RU" sz="1200" dirty="0" smtClean="0"/>
              <a:t>) </a:t>
            </a:r>
            <a:r>
              <a:rPr lang="ru-RU" sz="1200" dirty="0" smtClean="0">
                <a:latin typeface="Liberation Serif" panose="02020603050405020304" pitchFamily="18" charset="0"/>
              </a:rPr>
              <a:t>– 13 641,9 тыс. руб.;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1200" dirty="0">
                <a:latin typeface="Liberation Serif" pitchFamily="18" charset="0"/>
              </a:rPr>
              <a:t>проведение мероприятий по обеспечению антитеррористической защищенности объектов </a:t>
            </a:r>
            <a:r>
              <a:rPr lang="ru-RU" sz="1200" dirty="0" smtClean="0">
                <a:latin typeface="Liberation Serif" pitchFamily="18" charset="0"/>
              </a:rPr>
              <a:t>(</a:t>
            </a:r>
            <a:r>
              <a:rPr lang="ru-RU" sz="1200" dirty="0">
                <a:latin typeface="Liberation Serif" pitchFamily="18" charset="0"/>
              </a:rPr>
              <a:t>устройство ограждения территории МАДОУ № </a:t>
            </a:r>
            <a:r>
              <a:rPr lang="ru-RU" sz="1200" dirty="0" smtClean="0">
                <a:latin typeface="Liberation Serif" pitchFamily="18" charset="0"/>
              </a:rPr>
              <a:t>2) – 2 890,0 тыс. руб.;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1200" dirty="0" smtClean="0">
                <a:latin typeface="Liberation Serif" pitchFamily="18" charset="0"/>
              </a:rPr>
              <a:t>реализация проектов в </a:t>
            </a:r>
            <a:r>
              <a:rPr lang="ru-RU" sz="1200" dirty="0">
                <a:latin typeface="Liberation Serif" panose="02020603050405020304" pitchFamily="18" charset="0"/>
              </a:rPr>
              <a:t>рамках инициативного </a:t>
            </a:r>
            <a:r>
              <a:rPr lang="ru-RU" sz="1200" dirty="0" smtClean="0">
                <a:latin typeface="Liberation Serif" panose="02020603050405020304" pitchFamily="18" charset="0"/>
              </a:rPr>
              <a:t>бюджетирования  (</a:t>
            </a:r>
            <a:r>
              <a:rPr lang="ru-RU" sz="1200" dirty="0">
                <a:latin typeface="Liberation Serif" pitchFamily="18" charset="0"/>
              </a:rPr>
              <a:t>п</a:t>
            </a:r>
            <a:r>
              <a:rPr lang="ru-RU" sz="1200" dirty="0" smtClean="0">
                <a:latin typeface="Liberation Serif" pitchFamily="18" charset="0"/>
              </a:rPr>
              <a:t>риобретено </a:t>
            </a:r>
            <a:r>
              <a:rPr lang="ru-RU" sz="1200" dirty="0">
                <a:latin typeface="Liberation Serif" pitchFamily="18" charset="0"/>
              </a:rPr>
              <a:t>оборудование в ДОУ № 23 </a:t>
            </a:r>
            <a:r>
              <a:rPr lang="ru-RU" sz="1200" dirty="0" smtClean="0">
                <a:latin typeface="Liberation Serif" pitchFamily="18" charset="0"/>
              </a:rPr>
              <a:t> - конструкторы</a:t>
            </a:r>
            <a:r>
              <a:rPr lang="ru-RU" sz="1200" dirty="0">
                <a:latin typeface="Liberation Serif" pitchFamily="18" charset="0"/>
              </a:rPr>
              <a:t>, </a:t>
            </a:r>
            <a:r>
              <a:rPr lang="ru-RU" sz="1200" dirty="0" err="1">
                <a:latin typeface="Liberation Serif" pitchFamily="18" charset="0"/>
              </a:rPr>
              <a:t>квадрокоптер</a:t>
            </a:r>
            <a:r>
              <a:rPr lang="ru-RU" sz="1200" dirty="0">
                <a:latin typeface="Liberation Serif" pitchFamily="18" charset="0"/>
              </a:rPr>
              <a:t>, </a:t>
            </a:r>
            <a:r>
              <a:rPr lang="ru-RU" sz="1200" dirty="0" smtClean="0">
                <a:latin typeface="Liberation Serif" pitchFamily="18" charset="0"/>
              </a:rPr>
              <a:t>ноутбук, </a:t>
            </a:r>
            <a:r>
              <a:rPr lang="ru-RU" sz="1200" dirty="0">
                <a:latin typeface="Liberation Serif" pitchFamily="18" charset="0"/>
              </a:rPr>
              <a:t>в ДОУ № 43 </a:t>
            </a:r>
            <a:r>
              <a:rPr lang="ru-RU" sz="1200" dirty="0" smtClean="0">
                <a:latin typeface="Liberation Serif" pitchFamily="18" charset="0"/>
              </a:rPr>
              <a:t>-интерактивный </a:t>
            </a:r>
            <a:r>
              <a:rPr lang="ru-RU" sz="1200" dirty="0">
                <a:latin typeface="Liberation Serif" pitchFamily="18" charset="0"/>
              </a:rPr>
              <a:t>дисплей, ноутбуки, УМК, дидактический </a:t>
            </a:r>
            <a:r>
              <a:rPr lang="ru-RU" sz="1200" dirty="0" smtClean="0">
                <a:latin typeface="Liberation Serif" pitchFamily="18" charset="0"/>
              </a:rPr>
              <a:t>комплекс) – 1 000,0 тыс. руб.</a:t>
            </a:r>
            <a:endParaRPr lang="ru-RU" sz="1200" dirty="0">
              <a:latin typeface="Liberation Serif" panose="02020603050405020304" pitchFamily="18" charset="0"/>
            </a:endParaRPr>
          </a:p>
        </p:txBody>
      </p:sp>
      <p:pic>
        <p:nvPicPr>
          <p:cNvPr id="58370" name="Picture 2" descr="https://avatars.mds.yandex.net/i?id=2f6fb63ae37009b98a98559f0a92c4bddb197b38-5234808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407" y="3590047"/>
            <a:ext cx="2071703" cy="152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4" name="Picture 6" descr="https://hr.government-nnov.ru/render/storage/7f/3e/c52545c89cd2bf5f3de796447c7833b8cfc88d0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9" y="5229202"/>
            <a:ext cx="2071703" cy="136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01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4875" y="692698"/>
            <a:ext cx="60250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На территории городского округа Сухой Лог в 2024 году осуществляли деятельность  13 образовательных учреждений, из них 6 расположены в городе, 7 – в сельских населенных пунктах, в том числе: 6 бюджетных и 7 автономных учреждений</a:t>
            </a:r>
            <a:endParaRPr lang="ru-RU" sz="1600" b="1" dirty="0">
              <a:solidFill>
                <a:srgbClr val="00206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538721201"/>
              </p:ext>
            </p:extLst>
          </p:nvPr>
        </p:nvGraphicFramePr>
        <p:xfrm>
          <a:off x="6423668" y="260648"/>
          <a:ext cx="2520280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838335" y="761741"/>
            <a:ext cx="93610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1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725 405,1</a:t>
            </a:r>
            <a:endParaRPr lang="en-US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88641"/>
            <a:ext cx="554461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latin typeface="Liberation Serif" panose="02020603050405020304" pitchFamily="18" charset="0"/>
                <a:cs typeface="Times New Roman" pitchFamily="18" charset="0"/>
              </a:rPr>
              <a:t>Общее образование</a:t>
            </a:r>
            <a:endParaRPr lang="ru-RU" sz="3000" dirty="0">
              <a:latin typeface="Liberation Serif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850781"/>
              </p:ext>
            </p:extLst>
          </p:nvPr>
        </p:nvGraphicFramePr>
        <p:xfrm>
          <a:off x="2483768" y="2068775"/>
          <a:ext cx="6336704" cy="206313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4274">
                <a:tc>
                  <a:txBody>
                    <a:bodyPr/>
                    <a:lstStyle/>
                    <a:p>
                      <a:endParaRPr lang="ru-RU" sz="11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Ед. изм.</a:t>
                      </a:r>
                      <a:endParaRPr lang="ru-RU" sz="11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2023 год   факт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2024 год план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2024 год   факт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27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Численность обучающихся в муниципальных общеобразовательных учреждениях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человек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6 084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6 048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 5 951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23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Расходы бюджета на общее образование в расчете на 1 обучающегося в муниципальных общеобразовательных учреждениях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тыс.руб.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111,1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183,8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186,3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3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Среднемесячная  заработная плата</a:t>
                      </a:r>
                      <a:r>
                        <a:rPr lang="ru-RU" sz="1100" baseline="0" dirty="0" smtClean="0">
                          <a:latin typeface="Liberation Serif" panose="02020603050405020304" pitchFamily="18" charset="0"/>
                        </a:rPr>
                        <a:t> педагогических работников муниципальных общеобразовательных учреждений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рублей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49 444,50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60 065,81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60 487,63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339752" y="4221088"/>
            <a:ext cx="6624736" cy="2232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в рамках подпрограммы включают в том числе: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950" dirty="0" smtClean="0">
                <a:latin typeface="Liberation Serif" panose="02020603050405020304" pitchFamily="18" charset="0"/>
              </a:rPr>
              <a:t>выполнение </a:t>
            </a:r>
            <a:r>
              <a:rPr lang="ru-RU" sz="950" dirty="0">
                <a:latin typeface="Liberation Serif" panose="02020603050405020304" pitchFamily="18" charset="0"/>
              </a:rPr>
              <a:t>муниципального задания в </a:t>
            </a:r>
            <a:r>
              <a:rPr lang="ru-RU" sz="950" dirty="0" smtClean="0">
                <a:latin typeface="Liberation Serif" panose="02020603050405020304" pitchFamily="18" charset="0"/>
              </a:rPr>
              <a:t>13 муниципальных общеобразовательных учреждениях – 889 690,5 тыс</a:t>
            </a:r>
            <a:r>
              <a:rPr lang="ru-RU" sz="950" dirty="0">
                <a:latin typeface="Liberation Serif" panose="02020603050405020304" pitchFamily="18" charset="0"/>
              </a:rPr>
              <a:t>. руб</a:t>
            </a:r>
            <a:r>
              <a:rPr lang="ru-RU" sz="950" dirty="0" smtClean="0">
                <a:latin typeface="Liberation Serif" panose="02020603050405020304" pitchFamily="18" charset="0"/>
              </a:rPr>
              <a:t>.;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950" dirty="0" smtClean="0">
                <a:latin typeface="Liberation Serif" panose="02020603050405020304" pitchFamily="18" charset="0"/>
              </a:rPr>
              <a:t>субсидии на иные цели – 146 625,8 тыс. руб. (ремонтные работы в СОШ, горячее питание, классное руководство, бесплатный проезд детей –сирот, </a:t>
            </a:r>
            <a:r>
              <a:rPr lang="ru-RU" sz="950" dirty="0">
                <a:latin typeface="Liberation Serif" pitchFamily="18" charset="0"/>
              </a:rPr>
              <a:t>проведение мероприятий по обеспечению деятельности советников директора по </a:t>
            </a:r>
            <a:r>
              <a:rPr lang="ru-RU" sz="950" dirty="0" smtClean="0">
                <a:latin typeface="Liberation Serif" pitchFamily="18" charset="0"/>
              </a:rPr>
              <a:t>воспитанию и обеспечение деятельности советников и др.);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950" dirty="0" smtClean="0">
                <a:latin typeface="Liberation Serif" pitchFamily="18" charset="0"/>
              </a:rPr>
              <a:t>На </a:t>
            </a:r>
            <a:r>
              <a:rPr lang="ru-RU" sz="950" dirty="0">
                <a:latin typeface="Liberation Serif" panose="02020603050405020304" pitchFamily="18" charset="0"/>
              </a:rPr>
              <a:t>о</a:t>
            </a:r>
            <a:r>
              <a:rPr lang="ru-RU" sz="950" dirty="0" smtClean="0">
                <a:latin typeface="Liberation Serif" panose="02020603050405020304" pitchFamily="18" charset="0"/>
              </a:rPr>
              <a:t>беспечение </a:t>
            </a:r>
            <a:r>
              <a:rPr lang="ru-RU" sz="950" dirty="0">
                <a:latin typeface="Liberation Serif" panose="02020603050405020304" pitchFamily="18" charset="0"/>
              </a:rPr>
              <a:t>мероприятий по оборудованию спортивных площадок в общеобразовательных организациях за счет средств областного </a:t>
            </a:r>
            <a:r>
              <a:rPr lang="ru-RU" sz="950" dirty="0" smtClean="0">
                <a:latin typeface="Liberation Serif" panose="02020603050405020304" pitchFamily="18" charset="0"/>
              </a:rPr>
              <a:t>бюджета – 30 560,5 тыс. рублей;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950" dirty="0">
                <a:latin typeface="Liberation Serif" pitchFamily="18" charset="0"/>
              </a:rPr>
              <a:t>на капитальный ремонт здания спортивного зала МАОУ СОШ № 10 </a:t>
            </a:r>
            <a:r>
              <a:rPr lang="ru-RU" sz="950" dirty="0" smtClean="0">
                <a:latin typeface="Liberation Serif" pitchFamily="18" charset="0"/>
              </a:rPr>
              <a:t>в </a:t>
            </a:r>
            <a:r>
              <a:rPr lang="ru-RU" sz="950" dirty="0">
                <a:latin typeface="Liberation Serif" pitchFamily="18" charset="0"/>
              </a:rPr>
              <a:t>с. </a:t>
            </a:r>
            <a:r>
              <a:rPr lang="ru-RU" sz="950" dirty="0" smtClean="0">
                <a:latin typeface="Liberation Serif" pitchFamily="18" charset="0"/>
              </a:rPr>
              <a:t>Курьи - 25 </a:t>
            </a:r>
            <a:r>
              <a:rPr lang="ru-RU" sz="950" dirty="0">
                <a:latin typeface="Liberation Serif" pitchFamily="18" charset="0"/>
              </a:rPr>
              <a:t>216,96 </a:t>
            </a:r>
            <a:r>
              <a:rPr lang="ru-RU" sz="950" dirty="0" smtClean="0">
                <a:latin typeface="Liberation Serif" pitchFamily="18" charset="0"/>
              </a:rPr>
              <a:t>тыс. рублей;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950" dirty="0" smtClean="0">
                <a:latin typeface="Liberation Serif" pitchFamily="18" charset="0"/>
              </a:rPr>
              <a:t>на обустройство </a:t>
            </a:r>
            <a:r>
              <a:rPr lang="ru-RU" sz="950" dirty="0">
                <a:latin typeface="Liberation Serif" panose="02020603050405020304" pitchFamily="18" charset="0"/>
              </a:rPr>
              <a:t>территории спортивной площадки МБОУ ЗСОШ </a:t>
            </a:r>
            <a:r>
              <a:rPr lang="ru-RU" sz="950" dirty="0" smtClean="0">
                <a:latin typeface="Liberation Serif" panose="02020603050405020304" pitchFamily="18" charset="0"/>
              </a:rPr>
              <a:t>№8 в с. Знаменское  - 8 100,1 тыс. рублей;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950" dirty="0" smtClean="0">
                <a:latin typeface="Liberation Serif" panose="02020603050405020304" pitchFamily="18" charset="0"/>
              </a:rPr>
              <a:t>на </a:t>
            </a:r>
            <a:r>
              <a:rPr lang="ru-RU" sz="950" dirty="0">
                <a:latin typeface="Liberation Serif" pitchFamily="18" charset="0"/>
              </a:rPr>
              <a:t>создание и обеспечение функционирования центров образования естественно-научной и технологической направленностей </a:t>
            </a:r>
            <a:r>
              <a:rPr lang="ru-RU" sz="950" dirty="0" smtClean="0">
                <a:latin typeface="Liberation Serif" pitchFamily="18" charset="0"/>
              </a:rPr>
              <a:t>в </a:t>
            </a:r>
            <a:r>
              <a:rPr lang="ru-RU" sz="950" dirty="0">
                <a:latin typeface="Liberation Serif" pitchFamily="18" charset="0"/>
              </a:rPr>
              <a:t>сельской местности </a:t>
            </a:r>
            <a:r>
              <a:rPr lang="ru-RU" sz="950" dirty="0" smtClean="0">
                <a:latin typeface="Liberation Serif" pitchFamily="18" charset="0"/>
              </a:rPr>
              <a:t>(центр «Точка </a:t>
            </a:r>
            <a:r>
              <a:rPr lang="ru-RU" sz="950" dirty="0">
                <a:latin typeface="Liberation Serif" pitchFamily="18" charset="0"/>
              </a:rPr>
              <a:t>роста» в МБОУ СОШ № 6</a:t>
            </a:r>
            <a:r>
              <a:rPr lang="ru-RU" sz="950" dirty="0" smtClean="0">
                <a:latin typeface="Liberation Serif" pitchFamily="18" charset="0"/>
              </a:rPr>
              <a:t>) – 5 750,0 тыс. рублей.</a:t>
            </a:r>
          </a:p>
        </p:txBody>
      </p:sp>
      <p:pic>
        <p:nvPicPr>
          <p:cNvPr id="59396" name="Picture 4" descr="https://avatars.mds.yandex.net/i?id=c83d5fd482254a154a7523db0f41f252-5597167-images-thumbs&amp;ref=rim&amp;n=33&amp;w=225&amp;h=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645024"/>
            <a:ext cx="2143125" cy="14287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0" name="Picture 8" descr="https://avatars.mds.yandex.net/i?id=145e3a1246d84ad8a5846a0c000911ba72be2ca9-8282002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22" y="5246757"/>
            <a:ext cx="2174081" cy="14493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2" name="Picture 10" descr="https://avatars.mds.yandex.net/i?id=043bdb1ab6401f91ab423861d02e53975dfeca55-7543946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5" y="2046195"/>
            <a:ext cx="2134555" cy="14230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06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8" y="169477"/>
            <a:ext cx="6260167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Liberation Serif" panose="02020603050405020304" pitchFamily="18" charset="0"/>
                <a:cs typeface="Times New Roman" pitchFamily="18" charset="0"/>
              </a:rPr>
              <a:t>Дополнительное образование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71088968"/>
              </p:ext>
            </p:extLst>
          </p:nvPr>
        </p:nvGraphicFramePr>
        <p:xfrm>
          <a:off x="5953879" y="548681"/>
          <a:ext cx="2915816" cy="1727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11562" y="2818316"/>
            <a:ext cx="5459247" cy="59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Times New Roman" pitchFamily="18" charset="0"/>
              </a:rPr>
              <a:t>  Средства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Times New Roman" pitchFamily="18" charset="0"/>
              </a:rPr>
              <a:t>данной подпрограммы были направлены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endParaRPr lang="ru-RU" sz="1400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8" y="806548"/>
            <a:ext cx="5547793" cy="200726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10000"/>
              </a:lnSpc>
            </a:pPr>
            <a:endParaRPr lang="ru-RU" sz="14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sz="15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     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рамках подпрограммы «Развитие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дополнительного образования в городском округе Сухой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Лог» муниципальной программы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«Развитие системы образования в городском округе Сухой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Лог» свою деятельность осуществляет организация дополнительного образования детей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МАУ ДО «Центр дополнительного образования»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  <a:p>
            <a:pPr algn="just"/>
            <a:endParaRPr lang="ru-RU" sz="1400" u="sng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     </a:t>
            </a:r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r"/>
            <a:r>
              <a:rPr lang="ru-RU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 </a:t>
            </a: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120000"/>
              </a:lnSpc>
            </a:pPr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120000"/>
              </a:lnSpc>
            </a:pP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3042476037"/>
              </p:ext>
            </p:extLst>
          </p:nvPr>
        </p:nvGraphicFramePr>
        <p:xfrm>
          <a:off x="323531" y="3327888"/>
          <a:ext cx="6192687" cy="3255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0418" name="Picture 2" descr="https://avatars.mds.yandex.net/i?id=9d9dbd5de7b1c0b673dfad78873e28092ea4aacb-8193216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8" y="5373218"/>
            <a:ext cx="1993439" cy="132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0" name="Picture 4" descr="https://avatars.mds.yandex.net/i?id=61c147b47815b6469a4634c2f87fc2faea0fa9a6-3694487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583" y="3866204"/>
            <a:ext cx="1993439" cy="132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2" name="Picture 6" descr="https://avatars.mds.yandex.net/i?id=8626b181dbf2328cca1039f5d268fcfa657c88ab-8201030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929" y="2492898"/>
            <a:ext cx="1954091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53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http://im0-tub-ru.yandex.net/i?id=71088846-4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252" y="260648"/>
            <a:ext cx="2032667" cy="1402053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2467" name="Picture 3" descr="C:\Documents and Settings\Светлана\Local Settings\Temporary Internet Files\Content.IE5\Y9VG143M\DSCN0752 [1024x768]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039" y="3684937"/>
            <a:ext cx="2013303" cy="150019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7" name="Прямоугольник 3"/>
          <p:cNvSpPr>
            <a:spLocks noChangeArrowheads="1"/>
          </p:cNvSpPr>
          <p:nvPr/>
        </p:nvSpPr>
        <p:spPr bwMode="auto">
          <a:xfrm>
            <a:off x="2500301" y="163448"/>
            <a:ext cx="635798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1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Обеспечение отдыха и оздоровления </a:t>
            </a:r>
            <a:r>
              <a:rPr lang="ru-RU" sz="2100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детей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655639"/>
              </p:ext>
            </p:extLst>
          </p:nvPr>
        </p:nvGraphicFramePr>
        <p:xfrm>
          <a:off x="2408417" y="530257"/>
          <a:ext cx="6417679" cy="31546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107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7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8725">
                <a:tc rowSpan="2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itchFamily="18" charset="0"/>
                        </a:rPr>
                        <a:t>2023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Liberation Serif" pitchFamily="18" charset="0"/>
                        </a:rPr>
                        <a:t>факт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itchFamily="18" charset="0"/>
                        </a:rPr>
                        <a:t>2024 год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391">
                <a:tc vMerge="1">
                  <a:txBody>
                    <a:bodyPr/>
                    <a:lstStyle/>
                    <a:p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itchFamily="18" charset="0"/>
                        </a:rPr>
                        <a:t>факт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35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itchFamily="18" charset="0"/>
                        </a:rPr>
                        <a:t>Всего</a:t>
                      </a:r>
                      <a:r>
                        <a:rPr lang="ru-RU" sz="1100" baseline="0" dirty="0" smtClean="0">
                          <a:latin typeface="Liberation Serif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Liberation Serif" pitchFamily="18" charset="0"/>
                        </a:rPr>
                        <a:t>расходы на летнюю оздоровительную кампанию</a:t>
                      </a:r>
                      <a:r>
                        <a:rPr lang="ru-RU" sz="1100" baseline="0" dirty="0" smtClean="0">
                          <a:latin typeface="Liberation Serif" pitchFamily="18" charset="0"/>
                        </a:rPr>
                        <a:t>, в том числе: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itchFamily="18" charset="0"/>
                        </a:rPr>
                        <a:t>31 683,9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33 190,7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28 235,8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746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dirty="0" smtClean="0">
                          <a:latin typeface="Liberation Serif" pitchFamily="18" charset="0"/>
                        </a:rPr>
                        <a:t> за счет средств областного бюджета,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itchFamily="18" charset="0"/>
                        </a:rPr>
                        <a:t>19 764,4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19 996,0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15 842,3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746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dirty="0" smtClean="0">
                          <a:latin typeface="Liberation Serif" pitchFamily="18" charset="0"/>
                        </a:rPr>
                        <a:t> за счет средств местного бюджета,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itchFamily="18" charset="0"/>
                        </a:rPr>
                        <a:t>5 481,8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6 050,0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5 388,8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967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dirty="0" smtClean="0">
                          <a:latin typeface="Liberation Serif" pitchFamily="18" charset="0"/>
                        </a:rPr>
                        <a:t> Субвенции местным бюджетам на осуществление государственных полномочий Свердловской области по организации и обеспечению отдыха и оздоровления детей (за исключением детей-сирот и детей, оставшихся без попечения родителей, детей, находящихся в трудной жизненной ситуации) в учебное время, включая мероприятия по обеспечению безопасности их жизни и здоровья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itchFamily="18" charset="0"/>
                        </a:rPr>
                        <a:t>2 184,2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2 393,3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2 253,4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85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dirty="0" smtClean="0">
                          <a:latin typeface="Liberation Serif" pitchFamily="18" charset="0"/>
                        </a:rPr>
                        <a:t>Осуществление мероприятий на обеспечение отдыха отдельных категорий детей на побережье Черного моря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4 253,6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4 751,4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4 751,2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" name="Прямоугольник 14"/>
          <p:cNvSpPr>
            <a:spLocks noChangeArrowheads="1"/>
          </p:cNvSpPr>
          <p:nvPr/>
        </p:nvSpPr>
        <p:spPr bwMode="auto">
          <a:xfrm>
            <a:off x="179512" y="5216734"/>
            <a:ext cx="8784976" cy="16158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100" b="1" u="sng" dirty="0">
                <a:solidFill>
                  <a:schemeClr val="tx1"/>
                </a:solidFill>
                <a:latin typeface="Liberation Serif" pitchFamily="18" charset="0"/>
              </a:rPr>
              <a:t>Общее количество детей,  оздоровленных  за летний  период  -  3 339 человек:</a:t>
            </a:r>
            <a:endParaRPr lang="ru-RU" sz="1100" dirty="0">
              <a:solidFill>
                <a:schemeClr val="tx1"/>
              </a:solidFill>
              <a:latin typeface="Liberation Serif" pitchFamily="18" charset="0"/>
            </a:endParaRPr>
          </a:p>
          <a:p>
            <a:pPr lvl="0"/>
            <a:r>
              <a:rPr lang="ru-RU" sz="1080" dirty="0">
                <a:solidFill>
                  <a:schemeClr val="tx1"/>
                </a:solidFill>
                <a:latin typeface="Liberation Serif" pitchFamily="18" charset="0"/>
              </a:rPr>
              <a:t> в лагерях дневного пребывания – 2 228 человек;</a:t>
            </a:r>
          </a:p>
          <a:p>
            <a:pPr lvl="0"/>
            <a:r>
              <a:rPr lang="ru-RU" sz="1080" dirty="0">
                <a:solidFill>
                  <a:schemeClr val="tx1"/>
                </a:solidFill>
                <a:latin typeface="Liberation Serif" pitchFamily="18" charset="0"/>
              </a:rPr>
              <a:t> в загородных лагерях – 911 человек</a:t>
            </a:r>
          </a:p>
          <a:p>
            <a:pPr lvl="0"/>
            <a:r>
              <a:rPr lang="ru-RU" sz="1080" dirty="0">
                <a:solidFill>
                  <a:schemeClr val="tx1"/>
                </a:solidFill>
                <a:latin typeface="Liberation Serif" pitchFamily="18" charset="0"/>
              </a:rPr>
              <a:t> в детских санаториях – 200 человек</a:t>
            </a:r>
          </a:p>
          <a:p>
            <a:r>
              <a:rPr lang="ru-RU" sz="1080" dirty="0">
                <a:solidFill>
                  <a:schemeClr val="tx1"/>
                </a:solidFill>
                <a:latin typeface="Liberation Serif" pitchFamily="18" charset="0"/>
              </a:rPr>
              <a:t>- за счет средств областного бюджета 52 ребенка, из них 40 детей, чьи родители участники СВО, отдохнули на побережье Черного моря </a:t>
            </a:r>
            <a:r>
              <a:rPr lang="ru-RU" sz="1080" dirty="0" smtClean="0">
                <a:solidFill>
                  <a:schemeClr val="tx1"/>
                </a:solidFill>
                <a:latin typeface="Liberation Serif" pitchFamily="18" charset="0"/>
              </a:rPr>
              <a:t>в г.   Анапа, были оплачены </a:t>
            </a:r>
            <a:r>
              <a:rPr lang="ru-RU" sz="1080" dirty="0">
                <a:solidFill>
                  <a:schemeClr val="tx1"/>
                </a:solidFill>
                <a:latin typeface="Liberation Serif" pitchFamily="18" charset="0"/>
              </a:rPr>
              <a:t>проезд и путевки </a:t>
            </a:r>
            <a:r>
              <a:rPr lang="ru-RU" sz="1080" dirty="0" smtClean="0">
                <a:solidFill>
                  <a:schemeClr val="tx1"/>
                </a:solidFill>
                <a:latin typeface="Liberation Serif" pitchFamily="18" charset="0"/>
              </a:rPr>
              <a:t>на отдых в </a:t>
            </a:r>
            <a:r>
              <a:rPr lang="ru-RU" sz="1080" dirty="0">
                <a:solidFill>
                  <a:schemeClr val="tx1"/>
                </a:solidFill>
                <a:latin typeface="Liberation Serif" pitchFamily="18" charset="0"/>
              </a:rPr>
              <a:t>СОК «</a:t>
            </a:r>
            <a:r>
              <a:rPr lang="ru-RU" sz="1080" dirty="0" smtClean="0">
                <a:solidFill>
                  <a:schemeClr val="tx1"/>
                </a:solidFill>
                <a:latin typeface="Liberation Serif" pitchFamily="18" charset="0"/>
              </a:rPr>
              <a:t>Жемчужина»;</a:t>
            </a:r>
            <a:endParaRPr lang="ru-RU" sz="1080" dirty="0">
              <a:solidFill>
                <a:schemeClr val="tx1"/>
              </a:solidFill>
              <a:latin typeface="Liberation Serif" pitchFamily="18" charset="0"/>
            </a:endParaRPr>
          </a:p>
          <a:p>
            <a:r>
              <a:rPr lang="ru-RU" sz="1080" dirty="0">
                <a:solidFill>
                  <a:schemeClr val="tx1"/>
                </a:solidFill>
                <a:latin typeface="Liberation Serif" pitchFamily="18" charset="0"/>
              </a:rPr>
              <a:t>- за счет средств областного бюджета оздоровлены 65 детей в учебное время в Санатории «Курьи».</a:t>
            </a:r>
          </a:p>
          <a:p>
            <a:r>
              <a:rPr lang="ru-RU" sz="1080" dirty="0">
                <a:solidFill>
                  <a:schemeClr val="tx1"/>
                </a:solidFill>
                <a:latin typeface="Liberation Serif" pitchFamily="18" charset="0"/>
              </a:rPr>
              <a:t>Число несовершеннолетних граждан, трудоустроенных в летний период – 94  человека, </a:t>
            </a:r>
          </a:p>
          <a:p>
            <a:r>
              <a:rPr lang="ru-RU" sz="1080" dirty="0">
                <a:solidFill>
                  <a:schemeClr val="tx1"/>
                </a:solidFill>
                <a:latin typeface="Liberation Serif" pitchFamily="18" charset="0"/>
              </a:rPr>
              <a:t>планируемое количество – 94 </a:t>
            </a:r>
            <a:r>
              <a:rPr lang="ru-RU" sz="1080" dirty="0" smtClean="0">
                <a:solidFill>
                  <a:schemeClr val="tx1"/>
                </a:solidFill>
                <a:latin typeface="Liberation Serif" pitchFamily="18" charset="0"/>
              </a:rPr>
              <a:t>человека.</a:t>
            </a:r>
            <a:endParaRPr lang="ru-RU" sz="108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pic>
        <p:nvPicPr>
          <p:cNvPr id="58372" name="Picture 4" descr="https://www.tyr74.ru/images/ural/big363image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31" y="1916832"/>
            <a:ext cx="2003509" cy="15026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0" name="Picture 12" descr="https://i.incamp.ru/u/1/46/zarya-66-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417" y="3737163"/>
            <a:ext cx="2144137" cy="142593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2" name="Picture 14" descr="https://pp.userapi.com/c604629/v604629075/e9c8/6V0TYuMehp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8" y="3742611"/>
            <a:ext cx="2163788" cy="144252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96" name="Picture 28" descr="https://avatars.mds.yandex.net/get-altay/1899727/2a0000016e253f2a9d3ad299db286e0a20c4/XX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720" y="3771588"/>
            <a:ext cx="1871725" cy="140379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3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39952" y="332658"/>
            <a:ext cx="4739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Liberation Serif" pitchFamily="18" charset="0"/>
              </a:rPr>
              <a:t>Педагогические кадры 21 </a:t>
            </a:r>
            <a:r>
              <a:rPr lang="ru-RU" sz="2400" b="1" dirty="0" smtClean="0">
                <a:solidFill>
                  <a:schemeClr val="bg1"/>
                </a:solidFill>
                <a:latin typeface="Liberation Serif" pitchFamily="18" charset="0"/>
              </a:rPr>
              <a:t>века</a:t>
            </a:r>
            <a:endParaRPr lang="ru-RU" sz="2400" dirty="0">
              <a:solidFill>
                <a:schemeClr val="bg1"/>
              </a:solidFill>
              <a:latin typeface="Liberation Serif" pitchFamily="18" charset="0"/>
            </a:endParaRPr>
          </a:p>
        </p:txBody>
      </p:sp>
      <p:pic>
        <p:nvPicPr>
          <p:cNvPr id="61442" name="Picture 2" descr="https://avatars.mds.yandex.net/i?id=d552b42281e43236b6059b0c410b9ca5382957fd-10498726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1954531" cy="160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4" descr="http://ds3kogalym.ucoz.ru/kartinki/img_16196560259059-1-1024x5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742" y="4221088"/>
            <a:ext cx="2955511" cy="221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30769" y="822527"/>
            <a:ext cx="7917695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b="1" dirty="0" smtClean="0">
                <a:latin typeface="Liberation Serif" pitchFamily="18" charset="0"/>
              </a:rPr>
              <a:t>                                           В </a:t>
            </a:r>
            <a:r>
              <a:rPr lang="ru-RU" sz="1100" b="1" dirty="0">
                <a:latin typeface="Liberation Serif" pitchFamily="18" charset="0"/>
              </a:rPr>
              <a:t>рамках мероприятия </a:t>
            </a:r>
            <a:r>
              <a:rPr lang="ru-RU" sz="1100" i="1" dirty="0">
                <a:latin typeface="Liberation Serif" pitchFamily="18" charset="0"/>
              </a:rPr>
              <a:t>«Меры, направленные на обеспечение </a:t>
            </a:r>
            <a:r>
              <a:rPr lang="ru-RU" sz="1100" i="1" dirty="0" smtClean="0">
                <a:latin typeface="Liberation Serif" pitchFamily="18" charset="0"/>
              </a:rPr>
              <a:t>квалифицированными педагогическими</a:t>
            </a:r>
          </a:p>
          <a:p>
            <a:pPr lvl="0"/>
            <a:r>
              <a:rPr lang="ru-RU" sz="1100" i="1" dirty="0">
                <a:latin typeface="Liberation Serif" pitchFamily="18" charset="0"/>
              </a:rPr>
              <a:t> </a:t>
            </a:r>
            <a:r>
              <a:rPr lang="ru-RU" sz="1100" i="1" dirty="0" smtClean="0">
                <a:latin typeface="Liberation Serif" pitchFamily="18" charset="0"/>
              </a:rPr>
              <a:t>                                          кадрами </a:t>
            </a:r>
            <a:r>
              <a:rPr lang="ru-RU" sz="1100" i="1" dirty="0">
                <a:latin typeface="Liberation Serif" pitchFamily="18" charset="0"/>
              </a:rPr>
              <a:t>муниципальные образовательные учреждения, подведомственные Управлению </a:t>
            </a:r>
            <a:r>
              <a:rPr lang="ru-RU" sz="1100" i="1" dirty="0" smtClean="0">
                <a:latin typeface="Liberation Serif" pitchFamily="18" charset="0"/>
              </a:rPr>
              <a:t>образования</a:t>
            </a:r>
          </a:p>
          <a:p>
            <a:pPr lvl="0"/>
            <a:r>
              <a:rPr lang="ru-RU" sz="1100" i="1" dirty="0">
                <a:latin typeface="Liberation Serif" pitchFamily="18" charset="0"/>
              </a:rPr>
              <a:t> </a:t>
            </a:r>
            <a:r>
              <a:rPr lang="ru-RU" sz="1100" i="1" dirty="0" smtClean="0">
                <a:latin typeface="Liberation Serif" pitchFamily="18" charset="0"/>
              </a:rPr>
              <a:t>                                         Администрации </a:t>
            </a:r>
            <a:r>
              <a:rPr lang="ru-RU" sz="1100" i="1" dirty="0">
                <a:latin typeface="Liberation Serif" pitchFamily="18" charset="0"/>
              </a:rPr>
              <a:t>городского округа Сухой Лог</a:t>
            </a:r>
            <a:r>
              <a:rPr lang="ru-RU" sz="1100" i="1" dirty="0" smtClean="0">
                <a:latin typeface="Liberation Serif" pitchFamily="18" charset="0"/>
              </a:rPr>
              <a:t>»</a:t>
            </a:r>
            <a:r>
              <a:rPr lang="ru-RU" sz="1100" dirty="0" smtClean="0">
                <a:latin typeface="Liberation Serif" pitchFamily="18" charset="0"/>
              </a:rPr>
              <a:t>:</a:t>
            </a:r>
          </a:p>
          <a:p>
            <a:pPr lvl="0"/>
            <a:r>
              <a:rPr lang="ru-RU" sz="1100" dirty="0">
                <a:latin typeface="Liberation Serif" pitchFamily="18" charset="0"/>
              </a:rPr>
              <a:t> </a:t>
            </a:r>
            <a:r>
              <a:rPr lang="ru-RU" sz="1100" dirty="0" smtClean="0">
                <a:latin typeface="Liberation Serif" pitchFamily="18" charset="0"/>
              </a:rPr>
              <a:t>                                 </a:t>
            </a:r>
          </a:p>
          <a:p>
            <a:pPr lvl="0"/>
            <a:r>
              <a:rPr lang="ru-RU" sz="1100" dirty="0" smtClean="0">
                <a:latin typeface="Liberation Serif" pitchFamily="18" charset="0"/>
              </a:rPr>
              <a:t>                             -  выплачена стипендия 27 студентам педагогических колледжей, педагогических университетов из средств </a:t>
            </a:r>
          </a:p>
          <a:p>
            <a:pPr lvl="0"/>
            <a:r>
              <a:rPr lang="ru-RU" sz="1100" dirty="0" smtClean="0">
                <a:latin typeface="Liberation Serif" pitchFamily="18" charset="0"/>
              </a:rPr>
              <a:t>                                местного </a:t>
            </a:r>
            <a:r>
              <a:rPr lang="ru-RU" sz="1100" dirty="0">
                <a:latin typeface="Liberation Serif" pitchFamily="18" charset="0"/>
              </a:rPr>
              <a:t>бюджета </a:t>
            </a:r>
            <a:r>
              <a:rPr lang="ru-RU" sz="1100" dirty="0" smtClean="0">
                <a:latin typeface="Liberation Serif" pitchFamily="18" charset="0"/>
              </a:rPr>
              <a:t>в размере 1 946,0 </a:t>
            </a:r>
            <a:r>
              <a:rPr lang="ru-RU" sz="1100" dirty="0">
                <a:latin typeface="Liberation Serif" pitchFamily="18" charset="0"/>
              </a:rPr>
              <a:t>тыс</a:t>
            </a:r>
            <a:r>
              <a:rPr lang="ru-RU" sz="1100" dirty="0" smtClean="0">
                <a:latin typeface="Liberation Serif" pitchFamily="18" charset="0"/>
              </a:rPr>
              <a:t>. рублей</a:t>
            </a:r>
            <a:r>
              <a:rPr lang="ru-RU" sz="1100" dirty="0">
                <a:latin typeface="Liberation Serif" pitchFamily="18" charset="0"/>
              </a:rPr>
              <a:t>; </a:t>
            </a:r>
            <a:endParaRPr lang="ru-RU" sz="1100" dirty="0" smtClean="0">
              <a:latin typeface="Liberation Serif" pitchFamily="18" charset="0"/>
            </a:endParaRPr>
          </a:p>
          <a:p>
            <a:pPr lvl="0"/>
            <a:r>
              <a:rPr lang="ru-RU" sz="1100" dirty="0">
                <a:solidFill>
                  <a:srgbClr val="FF0000"/>
                </a:solidFill>
                <a:latin typeface="Liberation Serif" pitchFamily="18" charset="0"/>
              </a:rPr>
              <a:t> </a:t>
            </a:r>
            <a:r>
              <a:rPr lang="ru-RU" sz="1100" dirty="0" smtClean="0">
                <a:solidFill>
                  <a:srgbClr val="FF0000"/>
                </a:solidFill>
                <a:latin typeface="Liberation Serif" pitchFamily="18" charset="0"/>
              </a:rPr>
              <a:t>                            </a:t>
            </a:r>
            <a:r>
              <a:rPr lang="ru-RU" sz="1100" dirty="0" smtClean="0">
                <a:latin typeface="Liberation Serif" pitchFamily="18" charset="0"/>
              </a:rPr>
              <a:t>-  оплата </a:t>
            </a:r>
            <a:r>
              <a:rPr lang="ru-RU" sz="1100" dirty="0">
                <a:latin typeface="Liberation Serif" pitchFamily="18" charset="0"/>
              </a:rPr>
              <a:t>за обучение студента </a:t>
            </a:r>
            <a:r>
              <a:rPr lang="ru-RU" sz="1100" dirty="0" smtClean="0">
                <a:latin typeface="Liberation Serif" pitchFamily="18" charset="0"/>
              </a:rPr>
              <a:t>педагогического колледжа </a:t>
            </a:r>
            <a:r>
              <a:rPr lang="ru-RU" sz="1100" dirty="0">
                <a:latin typeface="Liberation Serif" pitchFamily="18" charset="0"/>
              </a:rPr>
              <a:t>в размере </a:t>
            </a:r>
            <a:r>
              <a:rPr lang="ru-RU" sz="1100" dirty="0" smtClean="0">
                <a:latin typeface="Liberation Serif" pitchFamily="18" charset="0"/>
              </a:rPr>
              <a:t>77,1 </a:t>
            </a:r>
            <a:r>
              <a:rPr lang="ru-RU" sz="1100" dirty="0">
                <a:latin typeface="Liberation Serif" pitchFamily="18" charset="0"/>
              </a:rPr>
              <a:t>тыс</a:t>
            </a:r>
            <a:r>
              <a:rPr lang="ru-RU" sz="1100" dirty="0" smtClean="0">
                <a:latin typeface="Liberation Serif" pitchFamily="18" charset="0"/>
              </a:rPr>
              <a:t>. рублей</a:t>
            </a:r>
            <a:r>
              <a:rPr lang="ru-RU" sz="1100" dirty="0">
                <a:latin typeface="Liberation Serif" pitchFamily="18" charset="0"/>
              </a:rPr>
              <a:t>; </a:t>
            </a:r>
            <a:endParaRPr lang="ru-RU" sz="1100" dirty="0" smtClean="0">
              <a:latin typeface="Liberation Serif" pitchFamily="18" charset="0"/>
            </a:endParaRPr>
          </a:p>
          <a:p>
            <a:pPr lvl="0"/>
            <a:r>
              <a:rPr lang="ru-RU" sz="1100" dirty="0" smtClean="0">
                <a:latin typeface="Liberation Serif" pitchFamily="18" charset="0"/>
              </a:rPr>
              <a:t>                             - единовременная выплата </a:t>
            </a:r>
            <a:r>
              <a:rPr lang="ru-RU" sz="1100" dirty="0">
                <a:latin typeface="Liberation Serif" pitchFamily="18" charset="0"/>
              </a:rPr>
              <a:t>на обзаведение хозяйством </a:t>
            </a:r>
            <a:r>
              <a:rPr lang="ru-RU" sz="1100" dirty="0" smtClean="0">
                <a:latin typeface="Liberation Serif" pitchFamily="18" charset="0"/>
              </a:rPr>
              <a:t>8 педагогам в размере 800,0 </a:t>
            </a:r>
            <a:r>
              <a:rPr lang="ru-RU" sz="1100" dirty="0">
                <a:latin typeface="Liberation Serif" pitchFamily="18" charset="0"/>
              </a:rPr>
              <a:t>тыс</a:t>
            </a:r>
            <a:r>
              <a:rPr lang="ru-RU" sz="1100" dirty="0" smtClean="0">
                <a:latin typeface="Liberation Serif" pitchFamily="18" charset="0"/>
              </a:rPr>
              <a:t>. рублей </a:t>
            </a:r>
            <a:r>
              <a:rPr lang="ru-RU" sz="1100" dirty="0">
                <a:latin typeface="Liberation Serif" pitchFamily="18" charset="0"/>
              </a:rPr>
              <a:t>за </a:t>
            </a:r>
            <a:r>
              <a:rPr lang="ru-RU" sz="1100" dirty="0" smtClean="0">
                <a:latin typeface="Liberation Serif" pitchFamily="18" charset="0"/>
              </a:rPr>
              <a:t>счет</a:t>
            </a:r>
          </a:p>
          <a:p>
            <a:pPr lvl="0"/>
            <a:r>
              <a:rPr lang="ru-RU" sz="1100" dirty="0">
                <a:latin typeface="Liberation Serif" pitchFamily="18" charset="0"/>
              </a:rPr>
              <a:t> </a:t>
            </a:r>
            <a:r>
              <a:rPr lang="ru-RU" sz="1100" dirty="0" smtClean="0">
                <a:latin typeface="Liberation Serif" pitchFamily="18" charset="0"/>
              </a:rPr>
              <a:t>                              средств </a:t>
            </a:r>
            <a:r>
              <a:rPr lang="ru-RU" sz="1100" dirty="0">
                <a:latin typeface="Liberation Serif" pitchFamily="18" charset="0"/>
              </a:rPr>
              <a:t>местного </a:t>
            </a:r>
            <a:r>
              <a:rPr lang="ru-RU" sz="1100" dirty="0" smtClean="0">
                <a:latin typeface="Liberation Serif" pitchFamily="18" charset="0"/>
              </a:rPr>
              <a:t>бюджета;</a:t>
            </a:r>
          </a:p>
          <a:p>
            <a:pPr marL="171450" lvl="0" indent="-171450">
              <a:buFontTx/>
              <a:buChar char="-"/>
            </a:pPr>
            <a:endParaRPr lang="ru-RU" sz="1100" dirty="0">
              <a:solidFill>
                <a:srgbClr val="FF0000"/>
              </a:solidFill>
              <a:latin typeface="Liberation Serif" pitchFamily="18" charset="0"/>
            </a:endParaRPr>
          </a:p>
          <a:p>
            <a:pPr lvl="0"/>
            <a:r>
              <a:rPr lang="ru-RU" sz="1100" b="1" dirty="0" smtClean="0">
                <a:solidFill>
                  <a:srgbClr val="FF0000"/>
                </a:solidFill>
                <a:latin typeface="Liberation Serif" pitchFamily="18" charset="0"/>
              </a:rPr>
              <a:t> </a:t>
            </a:r>
            <a:r>
              <a:rPr lang="ru-RU" sz="1100" b="1" dirty="0" smtClean="0">
                <a:latin typeface="Liberation Serif" pitchFamily="18" charset="0"/>
              </a:rPr>
              <a:t>В </a:t>
            </a:r>
            <a:r>
              <a:rPr lang="ru-RU" sz="1100" b="1" dirty="0">
                <a:latin typeface="Liberation Serif" pitchFamily="18" charset="0"/>
              </a:rPr>
              <a:t>рамках мероприятия</a:t>
            </a:r>
            <a:r>
              <a:rPr lang="ru-RU" sz="1100" dirty="0">
                <a:latin typeface="Liberation Serif" pitchFamily="18" charset="0"/>
              </a:rPr>
              <a:t> </a:t>
            </a:r>
            <a:r>
              <a:rPr lang="ru-RU" sz="1100" i="1" dirty="0">
                <a:latin typeface="Liberation Serif" pitchFamily="18" charset="0"/>
              </a:rPr>
              <a:t>«Поддержка талантливой молодежи и педагогов </a:t>
            </a:r>
            <a:r>
              <a:rPr lang="ru-RU" sz="1100" i="1" dirty="0" smtClean="0">
                <a:latin typeface="Liberation Serif" pitchFamily="18" charset="0"/>
              </a:rPr>
              <a:t>(</a:t>
            </a:r>
            <a:r>
              <a:rPr lang="ru-RU" sz="1100" i="1" dirty="0">
                <a:latin typeface="Liberation Serif" pitchFamily="18" charset="0"/>
              </a:rPr>
              <a:t>премии и гранты в сфере образования)» </a:t>
            </a:r>
            <a:endParaRPr lang="ru-RU" sz="1100" i="1" dirty="0" smtClean="0">
              <a:latin typeface="Liberation Serif" pitchFamily="18" charset="0"/>
            </a:endParaRPr>
          </a:p>
          <a:p>
            <a:pPr marL="171450" lvl="0" indent="-171450">
              <a:buFontTx/>
              <a:buChar char="-"/>
            </a:pPr>
            <a:r>
              <a:rPr lang="ru-RU" sz="1100" dirty="0" smtClean="0">
                <a:latin typeface="Liberation Serif" pitchFamily="18" charset="0"/>
              </a:rPr>
              <a:t>выплачена </a:t>
            </a:r>
            <a:r>
              <a:rPr lang="ru-RU" sz="1100" dirty="0">
                <a:latin typeface="Liberation Serif" pitchFamily="18" charset="0"/>
              </a:rPr>
              <a:t>премия </a:t>
            </a:r>
            <a:r>
              <a:rPr lang="ru-RU" sz="1100" dirty="0" smtClean="0">
                <a:latin typeface="Liberation Serif" pitchFamily="18" charset="0"/>
              </a:rPr>
              <a:t>26 </a:t>
            </a:r>
            <a:r>
              <a:rPr lang="ru-RU" sz="1100" dirty="0">
                <a:latin typeface="Liberation Serif" pitchFamily="18" charset="0"/>
              </a:rPr>
              <a:t>педагогам и </a:t>
            </a:r>
            <a:r>
              <a:rPr lang="ru-RU" sz="1100" dirty="0" smtClean="0">
                <a:latin typeface="Liberation Serif" pitchFamily="18" charset="0"/>
              </a:rPr>
              <a:t>30 </a:t>
            </a:r>
            <a:r>
              <a:rPr lang="ru-RU" sz="1100" dirty="0">
                <a:latin typeface="Liberation Serif" pitchFamily="18" charset="0"/>
              </a:rPr>
              <a:t>обучающимся </a:t>
            </a:r>
            <a:r>
              <a:rPr lang="ru-RU" sz="1100" dirty="0" smtClean="0">
                <a:latin typeface="Liberation Serif" pitchFamily="18" charset="0"/>
              </a:rPr>
              <a:t>общеобразовательных школ </a:t>
            </a:r>
            <a:r>
              <a:rPr lang="ru-RU" sz="1100" dirty="0">
                <a:latin typeface="Liberation Serif" pitchFamily="18" charset="0"/>
              </a:rPr>
              <a:t>за победу в олимпиадах </a:t>
            </a:r>
            <a:r>
              <a:rPr lang="ru-RU" sz="1100" dirty="0" smtClean="0">
                <a:latin typeface="Liberation Serif" pitchFamily="18" charset="0"/>
              </a:rPr>
              <a:t>в </a:t>
            </a:r>
            <a:r>
              <a:rPr lang="ru-RU" sz="1100" dirty="0">
                <a:latin typeface="Liberation Serif" pitchFamily="18" charset="0"/>
              </a:rPr>
              <a:t>размере </a:t>
            </a:r>
            <a:endParaRPr lang="ru-RU" sz="1100" dirty="0" smtClean="0">
              <a:latin typeface="Liberation Serif" pitchFamily="18" charset="0"/>
            </a:endParaRPr>
          </a:p>
          <a:p>
            <a:pPr lvl="0"/>
            <a:r>
              <a:rPr lang="ru-RU" sz="1100" dirty="0" smtClean="0">
                <a:latin typeface="Liberation Serif" pitchFamily="18" charset="0"/>
              </a:rPr>
              <a:t>     300,0 тыс. рублей. </a:t>
            </a:r>
          </a:p>
          <a:p>
            <a:pPr lvl="0"/>
            <a:endParaRPr lang="ru-RU" sz="1100" dirty="0">
              <a:solidFill>
                <a:srgbClr val="FF0000"/>
              </a:solidFill>
              <a:latin typeface="Liberation Serif" pitchFamily="18" charset="0"/>
            </a:endParaRPr>
          </a:p>
          <a:p>
            <a:pPr lvl="0"/>
            <a:r>
              <a:rPr lang="ru-RU" sz="1100" b="1" dirty="0" smtClean="0">
                <a:solidFill>
                  <a:srgbClr val="FF0000"/>
                </a:solidFill>
                <a:latin typeface="Liberation Serif" pitchFamily="18" charset="0"/>
              </a:rPr>
              <a:t> </a:t>
            </a:r>
            <a:r>
              <a:rPr lang="ru-RU" sz="1100" b="1" dirty="0" smtClean="0">
                <a:latin typeface="Liberation Serif" pitchFamily="18" charset="0"/>
              </a:rPr>
              <a:t>В </a:t>
            </a:r>
            <a:r>
              <a:rPr lang="ru-RU" sz="1100" b="1" dirty="0">
                <a:latin typeface="Liberation Serif" pitchFamily="18" charset="0"/>
              </a:rPr>
              <a:t>рамках мероприятия </a:t>
            </a:r>
            <a:r>
              <a:rPr lang="ru-RU" sz="1100" i="1" dirty="0">
                <a:latin typeface="Liberation Serif" pitchFamily="18" charset="0"/>
              </a:rPr>
              <a:t>«Награждение памятной медалью «За верность профессии</a:t>
            </a:r>
            <a:r>
              <a:rPr lang="ru-RU" sz="1100" i="1" dirty="0" smtClean="0">
                <a:latin typeface="Liberation Serif" pitchFamily="18" charset="0"/>
              </a:rPr>
              <a:t>»</a:t>
            </a:r>
          </a:p>
          <a:p>
            <a:pPr lvl="0"/>
            <a:r>
              <a:rPr lang="ru-RU" sz="1100" dirty="0" smtClean="0">
                <a:latin typeface="Liberation Serif" pitchFamily="18" charset="0"/>
              </a:rPr>
              <a:t>-   </a:t>
            </a:r>
            <a:r>
              <a:rPr lang="ru-RU" sz="1100" dirty="0">
                <a:latin typeface="Liberation Serif" pitchFamily="18" charset="0"/>
              </a:rPr>
              <a:t>изготовлено 10 медалей на сумму </a:t>
            </a:r>
            <a:r>
              <a:rPr lang="ru-RU" sz="1100" dirty="0" smtClean="0">
                <a:latin typeface="Liberation Serif" pitchFamily="18" charset="0"/>
              </a:rPr>
              <a:t>100,0 </a:t>
            </a:r>
            <a:r>
              <a:rPr lang="ru-RU" sz="1100" dirty="0">
                <a:latin typeface="Liberation Serif" pitchFamily="18" charset="0"/>
              </a:rPr>
              <a:t>тыс</a:t>
            </a:r>
            <a:r>
              <a:rPr lang="ru-RU" sz="1100" dirty="0" smtClean="0">
                <a:latin typeface="Liberation Serif" pitchFamily="18" charset="0"/>
              </a:rPr>
              <a:t>. рублей </a:t>
            </a:r>
            <a:r>
              <a:rPr lang="ru-RU" sz="1100" dirty="0">
                <a:latin typeface="Liberation Serif" pitchFamily="18" charset="0"/>
              </a:rPr>
              <a:t>из внебюджетных источников</a:t>
            </a:r>
            <a:r>
              <a:rPr lang="ru-RU" sz="1100" dirty="0" smtClean="0">
                <a:latin typeface="Liberation Serif" pitchFamily="18" charset="0"/>
              </a:rPr>
              <a:t>.</a:t>
            </a:r>
          </a:p>
          <a:p>
            <a:pPr lvl="0"/>
            <a:endParaRPr lang="ru-RU" sz="1100" dirty="0">
              <a:latin typeface="Liberation Serif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9453" y="3595524"/>
            <a:ext cx="5458731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Liberation Serif" pitchFamily="18" charset="0"/>
              </a:rPr>
              <a:t>Достигнуты следующие целевые показатели:</a:t>
            </a:r>
          </a:p>
          <a:p>
            <a:endParaRPr lang="ru-RU" sz="1200" b="1" dirty="0" smtClean="0">
              <a:latin typeface="Liberation Serif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150" dirty="0" smtClean="0">
                <a:latin typeface="Liberation Serif" pitchFamily="18" charset="0"/>
              </a:rPr>
              <a:t>число </a:t>
            </a:r>
            <a:r>
              <a:rPr lang="ru-RU" sz="1150" dirty="0">
                <a:latin typeface="Liberation Serif" pitchFamily="18" charset="0"/>
              </a:rPr>
              <a:t>обучающихся, педагогических работников, получившие именные премии Главы городского округа Сухой Лог для талантливой молодежи, в общей численности обучающихся по программам общего образования, составило </a:t>
            </a:r>
            <a:r>
              <a:rPr lang="ru-RU" sz="1150" dirty="0" smtClean="0">
                <a:latin typeface="Liberation Serif" pitchFamily="18" charset="0"/>
              </a:rPr>
              <a:t>56 </a:t>
            </a:r>
            <a:r>
              <a:rPr lang="ru-RU" sz="1150" dirty="0">
                <a:latin typeface="Liberation Serif" pitchFamily="18" charset="0"/>
              </a:rPr>
              <a:t>человек</a:t>
            </a:r>
            <a:r>
              <a:rPr lang="ru-RU" sz="1150" dirty="0" smtClean="0">
                <a:latin typeface="Liberation Serif" pitchFamily="18" charset="0"/>
              </a:rPr>
              <a:t>;</a:t>
            </a:r>
          </a:p>
          <a:p>
            <a:endParaRPr lang="ru-RU" sz="1150" dirty="0">
              <a:latin typeface="Liberation Serif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150" dirty="0" smtClean="0">
                <a:latin typeface="Liberation Serif" pitchFamily="18" charset="0"/>
              </a:rPr>
              <a:t>количество </a:t>
            </a:r>
            <a:r>
              <a:rPr lang="ru-RU" sz="1150" dirty="0">
                <a:latin typeface="Liberation Serif" pitchFamily="18" charset="0"/>
              </a:rPr>
              <a:t>молодых специалистов, получивших единовременное пособие на обзаведение хозяйством педагогическим работникам, поступившим на работу в муниципальные </a:t>
            </a:r>
            <a:r>
              <a:rPr lang="ru-RU" sz="1150" dirty="0" smtClean="0">
                <a:latin typeface="Liberation Serif" pitchFamily="18" charset="0"/>
              </a:rPr>
              <a:t>образовательные </a:t>
            </a:r>
            <a:r>
              <a:rPr lang="ru-RU" sz="1150" dirty="0">
                <a:latin typeface="Liberation Serif" pitchFamily="18" charset="0"/>
              </a:rPr>
              <a:t>учреждения в год после окончания обучения, составило </a:t>
            </a:r>
            <a:r>
              <a:rPr lang="ru-RU" sz="1150" dirty="0" smtClean="0">
                <a:latin typeface="Liberation Serif" pitchFamily="18" charset="0"/>
              </a:rPr>
              <a:t>8 </a:t>
            </a:r>
            <a:r>
              <a:rPr lang="ru-RU" sz="1150" dirty="0">
                <a:latin typeface="Liberation Serif" pitchFamily="18" charset="0"/>
              </a:rPr>
              <a:t>человек</a:t>
            </a:r>
            <a:r>
              <a:rPr lang="ru-RU" sz="1150" dirty="0" smtClean="0">
                <a:latin typeface="Liberation Serif" pitchFamily="18" charset="0"/>
              </a:rPr>
              <a:t>;</a:t>
            </a:r>
          </a:p>
          <a:p>
            <a:pPr marL="171450" indent="-171450">
              <a:buFontTx/>
              <a:buChar char="-"/>
            </a:pPr>
            <a:endParaRPr lang="ru-RU" sz="1150" dirty="0">
              <a:latin typeface="Liberation Serif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150" dirty="0" smtClean="0">
                <a:latin typeface="Liberation Serif" pitchFamily="18" charset="0"/>
              </a:rPr>
              <a:t>количество </a:t>
            </a:r>
            <a:r>
              <a:rPr lang="ru-RU" sz="1150" dirty="0">
                <a:latin typeface="Liberation Serif" pitchFamily="18" charset="0"/>
              </a:rPr>
              <a:t>стипендиатов, обучающихся в организациях, </a:t>
            </a:r>
            <a:r>
              <a:rPr lang="ru-RU" sz="1150" dirty="0" smtClean="0">
                <a:latin typeface="Liberation Serif" pitchFamily="18" charset="0"/>
              </a:rPr>
              <a:t>осуществляющих</a:t>
            </a:r>
          </a:p>
          <a:p>
            <a:r>
              <a:rPr lang="ru-RU" sz="1150" dirty="0">
                <a:latin typeface="Liberation Serif" pitchFamily="18" charset="0"/>
              </a:rPr>
              <a:t> </a:t>
            </a:r>
            <a:r>
              <a:rPr lang="ru-RU" sz="1150" dirty="0" smtClean="0">
                <a:latin typeface="Liberation Serif" pitchFamily="18" charset="0"/>
              </a:rPr>
              <a:t>   образовательную </a:t>
            </a:r>
            <a:r>
              <a:rPr lang="ru-RU" sz="1150" dirty="0">
                <a:latin typeface="Liberation Serif" pitchFamily="18" charset="0"/>
              </a:rPr>
              <a:t>деятельность по программам среднего </a:t>
            </a:r>
            <a:r>
              <a:rPr lang="ru-RU" sz="1150" dirty="0" smtClean="0">
                <a:latin typeface="Liberation Serif" pitchFamily="18" charset="0"/>
              </a:rPr>
              <a:t>профессионального</a:t>
            </a:r>
            <a:r>
              <a:rPr lang="ru-RU" sz="1150" dirty="0">
                <a:latin typeface="Liberation Serif" pitchFamily="18" charset="0"/>
              </a:rPr>
              <a:t>, </a:t>
            </a:r>
            <a:endParaRPr lang="ru-RU" sz="1150" dirty="0" smtClean="0">
              <a:latin typeface="Liberation Serif" pitchFamily="18" charset="0"/>
            </a:endParaRPr>
          </a:p>
          <a:p>
            <a:r>
              <a:rPr lang="ru-RU" sz="1150" dirty="0">
                <a:latin typeface="Liberation Serif" pitchFamily="18" charset="0"/>
              </a:rPr>
              <a:t> </a:t>
            </a:r>
            <a:r>
              <a:rPr lang="ru-RU" sz="1150" dirty="0" smtClean="0">
                <a:latin typeface="Liberation Serif" pitchFamily="18" charset="0"/>
              </a:rPr>
              <a:t>   высшего </a:t>
            </a:r>
            <a:r>
              <a:rPr lang="ru-RU" sz="1150" dirty="0">
                <a:latin typeface="Liberation Serif" pitchFamily="18" charset="0"/>
              </a:rPr>
              <a:t>профессионального образования педагогической направленности, </a:t>
            </a:r>
            <a:r>
              <a:rPr lang="ru-RU" sz="1150" dirty="0" smtClean="0">
                <a:latin typeface="Liberation Serif" pitchFamily="18" charset="0"/>
              </a:rPr>
              <a:t>на</a:t>
            </a:r>
          </a:p>
          <a:p>
            <a:r>
              <a:rPr lang="ru-RU" sz="1150" dirty="0">
                <a:latin typeface="Liberation Serif" pitchFamily="18" charset="0"/>
              </a:rPr>
              <a:t> </a:t>
            </a:r>
            <a:r>
              <a:rPr lang="ru-RU" sz="1150" dirty="0" smtClean="0">
                <a:latin typeface="Liberation Serif" pitchFamily="18" charset="0"/>
              </a:rPr>
              <a:t>   </a:t>
            </a:r>
            <a:r>
              <a:rPr lang="ru-RU" sz="1150" dirty="0">
                <a:latin typeface="Liberation Serif" pitchFamily="18" charset="0"/>
              </a:rPr>
              <a:t>бюджетной основе по очной форме обучения, составило </a:t>
            </a:r>
            <a:r>
              <a:rPr lang="ru-RU" sz="1150" dirty="0" smtClean="0">
                <a:latin typeface="Liberation Serif" pitchFamily="18" charset="0"/>
              </a:rPr>
              <a:t>27 человек.</a:t>
            </a:r>
            <a:endParaRPr lang="ru-RU" sz="1150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04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5192" y="177568"/>
            <a:ext cx="8712968" cy="56938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"/>
            <a:r>
              <a:rPr lang="ru-RU" sz="155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1550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5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550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жилищно-коммунального и дорожного хозяйства, организации благоустройства и повышения энергетической эффективности в городском округе Сухой </a:t>
            </a:r>
            <a:r>
              <a:rPr lang="ru-RU" sz="155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Лог»</a:t>
            </a:r>
            <a:endParaRPr lang="ru-RU" sz="1550" b="1" i="1" dirty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96138" y="771383"/>
            <a:ext cx="3147991" cy="51937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Расходы по программе 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"/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    за 2022-2024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88309086"/>
              </p:ext>
            </p:extLst>
          </p:nvPr>
        </p:nvGraphicFramePr>
        <p:xfrm>
          <a:off x="6228186" y="1196754"/>
          <a:ext cx="2813652" cy="2148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6350575" y="1279212"/>
            <a:ext cx="2440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90903" y="735739"/>
            <a:ext cx="5809604" cy="29115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Подпрограмма:</a:t>
            </a:r>
          </a:p>
          <a:p>
            <a:pPr marL="228600" indent="-228600">
              <a:lnSpc>
                <a:spcPct val="130000"/>
              </a:lnSpc>
              <a:buAutoNum type="arabicPeriod"/>
            </a:pP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Развитие и модернизация жилищно-коммунальной </a:t>
            </a:r>
            <a:endParaRPr lang="ru-RU" sz="11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инфраструктуры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116 120,8 тыс. руб.</a:t>
            </a:r>
          </a:p>
          <a:p>
            <a:pPr>
              <a:lnSpc>
                <a:spcPct val="130000"/>
              </a:lnSpc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2.    Энергосбережение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на территории городского округа Сухой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Лог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69 145,5 тыс. руб.</a:t>
            </a:r>
          </a:p>
          <a:p>
            <a:pPr>
              <a:lnSpc>
                <a:spcPct val="130000"/>
              </a:lnSpc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3.    Ликвидация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ветхого и аварийного жилищного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фонда </a:t>
            </a:r>
          </a:p>
          <a:p>
            <a:pPr>
              <a:lnSpc>
                <a:spcPct val="130000"/>
              </a:lnSpc>
            </a:pP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городского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3 770,2 тыс. руб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4.   Развитие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дорожного хозяйства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и транспортного обслуживания </a:t>
            </a:r>
          </a:p>
          <a:p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городского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округа Сухой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Лог 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207 915,4 тыс. руб.</a:t>
            </a:r>
          </a:p>
          <a:p>
            <a:pPr marL="228600" indent="-228600">
              <a:lnSpc>
                <a:spcPct val="130000"/>
              </a:lnSpc>
              <a:buAutoNum type="arabicPeriod" startAt="5"/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Организация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благоустройства территории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городского </a:t>
            </a:r>
          </a:p>
          <a:p>
            <a:pPr>
              <a:lnSpc>
                <a:spcPct val="130000"/>
              </a:lnSpc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 округа Сухой Лог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81 719,1 тыс. руб.</a:t>
            </a:r>
          </a:p>
          <a:p>
            <a:pPr>
              <a:lnSpc>
                <a:spcPct val="130000"/>
              </a:lnSpc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6.  Обеспечение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реализации муниципальной программы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«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Развитие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жилищно-коммунального</a:t>
            </a:r>
          </a:p>
          <a:p>
            <a:pPr>
              <a:lnSpc>
                <a:spcPct val="130000"/>
              </a:lnSpc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и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дорожного хозяйства,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организации благоустройства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и повышения энергетической </a:t>
            </a:r>
            <a:endParaRPr lang="ru-RU" sz="11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эффективности   в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городском округе Сухой Лог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»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27 415,3 тыс. руб.</a:t>
            </a:r>
            <a:endParaRPr lang="ru-RU" sz="1100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248688"/>
              </p:ext>
            </p:extLst>
          </p:nvPr>
        </p:nvGraphicFramePr>
        <p:xfrm>
          <a:off x="467546" y="3614138"/>
          <a:ext cx="8280919" cy="276719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688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Значения целевых показателей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муниципальной программы</a:t>
                      </a:r>
                      <a:endParaRPr lang="ru-RU" sz="12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Факт,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8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Протяженность отремонтированных тепловых сетей, км.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1,723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1,173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0,0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Протяженность отремонтированных водопроводных и канализационных сетей, км.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1,94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1,94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1,35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32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Liberation Serif" pitchFamily="18" charset="0"/>
                        </a:rPr>
                        <a:t>Протяженность  автомобильных дорог общего пользования местного значения, в отношении которых выполнен капитальный ремонт</a:t>
                      </a:r>
                      <a:r>
                        <a:rPr kumimoji="0"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, км.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0,5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0,5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0,5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1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Количество аварийных многоквартирных домов, подлежащих переселению,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ед.</a:t>
                      </a:r>
                      <a:endPara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464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Количество контейнерных площадок, оборудованных в соответствии с требованиями законодательства РФ,</a:t>
                      </a:r>
                      <a:r>
                        <a:rPr kumimoji="0" lang="ru-RU" sz="12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шт.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5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5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6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31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Количество отремонтированных и обустроенных детских площадок городского округа Сухой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Лог, ед.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12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12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12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3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187625" y="183837"/>
            <a:ext cx="7458219" cy="1105325"/>
          </a:xfrm>
          <a:prstGeom prst="ellipse">
            <a:avLst/>
          </a:prstGeom>
          <a:noFill/>
          <a:ln w="28575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Основные значимые направления расходов по МП «</a:t>
            </a:r>
            <a:r>
              <a:rPr lang="ru-RU" sz="14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4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жилищно-коммунального и дорожного хозяйства, организации благоустройства и повышения </a:t>
            </a:r>
            <a:r>
              <a:rPr lang="ru-RU" sz="14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энергетической эффективности в городском </a:t>
            </a:r>
            <a:r>
              <a:rPr lang="ru-RU" sz="14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округе Сухой </a:t>
            </a:r>
            <a:r>
              <a:rPr lang="ru-RU" sz="14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</a:t>
            </a:r>
            <a:r>
              <a:rPr lang="ru-RU" sz="14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» </a:t>
            </a:r>
            <a:endParaRPr lang="ru-RU" sz="14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3214537" y="4293096"/>
            <a:ext cx="5543395" cy="1224136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 </a:t>
            </a: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Предоставлены Субсидии 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</a:rPr>
              <a:t>в виде финансовой помощи в целях  восстановления платежеспособности и предупреждения 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банкротства</a:t>
            </a:r>
            <a:r>
              <a:rPr lang="ru-RU" sz="11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: </a:t>
            </a:r>
          </a:p>
          <a:p>
            <a:pPr>
              <a:lnSpc>
                <a:spcPct val="110000"/>
              </a:lnSpc>
            </a:pP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МУП 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</a:rPr>
              <a:t>«</a:t>
            </a:r>
            <a:r>
              <a:rPr lang="ru-RU" sz="1100" dirty="0" err="1" smtClean="0">
                <a:solidFill>
                  <a:schemeClr val="tx1"/>
                </a:solidFill>
                <a:latin typeface="Liberation Serif" pitchFamily="18" charset="0"/>
              </a:rPr>
              <a:t>Жилкомсервис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</a:rPr>
              <a:t>СЛ» 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- 44 000,0 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</a:rPr>
              <a:t>тыс. 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рублей;  </a:t>
            </a:r>
          </a:p>
          <a:p>
            <a:pPr>
              <a:lnSpc>
                <a:spcPct val="110000"/>
              </a:lnSpc>
            </a:pP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МУП 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</a:rPr>
              <a:t>«</a:t>
            </a:r>
            <a:r>
              <a:rPr lang="ru-RU" sz="1100" dirty="0" err="1">
                <a:solidFill>
                  <a:schemeClr val="tx1"/>
                </a:solidFill>
                <a:latin typeface="Liberation Serif" panose="02020603050405020304" pitchFamily="18" charset="0"/>
              </a:rPr>
              <a:t>Горкомсети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</a:rPr>
              <a:t>» 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- 39 000,0 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</a:rPr>
              <a:t>тыс. 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рублей;</a:t>
            </a:r>
          </a:p>
          <a:p>
            <a:pPr>
              <a:lnSpc>
                <a:spcPct val="110000"/>
              </a:lnSpc>
            </a:pP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</a:rPr>
              <a:t>Предоставление муниципальной гарантии предприятиям в сфере коммунального 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хозяйства – 25 577,2 тыс. рублей</a:t>
            </a:r>
            <a:endParaRPr lang="ru-RU" sz="11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50287" y="1742672"/>
            <a:ext cx="7179655" cy="820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0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43809" y="2426670"/>
            <a:ext cx="5914123" cy="16504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Развитие </a:t>
            </a:r>
            <a:r>
              <a:rPr lang="ru-RU" sz="12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и модернизация жилищно-коммунальной </a:t>
            </a: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инфраструктуры </a:t>
            </a:r>
          </a:p>
          <a:p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– 116 120,8 тыс. руб.</a:t>
            </a:r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1) </a:t>
            </a:r>
            <a:r>
              <a:rPr lang="ru-RU" sz="1050" dirty="0">
                <a:solidFill>
                  <a:schemeClr val="tx1"/>
                </a:solidFill>
                <a:latin typeface="Liberation Serif" panose="02020603050405020304" pitchFamily="18" charset="0"/>
              </a:rPr>
              <a:t>Реконструкция, модернизация объектов и сетей коммунального хозяйства </a:t>
            </a:r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– 42 612,8 тыс</a:t>
            </a:r>
            <a:r>
              <a:rPr lang="ru-RU" sz="1050" dirty="0">
                <a:solidFill>
                  <a:schemeClr val="tx1"/>
                </a:solidFill>
                <a:latin typeface="Liberation Serif" panose="02020603050405020304" pitchFamily="18" charset="0"/>
              </a:rPr>
              <a:t>. </a:t>
            </a:r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рублей; </a:t>
            </a:r>
          </a:p>
          <a:p>
            <a:endParaRPr lang="ru-RU" sz="105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2</a:t>
            </a:r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) </a:t>
            </a:r>
            <a:r>
              <a:rPr lang="ru-RU" sz="1050" dirty="0">
                <a:solidFill>
                  <a:schemeClr val="tx1"/>
                </a:solidFill>
                <a:latin typeface="Liberation Serif" panose="02020603050405020304" pitchFamily="18" charset="0"/>
              </a:rPr>
              <a:t>Техническое перевооружение </a:t>
            </a:r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объекта </a:t>
            </a:r>
            <a:r>
              <a:rPr lang="ru-RU" sz="1050" dirty="0">
                <a:solidFill>
                  <a:schemeClr val="tx1"/>
                </a:solidFill>
                <a:latin typeface="Liberation Serif" panose="02020603050405020304" pitchFamily="18" charset="0"/>
              </a:rPr>
              <a:t>водоподготовки централизованной </a:t>
            </a:r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системы  водоснабжения в </a:t>
            </a:r>
            <a:r>
              <a:rPr lang="ru-RU" sz="1050" dirty="0" err="1" smtClean="0">
                <a:solidFill>
                  <a:schemeClr val="tx1"/>
                </a:solidFill>
                <a:latin typeface="Liberation Serif" panose="02020603050405020304" pitchFamily="18" charset="0"/>
              </a:rPr>
              <a:t>с.Курьи</a:t>
            </a:r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, с. </a:t>
            </a:r>
            <a:r>
              <a:rPr lang="ru-RU" sz="1050" dirty="0" err="1" smtClean="0">
                <a:solidFill>
                  <a:schemeClr val="tx1"/>
                </a:solidFill>
                <a:latin typeface="Liberation Serif" panose="02020603050405020304" pitchFamily="18" charset="0"/>
              </a:rPr>
              <a:t>Филатовское</a:t>
            </a:r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, пос. Алтынай  – 69 179,6 тыс. рублей, </a:t>
            </a:r>
            <a:endParaRPr lang="ru-RU" sz="105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endParaRPr lang="ru-RU" sz="1050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3</a:t>
            </a:r>
            <a:r>
              <a:rPr lang="ru-RU" sz="1050" dirty="0">
                <a:solidFill>
                  <a:schemeClr val="tx1"/>
                </a:solidFill>
                <a:latin typeface="Liberation Serif" panose="02020603050405020304" pitchFamily="18" charset="0"/>
              </a:rPr>
              <a:t>) Приобретение оборудования, </a:t>
            </a:r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- </a:t>
            </a:r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4 328,5 тыс. рублей</a:t>
            </a: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11761" y="1270800"/>
            <a:ext cx="6346171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b="1" kern="0" dirty="0">
                <a:latin typeface="Liberation Serif" panose="02020603050405020304" pitchFamily="18" charset="0"/>
              </a:rPr>
              <a:t>Выполнение </a:t>
            </a:r>
            <a:r>
              <a:rPr lang="ru-RU" sz="1200" b="1" kern="0" dirty="0" smtClean="0">
                <a:latin typeface="Liberation Serif" panose="02020603050405020304" pitchFamily="18" charset="0"/>
              </a:rPr>
              <a:t> мероприятий  </a:t>
            </a:r>
            <a:r>
              <a:rPr lang="ru-RU" sz="1200" b="1" kern="0" dirty="0">
                <a:latin typeface="Liberation Serif" panose="02020603050405020304" pitchFamily="18" charset="0"/>
              </a:rPr>
              <a:t>по </a:t>
            </a:r>
            <a:r>
              <a:rPr lang="ru-RU" sz="1200" b="1" kern="0" dirty="0" smtClean="0">
                <a:latin typeface="Liberation Serif" panose="02020603050405020304" pitchFamily="18" charset="0"/>
              </a:rPr>
              <a:t>энергосбережению и </a:t>
            </a:r>
            <a:r>
              <a:rPr lang="ru-RU" sz="1200" b="1" kern="0" dirty="0">
                <a:latin typeface="Liberation Serif" panose="02020603050405020304" pitchFamily="18" charset="0"/>
              </a:rPr>
              <a:t>повышению </a:t>
            </a:r>
            <a:r>
              <a:rPr lang="ru-RU" sz="1200" b="1" kern="0" dirty="0" smtClean="0">
                <a:latin typeface="Liberation Serif" panose="02020603050405020304" pitchFamily="18" charset="0"/>
              </a:rPr>
              <a:t>энергетической эффективности - 69 145,5 тыс</a:t>
            </a:r>
            <a:r>
              <a:rPr lang="ru-RU" sz="1200" b="1" kern="0" dirty="0">
                <a:latin typeface="Liberation Serif" panose="02020603050405020304" pitchFamily="18" charset="0"/>
              </a:rPr>
              <a:t>. руб</a:t>
            </a:r>
            <a:r>
              <a:rPr lang="ru-RU" sz="1200" b="1" kern="0" dirty="0" smtClean="0">
                <a:latin typeface="Liberation Serif" panose="02020603050405020304" pitchFamily="18" charset="0"/>
              </a:rPr>
              <a:t>., в том числе:</a:t>
            </a:r>
          </a:p>
          <a:p>
            <a:r>
              <a:rPr lang="ru-RU" sz="1200" kern="0" dirty="0" smtClean="0">
                <a:latin typeface="Liberation Serif" panose="02020603050405020304" pitchFamily="18" charset="0"/>
              </a:rPr>
              <a:t> </a:t>
            </a:r>
            <a:r>
              <a:rPr lang="ru-RU" sz="1000" kern="0" dirty="0" smtClean="0">
                <a:latin typeface="Liberation Serif" panose="02020603050405020304" pitchFamily="18" charset="0"/>
              </a:rPr>
              <a:t>(</a:t>
            </a:r>
            <a:r>
              <a:rPr lang="ru-RU" sz="1000" kern="0" dirty="0">
                <a:latin typeface="Liberation Serif" panose="02020603050405020304" pitchFamily="18" charset="0"/>
              </a:rPr>
              <a:t>Модернизация объектов жилищно-коммунального хозяйства с применением энергосберегающих технологий; Мероприятия по повышению энергетической эффективности при эксплуатации коммунальных </a:t>
            </a:r>
            <a:r>
              <a:rPr lang="ru-RU" sz="1000" kern="0" dirty="0" smtClean="0">
                <a:latin typeface="Liberation Serif" panose="02020603050405020304" pitchFamily="18" charset="0"/>
              </a:rPr>
              <a:t>сетей; техническое </a:t>
            </a:r>
            <a:r>
              <a:rPr lang="ru-RU" sz="1000" kern="0" dirty="0">
                <a:latin typeface="Liberation Serif" panose="02020603050405020304" pitchFamily="18" charset="0"/>
              </a:rPr>
              <a:t>перевооружение ОПО </a:t>
            </a:r>
            <a:r>
              <a:rPr lang="ru-RU" sz="1000" kern="0" dirty="0" smtClean="0">
                <a:latin typeface="Liberation Serif" panose="02020603050405020304" pitchFamily="18" charset="0"/>
              </a:rPr>
              <a:t>«Система </a:t>
            </a:r>
            <a:r>
              <a:rPr lang="ru-RU" sz="1000" kern="0" dirty="0">
                <a:latin typeface="Liberation Serif" panose="02020603050405020304" pitchFamily="18" charset="0"/>
              </a:rPr>
              <a:t>теплоснабжения городского округа Сухой </a:t>
            </a:r>
            <a:r>
              <a:rPr lang="ru-RU" sz="1000" kern="0" dirty="0" smtClean="0">
                <a:latin typeface="Liberation Serif" panose="02020603050405020304" pitchFamily="18" charset="0"/>
              </a:rPr>
              <a:t>Лог»)</a:t>
            </a:r>
            <a:endParaRPr lang="ru-RU" sz="1000" kern="0" dirty="0">
              <a:latin typeface="Liberation Serif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3635895" y="5578726"/>
            <a:ext cx="5122036" cy="10132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 </a:t>
            </a:r>
            <a:r>
              <a:rPr lang="ru-RU" sz="12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Развитие дорожного хозяйства городского округа Сухой Лог: </a:t>
            </a:r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</a:rPr>
              <a:t>Капитальный ремонт автомобильной дороги от дома №1 до дома №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35 по </a:t>
            </a:r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ул. Юбилейная 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</a:rPr>
              <a:t>( </a:t>
            </a:r>
            <a:r>
              <a:rPr lang="en-US" sz="1100" dirty="0">
                <a:solidFill>
                  <a:schemeClr val="tx1"/>
                </a:solidFill>
                <a:latin typeface="Liberation Serif" panose="02020603050405020304" pitchFamily="18" charset="0"/>
              </a:rPr>
              <a:t>II 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</a:rPr>
              <a:t>этап) – 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49 652,4 тыс. рублей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:</a:t>
            </a:r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65538" name="Picture 2" descr="https://avatars.mds.yandex.net/i?id=f4d6f3e3490a6347d4ac4e83a2136b85dbb27ede-7552315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49" y="5294929"/>
            <a:ext cx="2258467" cy="127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0" name="Picture 4" descr="https://avatars.mds.yandex.net/i?id=38b76f287b873bd4de7b866df0b09064e634466d-9853960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5" y="3440909"/>
            <a:ext cx="2016223" cy="151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2" name="Picture 6" descr="https://avatars.mds.yandex.net/i?id=4846e3b60f89f03b59616b8de92438b47d534b6e-12616328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75" y="1785957"/>
            <a:ext cx="2072399" cy="13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6" name="Picture 10" descr="https://avatars.mds.yandex.net/i?id=e61bbceeb3885f52884019bb021bda4e420a68b3-12925699-images-thumbs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13737"/>
            <a:ext cx="1122099" cy="112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411760" y="1289160"/>
            <a:ext cx="0" cy="1274302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843808" y="2672362"/>
            <a:ext cx="0" cy="1485059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229651" y="4293096"/>
            <a:ext cx="0" cy="1224136"/>
          </a:xfrm>
          <a:prstGeom prst="line">
            <a:avLst/>
          </a:prstGeom>
          <a:ln w="38100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635895" y="5578727"/>
            <a:ext cx="0" cy="986589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78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597195"/>
              </p:ext>
            </p:extLst>
          </p:nvPr>
        </p:nvGraphicFramePr>
        <p:xfrm>
          <a:off x="2957546" y="1446518"/>
          <a:ext cx="5878550" cy="308800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110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9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9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8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052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Наименование показателя</a:t>
                      </a:r>
                      <a:endParaRPr lang="ru-RU" sz="11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План 2024 г., 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тыс. руб.</a:t>
                      </a:r>
                      <a:endParaRPr lang="ru-RU" sz="11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Факт 2024 г., 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тыс. руб.</a:t>
                      </a:r>
                      <a:endParaRPr lang="ru-RU" sz="11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% исполнения</a:t>
                      </a:r>
                      <a:endParaRPr lang="ru-RU" sz="11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333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Транспорт</a:t>
                      </a:r>
                      <a:endParaRPr lang="ru-RU" sz="13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6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896,2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6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504,5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333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Дорожное хозяйство (дорожные фонды)</a:t>
                      </a:r>
                      <a:endParaRPr lang="ru-RU" sz="13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204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425,8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201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411,0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333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Жилищное хозяйство</a:t>
                      </a:r>
                      <a:endParaRPr lang="ru-RU" sz="13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4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673,9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770,2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80,7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333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Коммунальное хозяйство</a:t>
                      </a:r>
                      <a:endParaRPr lang="ru-RU" sz="13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192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377,4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185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266,3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333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Благоустройство</a:t>
                      </a:r>
                      <a:endParaRPr lang="ru-RU" sz="13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85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711,0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81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719,1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508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300" dirty="0">
                        <a:latin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27 849,1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27 415,3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469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ИТОГО:</a:t>
                      </a:r>
                      <a:endParaRPr lang="ru-RU" sz="1300" b="1" dirty="0">
                        <a:latin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521 933,4</a:t>
                      </a:r>
                    </a:p>
                    <a:p>
                      <a:pPr algn="ctr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506 086,4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96,9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Рисунок 9" descr="http://im3-tub-ru.yandex.net/i?id=645429850-1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32658"/>
            <a:ext cx="2309829" cy="173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247760636"/>
              </p:ext>
            </p:extLst>
          </p:nvPr>
        </p:nvGraphicFramePr>
        <p:xfrm>
          <a:off x="3017904" y="4653136"/>
          <a:ext cx="5817023" cy="1956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419872" y="260651"/>
            <a:ext cx="54162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Liberation Serif" panose="02020603050405020304" pitchFamily="18" charset="0"/>
              </a:rPr>
              <a:t>В рамках муниципальной программы </a:t>
            </a:r>
            <a:r>
              <a:rPr lang="ru-RU" sz="1400" b="1" dirty="0">
                <a:latin typeface="Liberation Serif" panose="02020603050405020304" pitchFamily="18" charset="0"/>
              </a:rPr>
              <a:t>«</a:t>
            </a:r>
            <a:r>
              <a:rPr lang="ru-RU" sz="1400" dirty="0">
                <a:latin typeface="Liberation Serif" panose="02020603050405020304" pitchFamily="18" charset="0"/>
              </a:rPr>
              <a:t>Развитие жилищно-коммунального и дорожного хозяйства, организации благоустройства и повышения энергетической эффективности в городском округе </a:t>
            </a:r>
            <a:r>
              <a:rPr lang="ru-RU" sz="1400" dirty="0" smtClean="0">
                <a:latin typeface="Liberation Serif" panose="02020603050405020304" pitchFamily="18" charset="0"/>
              </a:rPr>
              <a:t> Сухой Лог»  расходы распределяются  по следующим направлениям:</a:t>
            </a:r>
            <a:endParaRPr lang="ru-RU" sz="1400" dirty="0">
              <a:latin typeface="Liberation Serif" panose="02020603050405020304" pitchFamily="18" charset="0"/>
            </a:endParaRPr>
          </a:p>
        </p:txBody>
      </p:sp>
      <p:pic>
        <p:nvPicPr>
          <p:cNvPr id="66562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20" y="2636913"/>
            <a:ext cx="2419189" cy="161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92" y="4858817"/>
            <a:ext cx="2434237" cy="161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04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4561004" y="1052738"/>
            <a:ext cx="427774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Расходы по программе за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5148067" y="1412776"/>
            <a:ext cx="3557663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549336842"/>
              </p:ext>
            </p:extLst>
          </p:nvPr>
        </p:nvGraphicFramePr>
        <p:xfrm>
          <a:off x="5036795" y="1255689"/>
          <a:ext cx="3834700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683570" y="277549"/>
            <a:ext cx="8155180" cy="72008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200" b="1" dirty="0" smtClean="0">
                <a:latin typeface="Liberation Serif" panose="02020603050405020304" pitchFamily="18" charset="0"/>
              </a:rPr>
              <a:t>МП «Развитие культуры и искусства </a:t>
            </a:r>
          </a:p>
          <a:p>
            <a:pPr algn="r"/>
            <a:r>
              <a:rPr lang="ru-RU" sz="2200" b="1" dirty="0" smtClean="0">
                <a:latin typeface="Liberation Serif" panose="02020603050405020304" pitchFamily="18" charset="0"/>
              </a:rPr>
              <a:t>в городском округе Сухой Лог»</a:t>
            </a:r>
            <a:endParaRPr lang="ru-RU" sz="2200" b="1" dirty="0">
              <a:latin typeface="Liberation Serif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7" y="894802"/>
            <a:ext cx="4990183" cy="243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Подпрограмма:</a:t>
            </a:r>
          </a:p>
          <a:p>
            <a:pPr marL="228600" indent="-228600">
              <a:lnSpc>
                <a:spcPct val="130000"/>
              </a:lnSpc>
              <a:buFontTx/>
              <a:buAutoNum type="arabicPeriod"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Организация деятельности развития культуры и 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 искусства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132 388,6 тыс. руб.</a:t>
            </a:r>
          </a:p>
          <a:p>
            <a:pPr>
              <a:lnSpc>
                <a:spcPct val="130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2.    Развитие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дополнительного образования в сфере культуры 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и искусства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– 74 211,9 тыс. руб.</a:t>
            </a:r>
          </a:p>
          <a:p>
            <a:pPr>
              <a:lnSpc>
                <a:spcPct val="130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3.    Обеспечение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реализации программы «Развитие культуры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и</a:t>
            </a:r>
          </a:p>
          <a:p>
            <a:pPr>
              <a:lnSpc>
                <a:spcPct val="130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искусства на территории городского округа Сухой Лог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»  </a:t>
            </a:r>
          </a:p>
          <a:p>
            <a:pPr>
              <a:lnSpc>
                <a:spcPct val="130000"/>
              </a:lnSpc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– 25 549,6 тыс. руб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marL="228600" indent="-228600">
              <a:buAutoNum type="arabicPeriod"/>
            </a:pPr>
            <a:endParaRPr lang="ru-RU" sz="1200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366571"/>
              </p:ext>
            </p:extLst>
          </p:nvPr>
        </p:nvGraphicFramePr>
        <p:xfrm>
          <a:off x="447872" y="3068960"/>
          <a:ext cx="8226264" cy="327922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637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1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6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Значения целевых показателей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муниципальной программы</a:t>
                      </a:r>
                      <a:endParaRPr lang="ru-RU" sz="12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2024 год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Факт,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2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2025 год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Посещаемость населением организаций культуры и искусства и увеличение численности участников проводимых культурно-досуговых мероприятий, на 1000 чел.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7 776,1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7 776,1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7 360,7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736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Увеличение численности участников культурно-досуговых</a:t>
                      </a:r>
                      <a:r>
                        <a:rPr kumimoji="0" lang="ru-RU" sz="12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мероприятий, тыс. чел.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304,0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304,0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274,5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Количество передвижных выставок, ед.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5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328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Доля детей, привлекаемых к участию в  творческих мероприятиях, в общем числе детей, %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24,7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24,7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21,9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719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Доля муниципальных библиотек, имеющих веб-сайты в сети Интернет, через которые обеспечен доступ к имеющимся у них электронным фондам и электронным каталогам, от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общего количества этих библиотек, %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17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Доля музеев, имеющих веб-сайт в сети Интернет, в общем количестве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муниципальных музеев городского округа Сухой Лог, %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20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Схема функциональных зон.jpg"/>
          <p:cNvPicPr>
            <a:picLocks noChangeAspect="1" noChangeArrowheads="1"/>
          </p:cNvPicPr>
          <p:nvPr/>
        </p:nvPicPr>
        <p:blipFill rotWithShape="1">
          <a:blip r:embed="rId2"/>
          <a:srcRect l="2336" t="6748" b="3349"/>
          <a:stretch/>
        </p:blipFill>
        <p:spPr bwMode="auto">
          <a:xfrm>
            <a:off x="2051720" y="3212976"/>
            <a:ext cx="4968552" cy="339979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547664" y="1277131"/>
            <a:ext cx="6408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ru-RU" dirty="0" smtClean="0">
                <a:latin typeface="Liberation Serif" pitchFamily="18" charset="0"/>
              </a:rPr>
              <a:t>46 498  человек </a:t>
            </a:r>
            <a:r>
              <a:rPr lang="ru-RU" dirty="0">
                <a:latin typeface="Liberation Serif" pitchFamily="18" charset="0"/>
              </a:rPr>
              <a:t>– численность населения на </a:t>
            </a:r>
            <a:r>
              <a:rPr lang="ru-RU" dirty="0" smtClean="0">
                <a:latin typeface="Liberation Serif" pitchFamily="18" charset="0"/>
              </a:rPr>
              <a:t>01.01.2025 </a:t>
            </a:r>
            <a:r>
              <a:rPr lang="ru-RU" dirty="0">
                <a:latin typeface="Liberation Serif" pitchFamily="18" charset="0"/>
              </a:rPr>
              <a:t>года </a:t>
            </a:r>
            <a:r>
              <a:rPr lang="ru-RU" dirty="0" smtClean="0">
                <a:latin typeface="Liberation Serif" pitchFamily="18" charset="0"/>
              </a:rPr>
              <a:t> 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ru-RU" dirty="0" smtClean="0">
                <a:latin typeface="Liberation Serif" pitchFamily="18" charset="0"/>
              </a:rPr>
              <a:t>105,8 </a:t>
            </a:r>
            <a:r>
              <a:rPr lang="ru-RU" dirty="0">
                <a:latin typeface="Liberation Serif" pitchFamily="18" charset="0"/>
              </a:rPr>
              <a:t>- индекс потребительских цен </a:t>
            </a:r>
            <a:endParaRPr lang="ru-RU" dirty="0" smtClean="0">
              <a:latin typeface="Liberation Serif" pitchFamily="18" charset="0"/>
            </a:endParaRP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ru-RU" dirty="0" smtClean="0">
                <a:latin typeface="Liberation Serif" pitchFamily="18" charset="0"/>
              </a:rPr>
              <a:t>15 298,00 </a:t>
            </a:r>
            <a:r>
              <a:rPr lang="ru-RU" dirty="0">
                <a:latin typeface="Liberation Serif" pitchFamily="18" charset="0"/>
              </a:rPr>
              <a:t>руб. – прожиточный минимум (общий) </a:t>
            </a:r>
            <a:r>
              <a:rPr lang="ru-RU" dirty="0" smtClean="0">
                <a:latin typeface="Liberation Serif" pitchFamily="18" charset="0"/>
              </a:rPr>
              <a:t> 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ru-RU" dirty="0" smtClean="0">
                <a:latin typeface="Liberation Serif" pitchFamily="18" charset="0"/>
              </a:rPr>
              <a:t>70 821,95 руб. </a:t>
            </a:r>
            <a:r>
              <a:rPr lang="ru-RU" dirty="0">
                <a:latin typeface="Liberation Serif" pitchFamily="18" charset="0"/>
              </a:rPr>
              <a:t>– среднемесячная заработная </a:t>
            </a:r>
            <a:r>
              <a:rPr lang="ru-RU" dirty="0" smtClean="0">
                <a:latin typeface="Liberation Serif" pitchFamily="18" charset="0"/>
              </a:rPr>
              <a:t>плата</a:t>
            </a:r>
            <a:endParaRPr lang="ru-RU" dirty="0">
              <a:latin typeface="Liberation Serif" pitchFamily="18" charset="0"/>
            </a:endParaRP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ru-RU" dirty="0" smtClean="0">
                <a:latin typeface="Liberation Serif" pitchFamily="18" charset="0"/>
              </a:rPr>
              <a:t>0,3 – уровень безработицы</a:t>
            </a:r>
            <a:endParaRPr lang="ru-RU" dirty="0">
              <a:latin typeface="Liberation Serif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32658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Liberation Serif" panose="02020603050405020304" pitchFamily="18" charset="0"/>
              </a:rPr>
              <a:t>Показатели социально-экономического развития городского </a:t>
            </a:r>
            <a:r>
              <a:rPr lang="ru-RU" sz="2200" b="1" dirty="0" smtClean="0">
                <a:latin typeface="Liberation Serif" panose="02020603050405020304" pitchFamily="18" charset="0"/>
              </a:rPr>
              <a:t>                   округа </a:t>
            </a:r>
            <a:r>
              <a:rPr lang="ru-RU" sz="2200" b="1" dirty="0">
                <a:latin typeface="Liberation Serif" panose="02020603050405020304" pitchFamily="18" charset="0"/>
              </a:rPr>
              <a:t>Сухой Лог </a:t>
            </a:r>
            <a:r>
              <a:rPr lang="ru-RU" sz="2200" b="1" dirty="0" smtClean="0">
                <a:latin typeface="Liberation Serif" panose="02020603050405020304" pitchFamily="18" charset="0"/>
              </a:rPr>
              <a:t>за 2024 год </a:t>
            </a:r>
            <a:endParaRPr lang="ru-RU" sz="2200" dirty="0"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4233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423175" y="1196752"/>
            <a:ext cx="3285839" cy="537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200" dirty="0" smtClean="0">
                <a:latin typeface="Liberation Serif" panose="02020603050405020304" pitchFamily="18" charset="0"/>
                <a:cs typeface="Times New Roman" pitchFamily="18" charset="0"/>
              </a:rPr>
              <a:t>   </a:t>
            </a:r>
            <a:r>
              <a:rPr lang="ru-RU" sz="1200" b="1" dirty="0" smtClean="0">
                <a:latin typeface="Liberation Serif" panose="02020603050405020304" pitchFamily="18" charset="0"/>
              </a:rPr>
              <a:t> </a:t>
            </a: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МБУ «Сухоложская централизованная библиотечная система»  – 1  учреждение</a:t>
            </a:r>
          </a:p>
          <a:p>
            <a:pPr>
              <a:lnSpc>
                <a:spcPct val="114000"/>
              </a:lnSpc>
            </a:pP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(12 филиалов);</a:t>
            </a:r>
          </a:p>
          <a:p>
            <a:pPr>
              <a:lnSpc>
                <a:spcPct val="114000"/>
              </a:lnSpc>
            </a:pPr>
            <a:endParaRPr lang="ru-RU" sz="13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МБУ «Сухоложский историко-краеведческий музей» – 1  учреждение;  </a:t>
            </a:r>
          </a:p>
          <a:p>
            <a:pPr>
              <a:lnSpc>
                <a:spcPct val="114000"/>
              </a:lnSpc>
            </a:pPr>
            <a:endParaRPr lang="ru-RU" sz="13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МБУ «Организационный центр учреждений культуры» – 1 учреждение;</a:t>
            </a:r>
          </a:p>
          <a:p>
            <a:pPr>
              <a:lnSpc>
                <a:spcPct val="114000"/>
              </a:lnSpc>
            </a:pPr>
            <a:endParaRPr lang="ru-RU" sz="13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МБУК «Камерный хор»  - 1  учреждение;</a:t>
            </a:r>
          </a:p>
          <a:p>
            <a:pPr>
              <a:lnSpc>
                <a:spcPct val="114000"/>
              </a:lnSpc>
            </a:pPr>
            <a:endParaRPr lang="ru-RU" sz="13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Дома культуры – 4 учреждения с 7 структурными подразделениями:</a:t>
            </a:r>
          </a:p>
          <a:p>
            <a:endParaRPr lang="ru-RU" sz="13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(- 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МАУК «Дворец культуры «Кристалл»;</a:t>
            </a:r>
          </a:p>
          <a:p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- МБУ «Культурно-социальное объединение «Гармония»;</a:t>
            </a:r>
          </a:p>
          <a:p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- МБУК «Курьинский центр досуга и народного 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творчества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»;</a:t>
            </a:r>
          </a:p>
          <a:p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- МБУ «Культурно-досуговое объединение» (в том числе 9 сельских клубов и домов культуры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)</a:t>
            </a:r>
            <a:endParaRPr lang="ru-RU" sz="13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84556" y="1772816"/>
            <a:ext cx="5071848" cy="800219"/>
          </a:xfrm>
          <a:prstGeom prst="rect">
            <a:avLst/>
          </a:prstGeom>
          <a:solidFill>
            <a:srgbClr val="CAE6EE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50" dirty="0" smtClean="0">
                <a:latin typeface="Liberation Serif" pitchFamily="18" charset="0"/>
              </a:rPr>
              <a:t>В </a:t>
            </a:r>
            <a:r>
              <a:rPr lang="ru-RU" sz="1150" dirty="0">
                <a:latin typeface="Liberation Serif" pitchFamily="18" charset="0"/>
              </a:rPr>
              <a:t>МБУ «</a:t>
            </a:r>
            <a:r>
              <a:rPr lang="ru-RU" sz="1150" dirty="0" err="1">
                <a:latin typeface="Liberation Serif" pitchFamily="18" charset="0"/>
              </a:rPr>
              <a:t>Сухоложский</a:t>
            </a:r>
            <a:r>
              <a:rPr lang="ru-RU" sz="1150" dirty="0">
                <a:latin typeface="Liberation Serif" pitchFamily="18" charset="0"/>
              </a:rPr>
              <a:t> историко-краеведческий музей» было организовано и проведено 50 выставок (в том числе 5 передвижные), 2 лекции, 55 массовых мероприятий, 243 экскурсий различной тематики и 25 мастер-классов. Количество посетителей указанных мероприятий составило 18122 человек.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1196752"/>
            <a:ext cx="5071848" cy="446276"/>
          </a:xfrm>
          <a:prstGeom prst="rect">
            <a:avLst/>
          </a:prstGeom>
          <a:solidFill>
            <a:srgbClr val="CAE6EE"/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50" dirty="0">
                <a:latin typeface="Liberation Serif" pitchFamily="18" charset="0"/>
              </a:rPr>
              <a:t>Число посещений библиотеки (в том числе, удаленно через сеть Интернет) за отчетный период составляет 122,4 тыс. человек (план – 118,07 тыс. человек).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2708920"/>
            <a:ext cx="5149250" cy="2923877"/>
          </a:xfrm>
          <a:prstGeom prst="rect">
            <a:avLst/>
          </a:prstGeom>
          <a:solidFill>
            <a:srgbClr val="CAE6EE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/>
            <a:r>
              <a:rPr lang="ru-RU" sz="1150" dirty="0">
                <a:solidFill>
                  <a:schemeClr val="tx1"/>
                </a:solidFill>
                <a:latin typeface="Liberation Serif" panose="02020603050405020304" pitchFamily="18" charset="0"/>
              </a:rPr>
              <a:t>В соответствии с планом общегородских мероприятий </a:t>
            </a:r>
            <a:r>
              <a:rPr lang="ru-RU" sz="11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в 2024 году проведено 48 мероприятий в сфере культуры общегородского значения, </a:t>
            </a:r>
            <a:r>
              <a:rPr lang="ru-RU" sz="1150" dirty="0">
                <a:solidFill>
                  <a:schemeClr val="tx1"/>
                </a:solidFill>
                <a:latin typeface="Liberation Serif" panose="02020603050405020304" pitchFamily="18" charset="0"/>
              </a:rPr>
              <a:t>в том числе наиболее значимые мероприятия:</a:t>
            </a:r>
          </a:p>
          <a:p>
            <a:pPr algn="just"/>
            <a:r>
              <a:rPr lang="ru-RU" sz="1150" dirty="0" smtClean="0">
                <a:solidFill>
                  <a:schemeClr val="tx1"/>
                </a:solidFill>
                <a:latin typeface="Liberation Serif" pitchFamily="18" charset="0"/>
              </a:rPr>
              <a:t>- </a:t>
            </a:r>
            <a:r>
              <a:rPr lang="ru-RU" sz="1150" dirty="0">
                <a:solidFill>
                  <a:schemeClr val="tx1"/>
                </a:solidFill>
                <a:latin typeface="Liberation Serif" pitchFamily="18" charset="0"/>
              </a:rPr>
              <a:t>Новогодние и рождественские мероприятия;</a:t>
            </a:r>
          </a:p>
          <a:p>
            <a:pPr algn="just"/>
            <a:r>
              <a:rPr lang="ru-RU" sz="1150" dirty="0">
                <a:solidFill>
                  <a:schemeClr val="tx1"/>
                </a:solidFill>
                <a:latin typeface="Liberation Serif" pitchFamily="18" charset="0"/>
              </a:rPr>
              <a:t>- Проводы зимы;</a:t>
            </a:r>
          </a:p>
          <a:p>
            <a:pPr algn="just"/>
            <a:r>
              <a:rPr lang="ru-RU" sz="1150" dirty="0">
                <a:solidFill>
                  <a:schemeClr val="tx1"/>
                </a:solidFill>
                <a:latin typeface="Liberation Serif" pitchFamily="18" charset="0"/>
              </a:rPr>
              <a:t>- День Победы;</a:t>
            </a:r>
          </a:p>
          <a:p>
            <a:pPr algn="just"/>
            <a:r>
              <a:rPr lang="ru-RU" sz="1150" dirty="0">
                <a:solidFill>
                  <a:schemeClr val="tx1"/>
                </a:solidFill>
                <a:latin typeface="Liberation Serif" pitchFamily="18" charset="0"/>
              </a:rPr>
              <a:t>- День защиты детей;</a:t>
            </a:r>
          </a:p>
          <a:p>
            <a:pPr algn="just"/>
            <a:r>
              <a:rPr lang="ru-RU" sz="1150" dirty="0">
                <a:latin typeface="Liberation Serif" pitchFamily="18" charset="0"/>
              </a:rPr>
              <a:t>- День России;</a:t>
            </a:r>
          </a:p>
          <a:p>
            <a:pPr algn="just"/>
            <a:r>
              <a:rPr lang="ru-RU" sz="1150" dirty="0">
                <a:latin typeface="Liberation Serif" pitchFamily="18" charset="0"/>
              </a:rPr>
              <a:t> </a:t>
            </a:r>
            <a:r>
              <a:rPr lang="ru-RU" sz="1150" dirty="0" smtClean="0">
                <a:latin typeface="Liberation Serif" pitchFamily="18" charset="0"/>
              </a:rPr>
              <a:t>Проведение культурно-досуговых мероприятий не в рамках муниципального задания: </a:t>
            </a:r>
          </a:p>
          <a:p>
            <a:pPr algn="just"/>
            <a:r>
              <a:rPr lang="ru-RU" sz="1150" dirty="0" smtClean="0">
                <a:latin typeface="Liberation Serif" pitchFamily="18" charset="0"/>
              </a:rPr>
              <a:t>-  мероприятия, посвященные юбилейным датам, конкурс «Время выбрало нас», КВН, Мисс Сухой Лог, конкурс «Мимикрия», отчетные концерты МАХ</a:t>
            </a:r>
            <a:r>
              <a:rPr lang="en-US" sz="1150" dirty="0" smtClean="0">
                <a:latin typeface="Liberation Serif" pitchFamily="18" charset="0"/>
              </a:rPr>
              <a:t>IMUM</a:t>
            </a:r>
            <a:r>
              <a:rPr lang="ru-RU" sz="1150" dirty="0" smtClean="0">
                <a:latin typeface="Liberation Serif" pitchFamily="18" charset="0"/>
              </a:rPr>
              <a:t>, Е. Нейман, спектакли и другие; и др.</a:t>
            </a:r>
          </a:p>
          <a:p>
            <a:pPr algn="just"/>
            <a:r>
              <a:rPr lang="ru-RU" sz="1150" dirty="0" smtClean="0">
                <a:latin typeface="Liberation Serif" pitchFamily="18" charset="0"/>
              </a:rPr>
              <a:t>- Организовано и проведено 9 мероприятий </a:t>
            </a:r>
            <a:r>
              <a:rPr lang="ru-RU" sz="1150" dirty="0">
                <a:latin typeface="Liberation Serif" pitchFamily="18" charset="0"/>
              </a:rPr>
              <a:t>в сфере культуры социальной </a:t>
            </a:r>
            <a:endParaRPr lang="ru-RU" sz="1150" dirty="0" smtClean="0">
              <a:latin typeface="Liberation Serif" pitchFamily="18" charset="0"/>
            </a:endParaRPr>
          </a:p>
          <a:p>
            <a:pPr algn="just"/>
            <a:r>
              <a:rPr lang="ru-RU" sz="1150" dirty="0">
                <a:latin typeface="Liberation Serif" pitchFamily="18" charset="0"/>
              </a:rPr>
              <a:t> </a:t>
            </a:r>
            <a:r>
              <a:rPr lang="ru-RU" sz="1150" dirty="0" smtClean="0">
                <a:latin typeface="Liberation Serif" pitchFamily="18" charset="0"/>
              </a:rPr>
              <a:t> направленности </a:t>
            </a:r>
            <a:r>
              <a:rPr lang="ru-RU" sz="1150" dirty="0">
                <a:latin typeface="Liberation Serif" pitchFamily="18" charset="0"/>
              </a:rPr>
              <a:t>в размере 300,0 тыс. руб. (Фестивали-конкурсы </a:t>
            </a:r>
            <a:r>
              <a:rPr lang="ru-RU" sz="1150" dirty="0" smtClean="0">
                <a:latin typeface="Liberation Serif" pitchFamily="18" charset="0"/>
              </a:rPr>
              <a:t> «Город   мастеров</a:t>
            </a:r>
            <a:r>
              <a:rPr lang="ru-RU" sz="1150" dirty="0">
                <a:latin typeface="Liberation Serif" pitchFamily="18" charset="0"/>
              </a:rPr>
              <a:t>»).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84557" y="5733256"/>
            <a:ext cx="5144606" cy="938719"/>
          </a:xfrm>
          <a:prstGeom prst="rect">
            <a:avLst/>
          </a:prstGeom>
          <a:solidFill>
            <a:srgbClr val="CAE6EE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100" dirty="0">
                <a:solidFill>
                  <a:schemeClr val="tx1"/>
                </a:solidFill>
                <a:latin typeface="Liberation Serif" pitchFamily="18" charset="0"/>
              </a:rPr>
              <a:t>По состоянию на 1 января 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2025 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</a:rPr>
              <a:t>года в учреждениях культуры 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действует 137 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</a:rPr>
              <a:t>клубных 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формирования, 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</a:rPr>
              <a:t>из них 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10 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</a:rPr>
              <a:t>коллективов самодеятельного художественного творчества имеют звание «народный (образцовый)». Посещаемость населением организаций культуры и искусства за </a:t>
            </a:r>
            <a:r>
              <a:rPr lang="ru-RU" sz="1100" dirty="0" smtClean="0">
                <a:solidFill>
                  <a:schemeClr val="tx1"/>
                </a:solidFill>
                <a:latin typeface="Liberation Serif" pitchFamily="18" charset="0"/>
              </a:rPr>
              <a:t>2024 год </a:t>
            </a:r>
            <a:r>
              <a:rPr lang="ru-RU" sz="1100" dirty="0">
                <a:solidFill>
                  <a:schemeClr val="tx1"/>
                </a:solidFill>
                <a:latin typeface="Liberation Serif" pitchFamily="18" charset="0"/>
              </a:rPr>
              <a:t>составила 361,9 тыс. человек (план – 342,5 тыс. чел.).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4315" y="188641"/>
            <a:ext cx="8136903" cy="864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На территории городского округа осуществляют </a:t>
            </a:r>
            <a:r>
              <a:rPr lang="ru-RU" sz="2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деятельность </a:t>
            </a:r>
            <a:r>
              <a:rPr lang="ru-RU" sz="2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8 </a:t>
            </a:r>
            <a:r>
              <a:rPr lang="ru-RU" sz="22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муниципальных </a:t>
            </a:r>
            <a:r>
              <a:rPr lang="ru-RU" sz="2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учреждений </a:t>
            </a:r>
            <a:r>
              <a:rPr lang="ru-RU" sz="22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культуры: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3" y="6148396"/>
            <a:ext cx="3431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192"/>
                </a:solidFill>
              </a:rPr>
              <a:t> 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3719239" y="1196752"/>
            <a:ext cx="1" cy="525788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3702619" y="2722825"/>
            <a:ext cx="2" cy="290997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3702616" y="1823877"/>
            <a:ext cx="2" cy="698095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3702615" y="5733256"/>
            <a:ext cx="2" cy="938719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77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933064"/>
              </p:ext>
            </p:extLst>
          </p:nvPr>
        </p:nvGraphicFramePr>
        <p:xfrm>
          <a:off x="611560" y="1556792"/>
          <a:ext cx="8286807" cy="395478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311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19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982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ПЛАН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ФАКТ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%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89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257 110,9</a:t>
                      </a:r>
                    </a:p>
                  </a:txBody>
                  <a:tcPr marL="121920" marR="12192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257 105,5</a:t>
                      </a:r>
                    </a:p>
                  </a:txBody>
                  <a:tcPr marL="121920" marR="12192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21920" marR="12192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8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Организация деятельности городского музея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6 523,7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6 523,7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21920" marR="121920"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Организация библиотечного обслуживания, модернизация библиотек в части комплектования книжных фондов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25 018,0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25 018,0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21920" marR="121920"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8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Организация деятельности домов культуры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105 176,3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105 176,3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21920" marR="121920"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Капитальный и текущий ремонт зданий и помещений</a:t>
                      </a:r>
                      <a:r>
                        <a:rPr lang="ru-RU" sz="1100" baseline="0" dirty="0" smtClean="0">
                          <a:latin typeface="Liberation Serif" panose="02020603050405020304" pitchFamily="18" charset="0"/>
                        </a:rPr>
                        <a:t>, обеспечение мероприятий по укреплению и развитию материально-технической базы муниципальных учреждений культуры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50 351,6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50 351,6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21920" marR="121920"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Проведение мероприятий в сфере культуры общегородского значения и социальной направленности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32 426,8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32 426,8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21920" marR="121920"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Реализация мер по поэтапному повышению средней заработной платы работников муниципальных учреждений культуры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2 635,0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2 635,0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21920" marR="121920"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Проведение мероприятий по обеспечению антитеррористической защищенности объектов (территорий) муниципальных учреждений культуры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2 816,9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2 816,9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21920" marR="121920"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58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Другие вопросы в области культуры, кинематографии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31 362,6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31 357,2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21920" marR="121920"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5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Предоставление государственной поддержки на конкурсной основе муниципальным учреждениям культуры Свердловской области на поддержку любительских творческих коллективов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800,0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800,0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21920" marR="121920"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947311"/>
              </p:ext>
            </p:extLst>
          </p:nvPr>
        </p:nvGraphicFramePr>
        <p:xfrm>
          <a:off x="611560" y="5589240"/>
          <a:ext cx="828092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48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Средняя заработная плата работников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учреждения культуры, руб.</a:t>
                      </a:r>
                      <a:endParaRPr lang="ru-RU" sz="14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2023 год факт</a:t>
                      </a:r>
                      <a:endParaRPr lang="ru-RU" sz="12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2024 год план</a:t>
                      </a:r>
                      <a:endParaRPr lang="ru-RU" sz="12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2024 год факт</a:t>
                      </a:r>
                      <a:endParaRPr lang="ru-RU" sz="12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52 808,9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63 523,0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63 673,7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71873368"/>
              </p:ext>
            </p:extLst>
          </p:nvPr>
        </p:nvGraphicFramePr>
        <p:xfrm>
          <a:off x="6588227" y="133305"/>
          <a:ext cx="2354604" cy="1571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93927" y="260648"/>
            <a:ext cx="6038388" cy="12961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Расходы  по  разделу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«Культура и кинематография» в 2024 году составили  257 105,5 тыс. рублей</a:t>
            </a:r>
            <a:endParaRPr lang="ru-RU" sz="2000" b="1" dirty="0">
              <a:solidFill>
                <a:schemeClr val="tx2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7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3056737"/>
              </p:ext>
            </p:extLst>
          </p:nvPr>
        </p:nvGraphicFramePr>
        <p:xfrm>
          <a:off x="6083567" y="332658"/>
          <a:ext cx="2915816" cy="1871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085306" y="2442375"/>
            <a:ext cx="56166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1600" b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Times New Roman" pitchFamily="18" charset="0"/>
              </a:rPr>
              <a:t>Средства </a:t>
            </a:r>
            <a:r>
              <a:rPr lang="ru-RU" sz="1600" b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Times New Roman" pitchFamily="18" charset="0"/>
              </a:rPr>
              <a:t>данной подпрограммы были </a:t>
            </a:r>
            <a:r>
              <a:rPr lang="ru-RU" sz="1600" b="1" u="sng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направлены</a:t>
            </a:r>
            <a:r>
              <a:rPr lang="ru-RU" sz="1600" b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4274" y="260648"/>
            <a:ext cx="5727500" cy="25202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10000"/>
              </a:lnSpc>
            </a:pPr>
            <a:endParaRPr lang="ru-RU" sz="14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    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рамках подпрограммы «Развитие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дополнительного образования в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сфере культуры и искусства» муниципальной программы «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Развитие культуры и искусства в городском округе Сухой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Лог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» свою деятельность осуществляют две организации дополнительного образования детей: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МБУ ДО «Сухоложская детская музыкальная школа» и МБУ ДО «Сухоложская школа искусств»,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дополнительное образование </a:t>
            </a:r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получают  801 </a:t>
            </a:r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человек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/>
            <a:endParaRPr lang="ru-RU" sz="1400" i="1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r>
              <a:rPr lang="ru-RU" sz="1200" i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    </a:t>
            </a:r>
          </a:p>
          <a:p>
            <a:endParaRPr lang="ru-RU" sz="12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endParaRPr lang="ru-RU" sz="12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233682152"/>
              </p:ext>
            </p:extLst>
          </p:nvPr>
        </p:nvGraphicFramePr>
        <p:xfrm>
          <a:off x="2507775" y="2780929"/>
          <a:ext cx="6406324" cy="3928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7346" name="Picture 2" descr="https://data12.proshkolu.ru/content/media/pic/std/7000000/6437000/6436016-d64a2fee8b7843b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14" y="4509121"/>
            <a:ext cx="225122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 descr="https://avatars.mds.yandex.net/get-altay/492546/2a0000015eb4919860b2b26fe3dde0e729be/ori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14005"/>
            <a:ext cx="2234639" cy="160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78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/>
          <p:nvPr/>
        </p:nvCxnSpPr>
        <p:spPr>
          <a:xfrm>
            <a:off x="5436098" y="1335171"/>
            <a:ext cx="3239148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13484" y="260650"/>
            <a:ext cx="8434981" cy="93610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200" b="1" dirty="0" smtClean="0">
                <a:latin typeface="Liberation Serif" panose="02020603050405020304" pitchFamily="18" charset="0"/>
              </a:rPr>
              <a:t>МП «Развитие физической культуры и спорта в городском округе Сухой Лог»</a:t>
            </a:r>
            <a:endParaRPr lang="ru-RU" sz="2200" b="1" dirty="0">
              <a:latin typeface="Liberation Serif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56746" y="1073563"/>
            <a:ext cx="37114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1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1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Расходы по программе за </a:t>
            </a:r>
            <a:r>
              <a:rPr lang="ru-RU" sz="11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sz="11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10689182"/>
              </p:ext>
            </p:extLst>
          </p:nvPr>
        </p:nvGraphicFramePr>
        <p:xfrm>
          <a:off x="5302924" y="1357595"/>
          <a:ext cx="3466213" cy="1812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13484" y="980729"/>
            <a:ext cx="4906589" cy="2049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Подпрограмма:</a:t>
            </a:r>
          </a:p>
          <a:p>
            <a:pPr marL="228600" indent="-228600">
              <a:buAutoNum type="arabicPeriod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физической культуры и спорта в городском округе 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Сухой Лог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– 132 601,8 тыс. рублей.</a:t>
            </a:r>
          </a:p>
          <a:p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marL="228600" indent="-228600">
              <a:buAutoNum type="arabicPeriod" startAt="2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инфраструктуры спортивных учреждений в городском 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округе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–8 578,3 тыс. рублей.</a:t>
            </a:r>
          </a:p>
          <a:p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marL="228600" indent="-228600">
              <a:buAutoNum type="arabicPeriod" startAt="3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Обеспечение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реализации программы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«Развитие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физической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</a:t>
            </a: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культуры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и спорта в городском округе Сухой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Лог» </a:t>
            </a:r>
          </a:p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 –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10 128,3 тыс.  рублей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.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118457"/>
              </p:ext>
            </p:extLst>
          </p:nvPr>
        </p:nvGraphicFramePr>
        <p:xfrm>
          <a:off x="633802" y="3212976"/>
          <a:ext cx="8021288" cy="28346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428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8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3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Значения целевых показателей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муниципальной программы</a:t>
                      </a:r>
                      <a:endParaRPr lang="ru-RU" sz="12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План 2024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Факт 2024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План 2025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effectLst/>
                          <a:latin typeface="Liberation Serif" panose="02020603050405020304" pitchFamily="18" charset="0"/>
                        </a:rPr>
                        <a:t>Доля населения городского округа Сухой</a:t>
                      </a:r>
                      <a:r>
                        <a:rPr kumimoji="0" lang="ru-RU" sz="1200" kern="1200" baseline="0" dirty="0" smtClean="0">
                          <a:effectLst/>
                          <a:latin typeface="Liberation Serif" panose="02020603050405020304" pitchFamily="18" charset="0"/>
                        </a:rPr>
                        <a:t> Лог</a:t>
                      </a:r>
                      <a:r>
                        <a:rPr kumimoji="0" lang="ru-RU" sz="1200" kern="1200" dirty="0" smtClean="0">
                          <a:effectLst/>
                          <a:latin typeface="Liberation Serif" panose="02020603050405020304" pitchFamily="18" charset="0"/>
                        </a:rPr>
                        <a:t>, систематически занимающихся физической культурой и спортом, %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61,5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61,5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61,9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744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effectLst/>
                          <a:latin typeface="Liberation Serif" panose="02020603050405020304" pitchFamily="18" charset="0"/>
                        </a:rPr>
                        <a:t>Количество спортивно-массовых и физкультурно-оздоровительных мероприятий, ед.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255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4664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effectLst/>
                          <a:latin typeface="Liberation Serif" panose="02020603050405020304" pitchFamily="18" charset="0"/>
                        </a:rPr>
                        <a:t>Доля населения городского округа Сухой Лог, выполнившего нормативы</a:t>
                      </a:r>
                      <a:r>
                        <a:rPr kumimoji="0" lang="ru-RU" sz="1200" kern="1200" baseline="0" dirty="0" smtClean="0">
                          <a:effectLst/>
                          <a:latin typeface="Liberation Serif" panose="02020603050405020304" pitchFamily="18" charset="0"/>
                        </a:rPr>
                        <a:t> испытаний (тестов) Всероссийского физкультурно-спортивного комплекса «ГТО», в общей численности населения городского округа Сухой Лог, принявшего участие в выполнении нормативов испытаний (тестов) Всероссийского физкультурно-спортивного комплекса «ГТО», %</a:t>
                      </a:r>
                      <a:endParaRPr kumimoji="0" lang="ru-RU" sz="1200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53,0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77,5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54,0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87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Уровень обеспеченности населения спортивными сооружениями исходя из единовременной</a:t>
                      </a:r>
                      <a:r>
                        <a:rPr lang="ru-RU" sz="1200" baseline="0" dirty="0" smtClean="0">
                          <a:latin typeface="Liberation Serif" panose="02020603050405020304" pitchFamily="18" charset="0"/>
                        </a:rPr>
                        <a:t> пропускной способности объектов спорта, %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57,0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62,8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54,5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45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http://im4-tub-ru.yandex.net/i?id=76065980-3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1211" y="3476082"/>
            <a:ext cx="2076932" cy="144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2" descr="C:\Documents and Settings\Светлана\Local Settings\Temporary Internet Files\Content.IE5\OB7FQKXD\IMG_712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1211" y="1868497"/>
            <a:ext cx="2076932" cy="1381160"/>
          </a:xfrm>
          <a:prstGeom prst="rect">
            <a:avLst/>
          </a:prstGeom>
          <a:noFill/>
        </p:spPr>
      </p:pic>
      <p:pic>
        <p:nvPicPr>
          <p:cNvPr id="82946" name="Picture 2" descr="110_lugnia_rossii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1211" y="328373"/>
            <a:ext cx="2076932" cy="138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67574" y="435632"/>
            <a:ext cx="6120679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latin typeface="Cambria" pitchFamily="18" charset="0"/>
              </a:rPr>
              <a:t>  </a:t>
            </a: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На </a:t>
            </a:r>
            <a:r>
              <a:rPr lang="ru-RU" sz="135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территории городского округа </a:t>
            </a: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 Сухой Лог в рамках муниципальной программы «</a:t>
            </a:r>
            <a:r>
              <a:rPr lang="ru-RU" sz="135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Развитие физической культуры и </a:t>
            </a: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спорта» </a:t>
            </a: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осуществляют </a:t>
            </a:r>
            <a:r>
              <a:rPr lang="ru-RU" sz="135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свою деятельность </a:t>
            </a: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МБУ </a:t>
            </a:r>
            <a:r>
              <a:rPr lang="ru-RU" sz="135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Спорткомплекс  «Здоровье</a:t>
            </a: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», </a:t>
            </a:r>
          </a:p>
          <a:p>
            <a:pPr algn="ctr"/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МАУ «Спортивная школа»,  </a:t>
            </a: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МБУ «Спортивная школа «Олимпик»,</a:t>
            </a:r>
          </a:p>
          <a:p>
            <a:pPr algn="ctr"/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 МАУ «Ледовая арена «Литейщик-Сухой Лог»</a:t>
            </a:r>
            <a:endParaRPr lang="ru-RU" sz="135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2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</a:t>
            </a:r>
            <a:r>
              <a:rPr lang="ru-RU" sz="1250" b="1" u="sng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ru-RU" sz="1250" b="1" u="sng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по данной программе включают  в себя:</a:t>
            </a:r>
          </a:p>
          <a:p>
            <a:pPr marL="228600" indent="-228600" algn="just">
              <a:lnSpc>
                <a:spcPct val="110000"/>
              </a:lnSpc>
              <a:buFont typeface="+mj-lt"/>
              <a:buAutoNum type="arabicPeriod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Выполнение муниципального задания МБУ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«Спортивный комплекс «Здоровье» и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МАУ «Ледовая арена «Литейщик-Сухой Лог» по  предоставлению услуг 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сфере физической культуры и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спорта  (содержание учреждений, коммунальные услуги, выплата заработной платы персоналу) –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51 431,4 тыс. руб.;</a:t>
            </a:r>
          </a:p>
          <a:p>
            <a:pPr marL="228600" indent="-228600" algn="just">
              <a:lnSpc>
                <a:spcPct val="110000"/>
              </a:lnSpc>
              <a:buFont typeface="+mj-lt"/>
              <a:buAutoNum type="arabicPeriod"/>
            </a:pP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Выполнение муниципального задания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дополнительным общеразвивающим программам в области физической культуры и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спорта –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3 294,0 тыс. руб.;</a:t>
            </a:r>
          </a:p>
          <a:p>
            <a:pPr marL="228600" indent="-228600" algn="just">
              <a:lnSpc>
                <a:spcPct val="110000"/>
              </a:lnSpc>
              <a:buFont typeface="+mj-lt"/>
              <a:buAutoNum type="arabicPeriod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Выполнение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задания, организация предоставления услуг по спортивной подготовке –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73 743,1 тыс. руб.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(МБУ «Спортивная школа «</a:t>
            </a:r>
            <a:r>
              <a:rPr lang="ru-RU" sz="1200" dirty="0" err="1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Олимпик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» -    37 499,4 тыс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рублей и МАУ «Спортивная школа»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36 243,7 тыс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рублей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);</a:t>
            </a:r>
          </a:p>
          <a:p>
            <a:pPr marL="228600" indent="-228600" algn="just">
              <a:lnSpc>
                <a:spcPct val="110000"/>
              </a:lnSpc>
              <a:buAutoNum type="arabicPeriod" startAt="3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Мероприятия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 поэтапному внедрению и реализации Всероссийского физкультурно-спортивного комплекса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«Готов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 труду и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обороне» –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174,9 тыс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руб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</a:t>
            </a:r>
            <a:endParaRPr lang="ru-RU" sz="12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marL="228600" indent="-228600" algn="just">
              <a:lnSpc>
                <a:spcPct val="110000"/>
              </a:lnSpc>
              <a:buAutoNum type="arabicPeriod" startAt="3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Проведение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физкультурных и </a:t>
            </a:r>
            <a:r>
              <a:rPr lang="ru-RU" sz="1200" dirty="0">
                <a:latin typeface="Liberation Serif" panose="02020603050405020304" pitchFamily="18" charset="0"/>
              </a:rPr>
              <a:t>спортивных мероприятий городского округа –  </a:t>
            </a:r>
            <a:r>
              <a:rPr lang="ru-RU" sz="1200" b="1" dirty="0" smtClean="0">
                <a:latin typeface="Liberation Serif" panose="02020603050405020304" pitchFamily="18" charset="0"/>
              </a:rPr>
              <a:t>3 493,7 тыс</a:t>
            </a:r>
            <a:r>
              <a:rPr lang="ru-RU" sz="1200" b="1" dirty="0">
                <a:latin typeface="Liberation Serif" panose="02020603050405020304" pitchFamily="18" charset="0"/>
              </a:rPr>
              <a:t>. руб.  </a:t>
            </a:r>
            <a:r>
              <a:rPr lang="ru-RU" sz="1200" dirty="0">
                <a:latin typeface="Liberation Serif" panose="02020603050405020304" pitchFamily="18" charset="0"/>
              </a:rPr>
              <a:t>За </a:t>
            </a:r>
            <a:r>
              <a:rPr lang="ru-RU" sz="1200" dirty="0" smtClean="0">
                <a:latin typeface="Liberation Serif" panose="02020603050405020304" pitchFamily="18" charset="0"/>
              </a:rPr>
              <a:t>2024 </a:t>
            </a:r>
            <a:r>
              <a:rPr lang="ru-RU" sz="1200" dirty="0">
                <a:latin typeface="Liberation Serif" panose="02020603050405020304" pitchFamily="18" charset="0"/>
              </a:rPr>
              <a:t>год было проведено </a:t>
            </a:r>
            <a:r>
              <a:rPr lang="en-US" sz="1200" b="1" dirty="0" smtClean="0">
                <a:latin typeface="Liberation Serif" panose="02020603050405020304" pitchFamily="18" charset="0"/>
              </a:rPr>
              <a:t>151</a:t>
            </a:r>
            <a:r>
              <a:rPr lang="ru-RU" sz="1200" b="1" dirty="0" smtClean="0">
                <a:latin typeface="Liberation Serif" panose="02020603050405020304" pitchFamily="18" charset="0"/>
              </a:rPr>
              <a:t> </a:t>
            </a:r>
            <a:r>
              <a:rPr lang="ru-RU" sz="1200" dirty="0" smtClean="0">
                <a:latin typeface="Liberation Serif" panose="02020603050405020304" pitchFamily="18" charset="0"/>
              </a:rPr>
              <a:t>мероприятие </a:t>
            </a:r>
            <a:r>
              <a:rPr lang="ru-RU" sz="1200" dirty="0">
                <a:latin typeface="Liberation Serif" panose="02020603050405020304" pitchFamily="18" charset="0"/>
              </a:rPr>
              <a:t>(«Лыжня России – </a:t>
            </a:r>
            <a:r>
              <a:rPr lang="ru-RU" sz="1200" dirty="0" smtClean="0">
                <a:latin typeface="Liberation Serif" panose="02020603050405020304" pitchFamily="18" charset="0"/>
              </a:rPr>
              <a:t>2024», первенство городского округа Сухой Лог по баскетболу, </a:t>
            </a:r>
            <a:r>
              <a:rPr lang="ru-RU" sz="1200" dirty="0">
                <a:latin typeface="Liberation Serif" panose="02020603050405020304" pitchFamily="18" charset="0"/>
              </a:rPr>
              <a:t>по </a:t>
            </a:r>
            <a:r>
              <a:rPr lang="ru-RU" sz="1200" dirty="0" smtClean="0">
                <a:latin typeface="Liberation Serif" panose="02020603050405020304" pitchFamily="18" charset="0"/>
              </a:rPr>
              <a:t>мини-футболу, </a:t>
            </a:r>
            <a:r>
              <a:rPr lang="ru-RU" sz="1200" dirty="0">
                <a:latin typeface="Liberation Serif" panose="02020603050405020304" pitchFamily="18" charset="0"/>
              </a:rPr>
              <a:t>по </a:t>
            </a:r>
            <a:r>
              <a:rPr lang="ru-RU" sz="1200" dirty="0" smtClean="0">
                <a:latin typeface="Liberation Serif" panose="02020603050405020304" pitchFamily="18" charset="0"/>
              </a:rPr>
              <a:t>пулевой стрельбе, </a:t>
            </a:r>
            <a:r>
              <a:rPr lang="ru-RU" sz="1200" dirty="0">
                <a:latin typeface="Liberation Serif" panose="02020603050405020304" pitchFamily="18" charset="0"/>
              </a:rPr>
              <a:t>по шахматам</a:t>
            </a:r>
            <a:r>
              <a:rPr lang="ru-RU" sz="1200" dirty="0" smtClean="0">
                <a:latin typeface="Liberation Serif" panose="02020603050405020304" pitchFamily="18" charset="0"/>
              </a:rPr>
              <a:t>, </a:t>
            </a:r>
            <a:r>
              <a:rPr lang="ru-RU" sz="1200" dirty="0">
                <a:latin typeface="Liberation Serif" panose="02020603050405020304" pitchFamily="18" charset="0"/>
              </a:rPr>
              <a:t>по волейболу, </a:t>
            </a:r>
            <a:r>
              <a:rPr lang="ru-RU" sz="1200" dirty="0" smtClean="0">
                <a:latin typeface="Liberation Serif" panose="02020603050405020304" pitchFamily="18" charset="0"/>
              </a:rPr>
              <a:t>настольному теннису, по универсальному бою, соревнования по плаванию «Семейный заплыв», Спартакиады ДОУ, «Тропа Здоровья», «День физкультурника», «Кросс наций», фестиваль «Гонка Дронов», соревнования «Биатлон в школу»,  новогодние турниры по различным видам спорта, областные соревнования по фитнес-аэробике, зимний фестиваль ВФСК  ГТО и т.д.).</a:t>
            </a:r>
          </a:p>
          <a:p>
            <a:pPr marL="228600" indent="-228600" algn="just">
              <a:lnSpc>
                <a:spcPct val="110000"/>
              </a:lnSpc>
              <a:buFontTx/>
              <a:buAutoNum type="arabicPeriod" startAt="3"/>
            </a:pPr>
            <a:r>
              <a:rPr lang="ru-RU" sz="1200" dirty="0">
                <a:latin typeface="Liberation Serif" panose="02020603050405020304" pitchFamily="18" charset="0"/>
              </a:rPr>
              <a:t>Капитальный и текущий ремонт зданий, сооружений и помещений, в которых размещаются муниципальные учреждения в сфере физической культуры и спорта </a:t>
            </a:r>
            <a:r>
              <a:rPr lang="ru-RU" sz="1200" dirty="0" smtClean="0">
                <a:latin typeface="Liberation Serif" panose="02020603050405020304" pitchFamily="18" charset="0"/>
              </a:rPr>
              <a:t>– </a:t>
            </a:r>
            <a:r>
              <a:rPr lang="ru-RU" sz="1200" b="1" dirty="0" smtClean="0">
                <a:latin typeface="Liberation Serif" panose="02020603050405020304" pitchFamily="18" charset="0"/>
              </a:rPr>
              <a:t>8 412,7 </a:t>
            </a:r>
            <a:r>
              <a:rPr lang="ru-RU" sz="1200" dirty="0" smtClean="0">
                <a:latin typeface="Liberation Serif" panose="02020603050405020304" pitchFamily="18" charset="0"/>
              </a:rPr>
              <a:t>тыс.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рублей,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проведение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мероприятий по обеспечению антитеррористической защищенности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объектов 165,5 тыс. рублей и другие расходы.</a:t>
            </a:r>
            <a:endParaRPr lang="ru-RU" sz="1250" dirty="0" smtClean="0">
              <a:solidFill>
                <a:srgbClr val="FF0000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58370" name="Picture 2" descr="https://avatars.mds.yandex.net/i?id=5f6ea08544925100d9d17be6fe34e6d0def3e4ef-7673608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209" y="5105261"/>
            <a:ext cx="2098139" cy="139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97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28285" y="191270"/>
            <a:ext cx="8416056" cy="83233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2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МП «Формирование современной городской среды в городском округе Сухой Лог до 2030 года»</a:t>
            </a:r>
            <a:endParaRPr lang="ru-RU" sz="22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AutoShape 2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4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AutoShape 6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460375" y="1603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AutoShape 8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612775" y="3127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AutoShape 10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765175" y="4651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12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917575" y="6175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AutoShape 14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1069975" y="769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" name="AutoShape 16" descr="https://sukhoylog-media.ru/wp-content/uploads/2020/04/park4-e1587572318574.jpg"/>
          <p:cNvSpPr>
            <a:spLocks noChangeAspect="1" noChangeArrowheads="1"/>
          </p:cNvSpPr>
          <p:nvPr/>
        </p:nvSpPr>
        <p:spPr bwMode="auto">
          <a:xfrm>
            <a:off x="1222375" y="9223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" name="AutoShape 20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1374775" y="10747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AutoShape 22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1527175" y="12271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AutoShape 24" descr="https://sukhoylog-media.ru/wp-content/uploads/2020/09/img_8940.jpg"/>
          <p:cNvSpPr>
            <a:spLocks noChangeAspect="1" noChangeArrowheads="1"/>
          </p:cNvSpPr>
          <p:nvPr/>
        </p:nvSpPr>
        <p:spPr bwMode="auto">
          <a:xfrm>
            <a:off x="1679575" y="13795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AutoShape 26" descr="https://sukhoylog-media.ru/wp-content/uploads/2020/09/img_8940.jpg"/>
          <p:cNvSpPr>
            <a:spLocks noChangeAspect="1" noChangeArrowheads="1"/>
          </p:cNvSpPr>
          <p:nvPr/>
        </p:nvSpPr>
        <p:spPr bwMode="auto">
          <a:xfrm>
            <a:off x="1831975" y="1531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AutoShape 28" descr="https://sukhoylog-media.ru/wp-content/uploads/2020/04/park4-e1587572318574.jpg"/>
          <p:cNvSpPr>
            <a:spLocks noChangeAspect="1" noChangeArrowheads="1"/>
          </p:cNvSpPr>
          <p:nvPr/>
        </p:nvSpPr>
        <p:spPr bwMode="auto">
          <a:xfrm>
            <a:off x="1984375" y="16843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" name="AutoShape 34" descr="https://sukhoylog-media.ru/wp-content/uploads/2020/04/tretij-etap-prka.jpg"/>
          <p:cNvSpPr>
            <a:spLocks noChangeAspect="1" noChangeArrowheads="1"/>
          </p:cNvSpPr>
          <p:nvPr/>
        </p:nvSpPr>
        <p:spPr bwMode="auto">
          <a:xfrm>
            <a:off x="2136775" y="18367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07263" y="977929"/>
            <a:ext cx="8762687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Общий объем средств, направленных на выполнение муниципальной программы «Формирование современной городской среды в городском округе Сухой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Лог 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до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2030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года» в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2024 году 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составил 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44 088,4 тыс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.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рублей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                     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             </a:t>
            </a:r>
            <a:r>
              <a:rPr lang="ru-RU" sz="1600" u="sng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Средства направлены на:</a:t>
            </a:r>
          </a:p>
          <a:p>
            <a:pPr algn="just"/>
            <a:endParaRPr lang="ru-RU" sz="15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" name="AutoShape 4" descr="https://i.mycdn.me/i?r=AyH4iRPQ2q0otWIFepML2LxRoxJ0I8qOd_j3yABSlCBQ-g&amp;fn=w_612"/>
          <p:cNvSpPr>
            <a:spLocks noChangeAspect="1" noChangeArrowheads="1"/>
          </p:cNvSpPr>
          <p:nvPr/>
        </p:nvSpPr>
        <p:spPr bwMode="auto">
          <a:xfrm>
            <a:off x="2289175" y="19891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76393" y="2252680"/>
            <a:ext cx="393036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Liberation Serif" panose="02020603050405020304" pitchFamily="18" charset="0"/>
              </a:rPr>
              <a:t> Комплексное благоустройство парка в селе </a:t>
            </a:r>
            <a:r>
              <a:rPr lang="ru-RU" sz="1400" dirty="0" smtClean="0">
                <a:latin typeface="Liberation Serif" panose="02020603050405020304" pitchFamily="18" charset="0"/>
              </a:rPr>
              <a:t>Курьи, в том числе :</a:t>
            </a:r>
          </a:p>
          <a:p>
            <a:pPr algn="just"/>
            <a:endParaRPr lang="ru-RU" sz="1400" dirty="0" smtClean="0">
              <a:latin typeface="Liberation Serif" panose="02020603050405020304" pitchFamily="18" charset="0"/>
            </a:endParaRPr>
          </a:p>
          <a:p>
            <a:pPr algn="just"/>
            <a:r>
              <a:rPr lang="ru-RU" sz="1400" dirty="0" smtClean="0">
                <a:latin typeface="Liberation Serif" panose="02020603050405020304" pitchFamily="18" charset="0"/>
              </a:rPr>
              <a:t>        - областной бюджет – 37 961,0 тыс. руб.;</a:t>
            </a:r>
          </a:p>
          <a:p>
            <a:pPr algn="just"/>
            <a:r>
              <a:rPr lang="ru-RU" sz="1400" dirty="0" smtClean="0">
                <a:latin typeface="Liberation Serif" panose="02020603050405020304" pitchFamily="18" charset="0"/>
              </a:rPr>
              <a:t>        - местный бюджет – 2 847,0 тыс. руб. </a:t>
            </a:r>
            <a:endParaRPr lang="ru-RU" sz="1400" dirty="0" smtClean="0">
              <a:latin typeface="Liberation Serif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99103" y="4777813"/>
            <a:ext cx="39452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Liberation Serif" panose="02020603050405020304" pitchFamily="18" charset="0"/>
              </a:rPr>
              <a:t>Выполнение </a:t>
            </a:r>
            <a:r>
              <a:rPr lang="ru-RU" sz="1200" dirty="0">
                <a:latin typeface="Liberation Serif" panose="02020603050405020304" pitchFamily="18" charset="0"/>
              </a:rPr>
              <a:t>дизайн-проектов, рабочей документации, проектно-сметных работ и проведение экспертизы проектов</a:t>
            </a:r>
            <a:r>
              <a:rPr lang="ru-RU" sz="1200" dirty="0" smtClean="0">
                <a:latin typeface="Liberation Serif" panose="02020603050405020304" pitchFamily="18" charset="0"/>
              </a:rPr>
              <a:t>, подготовительная </a:t>
            </a:r>
            <a:r>
              <a:rPr lang="ru-RU" sz="1200" dirty="0">
                <a:latin typeface="Liberation Serif" panose="02020603050405020304" pitchFamily="18" charset="0"/>
              </a:rPr>
              <a:t>организация работ для проведения дизайн проектов</a:t>
            </a:r>
            <a:r>
              <a:rPr lang="ru-RU" sz="1200" dirty="0" smtClean="0">
                <a:latin typeface="Liberation Serif" panose="02020603050405020304" pitchFamily="18" charset="0"/>
              </a:rPr>
              <a:t>, проектно-сметной </a:t>
            </a:r>
            <a:r>
              <a:rPr lang="ru-RU" sz="1200" dirty="0">
                <a:latin typeface="Liberation Serif" panose="02020603050405020304" pitchFamily="18" charset="0"/>
              </a:rPr>
              <a:t>и рабочей документации по благоустройству общественных и дворовых </a:t>
            </a:r>
            <a:r>
              <a:rPr lang="ru-RU" sz="1200" dirty="0" smtClean="0">
                <a:latin typeface="Liberation Serif" panose="02020603050405020304" pitchFamily="18" charset="0"/>
              </a:rPr>
              <a:t>территорий –  1 580,8 тыс</a:t>
            </a:r>
            <a:r>
              <a:rPr lang="ru-RU" sz="1200" dirty="0">
                <a:latin typeface="Liberation Serif" panose="02020603050405020304" pitchFamily="18" charset="0"/>
              </a:rPr>
              <a:t>. руб</a:t>
            </a:r>
            <a:r>
              <a:rPr lang="ru-RU" sz="1200" dirty="0" smtClean="0">
                <a:latin typeface="Liberation Serif" panose="02020603050405020304" pitchFamily="18" charset="0"/>
              </a:rPr>
              <a:t>.;</a:t>
            </a:r>
          </a:p>
          <a:p>
            <a:pPr algn="just"/>
            <a:endParaRPr lang="ru-RU" sz="1200" dirty="0" smtClean="0">
              <a:latin typeface="Liberation Serif" panose="02020603050405020304" pitchFamily="18" charset="0"/>
            </a:endParaRPr>
          </a:p>
          <a:p>
            <a:pPr algn="just"/>
            <a:r>
              <a:rPr lang="ru-RU" sz="1200" dirty="0" smtClean="0">
                <a:latin typeface="Liberation Serif" panose="02020603050405020304" pitchFamily="18" charset="0"/>
              </a:rPr>
              <a:t> </a:t>
            </a:r>
            <a:r>
              <a:rPr lang="ru-RU" sz="1200" dirty="0">
                <a:latin typeface="Liberation Serif" panose="02020603050405020304" pitchFamily="18" charset="0"/>
              </a:rPr>
              <a:t>Комплексное благоустройство общественной </a:t>
            </a:r>
            <a:r>
              <a:rPr lang="ru-RU" sz="1200" dirty="0" smtClean="0">
                <a:latin typeface="Liberation Serif" panose="02020603050405020304" pitchFamily="18" charset="0"/>
              </a:rPr>
              <a:t>территории – 1 699,6 тыс</a:t>
            </a:r>
            <a:r>
              <a:rPr lang="ru-RU" sz="1200" dirty="0">
                <a:latin typeface="Liberation Serif" panose="02020603050405020304" pitchFamily="18" charset="0"/>
              </a:rPr>
              <a:t>. руб</a:t>
            </a:r>
            <a:r>
              <a:rPr lang="ru-RU" sz="1200" dirty="0" smtClean="0">
                <a:latin typeface="Liberation Serif" panose="02020603050405020304" pitchFamily="18" charset="0"/>
              </a:rPr>
              <a:t>.</a:t>
            </a:r>
            <a:endParaRPr lang="ru-RU" sz="1200" dirty="0"/>
          </a:p>
        </p:txBody>
      </p:sp>
      <p:pic>
        <p:nvPicPr>
          <p:cNvPr id="65538" name="Picture 2" descr="   В Сухом Логу открыли новый парк после обращения ветерана к Куйвашев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99" y="3645026"/>
            <a:ext cx="4346975" cy="288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0" name="Picture 4" descr="https://sun9-21.userapi.com/impg/9DrzK1It2J-RQfImrkolyMDDOZrfHoTIZpEyRA/NtyGD_JMXVk.jpg?size=2560x1920&amp;quality=95&amp;sign=18c37652162864f5306a31c6bac6f960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495" y="1796280"/>
            <a:ext cx="3823149" cy="286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20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6764" y="285728"/>
            <a:ext cx="684076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            Расходы на социальную политику, произведенные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                       в 2024 году составили  175 633,5 тыс. рублей</a:t>
            </a:r>
            <a:endParaRPr lang="ru-RU" sz="20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51478443"/>
              </p:ext>
            </p:extLst>
          </p:nvPr>
        </p:nvGraphicFramePr>
        <p:xfrm>
          <a:off x="498884" y="1108624"/>
          <a:ext cx="8321589" cy="3285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91802" y="4437114"/>
            <a:ext cx="80126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 разделу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«Социальная политика»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за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2024 год были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произведены в рамках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4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муниципальных программ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Расходы по муниципальной программе «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доступным жильем малоимущих граждан, молодых семей, а также граждан, проживающих на сельских территориях, на территории городского округа Сухой 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составляют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% от общих расходов на социальное обеспечение населения городского округа Сухой Лог. </a:t>
            </a:r>
            <a:endParaRPr lang="ru-RU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24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6083" y="188642"/>
            <a:ext cx="8484308" cy="8771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r" fontAlgn="b"/>
            <a:r>
              <a:rPr lang="ru-RU" sz="17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МП «Обеспечение </a:t>
            </a:r>
            <a:r>
              <a:rPr lang="ru-RU" sz="1700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доступным жильем малоимущих граждан</a:t>
            </a:r>
            <a:r>
              <a:rPr lang="ru-RU" sz="17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молодых семей, а </a:t>
            </a:r>
            <a:r>
              <a:rPr lang="ru-RU" sz="17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                          также </a:t>
            </a:r>
            <a:r>
              <a:rPr lang="ru-RU" sz="1700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граждан, проживающих </a:t>
            </a:r>
            <a:r>
              <a:rPr lang="ru-RU" sz="17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на сельских территориях,  </a:t>
            </a:r>
          </a:p>
          <a:p>
            <a:pPr lvl="0" algn="r" fontAlgn="b"/>
            <a:r>
              <a:rPr lang="ru-RU" sz="17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700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территории городского округа </a:t>
            </a:r>
            <a:r>
              <a:rPr lang="ru-RU" sz="17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Лог»</a:t>
            </a:r>
            <a:endParaRPr lang="ru-RU" sz="1700" b="1" i="1" dirty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5273517" y="1556792"/>
            <a:ext cx="3586307" cy="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752168" y="1220025"/>
            <a:ext cx="41501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Расходы по программе за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en-US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102028052"/>
              </p:ext>
            </p:extLst>
          </p:nvPr>
        </p:nvGraphicFramePr>
        <p:xfrm>
          <a:off x="5154294" y="1381607"/>
          <a:ext cx="3824751" cy="1457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16337" y="836712"/>
            <a:ext cx="4831728" cy="2209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</a:t>
            </a:r>
            <a:r>
              <a:rPr lang="ru-RU" sz="115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Подпрограмма:</a:t>
            </a:r>
            <a:endParaRPr lang="en-US" sz="1150" b="1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marL="228600" indent="-228600">
              <a:buAutoNum type="arabicPeriod"/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Обеспечение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жилыми помещениями малоимущих граждан по договорам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социального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найма жилых помещений, государственных, муниципальных служащих и работников бюджетной сферы по договорам найма служебных жилых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помещений –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4 999,9 тыс. рублей.</a:t>
            </a:r>
          </a:p>
          <a:p>
            <a:endParaRPr lang="ru-RU" sz="1100" b="1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2.    Обеспечение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жильем молодых семей на территории </a:t>
            </a:r>
          </a:p>
          <a:p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городского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округа Сухой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2 844,7 тыс. рублей.</a:t>
            </a:r>
          </a:p>
          <a:p>
            <a:endParaRPr lang="ru-RU" sz="1100" b="1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marL="228600" indent="-228600">
              <a:buAutoNum type="arabicPeriod" startAt="3"/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Комплексное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развитие сельских территорий городского округа Сухой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Лог ( социальные выплаты специалистам на селе) 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2 592,5  тыс. руб.</a:t>
            </a:r>
          </a:p>
          <a:p>
            <a:pPr>
              <a:lnSpc>
                <a:spcPct val="130000"/>
              </a:lnSpc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21460"/>
              </p:ext>
            </p:extLst>
          </p:nvPr>
        </p:nvGraphicFramePr>
        <p:xfrm>
          <a:off x="273869" y="2852939"/>
          <a:ext cx="8585954" cy="37180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05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18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97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Значения целевых показателей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муниципальной программы</a:t>
                      </a:r>
                      <a:endParaRPr lang="ru-RU" sz="12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План 2024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Факт 2024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План 2025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Arial"/>
                        </a:rPr>
                        <a:t>Количество заключенных договоров социального найма в построенных (приобретенных) жилых помещениях, ед.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726">
                <a:tc>
                  <a:txBody>
                    <a:bodyPr/>
                    <a:lstStyle/>
                    <a:p>
                      <a:pPr>
                        <a:lnSpc>
                          <a:spcPts val="1715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Arial"/>
                        </a:rPr>
                        <a:t>Количество заключенных договоров социального найма жилых помещений, ед.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Arial"/>
                        </a:rPr>
                        <a:t>Количество предоставленных социальных выплат молодым семьям, нуждающимся в улучшении жилищных условий, ед.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Arial"/>
                        </a:rPr>
                        <a:t>Доля молодых семей, получивших социальную выплату, %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Количество ипотечных кредитов,</a:t>
                      </a:r>
                      <a:r>
                        <a:rPr lang="ru-RU" sz="1100" baseline="0" dirty="0" smtClean="0"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 взятых молодыми семьями для приобретения (строительства) жилья, шт.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Количество жилых помещений, приобретенных молодыми семьями с использованием собственных средств, ед.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3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Arial"/>
                        </a:rPr>
                        <a:t>Количество предоставленных социальных выплат гражданам, проживающим на сельских территориях, ед.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Объем ввода (приобретения) жилья для граждан, проживающих на сельских территориях, кв.м.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148,7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68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4790656" y="908722"/>
            <a:ext cx="412191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Расходы по программе за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5292080" y="1231885"/>
            <a:ext cx="3526864" cy="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87178960"/>
              </p:ext>
            </p:extLst>
          </p:nvPr>
        </p:nvGraphicFramePr>
        <p:xfrm>
          <a:off x="5362560" y="1231887"/>
          <a:ext cx="3456384" cy="1296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593286" y="188640"/>
            <a:ext cx="8155180" cy="79208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200" b="1" dirty="0" smtClean="0">
                <a:latin typeface="Liberation Serif" panose="02020603050405020304" pitchFamily="18" charset="0"/>
              </a:rPr>
              <a:t>МП «Молодежь Свердловской области на территории городского округа Сухой Лог»</a:t>
            </a:r>
            <a:endParaRPr lang="ru-RU" sz="2200" b="1" dirty="0">
              <a:latin typeface="Liberation Serif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605" y="764705"/>
            <a:ext cx="4590435" cy="1994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Подпрограмма:</a:t>
            </a:r>
          </a:p>
          <a:p>
            <a:pPr marL="228600" indent="-228600">
              <a:buAutoNum type="arabicPeriod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Развитие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потенциала молодежи городского округа Сухой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Лог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- 9 894,5 тыс. руб.</a:t>
            </a:r>
          </a:p>
          <a:p>
            <a:pPr marL="228600" indent="-228600">
              <a:buAutoNum type="arabicPeriod"/>
            </a:pPr>
            <a:endParaRPr lang="ru-RU" sz="12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marL="228600" indent="-228600">
              <a:buAutoNum type="arabicPeriod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Патриотическое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воспитание молодежи на территории городского 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–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135,6 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тыс.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руб.</a:t>
            </a:r>
          </a:p>
          <a:p>
            <a:pPr marL="228600" indent="-228600">
              <a:buAutoNum type="arabicPeriod"/>
            </a:pPr>
            <a:endParaRPr lang="ru-RU" sz="12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Развитие деятельности в сфере организации и обеспечения     отдыха и оздоровления детей в городском округе Сухой Лог </a:t>
            </a:r>
            <a:endParaRPr lang="ru-RU" sz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- 300,0  тыс. руб.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945793"/>
              </p:ext>
            </p:extLst>
          </p:nvPr>
        </p:nvGraphicFramePr>
        <p:xfrm>
          <a:off x="232989" y="2769978"/>
          <a:ext cx="8585954" cy="389583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05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18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29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Значения целевых показателей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муниципальной программы</a:t>
                      </a:r>
                      <a:endParaRPr lang="ru-RU" sz="12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План 2024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Факт 2024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План 2025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846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Liberation Serif" panose="02020603050405020304" pitchFamily="18" charset="0"/>
                        </a:rPr>
                        <a:t>Доля молодых граждан от 14 до 35 лет, участвующих в деятельности общественных объединений, различных</a:t>
                      </a:r>
                      <a:r>
                        <a:rPr kumimoji="0" lang="ru-RU" sz="1100" kern="1200" baseline="0" dirty="0" smtClean="0">
                          <a:effectLst/>
                          <a:latin typeface="Liberation Serif" panose="02020603050405020304" pitchFamily="18" charset="0"/>
                        </a:rPr>
                        <a:t> форм общественного самоуправления, %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27,6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27,3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27,6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174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Liberation Serif" panose="02020603050405020304" pitchFamily="18" charset="0"/>
                        </a:rPr>
                        <a:t>Доля граждан, занимающихся добровольческой (волонтерской) деятельностью</a:t>
                      </a:r>
                      <a:r>
                        <a:rPr kumimoji="0" lang="ru-RU" sz="1100" kern="1200" baseline="0" dirty="0" smtClean="0">
                          <a:effectLst/>
                          <a:latin typeface="Liberation Serif" panose="02020603050405020304" pitchFamily="18" charset="0"/>
                        </a:rPr>
                        <a:t>, %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518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Liberation Serif" panose="02020603050405020304" pitchFamily="18" charset="0"/>
                        </a:rPr>
                        <a:t>Количество программ и мероприятий, направленных на формирование здорового образа жизни, толерантного отношения, поддержку</a:t>
                      </a:r>
                      <a:r>
                        <a:rPr kumimoji="0" lang="ru-RU" sz="1100" kern="1200" baseline="0" dirty="0" smtClean="0">
                          <a:effectLst/>
                          <a:latin typeface="Liberation Serif" panose="02020603050405020304" pitchFamily="18" charset="0"/>
                        </a:rPr>
                        <a:t> талантливой молодежи, а также поддержку несовершеннолетних, находящихся в трудной жизненной ситуации, единиц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19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Liberation Serif" panose="02020603050405020304" pitchFamily="18" charset="0"/>
                        </a:rPr>
                        <a:t>Доля молодых граждан</a:t>
                      </a:r>
                      <a:r>
                        <a:rPr kumimoji="0" lang="ru-RU" sz="1100" kern="1200" baseline="0" dirty="0" smtClean="0">
                          <a:effectLst/>
                          <a:latin typeface="Liberation Serif" panose="02020603050405020304" pitchFamily="18" charset="0"/>
                        </a:rPr>
                        <a:t> – участников мероприятий и программ по патриотическому воспитанию, %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534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Liberation Serif" panose="02020603050405020304" pitchFamily="18" charset="0"/>
                        </a:rPr>
                        <a:t>Количество мероприятий,</a:t>
                      </a:r>
                      <a:r>
                        <a:rPr kumimoji="0" lang="ru-RU" sz="1100" kern="1200" baseline="0" dirty="0" smtClean="0">
                          <a:effectLst/>
                          <a:latin typeface="Liberation Serif" panose="02020603050405020304" pitchFamily="18" charset="0"/>
                        </a:rPr>
                        <a:t> направленных на патриотическое воспитание молодых граждан, единиц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862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Liberation Serif" panose="02020603050405020304" pitchFamily="18" charset="0"/>
                        </a:rPr>
                        <a:t>Количество несовершеннолетних граждан в возрасте от 14 до 18 лет временно трудоустроенных за отчетный период, человек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016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Количество нуждающихся</a:t>
                      </a:r>
                      <a:r>
                        <a:rPr lang="ru-RU" sz="1100" baseline="0" dirty="0" smtClean="0"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во временном трудоустройстве за отчетный период, человек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214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214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9902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Liberation Serif" panose="02020603050405020304" pitchFamily="18" charset="0"/>
                        </a:rPr>
                        <a:t>Доля молодых граждан в возрасте от 14 до 18 лет, имеющих</a:t>
                      </a:r>
                      <a:r>
                        <a:rPr kumimoji="0" lang="ru-RU" sz="1100" kern="1200" baseline="0" dirty="0" smtClean="0">
                          <a:effectLst/>
                          <a:latin typeface="Liberation Serif" panose="02020603050405020304" pitchFamily="18" charset="0"/>
                        </a:rPr>
                        <a:t> информацию о возможности временного трудоустройства, %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62,3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62,3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62,3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02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5"/>
          <p:cNvSpPr>
            <a:spLocks noChangeArrowheads="1"/>
          </p:cNvSpPr>
          <p:nvPr/>
        </p:nvSpPr>
        <p:spPr bwMode="auto">
          <a:xfrm>
            <a:off x="2169489" y="254779"/>
            <a:ext cx="6768752" cy="92333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На </a:t>
            </a:r>
            <a:r>
              <a:rPr lang="ru-RU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территории городского округа </a:t>
            </a:r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 Сухой Лог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осуществляет свою деятельность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МБУ «Городской молодежный центр»</a:t>
            </a:r>
            <a:endParaRPr lang="ru-RU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61895" y="1412776"/>
            <a:ext cx="5558578" cy="4014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рамах </a:t>
            </a:r>
            <a:r>
              <a:rPr lang="ru-RU" sz="1400" dirty="0" smtClean="0">
                <a:latin typeface="Liberation Serif" panose="02020603050405020304" pitchFamily="18" charset="0"/>
              </a:rPr>
              <a:t>данной программы проводятся мероприятия по работе с молодежью и патриотическому воспитанию молодежи.  </a:t>
            </a:r>
          </a:p>
          <a:p>
            <a:pPr algn="ctr"/>
            <a:r>
              <a:rPr lang="ru-RU" sz="1400" dirty="0" smtClean="0">
                <a:latin typeface="Liberation Serif" panose="02020603050405020304" pitchFamily="18" charset="0"/>
              </a:rPr>
              <a:t>В 2024 году состоялось 47 мероприятий</a:t>
            </a:r>
          </a:p>
          <a:p>
            <a:pPr algn="ctr"/>
            <a:endParaRPr lang="ru-RU" sz="14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Наиболее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значимые из них: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300" dirty="0" smtClean="0">
                <a:latin typeface="Liberation Serif" panose="02020603050405020304" pitchFamily="18" charset="0"/>
              </a:rPr>
              <a:t>Акция «Трагедия Беслана в наших сердцах»;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300" dirty="0" smtClean="0">
                <a:latin typeface="Liberation Serif" panose="02020603050405020304" pitchFamily="18" charset="0"/>
              </a:rPr>
              <a:t>Областная акция «Пост №1»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300" dirty="0" smtClean="0">
                <a:latin typeface="Liberation Serif" panose="02020603050405020304" pitchFamily="18" charset="0"/>
              </a:rPr>
              <a:t>Муниципальные соревнования «Школа безопасности»;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300" dirty="0" smtClean="0">
                <a:latin typeface="Liberation Serif" panose="02020603050405020304" pitchFamily="18" charset="0"/>
              </a:rPr>
              <a:t>Интеллектуальные игры;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300" dirty="0" smtClean="0">
                <a:latin typeface="Liberation Serif" panose="02020603050405020304" pitchFamily="18" charset="0"/>
              </a:rPr>
              <a:t>Вечер, посвященный 40-летию поискового отряда «Память»;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300" dirty="0" smtClean="0">
                <a:latin typeface="Liberation Serif" panose="02020603050405020304" pitchFamily="18" charset="0"/>
              </a:rPr>
              <a:t>Конкурс молодежных инициатив «Парк  - дело молодежи»;</a:t>
            </a:r>
            <a:endParaRPr lang="ru-RU" sz="1300" dirty="0">
              <a:latin typeface="Liberation Serif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300" dirty="0" smtClean="0">
                <a:latin typeface="Liberation Serif" panose="02020603050405020304" pitchFamily="18" charset="0"/>
              </a:rPr>
              <a:t>Фестиваль «Горячие сердца», посвященный  Всероссийскому Дню волонтера;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300" dirty="0" smtClean="0">
                <a:latin typeface="Liberation Serif" panose="02020603050405020304" pitchFamily="18" charset="0"/>
              </a:rPr>
              <a:t>Военно-спортивная игра «Зарница»;</a:t>
            </a:r>
            <a:endParaRPr lang="ru-RU" sz="1300" dirty="0">
              <a:latin typeface="Liberation Serif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300" dirty="0">
                <a:latin typeface="Liberation Serif" panose="02020603050405020304" pitchFamily="18" charset="0"/>
              </a:rPr>
              <a:t>Акция «</a:t>
            </a:r>
            <a:r>
              <a:rPr lang="ru-RU" sz="1300" dirty="0" smtClean="0">
                <a:latin typeface="Liberation Serif" panose="02020603050405020304" pitchFamily="18" charset="0"/>
              </a:rPr>
              <a:t>Обелиск», благоустройство памятников и возложение венков;</a:t>
            </a:r>
            <a:endParaRPr lang="ru-RU" sz="1300" dirty="0">
              <a:latin typeface="Liberation Serif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300" dirty="0" smtClean="0">
                <a:latin typeface="Liberation Serif" panose="02020603050405020304" pitchFamily="18" charset="0"/>
              </a:rPr>
              <a:t>Акция «Георгиевская ленточка»;</a:t>
            </a:r>
            <a:endParaRPr lang="ru-RU" sz="1300" dirty="0">
              <a:latin typeface="Liberation Serif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300" dirty="0" smtClean="0">
                <a:latin typeface="Liberation Serif" panose="02020603050405020304" pitchFamily="18" charset="0"/>
              </a:rPr>
              <a:t>Праздничная программа в рамках Дня молодежи;</a:t>
            </a:r>
            <a:endParaRPr lang="ru-RU" sz="1300" dirty="0">
              <a:latin typeface="Liberation Serif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300" dirty="0" smtClean="0">
                <a:latin typeface="Liberation Serif" panose="02020603050405020304" pitchFamily="18" charset="0"/>
              </a:rPr>
              <a:t>Мероприятия в рамках проведения Дня города и др.</a:t>
            </a:r>
          </a:p>
        </p:txBody>
      </p:sp>
      <p:pic>
        <p:nvPicPr>
          <p:cNvPr id="10" name="Picture 9" descr="https://pp.vk.me/c626916/v626916533/30300/UeOqYTWto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22" y="254779"/>
            <a:ext cx="1935409" cy="146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326864" y="4725143"/>
            <a:ext cx="8594027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         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40971" name="Picture 11" descr="http://arsenalveteran.ru/inbox/images/blog/20161204_213548_4422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07" y="3780483"/>
            <a:ext cx="2833980" cy="188932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6909" y="5724988"/>
            <a:ext cx="8731335" cy="88292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350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Общее количество молодых граждан в возрасте от 14 до 18 лет, которые были временно трудоустроены </a:t>
            </a:r>
            <a:r>
              <a:rPr lang="ru-RU" sz="1350" dirty="0" smtClean="0">
                <a:solidFill>
                  <a:schemeClr val="tx1"/>
                </a:solidFill>
                <a:latin typeface="Cambria" panose="02040503050406030204" pitchFamily="18" charset="0"/>
              </a:rPr>
              <a:t>–158 человек. Были разработаны и выпущены специализированные буклеты, статьи и плакаты по </a:t>
            </a:r>
            <a:r>
              <a:rPr lang="ru-RU" sz="1350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трудоустройству молодежи, которые выдавались при инструктажах и во время работы.</a:t>
            </a:r>
            <a:endParaRPr lang="ru-RU" sz="1350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65540" name="Picture 4" descr="https://sun9-16.userapi.com/impg/xsMW9-8c5VcG0iE8lg_DXqD5AjeWolQCtrUC1Q/aXMNOqZHyMo.jpg?size=2000x1333&amp;quality=95&amp;sign=383a97305b774c5678181572af7853a1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09" y="1916832"/>
            <a:ext cx="2600291" cy="173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92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2752626"/>
              </p:ext>
            </p:extLst>
          </p:nvPr>
        </p:nvGraphicFramePr>
        <p:xfrm>
          <a:off x="251520" y="1268762"/>
          <a:ext cx="8640962" cy="537617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{8A107856-5554-42FB-B03E-39F5DBC370BA}</a:tableStyleId>
              </a:tblPr>
              <a:tblGrid>
                <a:gridCol w="3951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81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тыс.руб.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Факт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тыс.руб.</a:t>
                      </a: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% исполнения</a:t>
                      </a:r>
                      <a:endParaRPr lang="ru-RU" sz="12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Удельный вес, %</a:t>
                      </a:r>
                      <a:endParaRPr lang="ru-RU" sz="12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Доходы – всего, </a:t>
                      </a:r>
                      <a:r>
                        <a:rPr lang="ru-RU" sz="13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в том числе:</a:t>
                      </a:r>
                      <a:endParaRPr lang="ru-RU" sz="13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3 290 307,1</a:t>
                      </a: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3 519 663,0</a:t>
                      </a: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107,0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100,0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 налоговые доходы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973 779,8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1 021 036,6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104,9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29,0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0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 неналоговые доходы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76 692,8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75 754,8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98,8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2,2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77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 безвозмездные</a:t>
                      </a: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поступления </a:t>
                      </a:r>
                      <a:r>
                        <a:rPr lang="ru-RU" sz="110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(с учетом возвратов)</a:t>
                      </a:r>
                      <a:endParaRPr lang="ru-RU" sz="1100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2 239 834,5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2 422 871,6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108,2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68,8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Расходы</a:t>
                      </a:r>
                      <a:r>
                        <a:rPr lang="ru-RU" sz="13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 - всего</a:t>
                      </a:r>
                      <a:endParaRPr lang="ru-RU" sz="13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3 588 748,2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3 508 032,7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97,8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Дефицит (</a:t>
                      </a:r>
                      <a:r>
                        <a:rPr lang="ru-RU" sz="13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 - ), профицит ( + )</a:t>
                      </a:r>
                      <a:endParaRPr lang="ru-RU" sz="13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-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104 325,3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11 630,3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0059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Источники финансирования дефицита бюджета – всего</a:t>
                      </a:r>
                      <a:endParaRPr lang="ru-RU" sz="13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4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 кредиты  </a:t>
                      </a: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всего, в том числе: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4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 получение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4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 погашение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 изменение остатков средств бюджета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104 325,3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11 630,3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14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 иные</a:t>
                      </a: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источники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15312" cy="69440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Основные характеристики бюджета городского округа Сухой Лог за 2024 год</a:t>
            </a:r>
            <a:endParaRPr lang="ru-RU" sz="24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84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flipH="1">
            <a:off x="3275856" y="2729870"/>
            <a:ext cx="5658139" cy="616172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Liberation Serif" pitchFamily="18" charset="0"/>
              </a:rPr>
              <a:t>«</a:t>
            </a:r>
            <a:r>
              <a:rPr lang="ru-RU" sz="1200" b="1" dirty="0">
                <a:solidFill>
                  <a:schemeClr val="tx1"/>
                </a:solidFill>
                <a:latin typeface="Liberation Serif" pitchFamily="18" charset="0"/>
              </a:rPr>
              <a:t>Реализация проекта «Олимп успеха» </a:t>
            </a:r>
            <a:r>
              <a:rPr lang="ru-RU" sz="1200" b="1" dirty="0" smtClean="0">
                <a:solidFill>
                  <a:schemeClr val="tx1"/>
                </a:solidFill>
                <a:latin typeface="Liberation Serif" pitchFamily="18" charset="0"/>
              </a:rPr>
              <a:t>- </a:t>
            </a:r>
            <a:r>
              <a:rPr lang="ru-RU" sz="1200" b="1" dirty="0">
                <a:solidFill>
                  <a:schemeClr val="tx1"/>
                </a:solidFill>
                <a:latin typeface="Liberation Serif" pitchFamily="18" charset="0"/>
              </a:rPr>
              <a:t>1230,0 тыс</a:t>
            </a:r>
            <a:r>
              <a:rPr lang="ru-RU" sz="1200" b="1" dirty="0" smtClean="0">
                <a:solidFill>
                  <a:schemeClr val="tx1"/>
                </a:solidFill>
                <a:latin typeface="Liberation Serif" pitchFamily="18" charset="0"/>
              </a:rPr>
              <a:t>. рублей. </a:t>
            </a:r>
          </a:p>
          <a:p>
            <a:pPr>
              <a:lnSpc>
                <a:spcPct val="110000"/>
              </a:lnSpc>
            </a:pPr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</a:rPr>
              <a:t>В </a:t>
            </a:r>
            <a:r>
              <a:rPr lang="ru-RU" sz="1200" dirty="0">
                <a:solidFill>
                  <a:schemeClr val="tx1"/>
                </a:solidFill>
                <a:latin typeface="Liberation Serif" pitchFamily="18" charset="0"/>
              </a:rPr>
              <a:t>рамках проекта выполнены работы по устройству спортивной площадки по адресу: с</a:t>
            </a:r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</a:rPr>
              <a:t>. Светлое</a:t>
            </a:r>
            <a:r>
              <a:rPr lang="ru-RU" sz="1200" dirty="0">
                <a:solidFill>
                  <a:schemeClr val="tx1"/>
                </a:solidFill>
                <a:latin typeface="Liberation Serif" pitchFamily="18" charset="0"/>
              </a:rPr>
              <a:t>, ул.Мира,10а</a:t>
            </a:r>
            <a:endParaRPr lang="ru-RU" sz="11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89182" y="2057770"/>
            <a:ext cx="5244813" cy="5750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r>
              <a:rPr lang="ru-RU" sz="1200" b="1" dirty="0">
                <a:solidFill>
                  <a:schemeClr val="tx1"/>
                </a:solidFill>
                <a:latin typeface="Liberation Serif" pitchFamily="18" charset="0"/>
              </a:rPr>
              <a:t>«Реализация проекта </a:t>
            </a:r>
            <a:r>
              <a:rPr lang="ru-RU" sz="1200" b="1" dirty="0" smtClean="0">
                <a:solidFill>
                  <a:schemeClr val="tx1"/>
                </a:solidFill>
                <a:latin typeface="Liberation Serif" pitchFamily="18" charset="0"/>
              </a:rPr>
              <a:t> «</a:t>
            </a:r>
            <a:r>
              <a:rPr lang="ru-RU" sz="1200" b="1" dirty="0">
                <a:solidFill>
                  <a:schemeClr val="tx1"/>
                </a:solidFill>
                <a:latin typeface="Liberation Serif" pitchFamily="18" charset="0"/>
              </a:rPr>
              <a:t>Энергия </a:t>
            </a:r>
            <a:r>
              <a:rPr lang="ru-RU" sz="1200" b="1" dirty="0" smtClean="0">
                <a:solidFill>
                  <a:schemeClr val="tx1"/>
                </a:solidFill>
                <a:latin typeface="Liberation Serif" pitchFamily="18" charset="0"/>
              </a:rPr>
              <a:t>семьи» - 380,0 тыс. рублей.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Liberation Serif" pitchFamily="18" charset="0"/>
              </a:rPr>
              <a:t>Установлена детская игровая площадка по адресу: </a:t>
            </a:r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</a:rPr>
              <a:t>с. Талица</a:t>
            </a:r>
            <a:r>
              <a:rPr lang="ru-RU" sz="1200" dirty="0">
                <a:solidFill>
                  <a:schemeClr val="tx1"/>
                </a:solidFill>
                <a:latin typeface="Liberation Serif" pitchFamily="18" charset="0"/>
              </a:rPr>
              <a:t>, пер</a:t>
            </a:r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</a:rPr>
              <a:t>. Горный </a:t>
            </a:r>
            <a:r>
              <a:rPr lang="ru-RU" sz="1200" dirty="0">
                <a:solidFill>
                  <a:schemeClr val="tx1"/>
                </a:solidFill>
                <a:latin typeface="Liberation Serif" pitchFamily="18" charset="0"/>
              </a:rPr>
              <a:t>21б</a:t>
            </a:r>
            <a:endParaRPr lang="ru-RU" sz="105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50287" y="1742672"/>
            <a:ext cx="7179655" cy="820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0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34143" y="1197104"/>
            <a:ext cx="4899852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latin typeface="Liberation Serif" pitchFamily="18" charset="0"/>
              </a:rPr>
              <a:t>«Реализация проекта «Территория здоровья!» </a:t>
            </a:r>
            <a:endParaRPr lang="ru-RU" sz="1200" b="1" dirty="0" smtClean="0">
              <a:latin typeface="Liberation Serif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200" b="1" dirty="0" smtClean="0">
                <a:latin typeface="Liberation Serif" pitchFamily="18" charset="0"/>
              </a:rPr>
              <a:t>740,0 </a:t>
            </a:r>
            <a:r>
              <a:rPr lang="ru-RU" sz="1200" b="1" dirty="0">
                <a:latin typeface="Liberation Serif" pitchFamily="18" charset="0"/>
              </a:rPr>
              <a:t>тыс</a:t>
            </a:r>
            <a:r>
              <a:rPr lang="ru-RU" sz="1200" b="1" dirty="0" smtClean="0">
                <a:latin typeface="Liberation Serif" pitchFamily="18" charset="0"/>
              </a:rPr>
              <a:t>. рублей.  </a:t>
            </a:r>
            <a:r>
              <a:rPr lang="ru-RU" sz="1200" dirty="0" smtClean="0">
                <a:latin typeface="Liberation Serif" pitchFamily="18" charset="0"/>
              </a:rPr>
              <a:t>В </a:t>
            </a:r>
            <a:r>
              <a:rPr lang="ru-RU" sz="1200" dirty="0">
                <a:latin typeface="Liberation Serif" pitchFamily="18" charset="0"/>
              </a:rPr>
              <a:t>рамках проекта осуществлены работы по устройству </a:t>
            </a:r>
            <a:r>
              <a:rPr lang="ru-RU" sz="1200" dirty="0" smtClean="0">
                <a:latin typeface="Liberation Serif" pitchFamily="18" charset="0"/>
              </a:rPr>
              <a:t>спортивной </a:t>
            </a:r>
            <a:r>
              <a:rPr lang="ru-RU" sz="1200" dirty="0">
                <a:latin typeface="Liberation Serif" pitchFamily="18" charset="0"/>
              </a:rPr>
              <a:t>площадки по адресу: </a:t>
            </a:r>
            <a:r>
              <a:rPr lang="ru-RU" sz="1200" dirty="0" smtClean="0">
                <a:latin typeface="Liberation Serif" pitchFamily="18" charset="0"/>
              </a:rPr>
              <a:t>д. </a:t>
            </a:r>
            <a:r>
              <a:rPr lang="ru-RU" sz="1200" dirty="0" err="1" smtClean="0">
                <a:latin typeface="Liberation Serif" pitchFamily="18" charset="0"/>
              </a:rPr>
              <a:t>Сергуловка</a:t>
            </a:r>
            <a:r>
              <a:rPr lang="ru-RU" sz="1200" dirty="0" smtClean="0">
                <a:latin typeface="Liberation Serif" pitchFamily="18" charset="0"/>
              </a:rPr>
              <a:t> , </a:t>
            </a:r>
          </a:p>
          <a:p>
            <a:r>
              <a:rPr lang="ru-RU" sz="1200" dirty="0" smtClean="0">
                <a:latin typeface="Liberation Serif" pitchFamily="18" charset="0"/>
              </a:rPr>
              <a:t>ул. Ворошилова</a:t>
            </a:r>
            <a:r>
              <a:rPr lang="ru-RU" sz="1200" dirty="0">
                <a:latin typeface="Liberation Serif" pitchFamily="18" charset="0"/>
              </a:rPr>
              <a:t>. </a:t>
            </a:r>
            <a:r>
              <a:rPr lang="ru-RU" sz="1200" dirty="0" smtClean="0">
                <a:latin typeface="Liberation Serif" pitchFamily="18" charset="0"/>
              </a:rPr>
              <a:t>23б  </a:t>
            </a:r>
            <a:endParaRPr lang="ru-RU" sz="1000" kern="0" dirty="0">
              <a:latin typeface="Liberation Serif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034143" y="1197104"/>
            <a:ext cx="0" cy="830997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672851" y="2057769"/>
            <a:ext cx="16331" cy="575014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275856" y="2632783"/>
            <a:ext cx="0" cy="692309"/>
          </a:xfrm>
          <a:prstGeom prst="line">
            <a:avLst/>
          </a:prstGeom>
          <a:ln w="38100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 txBox="1">
            <a:spLocks/>
          </p:cNvSpPr>
          <p:nvPr/>
        </p:nvSpPr>
        <p:spPr>
          <a:xfrm>
            <a:off x="3618430" y="198533"/>
            <a:ext cx="5343389" cy="780661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Liberation Serif" pitchFamily="18" charset="0"/>
              </a:rPr>
              <a:t>В </a:t>
            </a:r>
            <a:r>
              <a:rPr lang="ru-RU" sz="1400" b="1" dirty="0">
                <a:solidFill>
                  <a:srgbClr val="002060"/>
                </a:solidFill>
                <a:latin typeface="Liberation Serif" pitchFamily="18" charset="0"/>
              </a:rPr>
              <a:t>рамках реализации практики инициативного бюджетирования за 2024 год </a:t>
            </a:r>
            <a:r>
              <a:rPr lang="ru-RU" sz="1400" b="1" dirty="0" smtClean="0">
                <a:solidFill>
                  <a:srgbClr val="002060"/>
                </a:solidFill>
                <a:latin typeface="Liberation Serif" pitchFamily="18" charset="0"/>
              </a:rPr>
              <a:t> были </a:t>
            </a:r>
            <a:r>
              <a:rPr lang="ru-RU" sz="14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реализованы </a:t>
            </a:r>
            <a:r>
              <a:rPr lang="ru-RU" sz="14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7 </a:t>
            </a:r>
            <a:r>
              <a:rPr lang="ru-RU" sz="14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инициативных проектов граждан, освоено 6 882,3 тыс. рублей, в том числе:</a:t>
            </a:r>
            <a:br>
              <a:rPr lang="ru-RU" sz="1400" b="1" dirty="0">
                <a:solidFill>
                  <a:srgbClr val="002060"/>
                </a:solidFill>
                <a:latin typeface="Liberation Serif" panose="02020603050405020304" pitchFamily="18" charset="0"/>
              </a:rPr>
            </a:br>
            <a:endParaRPr lang="ru-RU" sz="14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347864" y="3440909"/>
            <a:ext cx="0" cy="586383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618555" y="4163104"/>
            <a:ext cx="6315440" cy="72008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«</a:t>
            </a:r>
            <a:r>
              <a:rPr lang="ru-RU" sz="1200" b="1" dirty="0">
                <a:solidFill>
                  <a:schemeClr val="tx1"/>
                </a:solidFill>
                <a:latin typeface="Liberation Serif" pitchFamily="18" charset="0"/>
              </a:rPr>
              <a:t>Реализация проекта «Музыкальный уголок» 952,0 </a:t>
            </a:r>
            <a:r>
              <a:rPr lang="ru-RU" sz="1200" b="1" dirty="0" smtClean="0">
                <a:solidFill>
                  <a:schemeClr val="tx1"/>
                </a:solidFill>
                <a:latin typeface="Liberation Serif" pitchFamily="18" charset="0"/>
              </a:rPr>
              <a:t>тыс. рублей.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Liberation Serif" pitchFamily="18" charset="0"/>
              </a:rPr>
              <a:t>В рамках проекта приобретены и установлены малые архитектурные формы на территории Детской музыкальной школы</a:t>
            </a:r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937170" y="5714689"/>
            <a:ext cx="7011883" cy="811246"/>
          </a:xfrm>
          <a:prstGeom prst="rect">
            <a:avLst/>
          </a:prstGeom>
          <a:solidFill>
            <a:srgbClr val="CBB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r>
              <a:rPr lang="ru-RU" sz="1200" b="1" dirty="0" smtClean="0">
                <a:solidFill>
                  <a:schemeClr val="tx1"/>
                </a:solidFill>
                <a:latin typeface="Liberation Serif" pitchFamily="18" charset="0"/>
              </a:rPr>
              <a:t>«</a:t>
            </a:r>
            <a:r>
              <a:rPr lang="ru-RU" sz="1200" b="1" dirty="0">
                <a:solidFill>
                  <a:schemeClr val="tx1"/>
                </a:solidFill>
                <a:latin typeface="Liberation Serif" pitchFamily="18" charset="0"/>
              </a:rPr>
              <a:t>Реализация проекта «Инженерный </a:t>
            </a:r>
            <a:r>
              <a:rPr lang="en-US" sz="1200" b="1" dirty="0">
                <a:solidFill>
                  <a:schemeClr val="tx1"/>
                </a:solidFill>
                <a:latin typeface="Liberation Serif" pitchFamily="18" charset="0"/>
              </a:rPr>
              <a:t>IT</a:t>
            </a:r>
            <a:r>
              <a:rPr lang="ru-RU" sz="1200" b="1" dirty="0">
                <a:solidFill>
                  <a:schemeClr val="tx1"/>
                </a:solidFill>
                <a:latin typeface="Liberation Serif" pitchFamily="18" charset="0"/>
              </a:rPr>
              <a:t>- класс» в детском саду» 800,0 тыс</a:t>
            </a:r>
            <a:r>
              <a:rPr lang="ru-RU" sz="1200" b="1" dirty="0" smtClean="0">
                <a:solidFill>
                  <a:schemeClr val="tx1"/>
                </a:solidFill>
                <a:latin typeface="Liberation Serif" pitchFamily="18" charset="0"/>
              </a:rPr>
              <a:t>. рублей.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Liberation Serif" pitchFamily="18" charset="0"/>
              </a:rPr>
              <a:t>В рамках проекта в МБДОУ №43 приобретены ноутбуки, интерактивный дисплей, учебно-методический комплект</a:t>
            </a:r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245214" y="4938993"/>
            <a:ext cx="6703840" cy="711871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«</a:t>
            </a:r>
            <a:r>
              <a:rPr lang="ru-RU" sz="1200" b="1" dirty="0">
                <a:solidFill>
                  <a:schemeClr val="tx1"/>
                </a:solidFill>
                <a:latin typeface="Liberation Serif" pitchFamily="18" charset="0"/>
              </a:rPr>
              <a:t>Реализация проекта «</a:t>
            </a:r>
            <a:r>
              <a:rPr lang="ru-RU" sz="1200" b="1" dirty="0" err="1">
                <a:solidFill>
                  <a:schemeClr val="tx1"/>
                </a:solidFill>
                <a:latin typeface="Liberation Serif" pitchFamily="18" charset="0"/>
              </a:rPr>
              <a:t>Нейропилотирование</a:t>
            </a:r>
            <a:r>
              <a:rPr lang="ru-RU" sz="1200" b="1" dirty="0">
                <a:solidFill>
                  <a:schemeClr val="tx1"/>
                </a:solidFill>
                <a:latin typeface="Liberation Serif" pitchFamily="18" charset="0"/>
              </a:rPr>
              <a:t> – шаг в будущее» 200,0 тыс</a:t>
            </a:r>
            <a:r>
              <a:rPr lang="ru-RU" sz="1200" b="1" dirty="0" smtClean="0">
                <a:solidFill>
                  <a:schemeClr val="tx1"/>
                </a:solidFill>
                <a:latin typeface="Liberation Serif" pitchFamily="18" charset="0"/>
              </a:rPr>
              <a:t>. рублей.</a:t>
            </a:r>
          </a:p>
          <a:p>
            <a:r>
              <a:rPr lang="ru-RU" sz="1200" b="1" dirty="0" smtClean="0">
                <a:solidFill>
                  <a:schemeClr val="tx1"/>
                </a:solidFill>
                <a:latin typeface="Liberation Serif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Liberation Serif" pitchFamily="18" charset="0"/>
              </a:rPr>
              <a:t>Приобретены средства обучения для детей, ноутбук в МБДОУ №23</a:t>
            </a:r>
            <a:br>
              <a:rPr lang="ru-RU" sz="1200" dirty="0">
                <a:solidFill>
                  <a:schemeClr val="tx1"/>
                </a:solidFill>
                <a:latin typeface="Liberation Serif" pitchFamily="18" charset="0"/>
              </a:rPr>
            </a:br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2621212" y="4163104"/>
            <a:ext cx="0" cy="72008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234555" y="4932079"/>
            <a:ext cx="0" cy="71187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936353" y="5714689"/>
            <a:ext cx="817" cy="811246"/>
          </a:xfrm>
          <a:prstGeom prst="line">
            <a:avLst/>
          </a:prstGeom>
          <a:ln w="38100">
            <a:solidFill>
              <a:srgbClr val="A68E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52" name="Picture 4" descr="https://sun9-44.userapi.com/s/v1/ig2/_NKp4E_kjdgQYnj9vyDt2e1R-KSYEyUUf8Dm2XcTjuNAfwHhOZHKxmnoNj8LwvhLI48hWJ_yg5x3XEFdE0EZg9a5.jpg?quality=95&amp;as=32x18,48x27,72x40,108x60,160x89,240x133,360x200,480x267,540x300,640x356,720x400,1080x601,1280x712,1440x801,2560x1424&amp;from=bu&amp;u=wePUi2EhwpQy6O2wxJt4dytdxK1HfR3bQguxwQsc04U&amp;cs=807x4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63" y="198533"/>
            <a:ext cx="3287745" cy="182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921646" y="3440909"/>
            <a:ext cx="6027408" cy="67868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r>
              <a:rPr lang="ru-RU" sz="1200" b="1" dirty="0" smtClean="0">
                <a:solidFill>
                  <a:schemeClr val="tx1"/>
                </a:solidFill>
                <a:latin typeface="Liberation Serif" pitchFamily="18" charset="0"/>
              </a:rPr>
              <a:t>«</a:t>
            </a:r>
            <a:r>
              <a:rPr lang="ru-RU" sz="1200" b="1" dirty="0">
                <a:solidFill>
                  <a:schemeClr val="tx1"/>
                </a:solidFill>
                <a:latin typeface="Liberation Serif" pitchFamily="18" charset="0"/>
              </a:rPr>
              <a:t>Реализация проекта «Устройство футбольного </a:t>
            </a:r>
            <a:r>
              <a:rPr lang="ru-RU" sz="1200" b="1" dirty="0" smtClean="0">
                <a:solidFill>
                  <a:schemeClr val="tx1"/>
                </a:solidFill>
                <a:latin typeface="Liberation Serif" pitchFamily="18" charset="0"/>
              </a:rPr>
              <a:t>поля» </a:t>
            </a:r>
            <a:r>
              <a:rPr lang="ru-RU" sz="1200" b="1" dirty="0">
                <a:solidFill>
                  <a:schemeClr val="tx1"/>
                </a:solidFill>
                <a:latin typeface="Liberation Serif" pitchFamily="18" charset="0"/>
              </a:rPr>
              <a:t>2 580,3 </a:t>
            </a:r>
            <a:r>
              <a:rPr lang="ru-RU" sz="1200" b="1" dirty="0" smtClean="0">
                <a:solidFill>
                  <a:schemeClr val="tx1"/>
                </a:solidFill>
                <a:latin typeface="Liberation Serif" pitchFamily="18" charset="0"/>
              </a:rPr>
              <a:t>тыс. рублей.</a:t>
            </a:r>
          </a:p>
          <a:p>
            <a:r>
              <a:rPr lang="ru-RU" sz="1200" b="1" dirty="0" smtClean="0">
                <a:solidFill>
                  <a:schemeClr val="tx1"/>
                </a:solidFill>
                <a:latin typeface="Liberation Serif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Liberation Serif" pitchFamily="18" charset="0"/>
              </a:rPr>
              <a:t>В рамках проекта проведены работы по устройству футбольного поля по адресу: с</a:t>
            </a:r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</a:rPr>
              <a:t>. </a:t>
            </a:r>
            <a:r>
              <a:rPr lang="ru-RU" sz="1200" dirty="0" err="1" smtClean="0">
                <a:solidFill>
                  <a:schemeClr val="tx1"/>
                </a:solidFill>
                <a:latin typeface="Liberation Serif" pitchFamily="18" charset="0"/>
              </a:rPr>
              <a:t>Рудянское</a:t>
            </a:r>
            <a:r>
              <a:rPr lang="ru-RU" sz="1200" dirty="0">
                <a:solidFill>
                  <a:schemeClr val="tx1"/>
                </a:solidFill>
                <a:latin typeface="Liberation Serif" pitchFamily="18" charset="0"/>
              </a:rPr>
              <a:t>, ул.Дачная,2</a:t>
            </a:r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2921646" y="3440909"/>
            <a:ext cx="0" cy="652271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58" name="Picture 10" descr="☝👦👧«Инженерный IT-класс в детском саду» – так называется новый проект, который поддержала компания «ФОРЭС» в Сухом Логу. - 9571943412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63" y="4479630"/>
            <a:ext cx="1540421" cy="20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60" name="Picture 12" descr="C:\Users\Пользователь\Downloads\174306979336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0" t="4225" r="3046" b="26142"/>
          <a:stretch/>
        </p:blipFill>
        <p:spPr bwMode="auto">
          <a:xfrm>
            <a:off x="208708" y="2269516"/>
            <a:ext cx="2312705" cy="199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67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Прямоугольник 164"/>
          <p:cNvSpPr/>
          <p:nvPr/>
        </p:nvSpPr>
        <p:spPr>
          <a:xfrm>
            <a:off x="2632630" y="1182544"/>
            <a:ext cx="3883588" cy="2854057"/>
          </a:xfrm>
          <a:prstGeom prst="rect">
            <a:avLst/>
          </a:prstGeom>
          <a:solidFill>
            <a:srgbClr val="DDFAFB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2024 году расходы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национальную экономику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составили 210 019,8 тыс. рублей,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том числе: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 Сельское хоз-во и рыболовство –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82,2 тыс. руб.;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 Водное хозяйство –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125,3 тыс. руб.;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 Транспорт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6 504,5 тыс. руб.;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Дорожное хозяйство –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201 411,0 тыс. руб.;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 Другие вопросы в области национальной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экономики  – 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896,9 тыс. руб.</a:t>
            </a:r>
            <a:endParaRPr lang="ru-RU" sz="13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11" y="188641"/>
            <a:ext cx="7056783" cy="50006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Liberation Serif" panose="02020603050405020304" pitchFamily="18" charset="0"/>
              </a:rPr>
              <a:t>Национальная экономика</a:t>
            </a:r>
            <a:endParaRPr lang="ru-RU" sz="2800" b="1" dirty="0">
              <a:latin typeface="Liberation Serif" panose="02020603050405020304" pitchFamily="18" charset="0"/>
            </a:endParaRPr>
          </a:p>
        </p:txBody>
      </p:sp>
      <p:pic>
        <p:nvPicPr>
          <p:cNvPr id="4" name="Рисунок 6" descr="http://im6-tub-ru.yandex.net/i?id=297133972-0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52383"/>
            <a:ext cx="2133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4" name="Picture 12" descr="C:\Documents and Settings\Светлана\Local Settings\Temporary Internet Files\Content.IE5\OB7FQKXD\1221_06_2_web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5077" y="1052384"/>
            <a:ext cx="2214579" cy="148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750" name="Picture 158" descr="C:\Documents and Settings\Светлана\Local Settings\Temporary Internet Files\Content.IE5\UVYVIHEN\remont-dorog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626754"/>
            <a:ext cx="2133600" cy="1634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33" name="Picture 25" descr="http://homearound.ru/uploads/articles/82c84d07a11c917a3d693cd0592228466f152700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2571">
            <a:off x="623776" y="4416604"/>
            <a:ext cx="3591091" cy="19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2" name="Picture 2" descr="Picture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2537">
            <a:off x="4930587" y="4440524"/>
            <a:ext cx="3680485" cy="209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https://avatars.mds.yandex.net/i?id=8f7648ce6f2916e32ee6ba8510e99c4f5d7bab20-7766812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077" y="2704288"/>
            <a:ext cx="2214579" cy="165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62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5" y="307521"/>
            <a:ext cx="6773287" cy="10002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Объем расходов бюджета городского округа Сухой Лог в расчете на одного жителя</a:t>
            </a:r>
            <a:endParaRPr lang="ru-RU" sz="24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902916"/>
              </p:ext>
            </p:extLst>
          </p:nvPr>
        </p:nvGraphicFramePr>
        <p:xfrm>
          <a:off x="642758" y="1700808"/>
          <a:ext cx="7992887" cy="437977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9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2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172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Наименование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2023 год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2024 год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72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план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факт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2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Общегосударственные вопросы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2 702,3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3 881,4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3 617,9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27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Национальная оборона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72,2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95,5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95,8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54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437,8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662,5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657,1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27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Национальная экономика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2 458,2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4 606,2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4 516,7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27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Жилищно-коммунальное хозяйство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4 645,4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11 606,4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10 747,5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27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Охрана окружающей среды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213,9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165,2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122,7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27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Образование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31 999,6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43 317,5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42 987,3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727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Культура и кинематография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3 397,1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5 529,5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5 529,4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727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Социальная политика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3 673,8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3 992,3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3 777,2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727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Физическая культура и спорт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2 864,3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3 276,7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3 276,7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727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Средства массовой информации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47,5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47,5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70685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ВСЕГО РАСХОДОВ: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 CYR" charset="-52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52 494,8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77 180,7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75 444,8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329217" y="1423384"/>
            <a:ext cx="1296144" cy="256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Рублей</a:t>
            </a:r>
            <a:endParaRPr lang="ru-RU" sz="12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61450" name="Picture 10" descr="https://avatars.mds.yandex.net/i?id=c4d66880bb65711b7439473db72c5d50a8819fcc-8710632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274500"/>
            <a:ext cx="1495300" cy="128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45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05015"/>
              </p:ext>
            </p:extLst>
          </p:nvPr>
        </p:nvGraphicFramePr>
        <p:xfrm>
          <a:off x="323529" y="2007720"/>
          <a:ext cx="8499483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Источники финансирования дефицита бюджета</a:t>
            </a:r>
            <a:endParaRPr lang="ru-RU" sz="28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54049" y="5589240"/>
            <a:ext cx="3270411" cy="857256"/>
          </a:xfrm>
          <a:prstGeom prst="rect">
            <a:avLst/>
          </a:prstGeom>
          <a:solidFill>
            <a:srgbClr val="DDFAFB"/>
          </a:solidFill>
          <a:ln>
            <a:noFill/>
          </a:ln>
          <a:effectLst>
            <a:glow rad="101600">
              <a:schemeClr val="accent1">
                <a:lumMod val="7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Муниципальный долг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, </a:t>
            </a:r>
          </a:p>
          <a:p>
            <a:pPr algn="ctr"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то есть совокупность долговых обязательств городского округа</a:t>
            </a:r>
          </a:p>
        </p:txBody>
      </p:sp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1131853" y="5068886"/>
            <a:ext cx="3897919" cy="287337"/>
            <a:chOff x="2000232" y="4071942"/>
            <a:chExt cx="4358512" cy="287340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2000232" y="4357695"/>
              <a:ext cx="4356925" cy="158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rot="5400000" flipH="1" flipV="1">
              <a:off x="1858942" y="4214819"/>
              <a:ext cx="284166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rot="5400000" flipH="1" flipV="1">
              <a:off x="6215869" y="4213231"/>
              <a:ext cx="284165" cy="158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776" name="TextBox 11"/>
          <p:cNvSpPr txBox="1">
            <a:spLocks noChangeArrowheads="1"/>
          </p:cNvSpPr>
          <p:nvPr/>
        </p:nvSpPr>
        <p:spPr bwMode="auto">
          <a:xfrm>
            <a:off x="768367" y="980728"/>
            <a:ext cx="778674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В процессе принятия и исполнения бюджета городского округа большое значение приобретает  сбалансированность доходов и расходов. Если доходы превышают расходы, то возникает </a:t>
            </a:r>
            <a:r>
              <a:rPr lang="ru-RU" sz="1500" b="1" u="sng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профицит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. В случае превышения расходов над доходами возникает </a:t>
            </a:r>
            <a:r>
              <a:rPr lang="ru-RU" sz="1500" b="1" u="sng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дефицит</a:t>
            </a:r>
            <a:r>
              <a:rPr lang="ru-RU" sz="1500" dirty="0">
                <a:latin typeface="Liberation Serif" panose="02020603050405020304" pitchFamily="18" charset="0"/>
              </a:rPr>
              <a:t>.</a:t>
            </a:r>
            <a:endParaRPr lang="ru-RU" sz="1500" b="1" u="sng" dirty="0"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1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https://fonoteka.top/uploads/posts/2024-01/1705913965_fonoteka-top-p-sukhoi-log-gorod-krasivo-foni-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827" y="174594"/>
            <a:ext cx="6423671" cy="642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5008" y="2602389"/>
            <a:ext cx="219675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00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Контактная </a:t>
            </a:r>
            <a:endParaRPr lang="ru-RU" sz="2900" dirty="0" smtClean="0">
              <a:solidFill>
                <a:srgbClr val="002060"/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sz="2900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информация</a:t>
            </a:r>
            <a:endParaRPr lang="ru-RU" sz="2900" dirty="0">
              <a:solidFill>
                <a:srgbClr val="00206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2678855" y="185973"/>
            <a:ext cx="617961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8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Благодарим </a:t>
            </a:r>
            <a:r>
              <a:rPr lang="ru-RU" sz="3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за внимание!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75" y="174593"/>
            <a:ext cx="237626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8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4" y="260650"/>
            <a:ext cx="8186737" cy="6429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900" b="1" dirty="0" smtClean="0">
                <a:latin typeface="Book Antiqua" pitchFamily="18" charset="0"/>
              </a:rPr>
              <a:t/>
            </a:r>
            <a:br>
              <a:rPr lang="ru-RU" sz="1900" b="1" dirty="0" smtClean="0">
                <a:latin typeface="Book Antiqua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Основные параметры исполнения бюджета </a:t>
            </a:r>
            <a:br>
              <a:rPr lang="ru-RU" sz="27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городского округа Сухой Лог за 2024  год</a:t>
            </a:r>
            <a:r>
              <a:rPr lang="ru-RU" sz="21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/>
            </a:r>
            <a:br>
              <a:rPr lang="ru-RU" sz="21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endParaRPr lang="ru-RU" sz="1900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Выноска с четырьмя стрелками 2"/>
          <p:cNvSpPr/>
          <p:nvPr/>
        </p:nvSpPr>
        <p:spPr>
          <a:xfrm>
            <a:off x="3143241" y="2500306"/>
            <a:ext cx="2786083" cy="1785950"/>
          </a:xfrm>
          <a:prstGeom prst="quad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perspectiveRelaxedModerately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Liberation Serif" panose="02020603050405020304" pitchFamily="18" charset="0"/>
              </a:rPr>
              <a:t>БЮДЖЕТ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4107" y="2162820"/>
            <a:ext cx="7986133" cy="4286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Доходы бюджета  </a:t>
            </a:r>
            <a:r>
              <a:rPr lang="ru-RU" b="1" dirty="0" smtClean="0">
                <a:solidFill>
                  <a:schemeClr val="dk1"/>
                </a:solidFill>
                <a:latin typeface="Liberation Serif" panose="02020603050405020304" pitchFamily="18" charset="0"/>
              </a:rPr>
              <a:t>3 519 663,0 </a:t>
            </a:r>
            <a:r>
              <a:rPr lang="ru-RU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тыс</a:t>
            </a:r>
            <a:r>
              <a:rPr lang="ru-RU" b="1" dirty="0">
                <a:solidFill>
                  <a:schemeClr val="tx1"/>
                </a:solidFill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4107" y="4286248"/>
            <a:ext cx="8059863" cy="42862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Liberation Serif" panose="02020603050405020304" pitchFamily="18" charset="0"/>
              </a:rPr>
              <a:t>Расходы бюджета </a:t>
            </a:r>
            <a:r>
              <a:rPr lang="ru-RU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3 508 032,7тыс</a:t>
            </a:r>
            <a:r>
              <a:rPr lang="ru-RU" b="1" dirty="0">
                <a:solidFill>
                  <a:schemeClr val="tx1"/>
                </a:solidFill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6" name="Пятиугольник 5"/>
          <p:cNvSpPr/>
          <p:nvPr/>
        </p:nvSpPr>
        <p:spPr>
          <a:xfrm rot="5400000">
            <a:off x="1161595" y="90033"/>
            <a:ext cx="1071570" cy="2891720"/>
          </a:xfrm>
          <a:prstGeom prst="homePlate">
            <a:avLst>
              <a:gd name="adj" fmla="val 48462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500" dirty="0">
                <a:solidFill>
                  <a:schemeClr val="tx1"/>
                </a:solidFill>
                <a:latin typeface="Liberation Serif" panose="02020603050405020304" pitchFamily="18" charset="0"/>
              </a:rPr>
              <a:t>Налоговые </a:t>
            </a:r>
            <a:r>
              <a:rPr lang="ru-RU" sz="15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доходы</a:t>
            </a:r>
          </a:p>
          <a:p>
            <a:pPr algn="ctr">
              <a:defRPr/>
            </a:pPr>
            <a:r>
              <a:rPr lang="ru-RU" sz="1500" dirty="0" smtClean="0">
                <a:solidFill>
                  <a:schemeClr val="tx1"/>
                </a:solidFill>
                <a:latin typeface="Liberation Serif" panose="02020603050405020304" pitchFamily="18" charset="0"/>
                <a:ea typeface="Times New Roman"/>
                <a:cs typeface="Liberation Serif"/>
              </a:rPr>
              <a:t>1 021 036,6 </a:t>
            </a:r>
            <a:r>
              <a:rPr lang="ru-RU" sz="15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тыс</a:t>
            </a:r>
            <a:r>
              <a:rPr lang="ru-RU" sz="1500" dirty="0">
                <a:latin typeface="Liberation Serif" panose="02020603050405020304" pitchFamily="18" charset="0"/>
              </a:rPr>
              <a:t>. руб.  </a:t>
            </a:r>
          </a:p>
        </p:txBody>
      </p:sp>
      <p:sp>
        <p:nvSpPr>
          <p:cNvPr id="7" name="Пятиугольник 6"/>
          <p:cNvSpPr/>
          <p:nvPr/>
        </p:nvSpPr>
        <p:spPr>
          <a:xfrm rot="5400000">
            <a:off x="4000496" y="331660"/>
            <a:ext cx="1071570" cy="242889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500" dirty="0">
                <a:latin typeface="Liberation Serif" panose="02020603050405020304" pitchFamily="18" charset="0"/>
              </a:rPr>
              <a:t>Неналоговые доходы</a:t>
            </a:r>
          </a:p>
          <a:p>
            <a:pPr algn="ctr">
              <a:defRPr/>
            </a:pPr>
            <a:r>
              <a:rPr lang="ru-RU" sz="1500" dirty="0" smtClean="0">
                <a:solidFill>
                  <a:schemeClr val="tx1"/>
                </a:solidFill>
                <a:latin typeface="Liberation Serif" panose="02020603050405020304" pitchFamily="18" charset="0"/>
                <a:ea typeface="Times New Roman"/>
                <a:cs typeface="Liberation Serif"/>
              </a:rPr>
              <a:t>75 754,8 </a:t>
            </a:r>
            <a:r>
              <a:rPr lang="ru-RU" sz="15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тыс</a:t>
            </a:r>
            <a:r>
              <a:rPr lang="ru-RU" sz="1500" dirty="0"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8" name="Пятиугольник 7"/>
          <p:cNvSpPr/>
          <p:nvPr/>
        </p:nvSpPr>
        <p:spPr>
          <a:xfrm rot="5400000">
            <a:off x="6865419" y="74225"/>
            <a:ext cx="1071576" cy="2943769"/>
          </a:xfrm>
          <a:prstGeom prst="homePlate">
            <a:avLst>
              <a:gd name="adj" fmla="val 5081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400" dirty="0">
                <a:latin typeface="Liberation Serif" panose="02020603050405020304" pitchFamily="18" charset="0"/>
              </a:rPr>
              <a:t>Безвозмездные </a:t>
            </a:r>
            <a:r>
              <a:rPr lang="ru-RU" sz="1400" dirty="0" smtClean="0">
                <a:latin typeface="Liberation Serif" panose="02020603050405020304" pitchFamily="18" charset="0"/>
              </a:rPr>
              <a:t>поступления</a:t>
            </a:r>
          </a:p>
          <a:p>
            <a:pPr algn="ctr">
              <a:defRPr/>
            </a:pPr>
            <a:r>
              <a:rPr lang="ru-RU" sz="1400" dirty="0" smtClean="0">
                <a:latin typeface="Liberation Serif" panose="02020603050405020304" pitchFamily="18" charset="0"/>
              </a:rPr>
              <a:t> </a:t>
            </a:r>
            <a:r>
              <a:rPr lang="ru-RU" sz="1400" i="1" dirty="0">
                <a:latin typeface="Liberation Serif" panose="02020603050405020304" pitchFamily="18" charset="0"/>
              </a:rPr>
              <a:t>(с учетом возвратов)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Times New Roman"/>
                <a:cs typeface="Liberation Serif"/>
              </a:rPr>
              <a:t>2 422 871,6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тыс</a:t>
            </a:r>
            <a:r>
              <a:rPr lang="ru-RU" sz="1400" dirty="0"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571473" y="4929199"/>
            <a:ext cx="1643075" cy="714380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Liberation Serif" panose="02020603050405020304" pitchFamily="18" charset="0"/>
              </a:rPr>
              <a:t>Образование</a:t>
            </a:r>
          </a:p>
          <a:p>
            <a:pPr algn="ctr">
              <a:defRPr/>
            </a:pPr>
            <a:r>
              <a:rPr lang="ru-RU" sz="1200" b="1" dirty="0" smtClean="0">
                <a:latin typeface="Liberation Serif" panose="02020603050405020304" pitchFamily="18" charset="0"/>
              </a:rPr>
              <a:t>1 998 824,1 тыс</a:t>
            </a:r>
            <a:r>
              <a:rPr lang="ru-RU" sz="1200" b="1" dirty="0"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2643173" y="4929199"/>
            <a:ext cx="1643075" cy="714380"/>
          </a:xfrm>
          <a:prstGeom prst="homePlate">
            <a:avLst>
              <a:gd name="adj" fmla="val 1157"/>
            </a:avLst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Liberation Serif" panose="02020603050405020304" pitchFamily="18" charset="0"/>
              </a:rPr>
              <a:t>Социальная политика</a:t>
            </a:r>
          </a:p>
          <a:p>
            <a:pPr algn="ctr">
              <a:defRPr/>
            </a:pPr>
            <a:r>
              <a:rPr lang="ru-RU" sz="1200" b="1" dirty="0" smtClean="0">
                <a:latin typeface="Liberation Serif" panose="02020603050405020304" pitchFamily="18" charset="0"/>
              </a:rPr>
              <a:t>175 633,5 тыс. руб</a:t>
            </a:r>
            <a:r>
              <a:rPr lang="ru-RU" sz="1200" b="1" dirty="0">
                <a:latin typeface="Liberation Serif" panose="02020603050405020304" pitchFamily="18" charset="0"/>
              </a:rPr>
              <a:t>.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6858019" y="4929199"/>
            <a:ext cx="1785951" cy="714380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Liberation Serif" panose="02020603050405020304" pitchFamily="18" charset="0"/>
              </a:rPr>
              <a:t>Культура и кинематография</a:t>
            </a:r>
          </a:p>
          <a:p>
            <a:pPr algn="ctr">
              <a:defRPr/>
            </a:pPr>
            <a:r>
              <a:rPr lang="ru-RU" sz="1200" b="1" dirty="0" smtClean="0">
                <a:latin typeface="Liberation Serif" panose="02020603050405020304" pitchFamily="18" charset="0"/>
              </a:rPr>
              <a:t>257 105,5 тыс</a:t>
            </a:r>
            <a:r>
              <a:rPr lang="ru-RU" sz="1200" b="1" dirty="0"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571475" y="5857893"/>
            <a:ext cx="1571636" cy="785818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Liberation Serif" panose="02020603050405020304" pitchFamily="18" charset="0"/>
              </a:rPr>
              <a:t>Общегосудар-</a:t>
            </a:r>
          </a:p>
          <a:p>
            <a:pPr algn="ctr">
              <a:defRPr/>
            </a:pPr>
            <a:r>
              <a:rPr lang="ru-RU" sz="1200" b="1" dirty="0">
                <a:latin typeface="Liberation Serif" panose="02020603050405020304" pitchFamily="18" charset="0"/>
              </a:rPr>
              <a:t>ственные вопросы</a:t>
            </a:r>
          </a:p>
          <a:p>
            <a:pPr algn="ctr">
              <a:defRPr/>
            </a:pPr>
            <a:r>
              <a:rPr lang="ru-RU" sz="1200" b="1" dirty="0" smtClean="0">
                <a:latin typeface="Liberation Serif" panose="02020603050405020304" pitchFamily="18" charset="0"/>
              </a:rPr>
              <a:t>168 225,0  тыс</a:t>
            </a:r>
            <a:r>
              <a:rPr lang="ru-RU" sz="1200" b="1" dirty="0">
                <a:latin typeface="Liberation Serif" panose="02020603050405020304" pitchFamily="18" charset="0"/>
              </a:rPr>
              <a:t>. руб</a:t>
            </a:r>
            <a:r>
              <a:rPr lang="ru-RU" sz="1200" b="1" dirty="0">
                <a:latin typeface="Book Antiqua" pitchFamily="18" charset="0"/>
              </a:rPr>
              <a:t>.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2714615" y="5857893"/>
            <a:ext cx="1500199" cy="785818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Liberation Serif" panose="02020603050405020304" pitchFamily="18" charset="0"/>
              </a:rPr>
              <a:t>Национальная экономика</a:t>
            </a:r>
          </a:p>
          <a:p>
            <a:pPr algn="ctr">
              <a:defRPr/>
            </a:pPr>
            <a:r>
              <a:rPr lang="ru-RU" sz="1200" b="1" dirty="0" smtClean="0">
                <a:latin typeface="Liberation Serif" panose="02020603050405020304" pitchFamily="18" charset="0"/>
              </a:rPr>
              <a:t>210 019,8  тыс</a:t>
            </a:r>
            <a:r>
              <a:rPr lang="ru-RU" sz="1200" b="1" dirty="0"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4714876" y="5857893"/>
            <a:ext cx="1643075" cy="785818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Liberation Serif" panose="02020603050405020304" pitchFamily="18" charset="0"/>
              </a:rPr>
              <a:t>Физическая культура и спорт</a:t>
            </a:r>
          </a:p>
          <a:p>
            <a:pPr algn="ctr">
              <a:defRPr/>
            </a:pPr>
            <a:r>
              <a:rPr lang="ru-RU" sz="1200" b="1" dirty="0" smtClean="0">
                <a:latin typeface="Liberation Serif" panose="02020603050405020304" pitchFamily="18" charset="0"/>
              </a:rPr>
              <a:t>152 361,6 тыс</a:t>
            </a:r>
            <a:r>
              <a:rPr lang="ru-RU" sz="1200" b="1" dirty="0"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6929453" y="5857893"/>
            <a:ext cx="1714515" cy="785818"/>
          </a:xfrm>
          <a:prstGeom prst="homePlate">
            <a:avLst>
              <a:gd name="adj" fmla="val 1012"/>
            </a:avLst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Liberation Serif" panose="02020603050405020304" pitchFamily="18" charset="0"/>
              </a:rPr>
              <a:t>Прочие расходы</a:t>
            </a:r>
          </a:p>
          <a:p>
            <a:pPr algn="ctr">
              <a:defRPr/>
            </a:pPr>
            <a:r>
              <a:rPr lang="ru-RU" sz="1200" b="1" dirty="0" smtClean="0">
                <a:latin typeface="Liberation Serif" panose="02020603050405020304" pitchFamily="18" charset="0"/>
              </a:rPr>
              <a:t>42 902,5  тыс</a:t>
            </a:r>
            <a:r>
              <a:rPr lang="ru-RU" sz="1200" b="1" dirty="0"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4107" y="2825256"/>
            <a:ext cx="2143140" cy="12144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latin typeface="Book Antiqua" pitchFamily="18" charset="0"/>
            </a:endParaRPr>
          </a:p>
          <a:p>
            <a:pPr algn="ctr">
              <a:defRPr/>
            </a:pPr>
            <a:endParaRPr lang="ru-RU" sz="1600" dirty="0">
              <a:latin typeface="Book Antiqua" pitchFamily="18" charset="0"/>
            </a:endParaRPr>
          </a:p>
          <a:p>
            <a:pPr algn="ctr">
              <a:defRPr/>
            </a:pPr>
            <a:r>
              <a:rPr lang="ru-RU" sz="1600" b="1" dirty="0">
                <a:latin typeface="Liberation Serif" panose="02020603050405020304" pitchFamily="18" charset="0"/>
              </a:rPr>
              <a:t>Доходы в расчете </a:t>
            </a:r>
          </a:p>
          <a:p>
            <a:pPr algn="ctr">
              <a:defRPr/>
            </a:pPr>
            <a:r>
              <a:rPr lang="ru-RU" sz="1600" b="1" dirty="0">
                <a:latin typeface="Liberation Serif" panose="02020603050405020304" pitchFamily="18" charset="0"/>
              </a:rPr>
              <a:t>на 1 человека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75 694,9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руб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.</a:t>
            </a:r>
          </a:p>
          <a:p>
            <a:pPr algn="ctr">
              <a:defRPr/>
            </a:pPr>
            <a:endParaRPr lang="ru-RU" sz="1600" dirty="0">
              <a:latin typeface="Book Antiqua" pitchFamily="18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27099" y="2825256"/>
            <a:ext cx="2143140" cy="12144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Liberation Serif" panose="02020603050405020304" pitchFamily="18" charset="0"/>
              </a:rPr>
              <a:t>Расходы в расчете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на 1 человека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75 444,8 руб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.</a:t>
            </a:r>
          </a:p>
        </p:txBody>
      </p:sp>
      <p:sp>
        <p:nvSpPr>
          <p:cNvPr id="18" name="Пятиугольник 17"/>
          <p:cNvSpPr/>
          <p:nvPr/>
        </p:nvSpPr>
        <p:spPr>
          <a:xfrm>
            <a:off x="4714876" y="4929199"/>
            <a:ext cx="1714512" cy="714380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Liberation Serif" panose="02020603050405020304" pitchFamily="18" charset="0"/>
              </a:rPr>
              <a:t>ЖКХ</a:t>
            </a:r>
          </a:p>
          <a:p>
            <a:pPr algn="ctr">
              <a:defRPr/>
            </a:pPr>
            <a:r>
              <a:rPr lang="ru-RU" sz="1200" b="1" dirty="0" smtClean="0">
                <a:latin typeface="Liberation Serif" panose="02020603050405020304" pitchFamily="18" charset="0"/>
              </a:rPr>
              <a:t>502 960,7 тыс</a:t>
            </a:r>
            <a:r>
              <a:rPr lang="ru-RU" sz="1200" b="1" dirty="0"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34" name="Стрелка вниз 33"/>
          <p:cNvSpPr/>
          <p:nvPr/>
        </p:nvSpPr>
        <p:spPr>
          <a:xfrm>
            <a:off x="1428753" y="4714878"/>
            <a:ext cx="46039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3429003" y="4714878"/>
            <a:ext cx="46039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6" name="Стрелка вниз 35"/>
          <p:cNvSpPr/>
          <p:nvPr/>
        </p:nvSpPr>
        <p:spPr>
          <a:xfrm>
            <a:off x="5500688" y="4714878"/>
            <a:ext cx="46037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7" name="Стрелка вниз 36"/>
          <p:cNvSpPr/>
          <p:nvPr/>
        </p:nvSpPr>
        <p:spPr>
          <a:xfrm>
            <a:off x="7715253" y="4714878"/>
            <a:ext cx="46039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16200000" flipH="1">
            <a:off x="1357293" y="5715016"/>
            <a:ext cx="14287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3358357" y="5714208"/>
            <a:ext cx="142875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6200000" flipH="1">
            <a:off x="5429252" y="5715001"/>
            <a:ext cx="14287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6200000" flipH="1">
            <a:off x="7715253" y="5715001"/>
            <a:ext cx="14287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530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975766" y="188640"/>
            <a:ext cx="7428074" cy="432048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Мы все - налогоплательщики</a:t>
            </a:r>
          </a:p>
        </p:txBody>
      </p:sp>
      <p:sp>
        <p:nvSpPr>
          <p:cNvPr id="8" name="Овал 7"/>
          <p:cNvSpPr/>
          <p:nvPr/>
        </p:nvSpPr>
        <p:spPr>
          <a:xfrm>
            <a:off x="533343" y="1362097"/>
            <a:ext cx="5735484" cy="5115840"/>
          </a:xfrm>
          <a:prstGeom prst="ellipse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547664" y="913075"/>
            <a:ext cx="1853421" cy="1795845"/>
          </a:xfrm>
          <a:prstGeom prst="ellipse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Liberation Serif" panose="02020603050405020304" pitchFamily="18" charset="0"/>
              </a:rPr>
              <a:t>Ставка налога </a:t>
            </a:r>
            <a:r>
              <a:rPr lang="ru-RU" sz="1400" b="1" dirty="0">
                <a:latin typeface="Liberation Serif" panose="02020603050405020304" pitchFamily="18" charset="0"/>
              </a:rPr>
              <a:t>13% если налогооблагаемый доход за год не превышает 5 </a:t>
            </a:r>
            <a:r>
              <a:rPr lang="ru-RU" sz="1400" b="1" dirty="0" smtClean="0">
                <a:latin typeface="Liberation Serif" panose="02020603050405020304" pitchFamily="18" charset="0"/>
              </a:rPr>
              <a:t>млн. </a:t>
            </a:r>
            <a:r>
              <a:rPr lang="ru-RU" sz="1400" b="1" dirty="0">
                <a:latin typeface="Liberation Serif" panose="02020603050405020304" pitchFamily="18" charset="0"/>
              </a:rPr>
              <a:t>р</a:t>
            </a:r>
            <a:r>
              <a:rPr lang="ru-RU" sz="1400" b="1" dirty="0" smtClean="0">
                <a:latin typeface="Liberation Serif" panose="02020603050405020304" pitchFamily="18" charset="0"/>
              </a:rPr>
              <a:t>уб. </a:t>
            </a:r>
            <a:endParaRPr lang="ru-RU" sz="1400" b="1" dirty="0">
              <a:latin typeface="Liberation Serif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178111" y="5215796"/>
            <a:ext cx="1593690" cy="1496773"/>
          </a:xfrm>
          <a:prstGeom prst="ellipse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Liberation Serif" panose="02020603050405020304" pitchFamily="18" charset="0"/>
              </a:rPr>
              <a:t>В отдельных случаях ставка   9%, 30%,  35%</a:t>
            </a:r>
            <a:endParaRPr lang="ru-RU" sz="1400" b="1" dirty="0">
              <a:latin typeface="Liberation Serif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015185" y="1112259"/>
            <a:ext cx="1157150" cy="106745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/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Ставка налога 0,2 %</a:t>
            </a:r>
            <a:endParaRPr lang="ru-RU" sz="1300" b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91880" y="1545395"/>
            <a:ext cx="0" cy="511584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3540000" y="4093088"/>
            <a:ext cx="2735036" cy="2045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5359105" y="2438535"/>
            <a:ext cx="1101056" cy="102078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Ставка налога 0,3%</a:t>
            </a:r>
            <a:endParaRPr lang="ru-RU" sz="1300" b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231848" y="4323244"/>
            <a:ext cx="1172064" cy="109260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78111" y="4005319"/>
            <a:ext cx="2344642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Налог на доходы физических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лиц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774 826,1 </a:t>
            </a:r>
            <a:r>
              <a:rPr lang="ru-RU" sz="1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тыс. руб.</a:t>
            </a:r>
          </a:p>
          <a:p>
            <a:endParaRPr lang="ru-RU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23869" y="2450025"/>
            <a:ext cx="1934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Налог на имущество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Liberation Serif" panose="02020603050405020304" pitchFamily="18" charset="0"/>
              </a:rPr>
              <a:t>физических </a:t>
            </a:r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лиц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17 296,0 </a:t>
            </a:r>
            <a:r>
              <a:rPr lang="ru-RU" sz="1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тыс. руб.</a:t>
            </a:r>
            <a:endParaRPr lang="ru-RU" sz="16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42128" y="4269384"/>
            <a:ext cx="179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Земельный налог 25 378,1 </a:t>
            </a:r>
            <a:r>
              <a:rPr lang="ru-RU" sz="1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тыс. руб.</a:t>
            </a:r>
          </a:p>
          <a:p>
            <a:pPr algn="ctr"/>
            <a:endParaRPr lang="ru-RU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34568" y="4523299"/>
            <a:ext cx="96662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Ставка налога </a:t>
            </a:r>
          </a:p>
          <a:p>
            <a:pPr algn="ctr"/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 0,1 %</a:t>
            </a:r>
            <a:endParaRPr lang="ru-RU" sz="1300" b="1" dirty="0">
              <a:solidFill>
                <a:schemeClr val="tx1">
                  <a:lumMod val="95000"/>
                  <a:lumOff val="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0373" y="620688"/>
            <a:ext cx="4161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Ставка налога исходя из кадастровой стоимости объектов</a:t>
            </a:r>
            <a:endParaRPr lang="ru-RU" sz="1600" b="1" u="sng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98237" y="1499793"/>
            <a:ext cx="284532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В отношении комнат, квартир</a:t>
            </a:r>
            <a:endParaRPr lang="ru-RU" sz="13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6278" y="2502652"/>
            <a:ext cx="24472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В отношении жилых домов, гаражей,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объектов </a:t>
            </a:r>
            <a:r>
              <a:rPr lang="ru-RU" sz="1300" b="1" dirty="0" err="1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незавер-шенного</a:t>
            </a: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строительства и др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endParaRPr lang="ru-RU" sz="1300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34026" y="4398214"/>
            <a:ext cx="24472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Земельные участки для ведения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личного подсобного хозяйства, садоводства или огородничества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18176" y="5785439"/>
            <a:ext cx="304421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Земельные участки под жилыми домами индивидуальной застройки, под индивидуальными гаражами</a:t>
            </a:r>
            <a:endParaRPr lang="ru-RU" sz="1300" b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015185" y="5469156"/>
            <a:ext cx="1250378" cy="118724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Ставка </a:t>
            </a:r>
          </a:p>
          <a:p>
            <a:pPr algn="ctr"/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налога  0,3 %</a:t>
            </a:r>
            <a:endParaRPr lang="ru-RU" sz="1300" b="1" dirty="0">
              <a:solidFill>
                <a:schemeClr val="tx1">
                  <a:lumMod val="95000"/>
                  <a:lumOff val="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07504" y="2179716"/>
            <a:ext cx="1843227" cy="182560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Liberation Serif" panose="02020603050405020304" pitchFamily="18" charset="0"/>
              </a:rPr>
              <a:t>Ставка налога 15% </a:t>
            </a:r>
            <a:r>
              <a:rPr lang="ru-RU" sz="1400" b="1" dirty="0">
                <a:latin typeface="Liberation Serif" panose="02020603050405020304" pitchFamily="18" charset="0"/>
              </a:rPr>
              <a:t>если </a:t>
            </a:r>
            <a:r>
              <a:rPr lang="ru-RU" sz="1400" b="1" dirty="0" smtClean="0">
                <a:latin typeface="Liberation Serif" panose="02020603050405020304" pitchFamily="18" charset="0"/>
              </a:rPr>
              <a:t>годовой </a:t>
            </a:r>
            <a:r>
              <a:rPr lang="ru-RU" sz="1400" b="1" dirty="0">
                <a:latin typeface="Liberation Serif" panose="02020603050405020304" pitchFamily="18" charset="0"/>
              </a:rPr>
              <a:t>доход </a:t>
            </a:r>
            <a:r>
              <a:rPr lang="ru-RU" sz="1400" b="1" dirty="0" err="1" smtClean="0">
                <a:latin typeface="Liberation Serif" panose="02020603050405020304" pitchFamily="18" charset="0"/>
              </a:rPr>
              <a:t>налого</a:t>
            </a:r>
            <a:r>
              <a:rPr lang="ru-RU" sz="1400" b="1" dirty="0" smtClean="0">
                <a:latin typeface="Liberation Serif" panose="02020603050405020304" pitchFamily="18" charset="0"/>
              </a:rPr>
              <a:t>-плательщика превышает </a:t>
            </a:r>
            <a:r>
              <a:rPr lang="ru-RU" sz="1400" b="1" dirty="0">
                <a:latin typeface="Liberation Serif" panose="02020603050405020304" pitchFamily="18" charset="0"/>
              </a:rPr>
              <a:t>5 </a:t>
            </a:r>
            <a:r>
              <a:rPr lang="ru-RU" sz="1400" b="1" dirty="0" smtClean="0">
                <a:latin typeface="Liberation Serif" panose="02020603050405020304" pitchFamily="18" charset="0"/>
              </a:rPr>
              <a:t>млн. </a:t>
            </a:r>
            <a:r>
              <a:rPr lang="ru-RU" sz="1400" b="1" dirty="0">
                <a:latin typeface="Liberation Serif" panose="02020603050405020304" pitchFamily="18" charset="0"/>
              </a:rPr>
              <a:t>р</a:t>
            </a:r>
            <a:r>
              <a:rPr lang="ru-RU" sz="1400" b="1" dirty="0" smtClean="0">
                <a:latin typeface="Liberation Serif" panose="02020603050405020304" pitchFamily="18" charset="0"/>
              </a:rPr>
              <a:t>уб. </a:t>
            </a:r>
            <a:endParaRPr lang="ru-RU" sz="1400" b="1" dirty="0"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86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14408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latin typeface="Liberation Serif" pitchFamily="18" charset="0"/>
              </a:rPr>
              <a:t>Поступление доходов местного бюджета </a:t>
            </a:r>
            <a:br>
              <a:rPr lang="ru-RU" sz="2600" b="1" dirty="0" smtClean="0">
                <a:latin typeface="Liberation Serif" pitchFamily="18" charset="0"/>
              </a:rPr>
            </a:br>
            <a:r>
              <a:rPr lang="ru-RU" sz="2600" b="1" dirty="0" smtClean="0">
                <a:latin typeface="Liberation Serif" pitchFamily="18" charset="0"/>
              </a:rPr>
              <a:t>в 2022 – 2024 годах</a:t>
            </a:r>
            <a:endParaRPr lang="ru-RU" sz="2600" b="1" dirty="0">
              <a:latin typeface="Liberation Serif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6296" y="102773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Liberation Serif" pitchFamily="18" charset="0"/>
              </a:rPr>
              <a:t>тыс. руб.</a:t>
            </a:r>
            <a:endParaRPr lang="ru-RU" b="1" dirty="0">
              <a:solidFill>
                <a:schemeClr val="bg1"/>
              </a:solidFill>
              <a:latin typeface="Liberation Serif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55229241"/>
              </p:ext>
            </p:extLst>
          </p:nvPr>
        </p:nvGraphicFramePr>
        <p:xfrm>
          <a:off x="179512" y="1397000"/>
          <a:ext cx="8784976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75656" y="1048723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Liberation Serif" pitchFamily="18" charset="0"/>
              </a:rPr>
              <a:t>Поступило в бюджет всего:</a:t>
            </a:r>
          </a:p>
          <a:p>
            <a:endParaRPr lang="ru-RU" b="1" dirty="0" smtClean="0">
              <a:latin typeface="Liberation Serif" pitchFamily="18" charset="0"/>
            </a:endParaRPr>
          </a:p>
          <a:p>
            <a:r>
              <a:rPr lang="ru-RU" b="1" dirty="0" smtClean="0">
                <a:latin typeface="Liberation Serif" pitchFamily="18" charset="0"/>
              </a:rPr>
              <a:t>     2022 год – 2 362 668,6</a:t>
            </a:r>
          </a:p>
          <a:p>
            <a:r>
              <a:rPr lang="ru-RU" b="1" dirty="0" smtClean="0">
                <a:latin typeface="Liberation Serif" pitchFamily="18" charset="0"/>
              </a:rPr>
              <a:t>     2023 год – 2 420 004,3</a:t>
            </a:r>
          </a:p>
          <a:p>
            <a:r>
              <a:rPr lang="ru-RU" b="1" dirty="0" smtClean="0">
                <a:latin typeface="Liberation Serif" pitchFamily="18" charset="0"/>
              </a:rPr>
              <a:t>     2024 год – 3 519 663,0</a:t>
            </a:r>
            <a:endParaRPr lang="ru-RU" b="1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267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2443486" y="360043"/>
            <a:ext cx="6447586" cy="692693"/>
          </a:xfrm>
        </p:spPr>
        <p:txBody>
          <a:bodyPr>
            <a:noAutofit/>
          </a:bodyPr>
          <a:lstStyle/>
          <a:p>
            <a:pPr eaLnBrk="1" hangingPunct="1"/>
            <a: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Структура доходов бюджета за 2024 год</a:t>
            </a:r>
            <a:endParaRPr lang="ru-RU" sz="2600" dirty="0" smtClean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2052" name="Рисунок 3" descr="&amp;Mcy;&amp;icy;&amp;scy;&amp;tcy;&amp;icy;&amp;kcy;&amp;acy; &amp;Zcy;&amp;acy;&amp;pcy;&amp;icy;&amp;scy;&amp;icy; &amp;vcy; &amp;rcy;&amp;ucy;&amp;bcy;&amp;rcy;&amp;icy;&amp;kcy;&amp;iecy; &amp;Mcy;&amp;icy;&amp;scy;&amp;tcy;&amp;icy;&amp;kcy;&amp;acy; &amp;Dcy;&amp;ncy;&amp;iecy;&amp;vcy;&amp;ncy;&amp;icy;&amp;kcy; &amp;mcy;&amp;acy;&amp;dcy;&amp;acy;&amp;mcy;&amp;ncy;&amp;ucy;&amp;acy;&amp;rcy; : LiveInt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412" y="332656"/>
            <a:ext cx="1605256" cy="119791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67544" y="1827947"/>
            <a:ext cx="6945397" cy="332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64460" y="1530572"/>
            <a:ext cx="1479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Liberation Serif" pitchFamily="18" charset="0"/>
              </a:rPr>
              <a:t>тыс.руб</a:t>
            </a:r>
            <a:r>
              <a:rPr lang="ru-RU" sz="2000" b="1" dirty="0">
                <a:solidFill>
                  <a:schemeClr val="bg1"/>
                </a:solidFill>
                <a:latin typeface="Liberation Serif" pitchFamily="18" charset="0"/>
              </a:rPr>
              <a:t>.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75637140"/>
              </p:ext>
            </p:extLst>
          </p:nvPr>
        </p:nvGraphicFramePr>
        <p:xfrm>
          <a:off x="179512" y="1397000"/>
          <a:ext cx="8784976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1678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33751</TotalTime>
  <Words>7015</Words>
  <Application>Microsoft Office PowerPoint</Application>
  <PresentationFormat>Экран (4:3)</PresentationFormat>
  <Paragraphs>1426</Paragraphs>
  <Slides>54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7" baseType="lpstr">
      <vt:lpstr>Aharoni</vt:lpstr>
      <vt:lpstr>Arial</vt:lpstr>
      <vt:lpstr>Book Antiqua</vt:lpstr>
      <vt:lpstr>Calibri</vt:lpstr>
      <vt:lpstr>Cambria</vt:lpstr>
      <vt:lpstr>Candara</vt:lpstr>
      <vt:lpstr>Liberation Serif</vt:lpstr>
      <vt:lpstr>Symbol</vt:lpstr>
      <vt:lpstr>Tahoma</vt:lpstr>
      <vt:lpstr>Times New Roman</vt:lpstr>
      <vt:lpstr>Wingdings</vt:lpstr>
      <vt:lpstr>Wingdings 2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характеристики бюджета городского округа Сухой Лог за 2024 год</vt:lpstr>
      <vt:lpstr> Основные параметры исполнения бюджета  городского округа Сухой Лог за 2024  год </vt:lpstr>
      <vt:lpstr>Мы все - налогоплательщики</vt:lpstr>
      <vt:lpstr>Поступление доходов местного бюджета  в 2022 – 2024 годах</vt:lpstr>
      <vt:lpstr>Структура доходов бюджета за 2024 год</vt:lpstr>
      <vt:lpstr>Структура налоговых доходов  бюджета в 2024 году </vt:lpstr>
      <vt:lpstr>Поступление налоговых платежей в бюджет  за 2024 год</vt:lpstr>
      <vt:lpstr>Динамика поступлений налога на доходы физических лиц в бюджет  за 2022 - 2024 годы</vt:lpstr>
      <vt:lpstr>Динамика поступлений налоговых  платежей в бюджет за 2023-2024 годы</vt:lpstr>
      <vt:lpstr>Поступление неналоговых платежей  в бюджет за 2024 год</vt:lpstr>
      <vt:lpstr>Структура неналоговых доходов бюджета  в 2024 году</vt:lpstr>
      <vt:lpstr>Динамика поступлений неналоговых платежей в бюджет за 2023 – 2024 годы</vt:lpstr>
      <vt:lpstr>Структура безвозмездных  поступлений в 2024 году</vt:lpstr>
      <vt:lpstr>Безвозмездные поступления в бюджет  за 2024 год</vt:lpstr>
      <vt:lpstr>Динамика безвозмездных поступлений в бюджет  за 2023-2024 годы</vt:lpstr>
      <vt:lpstr>Недоимка по налоговым и неналоговым доходам</vt:lpstr>
      <vt:lpstr>Сведения об исполнении бюджета городского округа Сухой Лог за 2022 - 2024  годы в сравнении с бюджетами других городских округов</vt:lpstr>
      <vt:lpstr>Функциональная структура расходов за 2024 год</vt:lpstr>
      <vt:lpstr>Презентация PowerPoint</vt:lpstr>
      <vt:lpstr>Презентация PowerPoint</vt:lpstr>
      <vt:lpstr>    Социально - значимые расходы в 2024 году </vt:lpstr>
      <vt:lpstr>Муниципальная программа – это документ, определяющий цели и задачи муниципальной политики в определенной сфере, способы их достижения, примерные объемы используемых финансовых ресурсов</vt:lpstr>
      <vt:lpstr>Презентация PowerPoint</vt:lpstr>
      <vt:lpstr>       Одними из наиболее финансовоёмких         муниципальных программ являются следующие: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Объем расходов бюджета городского округа Сухой Лог в расчете на одного жителя</vt:lpstr>
      <vt:lpstr>Источники финансирования дефицита бюджета</vt:lpstr>
      <vt:lpstr>Презентация PowerPoint</vt:lpstr>
    </vt:vector>
  </TitlesOfParts>
  <Company>ФУ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Гребенюк</dc:creator>
  <cp:lastModifiedBy>SAMORYDOVA</cp:lastModifiedBy>
  <cp:revision>3161</cp:revision>
  <cp:lastPrinted>2021-03-10T07:55:14Z</cp:lastPrinted>
  <dcterms:created xsi:type="dcterms:W3CDTF">2014-05-05T02:55:32Z</dcterms:created>
  <dcterms:modified xsi:type="dcterms:W3CDTF">2025-04-14T07:09:57Z</dcterms:modified>
</cp:coreProperties>
</file>