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drawings/drawing6.xml" ContentType="application/vnd.openxmlformats-officedocument.drawingml.chartshapes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0.xml" ContentType="application/vnd.openxmlformats-officedocument.drawingml.chart+xml"/>
  <Override PartName="/ppt/notesSlides/notesSlide25.xml" ContentType="application/vnd.openxmlformats-officedocument.presentationml.notesSlide+xml"/>
  <Override PartName="/ppt/charts/chart3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2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63"/>
  </p:notesMasterIdLst>
  <p:sldIdLst>
    <p:sldId id="449" r:id="rId2"/>
    <p:sldId id="450" r:id="rId3"/>
    <p:sldId id="451" r:id="rId4"/>
    <p:sldId id="452" r:id="rId5"/>
    <p:sldId id="453" r:id="rId6"/>
    <p:sldId id="454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471" r:id="rId21"/>
    <p:sldId id="472" r:id="rId22"/>
    <p:sldId id="473" r:id="rId23"/>
    <p:sldId id="474" r:id="rId24"/>
    <p:sldId id="475" r:id="rId25"/>
    <p:sldId id="476" r:id="rId26"/>
    <p:sldId id="478" r:id="rId27"/>
    <p:sldId id="534" r:id="rId28"/>
    <p:sldId id="479" r:id="rId29"/>
    <p:sldId id="480" r:id="rId30"/>
    <p:sldId id="515" r:id="rId31"/>
    <p:sldId id="482" r:id="rId32"/>
    <p:sldId id="483" r:id="rId33"/>
    <p:sldId id="484" r:id="rId34"/>
    <p:sldId id="485" r:id="rId35"/>
    <p:sldId id="486" r:id="rId36"/>
    <p:sldId id="488" r:id="rId37"/>
    <p:sldId id="489" r:id="rId38"/>
    <p:sldId id="537" r:id="rId39"/>
    <p:sldId id="492" r:id="rId40"/>
    <p:sldId id="493" r:id="rId41"/>
    <p:sldId id="494" r:id="rId42"/>
    <p:sldId id="495" r:id="rId43"/>
    <p:sldId id="496" r:id="rId44"/>
    <p:sldId id="497" r:id="rId45"/>
    <p:sldId id="498" r:id="rId46"/>
    <p:sldId id="499" r:id="rId47"/>
    <p:sldId id="500" r:id="rId48"/>
    <p:sldId id="501" r:id="rId49"/>
    <p:sldId id="502" r:id="rId50"/>
    <p:sldId id="503" r:id="rId51"/>
    <p:sldId id="504" r:id="rId52"/>
    <p:sldId id="505" r:id="rId53"/>
    <p:sldId id="506" r:id="rId54"/>
    <p:sldId id="507" r:id="rId55"/>
    <p:sldId id="508" r:id="rId56"/>
    <p:sldId id="509" r:id="rId57"/>
    <p:sldId id="510" r:id="rId58"/>
    <p:sldId id="511" r:id="rId59"/>
    <p:sldId id="512" r:id="rId60"/>
    <p:sldId id="513" r:id="rId61"/>
    <p:sldId id="514" r:id="rId6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AFB"/>
    <a:srgbClr val="CAE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9086" autoAdjust="0"/>
  </p:normalViewPr>
  <p:slideViewPr>
    <p:cSldViewPr>
      <p:cViewPr varScale="1">
        <p:scale>
          <a:sx n="116" d="100"/>
          <a:sy n="116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81E-2"/>
          <c:w val="0.99691358024691235"/>
          <c:h val="0.964793348951372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127000" h="38100"/>
            </a:sp3d>
          </c:spPr>
          <c:dPt>
            <c:idx val="0"/>
            <c:bubble3D val="0"/>
            <c:spPr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доходы физических лиц 70,5%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118725938663757E-2"/>
                  <c:y val="-6.822797466948116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Земельный </a:t>
                    </a:r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5,3 %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62322543871937E-2"/>
                  <c:y val="-3.292245306077102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Акцизы 8,8 %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541543693212898E-2"/>
                  <c:y val="-3.527385846017114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Налоги на совокупный доход 12,0 %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56428995812065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имущество ФЛ  2,2 %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51851243581635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Госпошлина 1,2</a:t>
                    </a:r>
                    <a:r>
                      <a:rPr lang="ru-RU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Другие  29,5 %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Налоги на совокупный доход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70.5</c:v>
                </c:pt>
                <c:pt idx="1">
                  <c:v>8.8000000000000007</c:v>
                </c:pt>
                <c:pt idx="2">
                  <c:v>5.3</c:v>
                </c:pt>
                <c:pt idx="3">
                  <c:v>12</c:v>
                </c:pt>
                <c:pt idx="4">
                  <c:v>2.2000000000000002</c:v>
                </c:pt>
                <c:pt idx="5">
                  <c:v>1.2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Всего поступило - 1 </a:t>
            </a: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316 948,6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 </a:t>
            </a:r>
            <a:endParaRPr lang="ru-RU" sz="200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</a:rPr>
              <a:t>с учетом возврата остатков)</a:t>
            </a:r>
          </a:p>
        </c:rich>
      </c:tx>
      <c:layout>
        <c:manualLayout>
          <c:xMode val="edge"/>
          <c:yMode val="edge"/>
          <c:x val="0.44908828397598055"/>
          <c:y val="0.86797174051368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35860233985315E-2"/>
          <c:y val="9.1040209096536165E-2"/>
          <c:w val="0.8295841422516137"/>
          <c:h val="0.908959790903463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- 1 316 948,6 тыс. руб. (с учетом возврата остатков)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explosion val="19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explosion val="12"/>
            <c:spPr>
              <a:solidFill>
                <a:srgbClr val="FFFF00"/>
              </a:solidFill>
            </c:spPr>
          </c:dPt>
          <c:dPt>
            <c:idx val="4"/>
            <c:bubble3D val="0"/>
            <c:explosion val="1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25110204327579422"/>
                  <c:y val="2.834118719853638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Доходы бюджета от возврата остатков субсидий прошлых лет   604</a:t>
                    </a:r>
                    <a:r>
                      <a:rPr lang="en-US" sz="1200" b="1" dirty="0" smtClean="0"/>
                      <a:t>,</a:t>
                    </a:r>
                    <a:r>
                      <a:rPr lang="ru-RU" sz="1200" b="1" dirty="0" smtClean="0"/>
                      <a:t>8 тыс. руб. (0,1%)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6021197738857652"/>
                  <c:y val="0.6090832981039624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Субвенции  </a:t>
                    </a:r>
                  </a:p>
                  <a:p>
                    <a:r>
                      <a:rPr lang="ru-RU" sz="1200" b="1" dirty="0" smtClean="0"/>
                      <a:t>786 829</a:t>
                    </a:r>
                    <a:r>
                      <a:rPr lang="en-US" sz="1200" b="1" dirty="0" smtClean="0"/>
                      <a:t>,</a:t>
                    </a:r>
                    <a:r>
                      <a:rPr lang="ru-RU" sz="1200" b="1" dirty="0" smtClean="0"/>
                      <a:t>4 тыс. руб. (59,7%)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958001606224543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Возврат остатков МБТ прошлых лет из бюджета   </a:t>
                    </a:r>
                    <a:r>
                      <a:rPr lang="en-US" sz="1200" b="1" dirty="0" smtClean="0"/>
                      <a:t>-1</a:t>
                    </a:r>
                    <a:r>
                      <a:rPr lang="ru-RU" sz="1200" b="1" dirty="0" smtClean="0"/>
                      <a:t>6 835,9</a:t>
                    </a:r>
                  </a:p>
                  <a:p>
                    <a:r>
                      <a:rPr lang="ru-RU" sz="1200" b="1" dirty="0" smtClean="0"/>
                      <a:t> тыс.</a:t>
                    </a:r>
                    <a:r>
                      <a:rPr lang="ru-RU" sz="1200" b="1" baseline="0" dirty="0" smtClean="0"/>
                      <a:t> руб. (-1,2%)</a:t>
                    </a:r>
                    <a:endParaRPr lang="ru-RU" sz="1200" b="1" dirty="0" smtClean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795021833732283E-2"/>
                  <c:y val="-7.070047772469727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Иные межбюджетные трансферты</a:t>
                    </a:r>
                  </a:p>
                  <a:p>
                    <a:r>
                      <a:rPr lang="ru-RU" sz="1200" b="1" dirty="0" smtClean="0"/>
                      <a:t> 56 693</a:t>
                    </a:r>
                    <a:r>
                      <a:rPr lang="en-US" sz="1200" b="1" dirty="0" smtClean="0"/>
                      <a:t>,</a:t>
                    </a:r>
                    <a:r>
                      <a:rPr lang="ru-RU" sz="1200" b="1" dirty="0" smtClean="0"/>
                      <a:t>2 тыс. руб. (4,3%)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136069156157793"/>
                  <c:y val="-0.35915201341265135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Субсидии</a:t>
                    </a:r>
                    <a:r>
                      <a:rPr lang="ru-RU" sz="1200" b="1" baseline="0" dirty="0" smtClean="0"/>
                      <a:t>  </a:t>
                    </a:r>
                  </a:p>
                  <a:p>
                    <a:r>
                      <a:rPr lang="ru-RU" sz="1200" b="1" baseline="0" dirty="0" smtClean="0"/>
                      <a:t>82 294,3 тыс. руб. (6,2%)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82090360958010344"/>
                  <c:y val="-0.1421643987608880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Дотации  </a:t>
                    </a:r>
                  </a:p>
                  <a:p>
                    <a:r>
                      <a:rPr lang="ru-RU" sz="1200" b="1" dirty="0" smtClean="0"/>
                      <a:t>407 362</a:t>
                    </a:r>
                    <a:r>
                      <a:rPr lang="en-US" sz="1200" b="1" dirty="0" smtClean="0"/>
                      <a:t>,</a:t>
                    </a:r>
                    <a:r>
                      <a:rPr lang="ru-RU" sz="1200" b="1" dirty="0" smtClean="0"/>
                      <a:t>8 тыс. руб. (30,9%)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1060447144290947"/>
                  <c:y val="0.2859777845751628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ru-RU" sz="1200" b="1" dirty="0" smtClean="0"/>
                      <a:t>Субвенции </a:t>
                    </a:r>
                  </a:p>
                  <a:p>
                    <a:r>
                      <a:rPr lang="en-US" sz="1200" b="1" dirty="0" smtClean="0"/>
                      <a:t>750</a:t>
                    </a:r>
                    <a:r>
                      <a:rPr lang="ru-RU" sz="1200" b="1" dirty="0" smtClean="0"/>
                      <a:t> </a:t>
                    </a:r>
                    <a:r>
                      <a:rPr lang="en-US" sz="1200" b="1" dirty="0" smtClean="0"/>
                      <a:t>929,0</a:t>
                    </a:r>
                    <a:r>
                      <a:rPr lang="ru-RU" sz="1200" b="1" dirty="0" smtClean="0"/>
                      <a:t> тыс. руб. (58,1%)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бюджета от возврата остатков субсидий прошлых лет (0,1%)</c:v>
                </c:pt>
                <c:pt idx="1">
                  <c:v>Возврат остатков МБТ прошлых лет из бюджета (-1,2%)</c:v>
                </c:pt>
                <c:pt idx="2">
                  <c:v>Иные межбюджетные трансферты (4,3%)</c:v>
                </c:pt>
                <c:pt idx="3">
                  <c:v>Субсидии (6,2%)</c:v>
                </c:pt>
                <c:pt idx="4">
                  <c:v>Дотации (30,9%)</c:v>
                </c:pt>
                <c:pt idx="5">
                  <c:v>Субвенции (59,7%)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604.79999999999995</c:v>
                </c:pt>
                <c:pt idx="1">
                  <c:v>-16835.900000000001</c:v>
                </c:pt>
                <c:pt idx="2">
                  <c:v>56693.2</c:v>
                </c:pt>
                <c:pt idx="3">
                  <c:v>82294.3</c:v>
                </c:pt>
                <c:pt idx="4">
                  <c:v>407362.8</c:v>
                </c:pt>
                <c:pt idx="5">
                  <c:v>786829.4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3359381914250658E-2"/>
          <c:y val="1.9350442543421102E-2"/>
          <c:w val="0.92596501623276462"/>
          <c:h val="0.949980557715809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1 321 296,1 тыс. руб.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532153677839974E-3"/>
                  <c:y val="-3.162500462911532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406 554,0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170735266702954E-2"/>
                  <c:y val="-2.4872051253564419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82 629,7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14644135585671E-3"/>
                  <c:y val="-1.7910232196422619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781 047,0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532153677840504E-3"/>
                  <c:y val="-3.596507795430138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67 296,5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9679301169926576E-3"/>
                  <c:y val="-3.289134540606596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604,8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223317936425173E-3"/>
                  <c:y val="1.353756989964078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70C0"/>
                        </a:solidFill>
                        <a:latin typeface="Liberation Serif" panose="02020603050405020304" pitchFamily="18" charset="0"/>
                      </a:rPr>
                      <a:t>- 16835,9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946550194988863E-3"/>
                  <c:y val="4.7031811280228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Доходы от возврата остатков субсидий</c:v>
                </c:pt>
                <c:pt idx="5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406554</c:v>
                </c:pt>
                <c:pt idx="1">
                  <c:v>82629.7</c:v>
                </c:pt>
                <c:pt idx="2">
                  <c:v>781047</c:v>
                </c:pt>
                <c:pt idx="3">
                  <c:v>67296.5</c:v>
                </c:pt>
                <c:pt idx="4">
                  <c:v>604.79999999999995</c:v>
                </c:pt>
                <c:pt idx="5">
                  <c:v>-16835.900000000001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1 316 948,6 тыс. руб.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9545497769551036E-2"/>
                  <c:y val="-1.28739399326000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407 362,8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7422696913149E-2"/>
                  <c:y val="-1.0924712069029375E-5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82 294,3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77083431407815E-2"/>
                  <c:y val="2.1640188127245146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786 829,4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99915640258427E-2"/>
                  <c:y val="-1.005480872495648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56 693,2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935860233985315E-2"/>
                  <c:y val="-6.9932970410695166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604,8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955053958223162E-3"/>
                  <c:y val="1.35370144058067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-16835,9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451777486117375E-2"/>
                  <c:y val="4.7033662926341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5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Доходы от возврата остатков субсидий</c:v>
                </c:pt>
                <c:pt idx="5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407362.8</c:v>
                </c:pt>
                <c:pt idx="1">
                  <c:v>82294.3</c:v>
                </c:pt>
                <c:pt idx="2">
                  <c:v>786829.4</c:v>
                </c:pt>
                <c:pt idx="3">
                  <c:v>56693.2</c:v>
                </c:pt>
                <c:pt idx="4">
                  <c:v>604.79999999999995</c:v>
                </c:pt>
                <c:pt idx="5">
                  <c:v>-16835.900000000001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170452864"/>
        <c:axId val="170454400"/>
        <c:axId val="0"/>
      </c:bar3DChart>
      <c:catAx>
        <c:axId val="17045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Liberation Serif" panose="02020603050405020304" pitchFamily="18" charset="0"/>
              </a:defRPr>
            </a:pPr>
            <a:endParaRPr lang="ru-RU"/>
          </a:p>
        </c:txPr>
        <c:crossAx val="170454400"/>
        <c:crosses val="autoZero"/>
        <c:auto val="1"/>
        <c:lblAlgn val="ctr"/>
        <c:lblOffset val="100"/>
        <c:noMultiLvlLbl val="0"/>
      </c:catAx>
      <c:valAx>
        <c:axId val="170454400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70452864"/>
        <c:crosses val="autoZero"/>
        <c:crossBetween val="between"/>
      </c:valAx>
      <c:spPr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69B8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0069B8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15017822878494"/>
          <c:y val="0.10471314590776463"/>
          <c:w val="0.33042821042483089"/>
          <c:h val="0.14543340213660494"/>
        </c:manualLayout>
      </c:layout>
      <c:overlay val="0"/>
      <c:txPr>
        <a:bodyPr/>
        <a:lstStyle/>
        <a:p>
          <a:pPr>
            <a:defRPr sz="2000" b="1">
              <a:solidFill>
                <a:srgbClr val="0070C0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14547487119698E-2"/>
          <c:y val="3.8377680257749132E-2"/>
          <c:w val="0.90701261300670755"/>
          <c:h val="0.85718235254562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802469135802482E-2"/>
                  <c:y val="-2.0517713370322471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333 738</a:t>
                    </a:r>
                    <a:r>
                      <a:rPr lang="en-US" b="1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0883639545069E-3"/>
                  <c:y val="3.26800799538458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191 272,9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049382716049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</a:t>
                    </a:r>
                    <a:r>
                      <a:rPr lang="ru-RU" b="1" dirty="0" smtClean="0"/>
                      <a:t>5</a:t>
                    </a:r>
                    <a:r>
                      <a:rPr lang="en-US" b="1" dirty="0" smtClean="0"/>
                      <a:t>0</a:t>
                    </a:r>
                    <a:r>
                      <a:rPr lang="ru-RU" b="1" dirty="0" smtClean="0"/>
                      <a:t> 92</a:t>
                    </a:r>
                    <a:r>
                      <a:rPr lang="en-US" b="1" dirty="0" smtClean="0"/>
                      <a:t>8,</a:t>
                    </a:r>
                    <a:r>
                      <a:rPr lang="ru-RU" b="1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02469135802482E-2"/>
                  <c:y val="-2.885623465164579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</a:t>
                    </a:r>
                    <a:r>
                      <a:rPr lang="ru-RU" b="1" dirty="0" smtClean="0"/>
                      <a:t>6 2</a:t>
                    </a:r>
                    <a:r>
                      <a:rPr lang="en-US" b="1" dirty="0" smtClean="0"/>
                      <a:t>5</a:t>
                    </a:r>
                    <a:r>
                      <a:rPr lang="ru-RU" b="1" dirty="0" smtClean="0"/>
                      <a:t>3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160493827160594E-3"/>
                  <c:y val="-3.651213822556378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154,0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7160493827160594E-3"/>
                  <c:y val="1.653300285216341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432098765432113E-3"/>
                  <c:y val="5.757469260915747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-</a:t>
                    </a:r>
                    <a:r>
                      <a:rPr lang="ru-RU" b="1" dirty="0" smtClean="0"/>
                      <a:t>11</a:t>
                    </a:r>
                    <a:r>
                      <a:rPr lang="ru-RU" b="1" baseline="0" dirty="0" smtClean="0"/>
                      <a:t> 502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333738</c:v>
                </c:pt>
                <c:pt idx="1">
                  <c:v>191272.9</c:v>
                </c:pt>
                <c:pt idx="2">
                  <c:v>750928.9</c:v>
                </c:pt>
                <c:pt idx="3">
                  <c:v>26253.1</c:v>
                </c:pt>
                <c:pt idx="4">
                  <c:v>1154.0999999999999</c:v>
                </c:pt>
                <c:pt idx="5">
                  <c:v>71.2</c:v>
                </c:pt>
                <c:pt idx="6">
                  <c:v>-11502.7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407 362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1.500189122658117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82 </a:t>
                    </a:r>
                    <a:r>
                      <a:rPr lang="en-US" b="1" dirty="0" smtClean="0"/>
                      <a:t>2</a:t>
                    </a:r>
                    <a:r>
                      <a:rPr lang="ru-RU" b="1" dirty="0" smtClean="0"/>
                      <a:t>94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60493827160495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</a:t>
                    </a:r>
                    <a:r>
                      <a:rPr lang="ru-RU" b="1" dirty="0" smtClean="0"/>
                      <a:t>86 </a:t>
                    </a:r>
                    <a:r>
                      <a:rPr lang="en-US" b="1" dirty="0" smtClean="0"/>
                      <a:t>8</a:t>
                    </a:r>
                    <a:r>
                      <a:rPr lang="ru-RU" b="1" dirty="0" smtClean="0"/>
                      <a:t>29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432098765432113E-3"/>
                  <c:y val="-3.003886721933705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</a:t>
                    </a:r>
                    <a:r>
                      <a:rPr lang="en-US" b="1" dirty="0" smtClean="0"/>
                      <a:t>6</a:t>
                    </a:r>
                    <a:r>
                      <a:rPr lang="ru-RU" b="1" dirty="0" smtClean="0"/>
                      <a:t> 69</a:t>
                    </a:r>
                    <a:r>
                      <a:rPr lang="en-US" b="1" dirty="0" smtClean="0"/>
                      <a:t>3,</a:t>
                    </a:r>
                    <a:r>
                      <a:rPr lang="ru-RU" b="1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728395061728392E-3"/>
                  <c:y val="2.1109957502171103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0,0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432098765430977E-3"/>
                  <c:y val="-2.434142548370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432098765432108E-2"/>
                  <c:y val="-5.388073978397731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-</a:t>
                    </a:r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6 835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407362.8</c:v>
                </c:pt>
                <c:pt idx="1">
                  <c:v>82294.3</c:v>
                </c:pt>
                <c:pt idx="2">
                  <c:v>786829.4</c:v>
                </c:pt>
                <c:pt idx="3">
                  <c:v>56693.2</c:v>
                </c:pt>
                <c:pt idx="4">
                  <c:v>0</c:v>
                </c:pt>
                <c:pt idx="5">
                  <c:v>604.79999999999995</c:v>
                </c:pt>
                <c:pt idx="6">
                  <c:v>-16835.900000000001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Лист1!$D$2:$D$8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Лист1!$E$2:$E$8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69952"/>
        <c:axId val="170671488"/>
      </c:barChart>
      <c:catAx>
        <c:axId val="17066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  <c:crossAx val="170671488"/>
        <c:crosses val="autoZero"/>
        <c:auto val="0"/>
        <c:lblAlgn val="ctr"/>
        <c:lblOffset val="100"/>
        <c:noMultiLvlLbl val="0"/>
      </c:catAx>
      <c:valAx>
        <c:axId val="170671488"/>
        <c:scaling>
          <c:orientation val="minMax"/>
          <c:max val="800000"/>
          <c:min val="-100000"/>
        </c:scaling>
        <c:delete val="0"/>
        <c:axPos val="l"/>
        <c:majorGridlines>
          <c:spPr>
            <a:effectLst/>
          </c:spPr>
        </c:majorGridlines>
        <c:numFmt formatCode="General" sourceLinked="0"/>
        <c:majorTickMark val="none"/>
        <c:minorTickMark val="none"/>
        <c:tickLblPos val="nextTo"/>
        <c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c:spPr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  <c:crossAx val="170669952"/>
        <c:crosses val="autoZero"/>
        <c:crossBetween val="between"/>
        <c:majorUnit val="100000"/>
        <c:minorUnit val="0.1"/>
      </c:valAx>
    </c:plotArea>
    <c:legend>
      <c:legendPos val="r"/>
      <c:layout>
        <c:manualLayout>
          <c:xMode val="edge"/>
          <c:yMode val="edge"/>
          <c:x val="0.75121208807232387"/>
          <c:y val="1.6667234987317269E-2"/>
          <c:w val="0.23644223291533029"/>
          <c:h val="0.12557705077849746"/>
        </c:manualLayout>
      </c:layout>
      <c:overlay val="0"/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41713747355470981"/>
          <c:h val="0.806631193130793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735522140052082E-2"/>
                  <c:y val="7.696114573128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02821941523914E-2"/>
                  <c:y val="0.1056655285765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35522140052101E-2"/>
                  <c:y val="9.6201432164103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2395.5</c:v>
                </c:pt>
                <c:pt idx="1">
                  <c:v>1931.1</c:v>
                </c:pt>
                <c:pt idx="2">
                  <c:v>1785.3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1684409973105865E-3"/>
                  <c:y val="-1.656275945913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69133927155678E-2"/>
                  <c:y val="-2.3348674958062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70394539976888E-2"/>
                  <c:y val="-6.008597099140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2442.4</c:v>
                </c:pt>
                <c:pt idx="1">
                  <c:v>2146.1999999999998</c:v>
                </c:pt>
                <c:pt idx="2">
                  <c:v>1890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8403762588698552E-2"/>
                  <c:y val="-1.861751698663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71982340126486E-2"/>
                  <c:y val="-1.603357202735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937398260096703E-2"/>
                  <c:y val="-1.2826857621880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2655.1</c:v>
                </c:pt>
                <c:pt idx="1">
                  <c:v>2410.1</c:v>
                </c:pt>
                <c:pt idx="2">
                  <c:v>1958.1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454848"/>
        <c:axId val="171456384"/>
        <c:axId val="171558208"/>
      </c:bar3DChart>
      <c:catAx>
        <c:axId val="17145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+mn-lt"/>
              </a:defRPr>
            </a:pPr>
            <a:endParaRPr lang="ru-RU"/>
          </a:p>
        </c:txPr>
        <c:crossAx val="171456384"/>
        <c:crosses val="autoZero"/>
        <c:auto val="1"/>
        <c:lblAlgn val="ctr"/>
        <c:lblOffset val="100"/>
        <c:noMultiLvlLbl val="0"/>
      </c:catAx>
      <c:valAx>
        <c:axId val="1714563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71454848"/>
        <c:crosses val="autoZero"/>
        <c:crossBetween val="between"/>
      </c:valAx>
      <c:serAx>
        <c:axId val="17155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714563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84490076501139"/>
          <c:y val="0"/>
          <c:w val="0.69220256975697847"/>
          <c:h val="0.786364772748123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464972994499752E-2"/>
                  <c:y val="0.14265915429640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289446744591669E-2"/>
                  <c:y val="0.17014962430503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62315656580278E-2"/>
                  <c:y val="0.15227171599478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2250.6</c:v>
                </c:pt>
                <c:pt idx="1">
                  <c:v>1932.3</c:v>
                </c:pt>
                <c:pt idx="2">
                  <c:v>1892.6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005210239699117E-2"/>
                  <c:y val="-1.4236786454797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51804291300809E-2"/>
                  <c:y val="-1.1906755169819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00189125256444E-2"/>
                  <c:y val="-6.5540193398044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2357.1</c:v>
                </c:pt>
                <c:pt idx="1">
                  <c:v>2091.1999999999998</c:v>
                </c:pt>
                <c:pt idx="2">
                  <c:v>1911.5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1330503202074851E-2"/>
                  <c:y val="-1.0923652268848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60790756740635E-2"/>
                  <c:y val="-2.1847017835189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559479438721848E-2"/>
                  <c:y val="-1.0595664599350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2634.5</c:v>
                </c:pt>
                <c:pt idx="1">
                  <c:v>2461.1999999999998</c:v>
                </c:pt>
                <c:pt idx="2">
                  <c:v>1949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496960"/>
        <c:axId val="171498496"/>
        <c:axId val="168113024"/>
      </c:bar3DChart>
      <c:catAx>
        <c:axId val="17149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+mj-lt"/>
              </a:defRPr>
            </a:pPr>
            <a:endParaRPr lang="ru-RU"/>
          </a:p>
        </c:txPr>
        <c:crossAx val="171498496"/>
        <c:crosses val="autoZero"/>
        <c:auto val="1"/>
        <c:lblAlgn val="ctr"/>
        <c:lblOffset val="100"/>
        <c:noMultiLvlLbl val="0"/>
      </c:catAx>
      <c:valAx>
        <c:axId val="1714984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1496960"/>
        <c:crosses val="autoZero"/>
        <c:crossBetween val="between"/>
      </c:valAx>
      <c:serAx>
        <c:axId val="168113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7149849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9131948302054"/>
          <c:y val="0"/>
          <c:w val="0.80746352257156628"/>
          <c:h val="0.80877085225993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-1 911 471,7 тыс. рублей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explosion val="29"/>
          </c:dPt>
          <c:dPt>
            <c:idx val="2"/>
            <c:bubble3D val="0"/>
            <c:explosion val="36"/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explosion val="2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explosion val="34"/>
            <c:spPr>
              <a:solidFill>
                <a:srgbClr val="0070C0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7030A0"/>
              </a:solidFill>
            </c:spPr>
          </c:dPt>
          <c:dPt>
            <c:idx val="1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5.438053179276383E-2"/>
                  <c:y val="-0.14098539329026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40009443395195E-2"/>
                  <c:y val="-0.11573427807409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228451468355356E-2"/>
                  <c:y val="-5.4710749635027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593878457949239E-2"/>
                  <c:y val="-8.41703840538877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591758323149389E-2"/>
                  <c:y val="4.4189451628291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268863644780209E-2"/>
                  <c:y val="0.11363001847274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2781045161648719"/>
                  <c:y val="-0.143089818581341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345850461059871"/>
                  <c:y val="8.41654133619159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270335703440357"/>
                  <c:y val="-6.73363072431101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0576429007888028"/>
                  <c:y val="-9.46916820606236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904927230307746"/>
                  <c:y val="-0.118386970689652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213346665185416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Общегосударственный вопросы, 5,3%</c:v>
                </c:pt>
                <c:pt idx="1">
                  <c:v>Национальная оборона, 0,16%</c:v>
                </c:pt>
                <c:pt idx="2">
                  <c:v>Национальная безопасность и првоохранительная деятельность, 0,61%</c:v>
                </c:pt>
                <c:pt idx="3">
                  <c:v>Национальная экономика, 3,5%</c:v>
                </c:pt>
                <c:pt idx="4">
                  <c:v>Жилищно-коммунальное хозяйство, 6,8%</c:v>
                </c:pt>
                <c:pt idx="5">
                  <c:v>Охрана окружающей среды, 0,06%</c:v>
                </c:pt>
                <c:pt idx="6">
                  <c:v>Образование,  62,3%</c:v>
                </c:pt>
                <c:pt idx="7">
                  <c:v>Культура и кинематография, 6,8%</c:v>
                </c:pt>
                <c:pt idx="8">
                  <c:v>Социальная политика, 8%</c:v>
                </c:pt>
                <c:pt idx="9">
                  <c:v>Физическая культура и спорт, 6,4%</c:v>
                </c:pt>
                <c:pt idx="10">
                  <c:v>Средства массовой информации, 0,07%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103827.9</c:v>
                </c:pt>
                <c:pt idx="1">
                  <c:v>3038</c:v>
                </c:pt>
                <c:pt idx="2">
                  <c:v>11910.7</c:v>
                </c:pt>
                <c:pt idx="3">
                  <c:v>68495.600000000006</c:v>
                </c:pt>
                <c:pt idx="4">
                  <c:v>132896.6</c:v>
                </c:pt>
                <c:pt idx="5">
                  <c:v>1167.0999999999999</c:v>
                </c:pt>
                <c:pt idx="6">
                  <c:v>1213376</c:v>
                </c:pt>
                <c:pt idx="7">
                  <c:v>133165.5</c:v>
                </c:pt>
                <c:pt idx="8">
                  <c:v>155225.20000000001</c:v>
                </c:pt>
                <c:pt idx="9">
                  <c:v>124526.7</c:v>
                </c:pt>
                <c:pt idx="10">
                  <c:v>1384.1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3515905640114087E-2"/>
          <c:y val="0.5480849000816348"/>
          <c:w val="0.58222732196422422"/>
          <c:h val="0.40772564829007368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253"/>
          <c:y val="6.0605636419629062E-3"/>
          <c:w val="0.6450441476628167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2021 г.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6"/>
              <c:layout>
                <c:manualLayout>
                  <c:x val="-5.5026265515229301E-2"/>
                  <c:y val="4.6464321255049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112464.8</c:v>
                </c:pt>
                <c:pt idx="1">
                  <c:v>3056</c:v>
                </c:pt>
                <c:pt idx="2">
                  <c:v>12249.4</c:v>
                </c:pt>
                <c:pt idx="3">
                  <c:v>70041.8</c:v>
                </c:pt>
                <c:pt idx="4">
                  <c:v>134275.20000000001</c:v>
                </c:pt>
                <c:pt idx="5">
                  <c:v>1295</c:v>
                </c:pt>
                <c:pt idx="6">
                  <c:v>1226843.8</c:v>
                </c:pt>
                <c:pt idx="7">
                  <c:v>133165.5</c:v>
                </c:pt>
                <c:pt idx="8">
                  <c:v>157008.5</c:v>
                </c:pt>
                <c:pt idx="9">
                  <c:v>125426.7</c:v>
                </c:pt>
                <c:pt idx="10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2021  г.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6"/>
              <c:layout>
                <c:manualLayout>
                  <c:x val="-7.0546605347135333E-2"/>
                  <c:y val="-4.4444133374394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103827.9</c:v>
                </c:pt>
                <c:pt idx="1">
                  <c:v>3038</c:v>
                </c:pt>
                <c:pt idx="2">
                  <c:v>11910.7</c:v>
                </c:pt>
                <c:pt idx="3">
                  <c:v>68495.600000000006</c:v>
                </c:pt>
                <c:pt idx="4">
                  <c:v>132896.6</c:v>
                </c:pt>
                <c:pt idx="5">
                  <c:v>1167.0999999999999</c:v>
                </c:pt>
                <c:pt idx="6">
                  <c:v>1213376</c:v>
                </c:pt>
                <c:pt idx="7">
                  <c:v>133165.5</c:v>
                </c:pt>
                <c:pt idx="8">
                  <c:v>155225.20000000001</c:v>
                </c:pt>
                <c:pt idx="9">
                  <c:v>124526.7</c:v>
                </c:pt>
                <c:pt idx="10">
                  <c:v>1384.1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689472"/>
        <c:axId val="171691008"/>
      </c:barChart>
      <c:catAx>
        <c:axId val="171689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171691008"/>
        <c:crosses val="autoZero"/>
        <c:auto val="1"/>
        <c:lblAlgn val="ctr"/>
        <c:lblOffset val="100"/>
        <c:noMultiLvlLbl val="0"/>
      </c:catAx>
      <c:valAx>
        <c:axId val="171691008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1689472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1162044075227673"/>
          <c:y val="1.9520423304123891E-2"/>
          <c:w val="0.34887352246755882"/>
          <c:h val="6.81030785754462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aseline="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06061530503944"/>
          <c:y val="1.1598474153278361E-2"/>
          <c:w val="0.69174281181872421"/>
          <c:h val="0.93858067260819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- 1 911 471,7 тыс. руб.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6"/>
              <c:layout>
                <c:manualLayout>
                  <c:x val="-5.7825997475690324E-2"/>
                  <c:y val="4.0866055533125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101459.5</c:v>
                </c:pt>
                <c:pt idx="1">
                  <c:v>2687.8</c:v>
                </c:pt>
                <c:pt idx="2">
                  <c:v>11212</c:v>
                </c:pt>
                <c:pt idx="3">
                  <c:v>62801.8</c:v>
                </c:pt>
                <c:pt idx="4">
                  <c:v>199629.4</c:v>
                </c:pt>
                <c:pt idx="5">
                  <c:v>1492</c:v>
                </c:pt>
                <c:pt idx="6">
                  <c:v>1138188.2</c:v>
                </c:pt>
                <c:pt idx="7">
                  <c:v>122524.8</c:v>
                </c:pt>
                <c:pt idx="8">
                  <c:v>161442.9</c:v>
                </c:pt>
                <c:pt idx="9">
                  <c:v>108333.3</c:v>
                </c:pt>
                <c:pt idx="10">
                  <c:v>1700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- 1 949 013,5 тыс. руб.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103827.9</c:v>
                </c:pt>
                <c:pt idx="1">
                  <c:v>3038</c:v>
                </c:pt>
                <c:pt idx="2">
                  <c:v>11910.7</c:v>
                </c:pt>
                <c:pt idx="3">
                  <c:v>68495.600000000006</c:v>
                </c:pt>
                <c:pt idx="4">
                  <c:v>132896.6</c:v>
                </c:pt>
                <c:pt idx="5">
                  <c:v>1167.0999999999999</c:v>
                </c:pt>
                <c:pt idx="6">
                  <c:v>1213376</c:v>
                </c:pt>
                <c:pt idx="7">
                  <c:v>133165.5</c:v>
                </c:pt>
                <c:pt idx="8">
                  <c:v>155225.20000000001</c:v>
                </c:pt>
                <c:pt idx="9">
                  <c:v>124526.7</c:v>
                </c:pt>
                <c:pt idx="10">
                  <c:v>1384.1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375040"/>
        <c:axId val="172405504"/>
      </c:barChart>
      <c:catAx>
        <c:axId val="1723750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72405504"/>
        <c:crosses val="autoZero"/>
        <c:auto val="1"/>
        <c:lblAlgn val="ctr"/>
        <c:lblOffset val="100"/>
        <c:noMultiLvlLbl val="0"/>
      </c:catAx>
      <c:valAx>
        <c:axId val="172405504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Liberation Serif" panose="02020603050405020304" pitchFamily="18" charset="0"/>
              </a:defRPr>
            </a:pPr>
            <a:endParaRPr lang="ru-RU"/>
          </a:p>
        </c:txPr>
        <c:crossAx val="17237504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C0000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6094"/>
          <c:y val="4.7220024333339723E-2"/>
          <c:w val="0.33179088935473572"/>
          <c:h val="0.13476927863703841"/>
        </c:manualLayout>
      </c:layout>
      <c:overlay val="0"/>
      <c:txPr>
        <a:bodyPr/>
        <a:lstStyle/>
        <a:p>
          <a:pPr>
            <a:defRPr sz="13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41163664194345E-2"/>
          <c:y val="0.30596963228335033"/>
          <c:w val="0.92169262337854818"/>
          <c:h val="0.5443264339150976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4941112042545257E-2"/>
                  <c:y val="-0.42916527793208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41112042545257E-2"/>
                  <c:y val="-0.42916527793208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941112042545257E-2"/>
                  <c:y val="-0.42916527793208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2019 г.</c:v>
                </c:pt>
                <c:pt idx="1">
                  <c:v>факт 2020 г.</c:v>
                </c:pt>
                <c:pt idx="2">
                  <c:v>факт 2021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1058149.5</c:v>
                </c:pt>
                <c:pt idx="1">
                  <c:v>1075258</c:v>
                </c:pt>
                <c:pt idx="2">
                  <c:v>1152099.8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3214720"/>
        <c:axId val="173247488"/>
        <c:axId val="0"/>
      </c:bar3DChart>
      <c:catAx>
        <c:axId val="17321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73247488"/>
        <c:crosses val="autoZero"/>
        <c:auto val="1"/>
        <c:lblAlgn val="ctr"/>
        <c:lblOffset val="100"/>
        <c:noMultiLvlLbl val="0"/>
      </c:catAx>
      <c:valAx>
        <c:axId val="173247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321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436"/>
          <c:w val="0.85943250839725838"/>
          <c:h val="0.587405591162887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8509325931157561E-2"/>
                  <c:y val="-0.26890770537031988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464</a:t>
                    </a:r>
                    <a:r>
                      <a:rPr lang="ru-RU" sz="10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740,30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16786676083593E-2"/>
                  <c:y val="-0.3092459785593748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bg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497</a:t>
                    </a:r>
                    <a:r>
                      <a:rPr lang="ru-RU" sz="10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388,80</a:t>
                    </a:r>
                    <a:endParaRPr lang="en-US" sz="1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464740.3</c:v>
                </c:pt>
                <c:pt idx="1">
                  <c:v>497388.80000000005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3519616"/>
        <c:axId val="173521152"/>
        <c:axId val="0"/>
      </c:bar3DChart>
      <c:catAx>
        <c:axId val="17351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73521152"/>
        <c:crosses val="autoZero"/>
        <c:auto val="1"/>
        <c:lblAlgn val="ctr"/>
        <c:lblOffset val="100"/>
        <c:noMultiLvlLbl val="0"/>
      </c:catAx>
      <c:valAx>
        <c:axId val="1735211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7351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6094157179446"/>
          <c:y val="0.1553795610011586"/>
          <c:w val="0.73443569622868565"/>
          <c:h val="0.772140793880045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50800" prst="coolSlant"/>
            </a:sp3d>
          </c:spPr>
          <c:invertIfNegative val="0"/>
          <c:dLbls>
            <c:dLbl>
              <c:idx val="0"/>
              <c:layout>
                <c:manualLayout>
                  <c:x val="-2.9893100389975519E-3"/>
                  <c:y val="9.1081680929767572E-1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rPr>
                      <a:t>347 991</a:t>
                    </a:r>
                    <a:endParaRPr lang="ru-RU" b="1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152964171589221"/>
                  <c:y val="4.968149078897339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rPr>
                      <a:t>398 354</a:t>
                    </a:r>
                    <a:endParaRPr lang="ru-RU" b="1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555102163789711"/>
                  <c:y val="9.9362981577946746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</a:rPr>
                      <a:t>391 751</a:t>
                    </a:r>
                    <a:endParaRPr lang="ru-RU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347991</c:v>
                </c:pt>
                <c:pt idx="1">
                  <c:v>398354</c:v>
                </c:pt>
                <c:pt idx="2">
                  <c:v>391751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отчисления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</c:v>
                </c:pt>
                <c:pt idx="1">
                  <c:v>47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8285312"/>
        <c:axId val="168286848"/>
      </c:barChart>
      <c:catAx>
        <c:axId val="16828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8286848"/>
        <c:crosses val="autoZero"/>
        <c:auto val="1"/>
        <c:lblAlgn val="ctr"/>
        <c:lblOffset val="100"/>
        <c:noMultiLvlLbl val="0"/>
      </c:catAx>
      <c:valAx>
        <c:axId val="168286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8285312"/>
        <c:crosses val="autoZero"/>
        <c:crossBetween val="between"/>
      </c:valAx>
      <c:spPr>
        <a:ln w="0"/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80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2863038366107471"/>
          <c:w val="0.9697652641769966"/>
          <c:h val="0.65385385420138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560878.19999999925</c:v>
                </c:pt>
                <c:pt idx="1">
                  <c:v>590622.69999999925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3720320"/>
        <c:axId val="173721856"/>
        <c:axId val="0"/>
      </c:bar3DChart>
      <c:catAx>
        <c:axId val="17372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173721856"/>
        <c:crosses val="autoZero"/>
        <c:auto val="1"/>
        <c:lblAlgn val="ctr"/>
        <c:lblOffset val="100"/>
        <c:noMultiLvlLbl val="0"/>
      </c:catAx>
      <c:valAx>
        <c:axId val="1737218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7372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59534346474536E-2"/>
          <c:y val="3.2500645097870602E-2"/>
          <c:w val="0.9687727209124305"/>
          <c:h val="0.767241208905396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4.7911116476485487E-2"/>
                  <c:y val="-0.29174985268261877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Liberation Serif" panose="02020603050405020304" pitchFamily="18" charset="0"/>
                      </a:defRPr>
                    </a:pPr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17 298,2</a:t>
                    </a:r>
                    <a:endParaRPr lang="ru-RU" sz="11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844448346534898E-2"/>
                  <c:y val="-0.36638353592701073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Liberation Serif" panose="02020603050405020304" pitchFamily="18" charset="0"/>
                      </a:defRPr>
                    </a:pPr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17 577,3</a:t>
                    </a:r>
                    <a:endParaRPr lang="ru-RU" sz="11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17298.2</c:v>
                </c:pt>
                <c:pt idx="1">
                  <c:v>17577.3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3778816"/>
        <c:axId val="173780352"/>
        <c:axId val="0"/>
      </c:bar3DChart>
      <c:catAx>
        <c:axId val="17377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73780352"/>
        <c:crosses val="autoZero"/>
        <c:auto val="1"/>
        <c:lblAlgn val="ctr"/>
        <c:lblOffset val="100"/>
        <c:noMultiLvlLbl val="0"/>
      </c:catAx>
      <c:valAx>
        <c:axId val="1737803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377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5972603027693E-2"/>
          <c:y val="0.40000829375879321"/>
          <c:w val="0.50246947156970512"/>
          <c:h val="0.51026552315187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5424577368081091"/>
                  <c:y val="-0.140440982226782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719375095888831E-2"/>
                  <c:y val="-0.152144397412347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190900746477903E-2"/>
                  <c:y val="-0.171650089388289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476304220166021"/>
                  <c:y val="-0.167748950993100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955355502181244"/>
                  <c:y val="-1.560455358075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Выполнение муниципальных заданий по организации предоставления дополнительного образования детей</c:v>
                </c:pt>
                <c:pt idx="1">
                  <c:v> Обеспечение системы персонифицированного финансирования дополнительного образования детей</c:v>
                </c:pt>
                <c:pt idx="2">
                  <c:v>Проведение мероприятий для детей и молодежи</c:v>
                </c:pt>
                <c:pt idx="3">
                  <c:v>Проведение мероприятий по обеспечению антитеррористической защищенности объектов (территорий) муниципальных образовательных организаций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0.70000000000000029</c:v>
                </c:pt>
                <c:pt idx="1">
                  <c:v>0.27500000000000002</c:v>
                </c:pt>
                <c:pt idx="2">
                  <c:v>1.4E-2</c:v>
                </c:pt>
                <c:pt idx="3">
                  <c:v>1.0999999999999998E-2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217825664873274"/>
          <c:y val="2.1173044669570543E-2"/>
          <c:w val="0.44179532300643815"/>
          <c:h val="0.8930019106362852"/>
        </c:manualLayout>
      </c:layout>
      <c:overlay val="0"/>
      <c:txPr>
        <a:bodyPr/>
        <a:lstStyle/>
        <a:p>
          <a:pPr>
            <a:defRPr sz="900" b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10909035997102E-2"/>
          <c:y val="0.2138443146037145"/>
          <c:w val="0.98458909096400249"/>
          <c:h val="0.568671326820984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7123232262218981E-2"/>
                  <c:y val="-0.32076647190557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10774207396611E-2"/>
                  <c:y val="-0.31312917495543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23232262218981E-2"/>
                  <c:y val="-0.32076647190557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2019 г.</c:v>
                </c:pt>
                <c:pt idx="1">
                  <c:v>Факт 2020 г.</c:v>
                </c:pt>
                <c:pt idx="2">
                  <c:v>Факт 2021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382696.3</c:v>
                </c:pt>
                <c:pt idx="1">
                  <c:v>366190</c:v>
                </c:pt>
                <c:pt idx="2">
                  <c:v>151684.5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1953280"/>
        <c:axId val="181961472"/>
        <c:axId val="0"/>
      </c:bar3DChart>
      <c:catAx>
        <c:axId val="18195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81961472"/>
        <c:crosses val="autoZero"/>
        <c:auto val="1"/>
        <c:lblAlgn val="ctr"/>
        <c:lblOffset val="100"/>
        <c:noMultiLvlLbl val="0"/>
      </c:catAx>
      <c:valAx>
        <c:axId val="1819614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195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29893658663546E-3"/>
          <c:y val="0.22189226928793546"/>
          <c:w val="0.67665711481629043"/>
          <c:h val="0.63108967609639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6548591951587585E-2"/>
                  <c:y val="-0.116096637478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716262768773757E-2"/>
                  <c:y val="-0.27045685476369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108444989816974E-2"/>
                  <c:y val="-1.7789347142971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61002870368572E-2"/>
                  <c:y val="-9.09656387809301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2.1999999999999999E-2</c:v>
                </c:pt>
                <c:pt idx="1">
                  <c:v>0.38600000000000018</c:v>
                </c:pt>
                <c:pt idx="2">
                  <c:v>0.51600000000000001</c:v>
                </c:pt>
                <c:pt idx="3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10952457984121"/>
          <c:y val="7.2476575613286534E-2"/>
          <c:w val="0.3088904754201594"/>
          <c:h val="0.88660767040053023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6467999444091217E-2"/>
          <c:w val="1"/>
          <c:h val="0.601266878045872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2378265490141956E-2"/>
                  <c:y val="-0.37779638996163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98197955558243E-2"/>
                  <c:y val="-0.38706588156871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925500982494655E-2"/>
                  <c:y val="-0.33731363181868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accent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2019 г.</c:v>
                </c:pt>
                <c:pt idx="1">
                  <c:v>Факт 2020 г.</c:v>
                </c:pt>
                <c:pt idx="2">
                  <c:v>Факт 2021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168689.4</c:v>
                </c:pt>
                <c:pt idx="1">
                  <c:v>170209.2</c:v>
                </c:pt>
                <c:pt idx="2">
                  <c:v>184221.4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640640"/>
        <c:axId val="182642176"/>
        <c:axId val="0"/>
      </c:bar3DChart>
      <c:catAx>
        <c:axId val="18264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82642176"/>
        <c:crosses val="autoZero"/>
        <c:auto val="1"/>
        <c:lblAlgn val="ctr"/>
        <c:lblOffset val="100"/>
        <c:noMultiLvlLbl val="0"/>
      </c:catAx>
      <c:valAx>
        <c:axId val="1826421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264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193393029146439E-2"/>
          <c:y val="0.16969837338986976"/>
          <c:w val="0.92302824593859589"/>
          <c:h val="0.545540502363179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122524.8</c:v>
                </c:pt>
                <c:pt idx="1">
                  <c:v>133165.5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445376"/>
        <c:axId val="183446912"/>
        <c:axId val="0"/>
      </c:bar3DChart>
      <c:catAx>
        <c:axId val="18344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83446912"/>
        <c:crosses val="autoZero"/>
        <c:auto val="1"/>
        <c:lblAlgn val="ctr"/>
        <c:lblOffset val="100"/>
        <c:noMultiLvlLbl val="0"/>
      </c:catAx>
      <c:valAx>
        <c:axId val="1834469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344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371E-2"/>
          <c:w val="0.89908382421936051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2020 г.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48825.2</c:v>
                </c:pt>
                <c:pt idx="1">
                  <c:v>52140.4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499392"/>
        <c:axId val="183132544"/>
        <c:axId val="0"/>
      </c:bar3DChart>
      <c:catAx>
        <c:axId val="18349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83132544"/>
        <c:crosses val="autoZero"/>
        <c:auto val="1"/>
        <c:lblAlgn val="ctr"/>
        <c:lblOffset val="100"/>
        <c:noMultiLvlLbl val="0"/>
      </c:catAx>
      <c:valAx>
        <c:axId val="1831325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349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771654445462878"/>
          <c:y val="7.2976709876154219E-2"/>
          <c:w val="0.52499489562051138"/>
          <c:h val="0.919741495226860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3530348165430667"/>
                  <c:y val="-9.55656217063114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</a:rPr>
                      <a:t>2,6</a:t>
                    </a:r>
                    <a:r>
                      <a:rPr lang="en-US" dirty="0" smtClean="0">
                        <a:latin typeface="Liberation Serif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388446796100325"/>
                  <c:y val="3.02756782604505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</a:rPr>
                      <a:t>97,4</a:t>
                    </a:r>
                    <a:r>
                      <a:rPr lang="en-US" dirty="0" smtClean="0">
                        <a:latin typeface="Liberation Serif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065855623142521"/>
                  <c:y val="5.38149055390003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Liberation Serif" panose="02020603050405020304" pitchFamily="18" charset="0"/>
                      </a:rPr>
                      <a:t>93,6%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982485555620327E-2"/>
                  <c:y val="-0.246510198469825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Liberation Serif" panose="02020603050405020304" pitchFamily="18" charset="0"/>
                      </a:rPr>
                      <a:t>96,</a:t>
                    </a:r>
                    <a:r>
                      <a:rPr lang="ru-RU" dirty="0" smtClean="0">
                        <a:latin typeface="Liberation Serif" panose="02020603050405020304" pitchFamily="18" charset="0"/>
                      </a:rPr>
                      <a:t>6</a:t>
                    </a:r>
                    <a:r>
                      <a:rPr lang="en-US" dirty="0" smtClean="0">
                        <a:latin typeface="Liberation Serif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Реализация проекта "Выставочный зал-территория творчества" в МБУ ДО "Сухоложская школа искусств" в рамках инициативного бюджетирования - 1 278,6 тыс. руб.; составление проектно-сметной документации для текущего ремонта зданий и помещений - 100,0 тыс. руб.</c:v>
                </c:pt>
                <c:pt idx="1">
                  <c:v>Выполнение муниципальных заданий по организации предоставления доп.образования детей в сфере культуры - 50 761,8 тыс. руб.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0.0">
                  <c:v>1378.6</c:v>
                </c:pt>
                <c:pt idx="1">
                  <c:v>50761.8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9842096491959015E-2"/>
          <c:y val="7.061544791693701E-2"/>
          <c:w val="0.44872337027469938"/>
          <c:h val="0.85207710268232362"/>
        </c:manualLayout>
      </c:layout>
      <c:overlay val="1"/>
      <c:spPr>
        <a:ln w="2540"/>
      </c:spPr>
      <c:txPr>
        <a:bodyPr/>
        <a:lstStyle/>
        <a:p>
          <a:pPr>
            <a:defRPr sz="1100" b="1">
              <a:solidFill>
                <a:srgbClr val="002060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621779969940456E-2"/>
          <c:y val="6.5736648995228075E-2"/>
          <c:w val="0.96339505254133329"/>
          <c:h val="0.734293314019749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1646766711455541E-2"/>
                  <c:y val="-0.36557480314960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57918721819218E-2"/>
                  <c:y val="-0.32295127952755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604947458668179E-2"/>
                  <c:y val="-0.29913631889763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2019 г.</c:v>
                </c:pt>
                <c:pt idx="1">
                  <c:v>Факт 2020 г.</c:v>
                </c:pt>
                <c:pt idx="2">
                  <c:v>Факт 2021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83419.5</c:v>
                </c:pt>
                <c:pt idx="1">
                  <c:v>108333.3</c:v>
                </c:pt>
                <c:pt idx="2">
                  <c:v>120953.4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214080"/>
        <c:axId val="183215616"/>
        <c:axId val="0"/>
      </c:bar3DChart>
      <c:catAx>
        <c:axId val="18321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83215616"/>
        <c:crosses val="autoZero"/>
        <c:auto val="1"/>
        <c:lblAlgn val="ctr"/>
        <c:lblOffset val="100"/>
        <c:noMultiLvlLbl val="0"/>
      </c:catAx>
      <c:valAx>
        <c:axId val="1832156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321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2990609329677"/>
          <c:y val="0.15319111648001554"/>
          <c:w val="0.71946596329221379"/>
          <c:h val="0.76613455312477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5400" prst="coolSlant"/>
            </a:sp3d>
          </c:spPr>
          <c:invertIfNegative val="0"/>
          <c:dLbls>
            <c:dLbl>
              <c:idx val="0"/>
              <c:layout>
                <c:manualLayout>
                  <c:x val="-0.16740136218386295"/>
                  <c:y val="-1.9559642042902927E-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049757183288494"/>
                  <c:y val="-7.1001500615737592E-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740136218386295"/>
                  <c:y val="2.5550760400644078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0.41000000000000009</c:v>
                </c:pt>
                <c:pt idx="1">
                  <c:v>0.47000000000000008</c:v>
                </c:pt>
                <c:pt idx="2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8772736"/>
        <c:axId val="168774272"/>
      </c:barChart>
      <c:catAx>
        <c:axId val="1687727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8774272"/>
        <c:crosses val="autoZero"/>
        <c:auto val="1"/>
        <c:lblAlgn val="ctr"/>
        <c:lblOffset val="100"/>
        <c:noMultiLvlLbl val="0"/>
      </c:catAx>
      <c:valAx>
        <c:axId val="16877427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877273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94151497407E-2"/>
          <c:y val="1.5117367911501879E-2"/>
          <c:w val="0.89999981169700638"/>
          <c:h val="0.11096184930938806"/>
        </c:manualLayout>
      </c:layout>
      <c:overlay val="0"/>
      <c:txPr>
        <a:bodyPr/>
        <a:lstStyle/>
        <a:p>
          <a:pPr>
            <a:defRPr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354E-3"/>
          <c:y val="1.4970060890416482E-2"/>
          <c:w val="0.63735490175633436"/>
          <c:h val="0.97268921178070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15"/>
          <c:dPt>
            <c:idx val="0"/>
            <c:bubble3D val="0"/>
            <c:explosion val="18"/>
            <c:spPr>
              <a:solidFill>
                <a:srgbClr val="7030A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46"/>
            <c:spPr>
              <a:solidFill>
                <a:srgbClr val="92D05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explosion val="21"/>
            <c:spPr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explosion val="33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21784222709551659"/>
                  <c:y val="-8.465234643138176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531262183235869"/>
                  <c:y val="-0.297634258695365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51608187134508E-2"/>
                  <c:y val="1.676055030372031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992324561403545E-2"/>
                  <c:y val="0.146614756689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 -                                                          8 885,3 тыс. руб.</c:v>
                </c:pt>
                <c:pt idx="1">
                  <c:v>Социальное обеспечение населения - 133 309,7 тыс. руб.</c:v>
                </c:pt>
                <c:pt idx="2">
                  <c:v>Охрана семьи и детства - 4 404,8 тыс. руб.</c:v>
                </c:pt>
                <c:pt idx="3">
                  <c:v>Другие вопросы в области социальной политики - 8 625,4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5.7000000000000023E-2</c:v>
                </c:pt>
                <c:pt idx="1">
                  <c:v>0.85900000000000032</c:v>
                </c:pt>
                <c:pt idx="2">
                  <c:v>2.8000000000000001E-2</c:v>
                </c:pt>
                <c:pt idx="3">
                  <c:v>5.6000000000000001E-2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848309379374545"/>
          <c:y val="2.8934931866506152E-2"/>
          <c:w val="0.35472924702241382"/>
          <c:h val="0.96333315226248062"/>
        </c:manualLayout>
      </c:layout>
      <c:overlay val="0"/>
      <c:txPr>
        <a:bodyPr/>
        <a:lstStyle/>
        <a:p>
          <a:pPr>
            <a:defRPr sz="12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30196225576669E-2"/>
          <c:y val="4.5117725937428313E-2"/>
          <c:w val="0.96339505254133329"/>
          <c:h val="0.60450624533781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6621779969940456E-2"/>
                  <c:y val="-0.32514740425666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66334977455341E-2"/>
                  <c:y val="-0.37515077689780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57918721819249E-2"/>
                  <c:y val="-0.35273858460171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2019 г.</c:v>
                </c:pt>
                <c:pt idx="1">
                  <c:v>Факт 2020 г.</c:v>
                </c:pt>
                <c:pt idx="2">
                  <c:v>Факт 2021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7372.6</c:v>
                </c:pt>
                <c:pt idx="1">
                  <c:v>9598.2000000000007</c:v>
                </c:pt>
                <c:pt idx="2">
                  <c:v>6650.5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669888"/>
        <c:axId val="183694464"/>
        <c:axId val="0"/>
      </c:bar3DChart>
      <c:catAx>
        <c:axId val="18366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Cambria" panose="02040503050406030204" pitchFamily="18" charset="0"/>
              </a:defRPr>
            </a:pPr>
            <a:endParaRPr lang="ru-RU"/>
          </a:p>
        </c:txPr>
        <c:crossAx val="183694464"/>
        <c:crosses val="autoZero"/>
        <c:auto val="1"/>
        <c:lblAlgn val="ctr"/>
        <c:lblOffset val="100"/>
        <c:noMultiLvlLbl val="0"/>
      </c:catAx>
      <c:valAx>
        <c:axId val="1836944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366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96588033428404E-2"/>
          <c:y val="0.13603965781904351"/>
          <c:w val="0.96080682393314365"/>
          <c:h val="0.670813834781442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9.907849745090052E-3"/>
                  <c:y val="-0.32918895959701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61354237856866E-2"/>
                  <c:y val="-0.33510372732827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522089015923032E-2"/>
                  <c:y val="-0.35284803052206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2019 г.</c:v>
                </c:pt>
                <c:pt idx="1">
                  <c:v>Факт 2020 г.</c:v>
                </c:pt>
                <c:pt idx="2">
                  <c:v>Факт 2021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5233.5</c:v>
                </c:pt>
                <c:pt idx="1">
                  <c:v>7369.5</c:v>
                </c:pt>
                <c:pt idx="2">
                  <c:v>5905.4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915648"/>
        <c:axId val="183917184"/>
        <c:axId val="0"/>
      </c:bar3DChart>
      <c:catAx>
        <c:axId val="18391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83917184"/>
        <c:crosses val="autoZero"/>
        <c:auto val="1"/>
        <c:lblAlgn val="ctr"/>
        <c:lblOffset val="100"/>
        <c:noMultiLvlLbl val="0"/>
      </c:catAx>
      <c:valAx>
        <c:axId val="1839171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391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Объем муниципального долга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 2017-2021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24346336487744472"/>
          <c:y val="3.509470426488218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720318982281776E-2"/>
          <c:y val="0.14269749348837796"/>
          <c:w val="0.89326063492223517"/>
          <c:h val="0.7078935673814026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7.745385578640937E-2"/>
                  <c:y val="7.554214655161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835754900064706E-2"/>
                  <c:y val="8.785289288844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453380320129357E-2"/>
                  <c:y val="-9.126416509276758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12</a:t>
                    </a:r>
                    <a:r>
                      <a:rPr lang="ru-RU" sz="13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3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657,2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538879806604615E-2"/>
                  <c:y val="5.9418938019232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062990603149091E-3"/>
                  <c:y val="6.251543038427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071512403817473E-3"/>
                  <c:y val="6.6748756311027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342458399925786E-2"/>
                  <c:y val="-8.9758887837906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832072909833607E-2"/>
                  <c:y val="-8.477228295802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01.01.2017</c:v>
                </c:pt>
                <c:pt idx="1">
                  <c:v>на 01.01.2018</c:v>
                </c:pt>
                <c:pt idx="2">
                  <c:v>на 01.01.2019 </c:v>
                </c:pt>
                <c:pt idx="3">
                  <c:v>на 01.01.2020 </c:v>
                </c:pt>
                <c:pt idx="4">
                  <c:v>на 01.01.2021 </c:v>
                </c:pt>
                <c:pt idx="5">
                  <c:v>на 01.01.2022 (прогноз)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5400</c:v>
                </c:pt>
                <c:pt idx="1">
                  <c:v>1771.4</c:v>
                </c:pt>
                <c:pt idx="2">
                  <c:v>5898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5721984"/>
        <c:axId val="185726464"/>
        <c:axId val="185357184"/>
      </c:line3DChart>
      <c:catAx>
        <c:axId val="18572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85726464"/>
        <c:crosses val="autoZero"/>
        <c:auto val="1"/>
        <c:lblAlgn val="ctr"/>
        <c:lblOffset val="100"/>
        <c:noMultiLvlLbl val="0"/>
      </c:catAx>
      <c:valAx>
        <c:axId val="18572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85721984"/>
        <c:crosses val="autoZero"/>
        <c:crossBetween val="between"/>
      </c:valAx>
      <c:serAx>
        <c:axId val="185357184"/>
        <c:scaling>
          <c:orientation val="minMax"/>
        </c:scaling>
        <c:delete val="1"/>
        <c:axPos val="b"/>
        <c:majorTickMark val="out"/>
        <c:minorTickMark val="none"/>
        <c:tickLblPos val="none"/>
        <c:crossAx val="1857264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0.11289973628661154"/>
          <c:w val="0.8241138906669554"/>
          <c:h val="0.750599714066858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2.856886630507775E-2"/>
                  <c:y val="0.14639455265204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295618823807451E-2"/>
                  <c:y val="0.21773202100351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294455581784601E-2"/>
                  <c:y val="0.2958158157865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25973</c:v>
                </c:pt>
                <c:pt idx="1">
                  <c:v>26891</c:v>
                </c:pt>
                <c:pt idx="2">
                  <c:v>29636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168837888"/>
        <c:axId val="168839424"/>
        <c:axId val="0"/>
      </c:bar3DChart>
      <c:catAx>
        <c:axId val="16883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rgbClr val="7030A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8839424"/>
        <c:crosses val="autoZero"/>
        <c:auto val="1"/>
        <c:lblAlgn val="ctr"/>
        <c:lblOffset val="100"/>
        <c:noMultiLvlLbl val="0"/>
      </c:catAx>
      <c:valAx>
        <c:axId val="168839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Liberation Serif" panose="02020603050405020304" pitchFamily="18" charset="0"/>
              </a:defRPr>
            </a:pPr>
            <a:endParaRPr lang="ru-RU"/>
          </a:p>
        </c:txPr>
        <c:crossAx val="16883788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58907699073324"/>
          <c:y val="1.8492097369298476E-4"/>
          <c:w val="0.49116630587983107"/>
          <c:h val="0.10878286915488922"/>
        </c:manualLayout>
      </c:layout>
      <c:overlay val="0"/>
      <c:txPr>
        <a:bodyPr/>
        <a:lstStyle/>
        <a:p>
          <a:pPr>
            <a:defRPr sz="1600" b="1">
              <a:solidFill>
                <a:srgbClr val="7030A0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9C5BCD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48981186647837"/>
          <c:y val="0.14518233354188731"/>
          <c:w val="0.80762777770454885"/>
          <c:h val="0.70408404914073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261428579498701E-2"/>
                  <c:y val="0.15861870610867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56733926115492E-2"/>
                  <c:y val="0.33900728866383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468819556447748E-2"/>
                  <c:y val="0.17129931469602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6726</c:v>
                </c:pt>
                <c:pt idx="1">
                  <c:v>7078</c:v>
                </c:pt>
                <c:pt idx="2">
                  <c:v>6459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168856192"/>
        <c:axId val="168857984"/>
        <c:axId val="0"/>
      </c:bar3DChart>
      <c:catAx>
        <c:axId val="16885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8857984"/>
        <c:crosses val="autoZero"/>
        <c:auto val="1"/>
        <c:lblAlgn val="ctr"/>
        <c:lblOffset val="100"/>
        <c:noMultiLvlLbl val="0"/>
      </c:catAx>
      <c:valAx>
        <c:axId val="1688579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Liberation Serif" panose="02020603050405020304" pitchFamily="18" charset="0"/>
              </a:defRPr>
            </a:pPr>
            <a:endParaRPr lang="ru-RU"/>
          </a:p>
        </c:txPr>
        <c:crossAx val="1688561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2184771371919152"/>
          <c:y val="2.7847782994871943E-2"/>
          <c:w val="0.41011215326357336"/>
          <c:h val="0.1056136306492261"/>
        </c:manualLayout>
      </c:layout>
      <c:overlay val="0"/>
      <c:txPr>
        <a:bodyPr/>
        <a:lstStyle/>
        <a:p>
          <a:pPr>
            <a:defRPr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78"/>
          <c:y val="0.15734825760100746"/>
          <c:w val="0.82717174145401473"/>
          <c:h val="0.709735113606906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574273291668159E-2"/>
                  <c:y val="0.29428633746577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905517089438291E-2"/>
                  <c:y val="0.31266256363672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049156496735778E-2"/>
                  <c:y val="0.16626665664599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17572</c:v>
                </c:pt>
                <c:pt idx="1">
                  <c:v>18172</c:v>
                </c:pt>
                <c:pt idx="2">
                  <c:v>12115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68936576"/>
        <c:axId val="168938112"/>
        <c:axId val="0"/>
      </c:bar3DChart>
      <c:catAx>
        <c:axId val="1689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8938112"/>
        <c:crosses val="autoZero"/>
        <c:auto val="1"/>
        <c:lblAlgn val="ctr"/>
        <c:lblOffset val="100"/>
        <c:noMultiLvlLbl val="0"/>
      </c:catAx>
      <c:valAx>
        <c:axId val="168938112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300" baseline="0">
                <a:latin typeface="Liberation Serif" panose="02020603050405020304" pitchFamily="18" charset="0"/>
              </a:defRPr>
            </a:pPr>
            <a:endParaRPr lang="ru-RU"/>
          </a:p>
        </c:txPr>
        <c:crossAx val="168936576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70C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  <c:spPr>
        <a:ln>
          <a:solidFill>
            <a:srgbClr val="00B050"/>
          </a:solidFill>
        </a:ln>
      </c:spPr>
    </c:sideWall>
    <c:backWall>
      <c:thickness val="0"/>
      <c:spPr>
        <a:ln>
          <a:solidFill>
            <a:srgbClr val="00B050"/>
          </a:solidFill>
        </a:ln>
      </c:spPr>
    </c:backWall>
    <c:plotArea>
      <c:layout>
        <c:manualLayout>
          <c:layoutTarget val="inner"/>
          <c:xMode val="edge"/>
          <c:yMode val="edge"/>
          <c:x val="0.17281197683016078"/>
          <c:y val="0.16292509821797338"/>
          <c:w val="0.82717174145401473"/>
          <c:h val="0.70157671707994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3.7542124949079742E-2"/>
                  <c:y val="0.20091496567721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05816978190163E-2"/>
                  <c:y val="0.22430922118634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017107260986596E-2"/>
                  <c:y val="0.301137415708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49891</c:v>
                </c:pt>
                <c:pt idx="1">
                  <c:v>39388</c:v>
                </c:pt>
                <c:pt idx="2">
                  <c:v>66722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70531840"/>
        <c:axId val="170554112"/>
        <c:axId val="0"/>
      </c:bar3DChart>
      <c:catAx>
        <c:axId val="1705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70554112"/>
        <c:crosses val="autoZero"/>
        <c:auto val="1"/>
        <c:lblAlgn val="ctr"/>
        <c:lblOffset val="100"/>
        <c:noMultiLvlLbl val="0"/>
      </c:catAx>
      <c:valAx>
        <c:axId val="170554112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300" baseline="0">
                <a:latin typeface="Liberation Serif" panose="02020603050405020304" pitchFamily="18" charset="0"/>
              </a:defRPr>
            </a:pPr>
            <a:endParaRPr lang="ru-RU"/>
          </a:p>
        </c:txPr>
        <c:crossAx val="17053184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B05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575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409152"/>
        <c:axId val="136747264"/>
        <c:axId val="0"/>
      </c:bar3DChart>
      <c:catAx>
        <c:axId val="16740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36747264"/>
        <c:crosses val="autoZero"/>
        <c:auto val="1"/>
        <c:lblAlgn val="ctr"/>
        <c:lblOffset val="100"/>
        <c:noMultiLvlLbl val="0"/>
      </c:catAx>
      <c:valAx>
        <c:axId val="13674726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6740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68139399241793E-2"/>
          <c:y val="4.7595681608569092E-2"/>
          <c:w val="0.91040451540779632"/>
          <c:h val="0.62533056500903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- 66 868,6 тыс.руб.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7.7160493827160542E-3"/>
                  <c:y val="-8.67389962135355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39464,7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1604938271602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64197530864204E-3"/>
                  <c:y val="-1.1565199495138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9629629629691E-3"/>
                  <c:y val="-1.7347799242707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296296296296311E-3"/>
                  <c:y val="-8.6738996213535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73477992427071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</a:rPr>
                      <a:t>2477</a:t>
                    </a:r>
                    <a:r>
                      <a:rPr lang="en-US" dirty="0" smtClean="0">
                        <a:latin typeface="Liberation Serif" panose="02020603050405020304" pitchFamily="18" charset="0"/>
                      </a:rPr>
                      <a:t>,</a:t>
                    </a:r>
                    <a:r>
                      <a:rPr lang="ru-RU" dirty="0" smtClean="0">
                        <a:latin typeface="Liberation Serif" panose="02020603050405020304" pitchFamily="18" charset="0"/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432098765433245E-3"/>
                  <c:y val="-1.1565199495138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4365,2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39464.699999999997</c:v>
                </c:pt>
                <c:pt idx="1">
                  <c:v>5348.8</c:v>
                </c:pt>
                <c:pt idx="2" formatCode="General">
                  <c:v>2518.1</c:v>
                </c:pt>
                <c:pt idx="3" formatCode="General">
                  <c:v>9793.1</c:v>
                </c:pt>
                <c:pt idx="4" formatCode="General">
                  <c:v>2901.5</c:v>
                </c:pt>
                <c:pt idx="5">
                  <c:v>2477.1999999999998</c:v>
                </c:pt>
                <c:pt idx="6" formatCode="General">
                  <c:v>4365.2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- 85636,6 тыс.руб.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0"/>
              <c:layout>
                <c:manualLayout>
                  <c:x val="1.0802469135802475E-2"/>
                  <c:y val="-1.4456727030329958E-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31E-2"/>
                  <c:y val="-2.891299873784515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5013E-2"/>
                  <c:y val="-5.7825997475690347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4567901234591E-2"/>
                  <c:y val="-2.2766140738460795E-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2"/>
                  <c:y val="-8.6738996213535507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691358024691374E-2"/>
                  <c:y val="2.891299873784515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604938271604958E-2"/>
                  <c:y val="-8.6738996213535507E-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51417</c:v>
                </c:pt>
                <c:pt idx="1">
                  <c:v>5857.2</c:v>
                </c:pt>
                <c:pt idx="2" formatCode="General">
                  <c:v>5950.9</c:v>
                </c:pt>
                <c:pt idx="3" formatCode="General">
                  <c:v>7555.7</c:v>
                </c:pt>
                <c:pt idx="4" formatCode="General">
                  <c:v>6033.4</c:v>
                </c:pt>
                <c:pt idx="5">
                  <c:v>2636.2</c:v>
                </c:pt>
                <c:pt idx="6" formatCode="General">
                  <c:v>6186.2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0636032"/>
        <c:axId val="170637568"/>
        <c:axId val="0"/>
      </c:bar3DChart>
      <c:catAx>
        <c:axId val="17063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70637568"/>
        <c:crosses val="autoZero"/>
        <c:auto val="0"/>
        <c:lblAlgn val="ctr"/>
        <c:lblOffset val="100"/>
        <c:noMultiLvlLbl val="0"/>
      </c:catAx>
      <c:valAx>
        <c:axId val="1706375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636032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59348376591814822"/>
          <c:y val="0.8568339856591527"/>
          <c:w val="0.40342981432876474"/>
          <c:h val="0.14316599583337294"/>
        </c:manualLayout>
      </c:layout>
      <c:overlay val="0"/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rgbClr val="DDFAFB">
            <a:alpha val="70000"/>
          </a:srgbClr>
        </a:solidFill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FC0E98B1-15E0-4CE5-9D80-0FCF4468D62F}" type="presOf" srcId="{21BFD246-D605-4B5D-AF25-858D0AB7E80F}" destId="{B106B6AC-D6B8-4BC9-B10C-7BC40B7F3ABC}" srcOrd="0" destOrd="0" presId="urn:microsoft.com/office/officeart/2005/8/layout/orgChart1"/>
    <dgm:cxn modelId="{BD857791-7880-4560-A540-F4EE8D295BAE}" type="presOf" srcId="{5B22239E-C452-48CE-8064-FD0A60A3AD66}" destId="{426C9882-ED46-4D23-B6CE-BAB1629531F1}" srcOrd="1" destOrd="0" presId="urn:microsoft.com/office/officeart/2005/8/layout/orgChart1"/>
    <dgm:cxn modelId="{2860A332-FD5D-417A-B56B-932A964B38F3}" type="presOf" srcId="{C7325B33-6C51-42EB-AB9F-44A5356756E4}" destId="{45B49EC4-04C8-4B28-ABDA-EA675C7245D4}" srcOrd="1" destOrd="0" presId="urn:microsoft.com/office/officeart/2005/8/layout/orgChart1"/>
    <dgm:cxn modelId="{666E8EE2-761A-47C3-9676-26F726863321}" type="presOf" srcId="{5B22239E-C452-48CE-8064-FD0A60A3AD66}" destId="{B32C14C6-CBDD-423A-9CF2-54BC9D0FB1D8}" srcOrd="0" destOrd="0" presId="urn:microsoft.com/office/officeart/2005/8/layout/orgChart1"/>
    <dgm:cxn modelId="{DF4B38D1-995C-4906-A537-D457148C7DF9}" type="presOf" srcId="{841EF261-3455-4948-871A-60EFACD3B96E}" destId="{A35EE409-8968-406D-A7FE-984D85C0C37D}" srcOrd="1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24D1FFFE-F159-4E96-843F-FE4D33920403}" type="presOf" srcId="{99DCA5EF-D520-42C3-80B6-5A3CC0D73ED4}" destId="{5CBFC9DD-1BFA-43FA-A7F0-B0184FDBA362}" srcOrd="0" destOrd="0" presId="urn:microsoft.com/office/officeart/2005/8/layout/orgChart1"/>
    <dgm:cxn modelId="{BF4EDCC1-EF22-4045-A38F-EF3EAE2491FC}" type="presOf" srcId="{A87A442F-DBFE-4D07-881B-A1F64A2028BA}" destId="{70006F8B-9844-4645-9E8E-EE478A77DAC3}" srcOrd="0" destOrd="0" presId="urn:microsoft.com/office/officeart/2005/8/layout/orgChart1"/>
    <dgm:cxn modelId="{AC7215A1-A221-419E-97EB-BDBA51FF9484}" type="presOf" srcId="{C95532D5-1E08-43C2-B300-3DCA73A99091}" destId="{6EF4E044-533F-417A-AA2B-450822FF7438}" srcOrd="0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5A2B299F-6669-4F6F-BC92-CDEF60FB479B}" type="presOf" srcId="{F95C8189-E00D-49F0-85AD-8049368408CA}" destId="{9C424BDC-F7FD-4A59-B529-C97AFCA5A410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1C77306B-5D8E-4F6D-99B5-9259B521603C}" type="presOf" srcId="{7366C9B0-75E2-40F2-BA5F-9C6DF0E44F55}" destId="{8A27DAD4-4946-46B8-AFCA-40845E25493A}" srcOrd="0" destOrd="0" presId="urn:microsoft.com/office/officeart/2005/8/layout/orgChart1"/>
    <dgm:cxn modelId="{CB5F165E-7051-4761-AC03-5ABB9B29D90C}" type="presOf" srcId="{06BB9EAB-23F8-4598-A938-67FC31DFF593}" destId="{B47B2ADC-BD8F-4191-9BB4-0738C4B9D829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A0B4B8C7-6438-4D83-8B0C-112F2ED8C551}" type="presOf" srcId="{C7325B33-6C51-42EB-AB9F-44A5356756E4}" destId="{DCCD4B16-F589-49A8-854E-9A61035B9377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4E8BFDC4-E2D7-4CBD-8A0F-34CD6C684225}" type="presOf" srcId="{841EF261-3455-4948-871A-60EFACD3B96E}" destId="{02FF6611-C0F3-420E-8CCC-A56BA3DCEC38}" srcOrd="0" destOrd="0" presId="urn:microsoft.com/office/officeart/2005/8/layout/orgChart1"/>
    <dgm:cxn modelId="{464299D8-C5F7-45C2-8A76-76A1AD762925}" type="presOf" srcId="{06BB9EAB-23F8-4598-A938-67FC31DFF593}" destId="{4B2D497D-CF1A-49BF-A821-1D59CA24A351}" srcOrd="0" destOrd="0" presId="urn:microsoft.com/office/officeart/2005/8/layout/orgChart1"/>
    <dgm:cxn modelId="{5F9014CD-3B76-4A62-B2D0-861D595D4DE2}" type="presOf" srcId="{698512CA-CC5A-439D-8441-E51B7613B984}" destId="{F8E5F9FE-4B30-4865-94C1-89AB7FA9194E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5C293EF8-D48C-452F-B0F6-AEFF4AAA0D09}" type="presOf" srcId="{21BFD246-D605-4B5D-AF25-858D0AB7E80F}" destId="{F1DCD35F-17FC-48D4-991F-AA01F1424B21}" srcOrd="1" destOrd="0" presId="urn:microsoft.com/office/officeart/2005/8/layout/orgChart1"/>
    <dgm:cxn modelId="{CCEC0F11-30CB-4F5F-9795-2BFE05C5D655}" type="presOf" srcId="{F95F4148-19BF-4590-A242-1F4D1F1E9F8B}" destId="{38C41AAF-40C2-4E92-A51B-2DF1470D6DE3}" srcOrd="0" destOrd="0" presId="urn:microsoft.com/office/officeart/2005/8/layout/orgChart1"/>
    <dgm:cxn modelId="{910E1BB6-A5DF-4192-B421-24A2EE1D782E}" type="presOf" srcId="{F95C8189-E00D-49F0-85AD-8049368408CA}" destId="{5AA5CA17-25BD-4826-A218-C5257F97566F}" srcOrd="1" destOrd="0" presId="urn:microsoft.com/office/officeart/2005/8/layout/orgChart1"/>
    <dgm:cxn modelId="{6BBFB41E-029B-4254-B6D4-9A51D4D46B98}" type="presParOf" srcId="{70006F8B-9844-4645-9E8E-EE478A77DAC3}" destId="{E51E7C7E-7C94-4D34-BA88-2AA73281BF09}" srcOrd="0" destOrd="0" presId="urn:microsoft.com/office/officeart/2005/8/layout/orgChart1"/>
    <dgm:cxn modelId="{47C13991-ECE4-4C3E-8AFA-EC974FD684C5}" type="presParOf" srcId="{E51E7C7E-7C94-4D34-BA88-2AA73281BF09}" destId="{15B6F972-ABED-499D-ADB3-03CA314026C3}" srcOrd="0" destOrd="0" presId="urn:microsoft.com/office/officeart/2005/8/layout/orgChart1"/>
    <dgm:cxn modelId="{91B86F3C-CA5F-4B0D-B828-EBBF74497A5E}" type="presParOf" srcId="{15B6F972-ABED-499D-ADB3-03CA314026C3}" destId="{02FF6611-C0F3-420E-8CCC-A56BA3DCEC38}" srcOrd="0" destOrd="0" presId="urn:microsoft.com/office/officeart/2005/8/layout/orgChart1"/>
    <dgm:cxn modelId="{3D631D97-FFA4-40A0-B93D-8CF7C7B693FA}" type="presParOf" srcId="{15B6F972-ABED-499D-ADB3-03CA314026C3}" destId="{A35EE409-8968-406D-A7FE-984D85C0C37D}" srcOrd="1" destOrd="0" presId="urn:microsoft.com/office/officeart/2005/8/layout/orgChart1"/>
    <dgm:cxn modelId="{B62B41EF-E2EF-4BBD-B862-43EE85391859}" type="presParOf" srcId="{E51E7C7E-7C94-4D34-BA88-2AA73281BF09}" destId="{65380B9C-31BC-4669-853F-63E2F53B334E}" srcOrd="1" destOrd="0" presId="urn:microsoft.com/office/officeart/2005/8/layout/orgChart1"/>
    <dgm:cxn modelId="{BF397500-EF82-4E0E-9648-DC39B390B18A}" type="presParOf" srcId="{65380B9C-31BC-4669-853F-63E2F53B334E}" destId="{5CBFC9DD-1BFA-43FA-A7F0-B0184FDBA362}" srcOrd="0" destOrd="0" presId="urn:microsoft.com/office/officeart/2005/8/layout/orgChart1"/>
    <dgm:cxn modelId="{824F134F-AD6B-406E-B143-9220960E4988}" type="presParOf" srcId="{65380B9C-31BC-4669-853F-63E2F53B334E}" destId="{79629C5F-55B1-4E2F-B8F9-0A40869748B6}" srcOrd="1" destOrd="0" presId="urn:microsoft.com/office/officeart/2005/8/layout/orgChart1"/>
    <dgm:cxn modelId="{F3FEF2B7-CEEC-4D01-A8CC-7909641635FF}" type="presParOf" srcId="{79629C5F-55B1-4E2F-B8F9-0A40869748B6}" destId="{13CA6194-EA7C-49DA-A336-AB87282A1DDA}" srcOrd="0" destOrd="0" presId="urn:microsoft.com/office/officeart/2005/8/layout/orgChart1"/>
    <dgm:cxn modelId="{6DBFB871-6D9C-45D6-B813-11AD8A3B474C}" type="presParOf" srcId="{13CA6194-EA7C-49DA-A336-AB87282A1DDA}" destId="{DCCD4B16-F589-49A8-854E-9A61035B9377}" srcOrd="0" destOrd="0" presId="urn:microsoft.com/office/officeart/2005/8/layout/orgChart1"/>
    <dgm:cxn modelId="{AF89C546-4FE5-4899-8B99-9EBAC139B0F8}" type="presParOf" srcId="{13CA6194-EA7C-49DA-A336-AB87282A1DDA}" destId="{45B49EC4-04C8-4B28-ABDA-EA675C7245D4}" srcOrd="1" destOrd="0" presId="urn:microsoft.com/office/officeart/2005/8/layout/orgChart1"/>
    <dgm:cxn modelId="{4647CFE6-C7A8-4625-9E52-647B34B22A0E}" type="presParOf" srcId="{79629C5F-55B1-4E2F-B8F9-0A40869748B6}" destId="{DF7C73FC-D0F8-4B63-BA59-BEE72D77FB6D}" srcOrd="1" destOrd="0" presId="urn:microsoft.com/office/officeart/2005/8/layout/orgChart1"/>
    <dgm:cxn modelId="{1D7CD391-17AF-4325-9281-EC890F30D4CA}" type="presParOf" srcId="{79629C5F-55B1-4E2F-B8F9-0A40869748B6}" destId="{7968151F-915E-4E47-849C-04EEE189D214}" srcOrd="2" destOrd="0" presId="urn:microsoft.com/office/officeart/2005/8/layout/orgChart1"/>
    <dgm:cxn modelId="{5535DBC1-D2FB-4D92-B423-EE8651A913A1}" type="presParOf" srcId="{65380B9C-31BC-4669-853F-63E2F53B334E}" destId="{6EF4E044-533F-417A-AA2B-450822FF7438}" srcOrd="2" destOrd="0" presId="urn:microsoft.com/office/officeart/2005/8/layout/orgChart1"/>
    <dgm:cxn modelId="{51F3DD32-A3BA-4F65-97B2-50A71E939F89}" type="presParOf" srcId="{65380B9C-31BC-4669-853F-63E2F53B334E}" destId="{6F8EF03A-6A29-4F5F-BE3C-DB0FC89DACE7}" srcOrd="3" destOrd="0" presId="urn:microsoft.com/office/officeart/2005/8/layout/orgChart1"/>
    <dgm:cxn modelId="{5B658965-9A95-4405-A819-D8044869BB16}" type="presParOf" srcId="{6F8EF03A-6A29-4F5F-BE3C-DB0FC89DACE7}" destId="{A341EA99-E0BB-45DE-A9AF-2A5335840B80}" srcOrd="0" destOrd="0" presId="urn:microsoft.com/office/officeart/2005/8/layout/orgChart1"/>
    <dgm:cxn modelId="{39190547-EB8F-4654-A504-92AABE9AFD7F}" type="presParOf" srcId="{A341EA99-E0BB-45DE-A9AF-2A5335840B80}" destId="{9C424BDC-F7FD-4A59-B529-C97AFCA5A410}" srcOrd="0" destOrd="0" presId="urn:microsoft.com/office/officeart/2005/8/layout/orgChart1"/>
    <dgm:cxn modelId="{EC96CBF7-80CA-4BA8-9EED-556E3248C715}" type="presParOf" srcId="{A341EA99-E0BB-45DE-A9AF-2A5335840B80}" destId="{5AA5CA17-25BD-4826-A218-C5257F97566F}" srcOrd="1" destOrd="0" presId="urn:microsoft.com/office/officeart/2005/8/layout/orgChart1"/>
    <dgm:cxn modelId="{25AF3140-59A2-4854-9712-FA7A9A6AC8FC}" type="presParOf" srcId="{6F8EF03A-6A29-4F5F-BE3C-DB0FC89DACE7}" destId="{FC97CC02-FE27-4EEF-8847-7274A66297F6}" srcOrd="1" destOrd="0" presId="urn:microsoft.com/office/officeart/2005/8/layout/orgChart1"/>
    <dgm:cxn modelId="{019508ED-6387-4FA6-B82F-218DAD7C015E}" type="presParOf" srcId="{6F8EF03A-6A29-4F5F-BE3C-DB0FC89DACE7}" destId="{C9F0F6CA-7AFB-4AFD-93EF-5AAE23DB2E88}" srcOrd="2" destOrd="0" presId="urn:microsoft.com/office/officeart/2005/8/layout/orgChart1"/>
    <dgm:cxn modelId="{D1F640BF-FDF2-4F93-B546-372DFDF5DDFB}" type="presParOf" srcId="{65380B9C-31BC-4669-853F-63E2F53B334E}" destId="{F8E5F9FE-4B30-4865-94C1-89AB7FA9194E}" srcOrd="4" destOrd="0" presId="urn:microsoft.com/office/officeart/2005/8/layout/orgChart1"/>
    <dgm:cxn modelId="{72CAEBF0-B61F-42F8-B92D-4015320B027A}" type="presParOf" srcId="{65380B9C-31BC-4669-853F-63E2F53B334E}" destId="{87EAC55C-2DF7-4AFC-9B65-A665F2C50C5B}" srcOrd="5" destOrd="0" presId="urn:microsoft.com/office/officeart/2005/8/layout/orgChart1"/>
    <dgm:cxn modelId="{5D39BFC2-9AF1-4865-868C-66D6DB15B193}" type="presParOf" srcId="{87EAC55C-2DF7-4AFC-9B65-A665F2C50C5B}" destId="{98092DF8-FE1B-48F4-AFA3-91A0DD802585}" srcOrd="0" destOrd="0" presId="urn:microsoft.com/office/officeart/2005/8/layout/orgChart1"/>
    <dgm:cxn modelId="{80DA5A0A-2057-4DB5-B145-B273693C7264}" type="presParOf" srcId="{98092DF8-FE1B-48F4-AFA3-91A0DD802585}" destId="{4B2D497D-CF1A-49BF-A821-1D59CA24A351}" srcOrd="0" destOrd="0" presId="urn:microsoft.com/office/officeart/2005/8/layout/orgChart1"/>
    <dgm:cxn modelId="{0808A489-3305-4497-B326-1F6B530A0434}" type="presParOf" srcId="{98092DF8-FE1B-48F4-AFA3-91A0DD802585}" destId="{B47B2ADC-BD8F-4191-9BB4-0738C4B9D829}" srcOrd="1" destOrd="0" presId="urn:microsoft.com/office/officeart/2005/8/layout/orgChart1"/>
    <dgm:cxn modelId="{3C679723-FB96-406A-A9AF-C7F930805CEA}" type="presParOf" srcId="{87EAC55C-2DF7-4AFC-9B65-A665F2C50C5B}" destId="{8E762C16-505F-44D7-B31F-7C17227DF8D6}" srcOrd="1" destOrd="0" presId="urn:microsoft.com/office/officeart/2005/8/layout/orgChart1"/>
    <dgm:cxn modelId="{2F7AC56C-B117-42B9-845B-0088D041FB90}" type="presParOf" srcId="{87EAC55C-2DF7-4AFC-9B65-A665F2C50C5B}" destId="{0C3FDCF8-160D-411B-BAA4-6C6933A61DC0}" srcOrd="2" destOrd="0" presId="urn:microsoft.com/office/officeart/2005/8/layout/orgChart1"/>
    <dgm:cxn modelId="{C4DAB0FD-4D62-437D-9A7A-FEB0B4588541}" type="presParOf" srcId="{65380B9C-31BC-4669-853F-63E2F53B334E}" destId="{38C41AAF-40C2-4E92-A51B-2DF1470D6DE3}" srcOrd="6" destOrd="0" presId="urn:microsoft.com/office/officeart/2005/8/layout/orgChart1"/>
    <dgm:cxn modelId="{3E3987DC-D439-45F4-9D3C-CCED7AF15559}" type="presParOf" srcId="{65380B9C-31BC-4669-853F-63E2F53B334E}" destId="{65F66B12-824B-40B0-9D98-AE4793CDAF13}" srcOrd="7" destOrd="0" presId="urn:microsoft.com/office/officeart/2005/8/layout/orgChart1"/>
    <dgm:cxn modelId="{8180B729-6CCB-4FE1-934C-398FB062C2F7}" type="presParOf" srcId="{65F66B12-824B-40B0-9D98-AE4793CDAF13}" destId="{18D925C5-82C8-474B-8672-1017F48FE468}" srcOrd="0" destOrd="0" presId="urn:microsoft.com/office/officeart/2005/8/layout/orgChart1"/>
    <dgm:cxn modelId="{DB0FD5D8-D5E1-4A25-8057-81280628BAD0}" type="presParOf" srcId="{18D925C5-82C8-474B-8672-1017F48FE468}" destId="{B32C14C6-CBDD-423A-9CF2-54BC9D0FB1D8}" srcOrd="0" destOrd="0" presId="urn:microsoft.com/office/officeart/2005/8/layout/orgChart1"/>
    <dgm:cxn modelId="{0485D736-6CA1-4134-A94A-23114896AF54}" type="presParOf" srcId="{18D925C5-82C8-474B-8672-1017F48FE468}" destId="{426C9882-ED46-4D23-B6CE-BAB1629531F1}" srcOrd="1" destOrd="0" presId="urn:microsoft.com/office/officeart/2005/8/layout/orgChart1"/>
    <dgm:cxn modelId="{BAF8377F-8927-44C6-82B5-E9BEE537429F}" type="presParOf" srcId="{65F66B12-824B-40B0-9D98-AE4793CDAF13}" destId="{4BDD9857-2173-462A-BFDF-86ADEA165865}" srcOrd="1" destOrd="0" presId="urn:microsoft.com/office/officeart/2005/8/layout/orgChart1"/>
    <dgm:cxn modelId="{B882D2DC-39B0-44C3-AA52-5DAE82A68409}" type="presParOf" srcId="{65F66B12-824B-40B0-9D98-AE4793CDAF13}" destId="{5468CF11-3865-4869-B9C2-C41F7EA53452}" srcOrd="2" destOrd="0" presId="urn:microsoft.com/office/officeart/2005/8/layout/orgChart1"/>
    <dgm:cxn modelId="{70B54E9B-BABB-4ACA-B3C3-18B32ED73222}" type="presParOf" srcId="{65380B9C-31BC-4669-853F-63E2F53B334E}" destId="{8A27DAD4-4946-46B8-AFCA-40845E25493A}" srcOrd="8" destOrd="0" presId="urn:microsoft.com/office/officeart/2005/8/layout/orgChart1"/>
    <dgm:cxn modelId="{33A77F85-E657-4A7A-B7FF-D7CA21459005}" type="presParOf" srcId="{65380B9C-31BC-4669-853F-63E2F53B334E}" destId="{AA4F9B11-F28E-428B-952B-A051EE9CF246}" srcOrd="9" destOrd="0" presId="urn:microsoft.com/office/officeart/2005/8/layout/orgChart1"/>
    <dgm:cxn modelId="{4CE2E6B4-FCAA-47B6-98B3-7C17CF193630}" type="presParOf" srcId="{AA4F9B11-F28E-428B-952B-A051EE9CF246}" destId="{8E7D10AF-058E-4053-9F75-433EBCA4EB36}" srcOrd="0" destOrd="0" presId="urn:microsoft.com/office/officeart/2005/8/layout/orgChart1"/>
    <dgm:cxn modelId="{E551F0F3-BD1A-4D90-9A83-1B97BE5AFB49}" type="presParOf" srcId="{8E7D10AF-058E-4053-9F75-433EBCA4EB36}" destId="{B106B6AC-D6B8-4BC9-B10C-7BC40B7F3ABC}" srcOrd="0" destOrd="0" presId="urn:microsoft.com/office/officeart/2005/8/layout/orgChart1"/>
    <dgm:cxn modelId="{D8E67631-4AFF-47B2-B942-31CF745E0D10}" type="presParOf" srcId="{8E7D10AF-058E-4053-9F75-433EBCA4EB36}" destId="{F1DCD35F-17FC-48D4-991F-AA01F1424B21}" srcOrd="1" destOrd="0" presId="urn:microsoft.com/office/officeart/2005/8/layout/orgChart1"/>
    <dgm:cxn modelId="{8DA4CF18-BB43-4907-AC5B-3D773F2F9C3C}" type="presParOf" srcId="{AA4F9B11-F28E-428B-952B-A051EE9CF246}" destId="{56272FA4-6356-41D0-9518-FA61F01D1317}" srcOrd="1" destOrd="0" presId="urn:microsoft.com/office/officeart/2005/8/layout/orgChart1"/>
    <dgm:cxn modelId="{A54AD93F-73A7-4685-8B30-4346F6E221ED}" type="presParOf" srcId="{AA4F9B11-F28E-428B-952B-A051EE9CF246}" destId="{97FD7029-9C92-405D-95DA-67EBF18FD66F}" srcOrd="2" destOrd="0" presId="urn:microsoft.com/office/officeart/2005/8/layout/orgChart1"/>
    <dgm:cxn modelId="{84B2F0ED-6590-463D-983B-043411BB6534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0.23729</cdr:x>
      <cdr:y>0.50704</cdr:y>
    </cdr:from>
    <cdr:to>
      <cdr:x>0.37288</cdr:x>
      <cdr:y>0.56338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59228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0.10169</cdr:x>
      <cdr:y>0</cdr:y>
    </cdr:from>
    <cdr:to>
      <cdr:x>0.94379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0"/>
          <a:ext cx="357763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Налог на имущество физических лиц</a:t>
          </a:r>
          <a:endParaRPr lang="ru-RU" sz="1550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0.17241</cdr:x>
      <cdr:y>0</cdr:y>
    </cdr:from>
    <cdr:to>
      <cdr:x>0.89655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-1268760"/>
          <a:ext cx="3024336" cy="29436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Налоги на совокупный доход</a:t>
          </a:r>
          <a:endParaRPr lang="ru-RU" sz="1550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0.63333</cdr:x>
      <cdr:y>0.70393</cdr:y>
    </cdr:from>
    <cdr:to>
      <cdr:x>0.95834</cdr:x>
      <cdr:y>0.94256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72608" y="4248472"/>
          <a:ext cx="2808398" cy="144022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1 949 013,5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0.53043</cdr:x>
      <cdr:y>0.07418</cdr:y>
    </cdr:from>
    <cdr:to>
      <cdr:x>0.90186</cdr:x>
      <cdr:y>0.19918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36839" y="128200"/>
          <a:ext cx="93610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sz="1200" b="1" dirty="0" smtClean="0">
              <a:latin typeface="Liberation Serif" panose="02020603050405020304" pitchFamily="18" charset="0"/>
            </a:rPr>
            <a:t>5</a:t>
          </a:r>
          <a:r>
            <a:rPr lang="ru-RU" sz="1200" b="1" dirty="0" smtClean="0">
              <a:latin typeface="Liberation Serif" panose="02020603050405020304" pitchFamily="18" charset="0"/>
            </a:rPr>
            <a:t>90 622,7</a:t>
          </a:r>
          <a:endParaRPr lang="en-US" sz="1200" dirty="0">
            <a:latin typeface="Liberation Serif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0.09174</cdr:x>
      <cdr:y>0.21848</cdr:y>
    </cdr:from>
    <cdr:to>
      <cdr:x>0.61163</cdr:x>
      <cdr:y>0.40286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3" y="343367"/>
          <a:ext cx="1224135" cy="289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125 524,8 </a:t>
          </a:r>
          <a:r>
            <a:rPr lang="ru-RU" sz="1000" b="1" dirty="0" smtClean="0">
              <a:solidFill>
                <a:schemeClr val="bg1"/>
              </a:solidFill>
            </a:rPr>
            <a:t>т. руб.</a:t>
          </a:r>
          <a:endParaRPr lang="en-US" sz="1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0.51069</cdr:x>
      <cdr:y>0.12684</cdr:y>
    </cdr:from>
    <cdr:to>
      <cdr:x>1</cdr:x>
      <cdr:y>0.26382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02473" y="199351"/>
          <a:ext cx="1152131" cy="215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133 165,5т. руб.</a:t>
          </a:r>
          <a:endParaRPr lang="en-US" sz="1000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0.12368</cdr:x>
      <cdr:y>0.23082</cdr:y>
    </cdr:from>
    <cdr:to>
      <cdr:x>0.56821</cdr:x>
      <cdr:y>0.35919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642" y="432048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48 825,2 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0.54351</cdr:x>
      <cdr:y>0.07694</cdr:y>
    </cdr:from>
    <cdr:to>
      <cdr:x>0.92646</cdr:x>
      <cdr:y>0.25633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84778" y="144016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52 140,4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87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18.04.2022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4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0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chart" Target="../charts/chart2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36912"/>
            <a:ext cx="8712968" cy="17856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Бюджет для граждан</a:t>
            </a:r>
            <a:b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городского округа Сухой Лог за 2021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9946" name="Picture 10" descr="http://goslog.ru.images.1c-bitrix-cdn.ru/upload/iblock/b78/DSC05545.jpg?1387905667532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889" y="4581128"/>
            <a:ext cx="4371705" cy="2019418"/>
          </a:xfrm>
          <a:prstGeom prst="rect">
            <a:avLst/>
          </a:prstGeom>
          <a:noFill/>
        </p:spPr>
      </p:pic>
      <p:pic>
        <p:nvPicPr>
          <p:cNvPr id="39948" name="Picture 12" descr="http://goslog.ru.images.1c-bitrix-cdn.ru/upload/iblock/f44/DSC09090.jpg?1387905667616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600781"/>
            <a:ext cx="4340819" cy="2008271"/>
          </a:xfrm>
          <a:prstGeom prst="rect">
            <a:avLst/>
          </a:prstGeom>
          <a:noFill/>
        </p:spPr>
      </p:pic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626" y="338998"/>
            <a:ext cx="1727486" cy="2186690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52268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30630" cy="127220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1700C0"/>
                </a:solidFill>
                <a:latin typeface="Cambria" pitchFamily="18" charset="0"/>
              </a:rPr>
              <a:t>Поступление налоговых платежей в бюджет за 2021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68640"/>
              </p:ext>
            </p:extLst>
          </p:nvPr>
        </p:nvGraphicFramePr>
        <p:xfrm>
          <a:off x="683568" y="2132856"/>
          <a:ext cx="7984802" cy="4302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Лист" r:id="rId4" imgW="9648878" imgH="4867290" progId="Excel.Sheet.8">
                  <p:embed/>
                </p:oleObj>
              </mc:Choice>
              <mc:Fallback>
                <p:oleObj name="Лист" r:id="rId4" imgW="9648878" imgH="4867290" progId="Excel.Shee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132856"/>
                        <a:ext cx="7984802" cy="4302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4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42853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Динамика поступлений налога на доходы физических лиц в бюджет  за 2019 - 2021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598068"/>
              </p:ext>
            </p:extLst>
          </p:nvPr>
        </p:nvGraphicFramePr>
        <p:xfrm>
          <a:off x="251520" y="1484784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41829128"/>
              </p:ext>
            </p:extLst>
          </p:nvPr>
        </p:nvGraphicFramePr>
        <p:xfrm>
          <a:off x="4644008" y="1484784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29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платежей в бюджет за 2019-2021 годы</a:t>
            </a:r>
            <a:endParaRPr lang="ru-RU" sz="26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9940180"/>
              </p:ext>
            </p:extLst>
          </p:nvPr>
        </p:nvGraphicFramePr>
        <p:xfrm>
          <a:off x="251521" y="3789040"/>
          <a:ext cx="424847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64891616"/>
              </p:ext>
            </p:extLst>
          </p:nvPr>
        </p:nvGraphicFramePr>
        <p:xfrm>
          <a:off x="4572000" y="3789040"/>
          <a:ext cx="41764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04417749"/>
              </p:ext>
            </p:extLst>
          </p:nvPr>
        </p:nvGraphicFramePr>
        <p:xfrm>
          <a:off x="251520" y="1268760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72439392"/>
              </p:ext>
            </p:extLst>
          </p:nvPr>
        </p:nvGraphicFramePr>
        <p:xfrm>
          <a:off x="4607256" y="1268760"/>
          <a:ext cx="4176464" cy="242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99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25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Cambria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Cambria" pitchFamily="18" charset="0"/>
              </a:rPr>
              <a:t>в бюджет за 2021год</a:t>
            </a:r>
            <a:endParaRPr lang="ru-RU" sz="3000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378999"/>
              </p:ext>
            </p:extLst>
          </p:nvPr>
        </p:nvGraphicFramePr>
        <p:xfrm>
          <a:off x="514350" y="1772816"/>
          <a:ext cx="8234114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Лист" r:id="rId3" imgW="9553643" imgH="4029075" progId="Excel.Sheet.8">
                  <p:embed/>
                </p:oleObj>
              </mc:Choice>
              <mc:Fallback>
                <p:oleObj name="Лист" r:id="rId3" imgW="9553643" imgH="4029075" progId="Excel.Shee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1772816"/>
                        <a:ext cx="8234114" cy="4536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6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477275"/>
              </p:ext>
            </p:extLst>
          </p:nvPr>
        </p:nvGraphicFramePr>
        <p:xfrm>
          <a:off x="394017" y="1556792"/>
          <a:ext cx="8643998" cy="485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55091"/>
              </p:ext>
            </p:extLst>
          </p:nvPr>
        </p:nvGraphicFramePr>
        <p:xfrm>
          <a:off x="323529" y="1916832"/>
          <a:ext cx="8568952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Лист" r:id="rId4" imgW="7381943" imgH="4238535" progId="Excel.Sheet.8">
                  <p:embed/>
                </p:oleObj>
              </mc:Choice>
              <mc:Fallback>
                <p:oleObj name="Лист" r:id="rId4" imgW="7381943" imgH="4238535" progId="Excel.Shee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9" y="1916832"/>
                        <a:ext cx="8568952" cy="4536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75818" cy="94138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  <a:t>Структура  неналоговых </a:t>
            </a:r>
            <a:b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  <a:t>доходов  бюджета в 2021 году</a:t>
            </a:r>
            <a:endParaRPr lang="ru-RU" sz="32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Liberation Serif" panose="02020603050405020304" pitchFamily="18" charset="0"/>
              </a:rPr>
              <a:t>Динамика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поступлений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неналоговых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платежей</a:t>
            </a:r>
            <a:r>
              <a:rPr lang="ru-RU" sz="2800" dirty="0" smtClean="0">
                <a:latin typeface="Liberation Serif" panose="02020603050405020304" pitchFamily="18" charset="0"/>
              </a:rPr>
              <a:t> в </a:t>
            </a:r>
            <a:r>
              <a:rPr lang="ru-RU" sz="2800" b="1" dirty="0" smtClean="0">
                <a:latin typeface="Liberation Serif" panose="02020603050405020304" pitchFamily="18" charset="0"/>
              </a:rPr>
              <a:t>бюджет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2020</a:t>
            </a:r>
            <a:r>
              <a:rPr lang="ru-RU" sz="2800" dirty="0" smtClean="0">
                <a:latin typeface="Liberation Serif" panose="02020603050405020304" pitchFamily="18" charset="0"/>
              </a:rPr>
              <a:t> – </a:t>
            </a:r>
            <a:r>
              <a:rPr lang="ru-RU" sz="2800" b="1" dirty="0" smtClean="0">
                <a:latin typeface="Liberation Serif" panose="02020603050405020304" pitchFamily="18" charset="0"/>
              </a:rPr>
              <a:t>2021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годы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096817"/>
              </p:ext>
            </p:extLst>
          </p:nvPr>
        </p:nvGraphicFramePr>
        <p:xfrm>
          <a:off x="467544" y="1988840"/>
          <a:ext cx="82296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188912"/>
            <a:ext cx="8424936" cy="79181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Cambria" pitchFamily="18" charset="0"/>
              </a:rPr>
              <a:t>Структура безвозмездных  поступлений в 2021 году</a:t>
            </a:r>
            <a:endParaRPr lang="ru-RU" sz="25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47445784"/>
              </p:ext>
            </p:extLst>
          </p:nvPr>
        </p:nvGraphicFramePr>
        <p:xfrm>
          <a:off x="323528" y="908720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51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974040" cy="86836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Безвозмездные поступления в бюджет</a:t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за 2021 год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6533213"/>
              </p:ext>
            </p:extLst>
          </p:nvPr>
        </p:nvGraphicFramePr>
        <p:xfrm>
          <a:off x="323528" y="1196752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8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2020-2021 годы</a:t>
            </a:r>
            <a:endParaRPr lang="ru-RU" sz="2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004006"/>
              </p:ext>
            </p:extLst>
          </p:nvPr>
        </p:nvGraphicFramePr>
        <p:xfrm>
          <a:off x="539552" y="1124744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7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83988" y="188640"/>
            <a:ext cx="8642350" cy="432048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Недоимка по налоговым и неналоговым доходам</a:t>
            </a:r>
            <a:endParaRPr lang="ru-RU" sz="28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444934"/>
              </p:ext>
            </p:extLst>
          </p:nvPr>
        </p:nvGraphicFramePr>
        <p:xfrm>
          <a:off x="323528" y="1124744"/>
          <a:ext cx="8496943" cy="54170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55024"/>
                <a:gridCol w="1231722"/>
                <a:gridCol w="963434"/>
                <a:gridCol w="1244779"/>
                <a:gridCol w="853748"/>
                <a:gridCol w="114823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видов доходов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Недоимка на 01.01.2021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Недоимка на 01.01.2022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(гр.4-гр.2)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621238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В том числе :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10 747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32,7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9 296,0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25,2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-1 451,0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89194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доходы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1 338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565,0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773,0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44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Земельный налог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2 108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2 838,0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730,0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2208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имущество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5 071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4 556,0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 515,0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9983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1 445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684,0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761,0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51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Прочие налоговые платежи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785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653,0</a:t>
                      </a: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- 132,0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445">
                <a:tc>
                  <a:txBody>
                    <a:bodyPr/>
                    <a:lstStyle/>
                    <a:p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Неналоговые доходы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22 108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67,3</a:t>
                      </a:r>
                      <a:endParaRPr lang="ru-RU" sz="1600" b="1" i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27 538,0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74,8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5 430,0</a:t>
                      </a:r>
                      <a:endParaRPr lang="ru-RU" sz="1600" b="1" i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3438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Cambria" pitchFamily="18" charset="0"/>
                        </a:rPr>
                        <a:t>ИТОГО: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32 855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36 834,0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3 979,0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580038"/>
            <a:ext cx="118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т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ыс. руб.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00165" y="214290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u="sng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anose="02040503050406030204" pitchFamily="18" charset="0"/>
                <a:cs typeface="Arial" pitchFamily="34" charset="0"/>
              </a:rPr>
              <a:t>ОСНОВНЫЕ ПОНЯТИЯ</a:t>
            </a:r>
            <a:endParaRPr lang="ru-RU" sz="3600" b="1" u="sng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3" y="1000109"/>
            <a:ext cx="821537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Бюджет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1157416"/>
            <a:ext cx="4104456" cy="5007888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57416"/>
            <a:ext cx="4238979" cy="500788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332656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Сведения об исполнении бюджета городского округа Сухой Лог за 2019 - 2021  годы в сравнении с бюджетами других городских округов</a:t>
            </a:r>
            <a:endParaRPr lang="ru-RU" sz="20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9999914"/>
              </p:ext>
            </p:extLst>
          </p:nvPr>
        </p:nvGraphicFramePr>
        <p:xfrm>
          <a:off x="572460" y="1340768"/>
          <a:ext cx="8103995" cy="377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70722626"/>
              </p:ext>
            </p:extLst>
          </p:nvPr>
        </p:nvGraphicFramePr>
        <p:xfrm>
          <a:off x="4051244" y="2708920"/>
          <a:ext cx="4841236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53109" y="1484784"/>
            <a:ext cx="3207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РАСХОДЫ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6591" y="4881584"/>
            <a:ext cx="3092645" cy="107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ДОХОДЫ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179" y="6269983"/>
            <a:ext cx="5904656" cy="39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2019 год             2020 год            2021год</a:t>
            </a:r>
            <a:endParaRPr lang="ru-RU" sz="20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9715" y="6395098"/>
            <a:ext cx="144016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63572" y="6395501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6395501"/>
            <a:ext cx="144016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effectLst/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Функциональная  структура  расходов  за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год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69614945"/>
              </p:ext>
            </p:extLst>
          </p:nvPr>
        </p:nvGraphicFramePr>
        <p:xfrm>
          <a:off x="251520" y="764704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67671125"/>
              </p:ext>
            </p:extLst>
          </p:nvPr>
        </p:nvGraphicFramePr>
        <p:xfrm>
          <a:off x="215516" y="764704"/>
          <a:ext cx="8712968" cy="61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6"/>
            <a:ext cx="849694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Исполнение расходов бюджета городского округа Сухой Лог за 2021 год</a:t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9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Динамика расходов бюджета городского округа Сухой Лог за 2020 – 2021 годы</a:t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91029082"/>
              </p:ext>
            </p:extLst>
          </p:nvPr>
        </p:nvGraphicFramePr>
        <p:xfrm>
          <a:off x="179512" y="764704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7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003468"/>
              </p:ext>
            </p:extLst>
          </p:nvPr>
        </p:nvGraphicFramePr>
        <p:xfrm>
          <a:off x="714348" y="785794"/>
          <a:ext cx="7972451" cy="403425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76279"/>
                <a:gridCol w="2306685"/>
                <a:gridCol w="1989487"/>
              </a:tblGrid>
              <a:tr h="48296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2021 год - план</a:t>
                      </a:r>
                      <a:endParaRPr lang="ru-RU" sz="18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2021 год - факт</a:t>
                      </a:r>
                      <a:endParaRPr lang="ru-RU" sz="18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Всего расходов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mbria" pitchFamily="18" charset="0"/>
                        </a:rPr>
                        <a:t>1 977 326,6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mbria" pitchFamily="18" charset="0"/>
                        </a:rPr>
                        <a:t>1 949 013,6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Образование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1 226 843,8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1 213 376,0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Культура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133 165,5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133 165,5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70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Социальная политика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157 008,5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155 225,2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727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125 426,7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124 526,7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8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Итого социально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-значимые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mbria" pitchFamily="18" charset="0"/>
                        </a:rPr>
                        <a:t>1 642 444,5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mbria" pitchFamily="18" charset="0"/>
                        </a:rPr>
                        <a:t>1 626 293,4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84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социально-значимых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расходов в общей сумме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83,1%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83,4%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Прочие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mbria" pitchFamily="18" charset="0"/>
                        </a:rPr>
                        <a:t>334</a:t>
                      </a:r>
                      <a:r>
                        <a:rPr lang="ru-RU" sz="1600" b="1" i="0" baseline="0" dirty="0" smtClean="0">
                          <a:latin typeface="Cambria" pitchFamily="18" charset="0"/>
                        </a:rPr>
                        <a:t> 882,1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Cambria" pitchFamily="18" charset="0"/>
                        </a:rPr>
                        <a:t>322 720,2</a:t>
                      </a:r>
                      <a:endParaRPr lang="ru-RU" sz="1600" b="0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% прочих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16,9%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16,6%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83569" cy="500066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Социально - значимые расходы в 2021 году</a:t>
            </a:r>
            <a:b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157192"/>
            <a:ext cx="7992888" cy="151216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</a:t>
            </a:r>
            <a:r>
              <a:rPr lang="ru-RU" sz="1552" dirty="0">
                <a:latin typeface="Cambria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– </a:t>
            </a:r>
            <a:r>
              <a:rPr lang="ru-RU" sz="1552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2 </a:t>
            </a:r>
            <a:r>
              <a:rPr lang="ru-RU" sz="155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287 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человека.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– 55,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45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23</a:t>
            </a:r>
          </a:p>
          <a:p>
            <a:r>
              <a:rPr lang="ru-RU" sz="1552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Cambria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22</a:t>
            </a:r>
            <a:endParaRPr lang="ru-RU" sz="1552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95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Исполнение бюджета го Сухой Лог по расходам  за 2021 год в разрезе главных распорядителей бюджетных средств (ГРБС)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821"/>
              </p:ext>
            </p:extLst>
          </p:nvPr>
        </p:nvGraphicFramePr>
        <p:xfrm>
          <a:off x="683568" y="1484784"/>
          <a:ext cx="7776864" cy="483635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456384"/>
                <a:gridCol w="1512168"/>
                <a:gridCol w="1512168"/>
                <a:gridCol w="129614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iberation Serif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исполнения</a:t>
                      </a:r>
                      <a:endParaRPr lang="ru-RU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Администрация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473 054,0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460 302,0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97,3%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образования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1 166 871,2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1 152 718,1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98,8%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по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культуре,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молодежной политике и спорту 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 313 214,7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312 314,7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99,7%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Дума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4 643,5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4 641,7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99,9%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Cчетная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палата </a:t>
                      </a:r>
                      <a:endParaRPr lang="ru-RU" sz="1400" u="none" strike="noStrike" dirty="0" smtClean="0">
                        <a:latin typeface="Liberation Serif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3 408,8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3 047,6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89,4%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Сухоложская городская территориальная избирательная комиссия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2 250,0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2 246,9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99,9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Финансовое </a:t>
                      </a:r>
                      <a:r>
                        <a:rPr lang="ru-RU" sz="1400" u="none" strike="noStrike" dirty="0">
                          <a:latin typeface="Liberation Serif" panose="02020603050405020304" pitchFamily="18" charset="0"/>
                        </a:rPr>
                        <a:t>управление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13 884,5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13 742,5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98,9%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   ИТОГО: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1 977 326,7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1 949 013,5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Liberation Serif" panose="02020603050405020304" pitchFamily="18" charset="0"/>
                        </a:rPr>
                        <a:t>98,6%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9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4215207" y="2564904"/>
            <a:ext cx="698781" cy="100811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848789">
            <a:off x="5733174" y="2806984"/>
            <a:ext cx="689255" cy="114307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0096096">
            <a:off x="2567299" y="2790533"/>
            <a:ext cx="615762" cy="113291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64" y="404664"/>
            <a:ext cx="8305800" cy="7920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– это документ, определяющий цели и задачи</a:t>
            </a:r>
            <a:b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муниципальной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политики в определенной сфере, способы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их достижения,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примерные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объемы используемых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финансовых ресурсов</a:t>
            </a:r>
            <a:endParaRPr lang="ru-RU" sz="1800" b="1" dirty="0">
              <a:solidFill>
                <a:schemeClr val="bg1"/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122" y="1784385"/>
            <a:ext cx="2654975" cy="14674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Федеральный бюджет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84 809,4 тыс. руб.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8453" y="1410743"/>
            <a:ext cx="2592288" cy="13027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Областной бюджет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823 324,0  тыс. руб.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7595" y="1789328"/>
            <a:ext cx="2670662" cy="14625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Местный бюджет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983 220,1  тыс. руб.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11760" y="3573016"/>
            <a:ext cx="4106387" cy="2376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МУНИЦИПАЛЬНЫЕ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ПРОГРАММЫ ВСЕГО: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1 891 353,5 тыс.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руб.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или 97,0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%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432849" y="5949280"/>
            <a:ext cx="3315615" cy="720080"/>
          </a:xfrm>
          <a:prstGeom prst="wedgeRoundRectCallout">
            <a:avLst>
              <a:gd name="adj1" fmla="val -34746"/>
              <a:gd name="adj2" fmla="val -9194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57 660,0 тыс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. руб. или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3%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- непрограммные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251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36257"/>
              </p:ext>
            </p:extLst>
          </p:nvPr>
        </p:nvGraphicFramePr>
        <p:xfrm>
          <a:off x="251520" y="605580"/>
          <a:ext cx="8640959" cy="59722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064"/>
                <a:gridCol w="5848956"/>
                <a:gridCol w="856955"/>
                <a:gridCol w="868315"/>
                <a:gridCol w="709669"/>
              </a:tblGrid>
              <a:tr h="4471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Liberation Serif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Процент исп.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"Развитие системы образования в городском округе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1 166 252,9</a:t>
                      </a: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1 152 099,8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98,79%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459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программа"Развитие физической культуры и спорта в городском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 округе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121 853,4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120 953,4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99,26%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944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"Развитие культуры  и искусства в городском округе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184 221,4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184 221,4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82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153 760,8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151 684,5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98,65%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"Молодежь Свердловской области на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территории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городского округа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5 905,4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5 905,4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856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«Управление муниципальными финансами городского округа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13 856,2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13 714,2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98,98%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7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"Развитие субъектов малого и среднего предпринимательства в городском округе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100,00%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8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"Поддержка социально ориентированных некоммерческих организаций в городском округе 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1 101,3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90,80</a:t>
                      </a:r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87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9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Муниципальная программа "Выполнение муниципальных функций, переданных государственных полномочий и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обеспечение деятельности Администрации городского округа  Сухой Лог"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225 354,2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223 169,8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99,03%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Муниципальная программа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«Управление и распоряжение</a:t>
                      </a:r>
                      <a:r>
                        <a:rPr lang="ru-RU" sz="1000" u="none" strike="noStrike" baseline="0" dirty="0" smtClean="0">
                          <a:latin typeface="Liberation Serif" panose="02020603050405020304" pitchFamily="18" charset="0"/>
                        </a:rPr>
                        <a:t> муниципальной  собственностью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округа 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Сухой Лог"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6 081,1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5 689,3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93,56%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12 249,4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11 910,7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97,23%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90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758,0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76,72%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35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«Экология и природопользование</a:t>
                      </a:r>
                      <a:r>
                        <a:rPr lang="ru-RU" sz="1000" u="none" strike="noStrike" baseline="0" dirty="0" smtClean="0">
                          <a:latin typeface="Liberation Serif" panose="02020603050405020304" pitchFamily="18" charset="0"/>
                        </a:rPr>
                        <a:t> на территории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r>
                        <a:rPr lang="ru-RU" sz="1000" u="none" strike="noStrike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Сухой 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1 295,0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1 167,1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90,1%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57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Liberation Serif" panose="02020603050405020304" pitchFamily="18" charset="0"/>
                        </a:rPr>
                        <a:t>        Муниципальная программа </a:t>
                      </a:r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«Обеспечение доступным жильем малоимущих граждан, молодых семей, а также граждан, проживающих на сельских территориях, на территории городского округа Сухой Лог»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6 650,5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6 650,5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Liberation Serif" panose="02020603050405020304" pitchFamily="18" charset="0"/>
                        </a:rPr>
                        <a:t>100,00%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Liberation Serif" panose="02020603050405020304" pitchFamily="18" charset="0"/>
                        </a:rPr>
                        <a:t>        Муниципальная программа "Формирование современной городской среды в городском округе Сухой Лог до 2024 года"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11 870,7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11 850,9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99,83%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5287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000" b="1" u="none" strike="noStrike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1 912 018,7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1 891 353,5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98,92%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41388"/>
            <a:ext cx="8352928" cy="320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Информация по исполнению муниципальных программ за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2021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739" y="1003372"/>
            <a:ext cx="4183880" cy="63007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Муниципальная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004" y="3602772"/>
            <a:ext cx="4174087" cy="936104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Муниципальная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739" y="2773304"/>
            <a:ext cx="4183880" cy="640537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Муниципальная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739" y="4771163"/>
            <a:ext cx="4174088" cy="64993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Муниципальная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8" y="188640"/>
            <a:ext cx="809567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11" y="5661248"/>
            <a:ext cx="4183880" cy="735930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 smtClean="0">
                <a:solidFill>
                  <a:srgbClr val="000000"/>
                </a:solidFill>
              </a:rPr>
              <a:t>Муниципальная </a:t>
            </a:r>
            <a:r>
              <a:rPr lang="ru-RU" sz="1200" dirty="0">
                <a:solidFill>
                  <a:srgbClr val="000000"/>
                </a:solidFill>
              </a:rPr>
              <a:t>программа </a:t>
            </a:r>
            <a:r>
              <a:rPr lang="ru-RU" sz="1200" dirty="0" smtClean="0">
                <a:solidFill>
                  <a:srgbClr val="000000"/>
                </a:solidFill>
              </a:rPr>
              <a:t>«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Управление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муниципальными финансами городского округа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89612" y="999148"/>
            <a:ext cx="1121050" cy="7135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152 099,8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89612" y="3721325"/>
            <a:ext cx="1114593" cy="715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151 684,5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9612" y="2744772"/>
            <a:ext cx="1114594" cy="697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184 221,4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4802" y="4653137"/>
            <a:ext cx="1109404" cy="767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120 953,4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95547" y="1812935"/>
            <a:ext cx="1128581" cy="741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223 169,8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32030" y="259830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2021 год представлена далее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739" y="1725370"/>
            <a:ext cx="4174088" cy="916419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 smtClean="0">
                <a:solidFill>
                  <a:srgbClr val="000000"/>
                </a:solidFill>
              </a:rPr>
              <a:t>Муниципальная </a:t>
            </a:r>
            <a:r>
              <a:rPr lang="ru-RU" sz="1200" dirty="0">
                <a:solidFill>
                  <a:srgbClr val="000000"/>
                </a:solidFill>
              </a:rPr>
              <a:t>программа </a:t>
            </a:r>
            <a:r>
              <a:rPr lang="ru-RU" sz="1200" dirty="0" smtClean="0">
                <a:solidFill>
                  <a:srgbClr val="000000"/>
                </a:solidFill>
              </a:rPr>
              <a:t>«Выполнение муниципальных  функций</a:t>
            </a:r>
            <a:r>
              <a:rPr lang="ru-RU" sz="1200" dirty="0">
                <a:solidFill>
                  <a:srgbClr val="000000"/>
                </a:solidFill>
              </a:rPr>
              <a:t>, переданных государственных полномочий и обеспечение деятельности Администрации городского округа  Сухой </a:t>
            </a:r>
            <a:r>
              <a:rPr lang="ru-RU" sz="1200" dirty="0" smtClean="0">
                <a:solidFill>
                  <a:srgbClr val="000000"/>
                </a:solidFill>
              </a:rPr>
              <a:t>Лог»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94802" y="5661249"/>
            <a:ext cx="1128581" cy="735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13 714,2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2524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40" y="3685944"/>
            <a:ext cx="1928827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4" y="3699397"/>
            <a:ext cx="1928827" cy="14335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34" y="3699397"/>
            <a:ext cx="2000264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79" y="5013176"/>
            <a:ext cx="1395309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41%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(497 388,8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52290" y="5026305"/>
            <a:ext cx="1509627" cy="164305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49%</a:t>
            </a:r>
          </a:p>
          <a:p>
            <a:pPr algn="ctr"/>
            <a:r>
              <a:rPr lang="ru-RU" sz="1200" b="1" dirty="0">
                <a:latin typeface="Cambria" pitchFamily="18" charset="0"/>
              </a:rPr>
              <a:t>(</a:t>
            </a:r>
            <a:r>
              <a:rPr lang="ru-RU" sz="1200" b="1" dirty="0" smtClean="0">
                <a:latin typeface="Cambria" pitchFamily="18" charset="0"/>
              </a:rPr>
              <a:t>593 578,0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6496" y="5015692"/>
            <a:ext cx="1558098" cy="165571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Молодежная политика и оздоровление детей  2%</a:t>
            </a:r>
          </a:p>
          <a:p>
            <a:pPr algn="ctr"/>
            <a:r>
              <a:rPr lang="ru-RU" sz="1200" b="1" dirty="0">
                <a:latin typeface="Cambria" pitchFamily="18" charset="0"/>
              </a:rPr>
              <a:t>(</a:t>
            </a:r>
            <a:r>
              <a:rPr lang="ru-RU" sz="1200" b="1" dirty="0" smtClean="0">
                <a:latin typeface="Cambria" pitchFamily="18" charset="0"/>
              </a:rPr>
              <a:t>24 901,5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6"/>
            <a:ext cx="1570957" cy="165618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latin typeface="Cambria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2,3%</a:t>
            </a:r>
          </a:p>
          <a:p>
            <a:pPr algn="ctr"/>
            <a:r>
              <a:rPr lang="ru-RU" sz="1200" b="1" dirty="0">
                <a:latin typeface="Cambria" pitchFamily="18" charset="0"/>
              </a:rPr>
              <a:t>(</a:t>
            </a:r>
            <a:r>
              <a:rPr lang="ru-RU" sz="1200" b="1" dirty="0" smtClean="0">
                <a:latin typeface="Cambria" pitchFamily="18" charset="0"/>
              </a:rPr>
              <a:t>28 040,3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23681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из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32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дошкольное образование </a:t>
            </a:r>
            <a:endParaRPr lang="ru-RU" u="sng" dirty="0" smtClean="0">
              <a:latin typeface="Cambria" pitchFamily="18" charset="0"/>
            </a:endParaRP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14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797" y="1256600"/>
            <a:ext cx="27902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Cambria" pitchFamily="18" charset="0"/>
              </a:rPr>
              <a:t>общее </a:t>
            </a:r>
            <a:r>
              <a:rPr lang="ru-RU" u="sng" dirty="0" smtClean="0">
                <a:latin typeface="Cambria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13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6" y="2449327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Cambria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4</a:t>
            </a:r>
            <a:r>
              <a:rPr lang="ru-RU" dirty="0" smtClean="0">
                <a:latin typeface="Cambria" pitchFamily="18" charset="0"/>
              </a:rPr>
              <a:t> учреждения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5" y="1260945"/>
            <a:ext cx="261371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" pitchFamily="18" charset="0"/>
              </a:rPr>
              <a:t>прочие учреждения </a:t>
            </a:r>
            <a:r>
              <a:rPr lang="ru-RU" u="sng" dirty="0" smtClean="0">
                <a:latin typeface="Cambria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>
                <a:latin typeface="Cambria" pitchFamily="18" charset="0"/>
              </a:rPr>
              <a:t>1</a:t>
            </a:r>
            <a:r>
              <a:rPr lang="ru-RU" dirty="0">
                <a:latin typeface="Cambria" pitchFamily="18" charset="0"/>
              </a:rPr>
              <a:t> учреждение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5599" y="2414002"/>
            <a:ext cx="5112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</a:rPr>
              <a:t>МАУ ДО «Центр дополнительного образования» ;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ДО «Сухоложская детская музыкальная школа»;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МБУ ДО «Сухоложская детская школа искусств №1»;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58" y="2703328"/>
            <a:ext cx="432107" cy="3754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0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6" y="887344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099" y="874480"/>
            <a:ext cx="8418462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3" y="5028326"/>
            <a:ext cx="1535485" cy="165161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5,7%</a:t>
            </a:r>
          </a:p>
          <a:p>
            <a:pPr algn="ctr"/>
            <a:r>
              <a:rPr lang="ru-RU" sz="1200" b="1" dirty="0">
                <a:latin typeface="Cambria" pitchFamily="18" charset="0"/>
              </a:rPr>
              <a:t>(</a:t>
            </a:r>
            <a:r>
              <a:rPr lang="ru-RU" sz="1200" b="1" dirty="0" smtClean="0">
                <a:latin typeface="Cambria" pitchFamily="18" charset="0"/>
              </a:rPr>
              <a:t>69 467,4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тыс. руб.)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39552" y="476672"/>
            <a:ext cx="8136904" cy="61555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Уважаемые жители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городского округа!</a:t>
            </a:r>
            <a:endParaRPr lang="ru-RU" altLang="ru-RU" sz="2800" b="1" dirty="0">
              <a:solidFill>
                <a:srgbClr val="002060"/>
              </a:solidFill>
              <a:latin typeface="Cambria" panose="020405030504060302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     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2021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Мы </a:t>
            </a:r>
            <a:r>
              <a:rPr lang="ru-RU" alt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39705"/>
              </p:ext>
            </p:extLst>
          </p:nvPr>
        </p:nvGraphicFramePr>
        <p:xfrm>
          <a:off x="865481" y="980728"/>
          <a:ext cx="7672463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7406"/>
                <a:gridCol w="1585057"/>
              </a:tblGrid>
              <a:tr h="3754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Сумма, тыс. руб.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61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Дошкольное образование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497 388,8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общего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590 622,7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дополнительного образования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17 577,3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18 996,1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Обеспечение реализации муниципальной программы "Развитие системы образования в городском округе Сухой Лог»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26 115,9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Педагогические кадры 21 века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1 399,0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263136667"/>
              </p:ext>
            </p:extLst>
          </p:nvPr>
        </p:nvGraphicFramePr>
        <p:xfrm>
          <a:off x="1167512" y="4551613"/>
          <a:ext cx="7128792" cy="20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889887" y="4306206"/>
            <a:ext cx="76516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2019-2021 гг. (тыс. руб.)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11544" y="4653136"/>
            <a:ext cx="7762561" cy="1920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4123" y="188640"/>
            <a:ext cx="815518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1923" y="980728"/>
            <a:ext cx="7679579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576064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7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17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МП «Развитие </a:t>
            </a:r>
            <a:r>
              <a:rPr lang="ru-RU" sz="1700" b="1" dirty="0">
                <a:solidFill>
                  <a:schemeClr val="bg1"/>
                </a:solidFill>
                <a:latin typeface="Cambria" panose="02040503050406030204" pitchFamily="18" charset="0"/>
              </a:rPr>
              <a:t>системы образования в городском округе </a:t>
            </a:r>
            <a:r>
              <a:rPr lang="ru-RU" sz="17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Сухой Лог»</a:t>
            </a:r>
            <a:endParaRPr lang="ru-RU" sz="17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916"/>
              </p:ext>
            </p:extLst>
          </p:nvPr>
        </p:nvGraphicFramePr>
        <p:xfrm>
          <a:off x="539552" y="1124744"/>
          <a:ext cx="8136904" cy="52498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60640"/>
                <a:gridCol w="720080"/>
                <a:gridCol w="720080"/>
                <a:gridCol w="936104"/>
              </a:tblGrid>
              <a:tr h="3014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2021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642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15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6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бщеобразовательных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образовательного стандарта и федерального образовательного стандарта,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  <a:tr h="42275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возможностями здоровья образовательными услугами коррекционного образования,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5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2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охваченных образовательными программами дополнительного образования детей, в общей численности детей и молодежи в возрасте от 5-18 лет,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75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82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82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</a:tr>
              <a:tr h="3826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муниципальных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21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260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Доля детей и подростков,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14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</a:tr>
              <a:tr h="391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  <a:latin typeface="Cambria" panose="02040503050406030204" pitchFamily="18" charset="0"/>
                        </a:rPr>
                        <a:t>Охват детей оздоровительными мероприятиями при проведении оздоровительной компании в городском округе Сухой Лог, %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77,15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Увеличение охвата отдыхом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и оздоровлением детей, чел.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3 218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3 218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3 188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</a:tr>
              <a:tr h="3918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Cambria" panose="02040503050406030204" pitchFamily="18" charset="0"/>
                        </a:rPr>
                        <a:t>Число</a:t>
                      </a:r>
                      <a:r>
                        <a:rPr lang="ru-RU" sz="1000" baseline="0" dirty="0" smtClean="0">
                          <a:latin typeface="Cambria" panose="020405030504060302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молодежи, чел.</a:t>
                      </a:r>
                      <a:endParaRPr lang="ru-RU" sz="10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84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55" y="196048"/>
            <a:ext cx="58579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08" y="836712"/>
            <a:ext cx="53578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в 2021 году осуществляли деятельность 14 муниципальных детских дошкольных образовательных учреждений, в том числе: </a:t>
            </a:r>
          </a:p>
          <a:p>
            <a:pPr algn="ctr"/>
            <a:r>
              <a:rPr lang="ru-RU" dirty="0" smtClean="0">
                <a:latin typeface="Cambria" pitchFamily="18" charset="0"/>
                <a:cs typeface="Times New Roman" pitchFamily="18" charset="0"/>
              </a:rPr>
              <a:t>9 автономных и 5 бюджетных.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357827"/>
            <a:ext cx="203594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4" descr="http://im5-tub-ru.yandex.net/i?id=516822819-3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3714752"/>
            <a:ext cx="2028363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34351"/>
              </p:ext>
            </p:extLst>
          </p:nvPr>
        </p:nvGraphicFramePr>
        <p:xfrm>
          <a:off x="428596" y="2490977"/>
          <a:ext cx="6143669" cy="3996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7140"/>
                <a:gridCol w="864096"/>
                <a:gridCol w="1152130"/>
                <a:gridCol w="1152128"/>
                <a:gridCol w="1208175"/>
              </a:tblGrid>
              <a:tr h="452022"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Ед. изм.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2020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2021 год 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2021 год   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55679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Численность воспитанников ДОУ от 1,5 до 7 лет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2 966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2 856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2 788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59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муниципальных ДОУ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157,7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Liberation Serif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173,3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Liberation Serif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174,2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072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Среднемесячная  заработная плата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35 038,1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Liberation Serif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38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 774,0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Liberation Serif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38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 880,0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071679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97364719"/>
              </p:ext>
            </p:extLst>
          </p:nvPr>
        </p:nvGraphicFramePr>
        <p:xfrm>
          <a:off x="5713297" y="21053"/>
          <a:ext cx="3430703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70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9156" y="761741"/>
            <a:ext cx="559300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городского округа Сухой Лог в 2021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53121"/>
              </p:ext>
            </p:extLst>
          </p:nvPr>
        </p:nvGraphicFramePr>
        <p:xfrm>
          <a:off x="251520" y="4293096"/>
          <a:ext cx="8556221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49747"/>
                <a:gridCol w="932377"/>
                <a:gridCol w="1010076"/>
                <a:gridCol w="1010076"/>
                <a:gridCol w="1053945"/>
              </a:tblGrid>
              <a:tr h="39685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2020 год факт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2021 год 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2021 год факт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07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5 865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5 904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5 905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45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100,6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99,9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4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Среднемесячная  заработная плата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40 804,3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44 562,0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44 738,3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4" descr="http://im0-tub-ru.yandex.net/i?id=323289987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54" y="2492896"/>
            <a:ext cx="2143140" cy="16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://im3-tub-ru.yandex.net/i?id=389757359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10756"/>
            <a:ext cx="2143140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 descr="http://im2-tub-ru.yandex.net/i?id=626451437-0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740" y="2513899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57536182"/>
              </p:ext>
            </p:extLst>
          </p:nvPr>
        </p:nvGraphicFramePr>
        <p:xfrm>
          <a:off x="6444208" y="273501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44939" y="653729"/>
            <a:ext cx="9361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latin typeface="Liberation Serif" panose="02020603050405020304" pitchFamily="18" charset="0"/>
              </a:rPr>
              <a:t>560 878,2</a:t>
            </a:r>
            <a:endParaRPr lang="en-US" dirty="0">
              <a:latin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57685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Общее образование</a:t>
            </a:r>
            <a:endParaRPr lang="ru-RU" sz="30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9476"/>
            <a:ext cx="626016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00128166"/>
              </p:ext>
            </p:extLst>
          </p:nvPr>
        </p:nvGraphicFramePr>
        <p:xfrm>
          <a:off x="5928003" y="692696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6891" y="2880294"/>
            <a:ext cx="5459246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73" y="701651"/>
            <a:ext cx="5547793" cy="2952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«Развитие системы образования в городском округе Сухой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Лог» свою деятельность осуществляет организация дополнительного образования детей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МАУ ДО «Центр дополнительного образования»</a:t>
            </a: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23" descr="&amp;Mcy;&amp;Acy;&amp;Ucy;&amp;Dcy;&amp;Ocy; &amp;TScy;&amp;D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7824" y="3062075"/>
            <a:ext cx="2215995" cy="155119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657889397"/>
              </p:ext>
            </p:extLst>
          </p:nvPr>
        </p:nvGraphicFramePr>
        <p:xfrm>
          <a:off x="323529" y="3327887"/>
          <a:ext cx="6048672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226" name="Picture 2" descr="http://xn----7sbbsodjdcciv4aq0an1lf.xn--p1ai/files/upload/ngvs_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24" y="4797152"/>
            <a:ext cx="2215995" cy="1661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42852"/>
            <a:ext cx="2000264" cy="140205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83" y="3624517"/>
            <a:ext cx="2000264" cy="15001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63447"/>
            <a:ext cx="63579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89637"/>
              </p:ext>
            </p:extLst>
          </p:nvPr>
        </p:nvGraphicFramePr>
        <p:xfrm>
          <a:off x="2417323" y="653778"/>
          <a:ext cx="6369280" cy="2956560"/>
        </p:xfrm>
        <a:graphic>
          <a:graphicData uri="http://schemas.openxmlformats.org/drawingml/2006/table">
            <a:tbl>
              <a:tblPr firstRow="1" bandRow="1"/>
              <a:tblGrid>
                <a:gridCol w="3883199"/>
                <a:gridCol w="936104"/>
                <a:gridCol w="792088"/>
                <a:gridCol w="757889"/>
              </a:tblGrid>
              <a:tr h="283447">
                <a:tc rowSpan="2"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2021 год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739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1771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Cambria" pitchFamily="18" charset="0"/>
                          <a:cs typeface="+mn-cs"/>
                        </a:rPr>
                        <a:t>Всего</a:t>
                      </a:r>
                      <a:r>
                        <a:rPr lang="ru-RU" sz="1100" b="0" baseline="0" dirty="0" smtClean="0">
                          <a:latin typeface="Cambria" pitchFamily="18" charset="0"/>
                          <a:cs typeface="+mn-cs"/>
                        </a:rPr>
                        <a:t> </a:t>
                      </a:r>
                      <a:r>
                        <a:rPr lang="ru-RU" sz="1100" dirty="0" smtClean="0">
                          <a:latin typeface="Cambria" pitchFamily="18" charset="0"/>
                          <a:cs typeface="Times New Roman" pitchFamily="18" charset="0"/>
                        </a:rPr>
                        <a:t>расходы на летнюю оздоровительную компанию</a:t>
                      </a:r>
                      <a:r>
                        <a:rPr lang="ru-RU" sz="1100" b="0" baseline="0" dirty="0" smtClean="0">
                          <a:latin typeface="Cambria" pitchFamily="18" charset="0"/>
                          <a:cs typeface="+mn-cs"/>
                        </a:rPr>
                        <a:t>, в том числе:</a:t>
                      </a:r>
                      <a:endParaRPr lang="ru-RU" sz="11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4 705,3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19 343,2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18 996,1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536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 за счет средств областного бюджета, тыс. руб.</a:t>
                      </a:r>
                      <a:endParaRPr lang="ru-RU" sz="11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2 010,6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12 511,6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12 288,7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6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Cambria" pitchFamily="18" charset="0"/>
                        </a:rPr>
                        <a:t> за счет средств местного бюджета, тыс. руб.</a:t>
                      </a:r>
                      <a:endParaRPr lang="ru-RU" sz="11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801,2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4 680,0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4 677,6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1604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Cambria" pitchFamily="18" charset="0"/>
                          <a:cs typeface="Times New Roman" pitchFamily="18" charset="0"/>
                        </a:rPr>
                        <a:t> Субвенции местным бюджетам на осуществление государственных полномочий Свердловской области по организации и обеспечению отдыха и оздоровления детей (за исключением детей-сирот и детей, оставшихся без попечения родителей, детей, находящихся в трудной жизненной ситуации) в учебное время, включая мероприятия по обеспечению безопасности их жизни и здоровья</a:t>
                      </a:r>
                      <a:endParaRPr lang="ru-RU" sz="11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1 893,5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2 151,6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2 029,8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9554" y="5286878"/>
            <a:ext cx="8624891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 оздоровленных 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летний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 -  5 131 человек: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лагерях дневного пребывания – 2 300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загородных лагерях – 688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детских санаториях – 230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формы (Управление по культуре)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1 913 человек.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несовершеннолетних граждан в возрасте от 14 до 18 лет, трудоустроенных в летний период –143 человека,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– 189 человек.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2" name="Picture 4" descr="https://www.tyr74.ru/images/ural/big363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5" y="1811947"/>
            <a:ext cx="2003509" cy="15026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s://i.incamp.ru/u/1/46/zarya-66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23" y="3728867"/>
            <a:ext cx="2144137" cy="14259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ttps://pp.userapi.com/c604629/v604629075/e9c8/6V0TYuMeh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0571"/>
            <a:ext cx="2163788" cy="14425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6" name="Picture 28" descr="https://avatars.mds.yandex.net/get-altay/1899727/2a0000016e253f2a9d3ad299db286e0a20c4/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20" y="3729899"/>
            <a:ext cx="1871725" cy="14037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7019"/>
            <a:ext cx="8568952" cy="5539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5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842219"/>
              </p:ext>
            </p:extLst>
          </p:nvPr>
        </p:nvGraphicFramePr>
        <p:xfrm>
          <a:off x="588849" y="1124744"/>
          <a:ext cx="7894294" cy="288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557590"/>
              </a:tblGrid>
              <a:tr h="4870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4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модернизация жилищно-коммунальной инфраструктуры"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4 650,9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на территории городского округа Сухой Лог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18 665,1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ветхого и аварийного жилищного фонда городского округа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1 328,0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дорожного хозяйства городского округа Сухой Лог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60 930,5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благоустройства территории городского округа Сухой Лог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56 812,4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16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программы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9 297,7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19572" y="422108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96711523"/>
              </p:ext>
            </p:extLst>
          </p:nvPr>
        </p:nvGraphicFramePr>
        <p:xfrm>
          <a:off x="1043608" y="4590420"/>
          <a:ext cx="7416824" cy="167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88849" y="1124744"/>
            <a:ext cx="789429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22413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МП «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Лог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»</a:t>
            </a:r>
            <a:endParaRPr lang="ru-RU" sz="1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85501"/>
              </p:ext>
            </p:extLst>
          </p:nvPr>
        </p:nvGraphicFramePr>
        <p:xfrm>
          <a:off x="539552" y="1412776"/>
          <a:ext cx="8158998" cy="52565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34662"/>
                <a:gridCol w="1008112"/>
                <a:gridCol w="1008112"/>
                <a:gridCol w="1008112"/>
              </a:tblGrid>
              <a:tr h="309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2021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000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Доля газифицированной территории по отношению к общей площади городского округа Сухой Лог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44,9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44,9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Ввод дополнительных мощностей газопроводов (км)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Удельный расход электрической энергии по уличному освещению городского округа Сухой Лог в расчете на одну светоточку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483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Доля котельных, нуждающихся в проведении ремонта и (или) модернизации в общем количестве котельных городского округа Сухой Лог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47,8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47,8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47,8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Доля граждан проживающих в аварийном и ветхом жилищном фонде, по отношению к общей численности населения городского округа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3,34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3,34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3,27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42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Количество аварийных многоквартирных домов, подлежащих переселению (ед,)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856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27,4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27,4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27,4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Доля объектов зеленого фонда (скверы, парки, лесопарковая зона), уровень содержания которых соответствует оценке "удовлетворительно", в год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Протяженность улично-дорожной сети для обеспечения доступа к земельным участкам, предоставленным под ИЖС (км)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4,93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4,93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438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Количество контейнерных площадок, оборудованных в соответствии с требованиями законодательства Российской Федерации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/>
                          <a:ea typeface="Calibri"/>
                          <a:cs typeface="Liberation Serif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39552" y="1484784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1412776"/>
            <a:ext cx="813690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7670" y="6669360"/>
            <a:ext cx="813690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552" y="1412776"/>
            <a:ext cx="8118" cy="525658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702943" y="1412776"/>
            <a:ext cx="0" cy="525658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619672" y="187896"/>
            <a:ext cx="6672234" cy="1594840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Основные значимые направления расходов по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МП «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Лог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33" y="238834"/>
            <a:ext cx="2102762" cy="2100657"/>
          </a:xfrm>
          <a:prstGeom prst="rect">
            <a:avLst/>
          </a:prstGeom>
          <a:noFill/>
        </p:spPr>
      </p:pic>
      <p:sp>
        <p:nvSpPr>
          <p:cNvPr id="2" name="Блок-схема: извлечение 1"/>
          <p:cNvSpPr/>
          <p:nvPr/>
        </p:nvSpPr>
        <p:spPr>
          <a:xfrm>
            <a:off x="214282" y="2428868"/>
            <a:ext cx="3960440" cy="4286280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kern="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Выполнение  первого этапа  работ </a:t>
            </a:r>
          </a:p>
          <a:p>
            <a:pPr algn="ctr"/>
            <a:r>
              <a:rPr lang="ru-RU" sz="1300" b="1" kern="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по замене газопроводов</a:t>
            </a:r>
          </a:p>
          <a:p>
            <a:pPr algn="ctr"/>
            <a:r>
              <a:rPr lang="ru-RU" sz="1300" b="1" kern="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и </a:t>
            </a:r>
            <a:r>
              <a:rPr lang="ru-RU" sz="1300" b="1" kern="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газорегулирующего</a:t>
            </a:r>
            <a:r>
              <a:rPr lang="ru-RU" sz="1300" b="1" kern="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</a:p>
          <a:p>
            <a:pPr algn="ctr"/>
            <a:r>
              <a:rPr lang="ru-RU" sz="1300" b="1" kern="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оборудования котельных </a:t>
            </a:r>
          </a:p>
          <a:p>
            <a:pPr algn="ctr"/>
            <a:r>
              <a:rPr lang="ru-RU" sz="1300" b="1" kern="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целях повышения</a:t>
            </a:r>
          </a:p>
          <a:p>
            <a:pPr algn="ctr"/>
            <a:r>
              <a:rPr lang="ru-RU" sz="1300" b="1" kern="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энергетической эффективности </a:t>
            </a:r>
          </a:p>
          <a:p>
            <a:pPr algn="ctr"/>
            <a:r>
              <a:rPr lang="ru-RU" sz="1300" b="1" kern="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- 7 350,50 тыс. руб.</a:t>
            </a:r>
          </a:p>
        </p:txBody>
      </p:sp>
      <p:sp>
        <p:nvSpPr>
          <p:cNvPr id="3" name="Блок-схема: объединение 2"/>
          <p:cNvSpPr/>
          <p:nvPr/>
        </p:nvSpPr>
        <p:spPr>
          <a:xfrm>
            <a:off x="2388482" y="2492896"/>
            <a:ext cx="4176464" cy="4254412"/>
          </a:xfrm>
          <a:prstGeom prst="flowChartMerg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786059"/>
            <a:ext cx="2530540" cy="350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102762" cy="2100657"/>
          </a:xfrm>
          <a:prstGeom prst="rect">
            <a:avLst/>
          </a:prstGeom>
          <a:noFill/>
        </p:spPr>
      </p:pic>
      <p:sp>
        <p:nvSpPr>
          <p:cNvPr id="8" name="Блок-схема: извлечение 7"/>
          <p:cNvSpPr/>
          <p:nvPr/>
        </p:nvSpPr>
        <p:spPr>
          <a:xfrm>
            <a:off x="4716016" y="2512382"/>
            <a:ext cx="4249612" cy="4215439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328084" y="3010707"/>
            <a:ext cx="3168352" cy="3880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Установка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светильников 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оборудования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уличного освещения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на отдаленных сельских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территориях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Таушканское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Мельничная, 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Маханово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Казанка, 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Сергуловка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Светлое, Боровки,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Глядены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Брусяны</a:t>
            </a: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Заимка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2019 год- </a:t>
            </a:r>
            <a:r>
              <a:rPr lang="ru-RU" sz="1200" b="1" u="sng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13 046,4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тыс.руб.,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2020 год – </a:t>
            </a:r>
            <a:r>
              <a:rPr lang="ru-RU" sz="1200" b="1" u="sng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8 861,3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тыс.руб.,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2021 год – </a:t>
            </a:r>
            <a:r>
              <a:rPr lang="ru-RU" sz="1200" b="1" u="sng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8 855,0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тыс.руб.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ВСЕГО : </a:t>
            </a:r>
            <a:r>
              <a:rPr lang="ru-RU" sz="1200" b="1" u="sng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30 762,7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тыс.руб.</a:t>
            </a:r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endParaRPr lang="ru-RU" sz="9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1380" y="3533886"/>
            <a:ext cx="2160240" cy="3073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0285" y="1742671"/>
            <a:ext cx="7179654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2500306"/>
            <a:ext cx="3456384" cy="2563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Ликвидация ветхого и аварийного жилищного фонда городского округа</a:t>
            </a:r>
          </a:p>
          <a:p>
            <a:pPr algn="ctr"/>
            <a:endParaRPr lang="ru-RU" sz="11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Переселение граждан из аварийного жилфонда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в с. </a:t>
            </a:r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Курьи ул.Свердлова,26 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1 298,0 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руб.;</a:t>
            </a:r>
          </a:p>
          <a:p>
            <a:pPr algn="ctr"/>
            <a:endParaRPr lang="ru-RU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90" y="2708920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80527"/>
              </p:ext>
            </p:extLst>
          </p:nvPr>
        </p:nvGraphicFramePr>
        <p:xfrm>
          <a:off x="3008970" y="1628800"/>
          <a:ext cx="5811502" cy="298623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27590"/>
                <a:gridCol w="1250576"/>
                <a:gridCol w="1255305"/>
                <a:gridCol w="878031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План 2021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Факт 2021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1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Жилищное хозяйство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883,6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858,4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757,8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266,7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79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Благоустройство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69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297,9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68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663,3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335,9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4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275,2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132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896,6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97,8%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2656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31" y="4797152"/>
            <a:ext cx="2329194" cy="155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42254807"/>
              </p:ext>
            </p:extLst>
          </p:nvPr>
        </p:nvGraphicFramePr>
        <p:xfrm>
          <a:off x="3003449" y="4797152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260648"/>
            <a:ext cx="54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В рамках муниципальной программы </a:t>
            </a:r>
            <a:r>
              <a:rPr lang="ru-RU" sz="1400" b="1" dirty="0">
                <a:latin typeface="Cambria" panose="02040503050406030204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</a:t>
            </a:r>
            <a:r>
              <a:rPr lang="ru-RU" sz="1400" dirty="0" smtClean="0">
                <a:latin typeface="Cambria" panose="02040503050406030204" pitchFamily="18" charset="0"/>
              </a:rPr>
              <a:t>     Сухой Лог»  расходы распределяются  по следующим направлениям: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mbria" pitchFamily="18" charset="0"/>
              </a:rPr>
              <a:t>Показатели социально-экономического развития городского округа Сухой Лог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</a:rPr>
              <a:t>за 2021 год 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36375"/>
              </p:ext>
            </p:extLst>
          </p:nvPr>
        </p:nvGraphicFramePr>
        <p:xfrm>
          <a:off x="1001688" y="1700808"/>
          <a:ext cx="7356648" cy="45167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79708"/>
                <a:gridCol w="1133785"/>
                <a:gridCol w="1209370"/>
                <a:gridCol w="1133785"/>
              </a:tblGrid>
              <a:tr h="32854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6354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43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47 648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47 138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47 265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104,2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104,8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108,1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</a:tr>
              <a:tr h="590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2,51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40 720,5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43 856,0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44 293,3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10 817,0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11 206,0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11 206,0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909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(кв.м)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15 041,0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18 115,0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17 635,0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56855" y="418561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56855" y="4554949"/>
            <a:ext cx="763284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98665"/>
              </p:ext>
            </p:extLst>
          </p:nvPr>
        </p:nvGraphicFramePr>
        <p:xfrm>
          <a:off x="1088750" y="1507498"/>
          <a:ext cx="7344816" cy="25695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09395"/>
                <a:gridCol w="1335421"/>
              </a:tblGrid>
              <a:tr h="5491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Подпрограмма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030">
                <a:tc>
                  <a:txBody>
                    <a:bodyPr/>
                    <a:lstStyle/>
                    <a:p>
                      <a:pPr algn="l"/>
                      <a:r>
                        <a:rPr lang="ru-RU" sz="1350" b="1" dirty="0" smtClean="0">
                          <a:latin typeface="Liberation Serif" panose="02020603050405020304" pitchFamily="18" charset="0"/>
                        </a:rPr>
                        <a:t>Расходы</a:t>
                      </a:r>
                      <a:r>
                        <a:rPr lang="ru-RU" sz="1350" b="1" baseline="0" dirty="0" smtClean="0">
                          <a:latin typeface="Liberation Serif" panose="02020603050405020304" pitchFamily="18" charset="0"/>
                        </a:rPr>
                        <a:t> в рамках муниципальной программы</a:t>
                      </a:r>
                      <a:r>
                        <a:rPr lang="ru-RU" sz="1350" b="1" dirty="0" smtClean="0">
                          <a:latin typeface="Liberation Serif" panose="02020603050405020304" pitchFamily="18" charset="0"/>
                        </a:rPr>
                        <a:t>, </a:t>
                      </a:r>
                    </a:p>
                    <a:p>
                      <a:pPr algn="l"/>
                      <a:r>
                        <a:rPr lang="ru-RU" sz="1350" b="1" dirty="0" smtClean="0"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50" b="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latin typeface="Liberation Serif" panose="02020603050405020304" pitchFamily="18" charset="0"/>
                        </a:rPr>
                        <a:t>184 221,4</a:t>
                      </a:r>
                      <a:endParaRPr lang="ru-RU" sz="1350" b="1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6416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- Организация деятельности развития культуры и искусства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110 237,0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915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- Развитие дополнительного образования в сфере культуры и искусства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</a:rPr>
                        <a:t>52</a:t>
                      </a:r>
                      <a:r>
                        <a:rPr lang="ru-RU" sz="135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</a:rPr>
                        <a:t> 140,4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030"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- Обеспечение реализации программы «Развитие культуры и искусства на территории городского округа Сухой Лог»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Liberation Serif" panose="02020603050405020304" pitchFamily="18" charset="0"/>
                        </a:rPr>
                        <a:t>21 844,0</a:t>
                      </a:r>
                      <a:endParaRPr lang="ru-RU" sz="13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80916053"/>
              </p:ext>
            </p:extLst>
          </p:nvPr>
        </p:nvGraphicFramePr>
        <p:xfrm>
          <a:off x="1108883" y="4653136"/>
          <a:ext cx="712879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83568" y="260648"/>
            <a:ext cx="815518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latin typeface="Cambria" pitchFamily="18" charset="0"/>
              </a:rPr>
              <a:t>МП «Развитие культуры и искусства </a:t>
            </a:r>
          </a:p>
          <a:p>
            <a:pPr algn="r"/>
            <a:r>
              <a:rPr lang="ru-RU" sz="2000" b="1" dirty="0" smtClean="0">
                <a:latin typeface="Cambria" pitchFamily="18" charset="0"/>
              </a:rPr>
              <a:t>в городском округе Сухой Лог»</a:t>
            </a:r>
            <a:endParaRPr lang="ru-RU" sz="2000" b="1" dirty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61884" y="1484784"/>
            <a:ext cx="739854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34864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Достигнутые значения целевых показателей реализации </a:t>
            </a:r>
            <a: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«Развитие </a:t>
            </a:r>
            <a:r>
              <a:rPr lang="ru-RU" sz="23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культуры и искусства </a:t>
            </a:r>
            <a: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</a:t>
            </a:r>
            <a:r>
              <a:rPr lang="ru-RU" sz="23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городском округе Сухой </a:t>
            </a:r>
            <a:r>
              <a:rPr lang="ru-RU" sz="23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Лог»</a:t>
            </a:r>
            <a:endParaRPr lang="ru-RU" sz="23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29031"/>
              </p:ext>
            </p:extLst>
          </p:nvPr>
        </p:nvGraphicFramePr>
        <p:xfrm>
          <a:off x="611560" y="1556793"/>
          <a:ext cx="8064897" cy="45281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12568"/>
                <a:gridCol w="936104"/>
                <a:gridCol w="955325"/>
                <a:gridCol w="1060900"/>
              </a:tblGrid>
              <a:tr h="3018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891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8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(посещений/1000 чел.)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824,3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1478,8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1449,7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23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30,7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37,9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4137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6,1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7237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 том числе домах детского творчества, школах искусств, всего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164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168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162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041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</a:rPr>
                        <a:t>83,3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</a:rPr>
                        <a:t>83,3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886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Число посещений муниципальной библиотеки, тыс. чел.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</a:rPr>
                        <a:t>52,9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</a:rPr>
                        <a:t>78,1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</a:rPr>
                        <a:t>78,1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11560" y="1556792"/>
            <a:ext cx="8064896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7785" y="6093296"/>
            <a:ext cx="8064896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1560" y="1556792"/>
            <a:ext cx="6225" cy="453650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82681" y="1556792"/>
            <a:ext cx="0" cy="453650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95536" y="1299345"/>
            <a:ext cx="3285838" cy="52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rPr>
              <a:t>  Дома культуры – 4 учреждения с 7 структурными подразделениями:</a:t>
            </a: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(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МАУК «Дворец культуры «Кристалл»;</a:t>
            </a:r>
          </a:p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 - МБУ «Культурно-социальное объединение «Гармония»;</a:t>
            </a:r>
          </a:p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 - МБУК «Курьинский центр досуга и народного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творчества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»;</a:t>
            </a:r>
          </a:p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3889" y="2060848"/>
            <a:ext cx="4824536" cy="800219"/>
          </a:xfrm>
          <a:prstGeom prst="rect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МБУ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«Сухоложский историко-краеведческий музей» было организовано и проведено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50 выставок, 12 лекций, 46 массовых мероприятий, 233 экскурсии  различной тематики.  Количество посетителей указанных мероприятий составило 12 300 человек.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6679" y="1297478"/>
            <a:ext cx="4824536" cy="623248"/>
          </a:xfrm>
          <a:prstGeom prst="rect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Организовано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библиотечное обслуживание населения. </a:t>
            </a:r>
            <a:endParaRPr lang="ru-RU" sz="115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Число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посещений библиотеки за отчетный период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составляет  78,1тыс. человек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план – 57,9 тыс. человек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). </a:t>
            </a:r>
            <a:endParaRPr lang="ru-RU" sz="11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5888" y="2996952"/>
            <a:ext cx="4824536" cy="2569934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соответствии с планом общегородских мероприятий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2021 году проведено 99  мероприятие в сфере культуры общегородского значения,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том числе наиболее значимые мероприятия:</a:t>
            </a: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Новогодние и рождественские мероприятия;</a:t>
            </a: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День защитников Отечества;</a:t>
            </a: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Проводы зимы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fontAlgn="base"/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- День защиты детей;</a:t>
            </a:r>
          </a:p>
          <a:p>
            <a:pPr fontAlgn="base"/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- День города;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fontAlgn="base"/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 -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День Победы,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День памяти и скорби, День села, рыбалка по Рудянски, поздравление лучших женщин Сухоложья, Международный женский день, мартовские посиделки,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ночь музеев,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библионочь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, муниципальные конкурс ы «Папа может», «Мой Сухой Лог», «Легенды и были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Сухоложья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»,  районный фестиваль творчества работающей молодежи и студентов «Живая радуга» и т.д. 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43363" y="5733256"/>
            <a:ext cx="4824536" cy="977191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По состоянию на 1 января </a:t>
            </a:r>
            <a:r>
              <a:rPr lang="ru-RU" sz="115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2022 </a:t>
            </a:r>
            <a:r>
              <a:rPr lang="ru-RU" sz="1150" dirty="0">
                <a:solidFill>
                  <a:srgbClr val="002060"/>
                </a:solidFill>
                <a:latin typeface="Cambria" panose="02040503050406030204" pitchFamily="18" charset="0"/>
              </a:rPr>
              <a:t>года в учреждениях культуры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действует 135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клубных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формирования,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которых занимаются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2 624 человека (в том числе детей в возрасте до 18 лет – 1 648 человек),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из них 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10 </a:t>
            </a:r>
            <a:r>
              <a:rPr lang="ru-RU" sz="115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коллективов самодеятельного художественного творчества имеют звание «народный (образцовый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)».</a:t>
            </a:r>
            <a:endParaRPr lang="ru-RU" sz="115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2" y="188640"/>
            <a:ext cx="8136903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</a:rPr>
              <a:t>8 </a:t>
            </a:r>
            <a:r>
              <a:rPr lang="ru-RU" sz="2200" b="1" dirty="0">
                <a:solidFill>
                  <a:srgbClr val="002060"/>
                </a:solidFill>
                <a:latin typeface="Cambria" pitchFamily="18" charset="0"/>
              </a:rPr>
              <a:t>муниципальных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</a:rPr>
              <a:t>учреждений </a:t>
            </a:r>
            <a:r>
              <a:rPr lang="ru-RU" sz="2200" b="1" dirty="0">
                <a:solidFill>
                  <a:srgbClr val="002060"/>
                </a:solidFill>
                <a:latin typeface="Cambria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176550"/>
              </p:ext>
            </p:extLst>
          </p:nvPr>
        </p:nvGraphicFramePr>
        <p:xfrm>
          <a:off x="539552" y="1628800"/>
          <a:ext cx="8286807" cy="3855680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5311427"/>
                <a:gridCol w="1008112"/>
                <a:gridCol w="1025277"/>
                <a:gridCol w="941991"/>
              </a:tblGrid>
              <a:tr h="3060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74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133 165,5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133 165,5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0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Организация деятельности городского музея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5 862,0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5 862,0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Организация библиотечного обслуживания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17 856,0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17 856,0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Организация деятельности домов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68 458,0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68 458,0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Капитальный и текущий ремонт зданий и помещений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9 765,0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9 765,0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52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Проведение общегородских мероприятий в сфере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3 210,6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3 210,6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 Реализация мер по поэтапному повышению средней заработной платы работников муниципальных учреждений культуры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4 996,0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4 996,0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 Поддержка народных художественных промыслов в Свердловской области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89,4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89,4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Обеспечение деятельности, создание материально-технических условий для обеспечения деятельности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21 933,7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21 933,7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Средства резервного фонда Правительства СО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на приобретение комплектов одежды сцены, звукового и светового оборудования для МБУ «Культурно-социальное объединение «Гармония»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994,8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994,8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91092"/>
              </p:ext>
            </p:extLst>
          </p:nvPr>
        </p:nvGraphicFramePr>
        <p:xfrm>
          <a:off x="539552" y="5661248"/>
          <a:ext cx="8263755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008112"/>
                <a:gridCol w="1008112"/>
                <a:gridCol w="918939"/>
              </a:tblGrid>
              <a:tr h="59221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2020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2021 год план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2021 год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5329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38 604,5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41 400,0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41 512,1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03289499"/>
              </p:ext>
            </p:extLst>
          </p:nvPr>
        </p:nvGraphicFramePr>
        <p:xfrm>
          <a:off x="6588225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7828" y="332656"/>
            <a:ext cx="6038388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«Культура и кинематография» в 2021 году составили  133 165,5 тыс. рублей</a:t>
            </a: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50616574"/>
              </p:ext>
            </p:extLst>
          </p:nvPr>
        </p:nvGraphicFramePr>
        <p:xfrm>
          <a:off x="6083566" y="332656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2761492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2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дополнительного образования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Лог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дополнительное образование получают  899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человек.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93" y="4750936"/>
            <a:ext cx="2353907" cy="17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Рисунок 10" descr="http://im6-tub-ru.yandex.net/i?id=108840490-3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272" y="2780928"/>
            <a:ext cx="23882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95817292"/>
              </p:ext>
            </p:extLst>
          </p:nvPr>
        </p:nvGraphicFramePr>
        <p:xfrm>
          <a:off x="3059832" y="3132310"/>
          <a:ext cx="5760480" cy="323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82356" y="4221088"/>
            <a:ext cx="79928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260648"/>
            <a:ext cx="8280920" cy="9361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Cambria" pitchFamily="18" charset="0"/>
              </a:rPr>
              <a:t>МП «Развитие физической культуры и спорта в городском округе Сухой Лог»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74245"/>
              </p:ext>
            </p:extLst>
          </p:nvPr>
        </p:nvGraphicFramePr>
        <p:xfrm>
          <a:off x="866641" y="1700808"/>
          <a:ext cx="7485779" cy="1916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539"/>
                <a:gridCol w="1538240"/>
              </a:tblGrid>
              <a:tr h="6337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1165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113 651,7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10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инфраструктуры спортивных учреждений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7 301,7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66641" y="380579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18415330"/>
              </p:ext>
            </p:extLst>
          </p:nvPr>
        </p:nvGraphicFramePr>
        <p:xfrm>
          <a:off x="866641" y="4365104"/>
          <a:ext cx="7632848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54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115212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23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МП «Развитие физической </a:t>
            </a:r>
            <a:br>
              <a:rPr lang="ru-RU" sz="23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3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культуры и спорта»</a:t>
            </a:r>
            <a:endParaRPr lang="ru-RU" sz="23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92364"/>
              </p:ext>
            </p:extLst>
          </p:nvPr>
        </p:nvGraphicFramePr>
        <p:xfrm>
          <a:off x="539552" y="1700808"/>
          <a:ext cx="8158999" cy="43924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5254"/>
                <a:gridCol w="927915"/>
                <a:gridCol w="927915"/>
                <a:gridCol w="927915"/>
              </a:tblGrid>
              <a:tr h="3689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2021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965"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09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населения городского округа Сухой Лог, систематически занимающихся физической культурой и спортом, в общей численности населения городского округа Сухой Лог в возрасте 3 до 79 лет,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49,4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детей и молодежи в возрасте 3-29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лет, систематически занимающихся физической культурой и спортом, в общей численности детей и молодежи,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88,7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87,8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87,8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9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251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258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246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09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9,3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48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населения городского округа Сухой Лог, выполнившего нормативы испытаний (тестов)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Всероссийского физкультурно  – спортивного комплекса «Готов к труду и обороне» (ГТО), в общей численности населения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городского округа Сухой Лог, </a:t>
                      </a:r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принявшего участие в выполнении нормативов испытаний (тестов) Всероссийского физкультурно – спортивного комплекса «Готов к труду и обороне» (ГТО),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22,4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48,4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48,4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9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Уровень обеспеченности населения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спортивными сооружениями исходя из единовременной пропускной способности объектов спорта,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39552" y="1700808"/>
            <a:ext cx="813690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552" y="1700808"/>
            <a:ext cx="0" cy="43924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76456" y="1700808"/>
            <a:ext cx="0" cy="43924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209" y="3476080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423179130-2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209" y="5112703"/>
            <a:ext cx="2084721" cy="15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209" y="1868497"/>
            <a:ext cx="2076932" cy="1381160"/>
          </a:xfrm>
          <a:prstGeom prst="rect">
            <a:avLst/>
          </a:prstGeom>
          <a:noFill/>
        </p:spPr>
      </p:pic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1209" y="328372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7571" y="435632"/>
            <a:ext cx="6120679" cy="611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Сухой Лог в рамках муниципальной программы «</a:t>
            </a:r>
            <a:r>
              <a:rPr lang="ru-RU" sz="1350" b="1" dirty="0">
                <a:solidFill>
                  <a:srgbClr val="002060"/>
                </a:solidFill>
                <a:latin typeface="Cambria" panose="02040503050406030204" pitchFamily="18" charset="0"/>
              </a:rPr>
              <a:t>Развитие физической культуры и </a:t>
            </a:r>
            <a:r>
              <a:rPr lang="ru-RU" sz="135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спорта»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осуществляют </a:t>
            </a:r>
            <a:r>
              <a:rPr lang="ru-RU" sz="135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свою деятельность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МБУ </a:t>
            </a:r>
            <a:r>
              <a:rPr lang="ru-RU" sz="135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Спорткомплекс  «Здоровье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</a:rPr>
              <a:t>МАУ «Спортивная школа»,  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МБУ «Спортивная школа «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Олимпик</a:t>
            </a:r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МАУ «Ледовая арена «Литейщик-Сухой Лог»</a:t>
            </a:r>
            <a:endParaRPr lang="ru-RU" sz="1350" b="1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5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ru-RU" sz="135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      </a:t>
            </a:r>
            <a:r>
              <a:rPr lang="ru-RU" sz="1200" b="1" u="sng" dirty="0" smtClean="0">
                <a:solidFill>
                  <a:srgbClr val="002060"/>
                </a:solidFill>
                <a:latin typeface="Cambria" pitchFamily="18" charset="0"/>
              </a:rPr>
              <a:t> Расходы по данной программе включают  в себя: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Выполнение муниципального задания МБУ </a:t>
            </a:r>
            <a:r>
              <a:rPr lang="ru-RU" sz="1200" dirty="0">
                <a:solidFill>
                  <a:srgbClr val="002060"/>
                </a:solidFill>
                <a:latin typeface="Cambria" panose="02040503050406030204" pitchFamily="18" charset="0"/>
              </a:rPr>
              <a:t>«Спортивный комплекс «Здоровье» и МАУ «Ледовая арена «Литейщик-Сухой Лог»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 по  предоставлению услуг 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в сфере физической культуры и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спорта –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43 466,7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Выполнение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муниципального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задания, организация предоставления услуг по спортивной подготовке –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67 660,3 тыс. руб.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(МБУ «Спортивная школа «Олимпик» -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31 507,6 тыс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. рублей и МАУ «Спортивная школа» -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36 152,7 тыс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. рублей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 Мероприятия по поэтапному внедрению и реализации Всероссийского физкультурно-спортивного комплекса "Готов к труду и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обороне» –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172,7 тыс</a:t>
            </a:r>
            <a:r>
              <a:rPr lang="ru-RU" sz="1200" b="1" dirty="0">
                <a:solidFill>
                  <a:srgbClr val="002060"/>
                </a:solidFill>
                <a:latin typeface="Cambria" pitchFamily="18" charset="0"/>
              </a:rPr>
              <a:t>. руб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.; создание спортивной площадки в пос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. СМЗ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для занятий уличной гимнастикой  -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381,9 тыс.руб.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Капитальный ремонт (2 этап) плавательного бассейна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МБУ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«Спортивный комплекс </a:t>
            </a:r>
            <a:r>
              <a:rPr lang="ru-RU" sz="1200" dirty="0">
                <a:solidFill>
                  <a:srgbClr val="002060"/>
                </a:solidFill>
                <a:latin typeface="Cambria" pitchFamily="18" charset="0"/>
              </a:rPr>
              <a:t>«Здоровье»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7 301,7 тыс. руб.;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Проведение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физкультурных и спортивных мероприятий городского округа –   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1 960,0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тыс. руб. 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2021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год было проведено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258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мероприятий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(«Лыжня России –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2021», первенство городского округа Сухой Лог по баскетболу, по мини-футболу, хоккею с шайбой, турнир по шахматам, соревнования по пауэрлифтингу, настольному теннису, Кубок городов ЮУО, «День физкультурника», новогодние турниры по шахматам, волейболу, теннису, футболу, областные соревнования по фитнес-аэробике, турнир ветеранов по футболу, «Кросс наций», первенство области «Кожаный мяч» и т.д.).</a:t>
            </a:r>
          </a:p>
        </p:txBody>
      </p:sp>
    </p:spTree>
    <p:extLst>
      <p:ext uri="{BB962C8B-B14F-4D97-AF65-F5344CB8AC3E}">
        <p14:creationId xmlns:p14="http://schemas.microsoft.com/office/powerpoint/2010/main" val="401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2" name="Picture 18" descr="http://sops96.ru/uploadedFiles/images/cNjCqL0Sg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7136273" cy="51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7467" y="220401"/>
            <a:ext cx="8280920" cy="8323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МП «Формирование современной городской среды в городском округе Сухой Лог до 2024 года»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AutoShape 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6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24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26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28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AutoShape 34" descr="https://sukhoylog-media.ru/wp-content/uploads/2020/04/tretij-etap-prka.jpg"/>
          <p:cNvSpPr>
            <a:spLocks noChangeAspect="1" noChangeArrowheads="1"/>
          </p:cNvSpPr>
          <p:nvPr/>
        </p:nvSpPr>
        <p:spPr bwMode="auto">
          <a:xfrm>
            <a:off x="2136775" y="1836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22375" y="1672873"/>
            <a:ext cx="6856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Лог до 2024 года» в 2021 году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11 850,9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тыс.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рублей. Средства направлены на  завершение строительства многофункционального парка «Семейный»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5589239"/>
            <a:ext cx="5437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FFFF00"/>
                </a:solidFill>
                <a:latin typeface="Cambria" pitchFamily="18" charset="0"/>
              </a:rPr>
              <a:t>в </a:t>
            </a:r>
            <a:r>
              <a:rPr lang="ru-RU" sz="1400" b="1" u="sng" dirty="0">
                <a:solidFill>
                  <a:srgbClr val="FFFF00"/>
                </a:solidFill>
                <a:latin typeface="Cambria" pitchFamily="18" charset="0"/>
              </a:rPr>
              <a:t>том числе:</a:t>
            </a:r>
          </a:p>
          <a:p>
            <a:r>
              <a:rPr lang="ru-RU" sz="1400" b="1" dirty="0">
                <a:solidFill>
                  <a:srgbClr val="FFFF00"/>
                </a:solidFill>
                <a:latin typeface="Cambria" pitchFamily="18" charset="0"/>
              </a:rPr>
              <a:t>- средства федерального бюджета –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10 800,9 тыс</a:t>
            </a:r>
            <a:r>
              <a:rPr lang="ru-RU" sz="1400" b="1" dirty="0">
                <a:solidFill>
                  <a:srgbClr val="FFFF00"/>
                </a:solidFill>
                <a:latin typeface="Cambria" pitchFamily="18" charset="0"/>
              </a:rPr>
              <a:t>. руб.,</a:t>
            </a:r>
          </a:p>
          <a:p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FFFF00"/>
                </a:solidFill>
                <a:latin typeface="Cambria" pitchFamily="18" charset="0"/>
              </a:rPr>
              <a:t>средства областного бюджета –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813,0  </a:t>
            </a:r>
            <a:r>
              <a:rPr lang="ru-RU" sz="1400" b="1" dirty="0">
                <a:solidFill>
                  <a:srgbClr val="FFFF00"/>
                </a:solidFill>
                <a:latin typeface="Cambria" pitchFamily="18" charset="0"/>
              </a:rPr>
              <a:t>тыс. руб., </a:t>
            </a:r>
          </a:p>
          <a:p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FFFF00"/>
                </a:solidFill>
                <a:latin typeface="Cambria" pitchFamily="18" charset="0"/>
              </a:rPr>
              <a:t>средства местного бюджета –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237,0 </a:t>
            </a:r>
            <a:r>
              <a:rPr lang="ru-RU" sz="1400" b="1" dirty="0">
                <a:solidFill>
                  <a:srgbClr val="FFFF00"/>
                </a:solidFill>
                <a:latin typeface="Cambria" pitchFamily="18" charset="0"/>
              </a:rPr>
              <a:t>тыс. руб.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3" y="285728"/>
            <a:ext cx="796040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Cambria" pitchFamily="18" charset="0"/>
              </a:rPr>
              <a:t>Расходы на социальную политику, произведенные в 2021 году составили  155 225,2 тыс. рублей</a:t>
            </a:r>
            <a:endParaRPr lang="ru-RU" sz="2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616999"/>
              </p:ext>
            </p:extLst>
          </p:nvPr>
        </p:nvGraphicFramePr>
        <p:xfrm>
          <a:off x="498882" y="1108622"/>
          <a:ext cx="8321589" cy="328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1799" y="4437112"/>
            <a:ext cx="8012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Расходы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 разделу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«Социальная политика»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2021 год были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произведены в рамках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4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муниципальных программ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Расходы по муниципальной программе «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молодых семей, а также граждан, проживающих на сельских территориях, на территории городского округа Сухой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4,3%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07066"/>
              </p:ext>
            </p:extLst>
          </p:nvPr>
        </p:nvGraphicFramePr>
        <p:xfrm>
          <a:off x="251521" y="1107853"/>
          <a:ext cx="8640960" cy="54894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51018"/>
                <a:gridCol w="1234692"/>
                <a:gridCol w="1234692"/>
                <a:gridCol w="1152380"/>
                <a:gridCol w="1068178"/>
              </a:tblGrid>
              <a:tr h="505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9446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Доходы – всего,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числе: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951 454,3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1 958 051,3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100,3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549 149,0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555 466,1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101,2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81 009,3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85 636,6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105,7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3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1 321 296,1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1 316 948,6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99,7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148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1 977 326,7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1 949 013,5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98,9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89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- 25 872,4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+ 9 037,8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00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кредиты  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всего, в том числе: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получение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погашение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25 872,4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0321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Отношение дефицита бюджета к доходам, % (без учета безвозмездных поступлений и поступлений налоговых доходов по дополнительным нормативам отчислений)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6,9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Основные характеристики бюджета городского округа Сухой Лог за 2021 год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083" y="188640"/>
            <a:ext cx="8484308" cy="8771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семей, а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также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проживающих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сельских территориях,  </a:t>
            </a:r>
          </a:p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городского округа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17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249768" y="1700808"/>
            <a:ext cx="69847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01245" y="1223731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89475849"/>
              </p:ext>
            </p:extLst>
          </p:nvPr>
        </p:nvGraphicFramePr>
        <p:xfrm>
          <a:off x="935742" y="1725917"/>
          <a:ext cx="763284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20"/>
          <p:cNvSpPr txBox="1">
            <a:spLocks/>
          </p:cNvSpPr>
          <p:nvPr/>
        </p:nvSpPr>
        <p:spPr>
          <a:xfrm>
            <a:off x="644510" y="3311465"/>
            <a:ext cx="8215313" cy="3600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Направление расходов на улучшение жилищных условий граждан в 2021 году</a:t>
            </a:r>
            <a:endParaRPr lang="ru-RU" sz="18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47573"/>
              </p:ext>
            </p:extLst>
          </p:nvPr>
        </p:nvGraphicFramePr>
        <p:xfrm>
          <a:off x="755722" y="3861048"/>
          <a:ext cx="7992888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340593"/>
                <a:gridCol w="1258140"/>
                <a:gridCol w="962107"/>
              </a:tblGrid>
              <a:tr h="38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6 650,5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Предоставление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социальных выплат молодым семьям на приобретение (строительство)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жилья 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социальные выплаты на приобретение жилья получили 3 молодые семьи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)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3 070,1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46,2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8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Улучшение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жилищных условий граждан, проживающих на сельских территориях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(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 семьи, проживающих в сельской местности, смогли улучшить свои жилищные условия)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3 580,4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53,8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08012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Достигнутые значения целевых показателей реализации МП 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»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83773"/>
              </p:ext>
            </p:extLst>
          </p:nvPr>
        </p:nvGraphicFramePr>
        <p:xfrm>
          <a:off x="539552" y="1700808"/>
          <a:ext cx="8208912" cy="490912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00600"/>
                <a:gridCol w="936104"/>
                <a:gridCol w="936104"/>
                <a:gridCol w="936104"/>
              </a:tblGrid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2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                                                                       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в построенных (приобретенных) жилых помещениях, ед.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AFB"/>
                    </a:solidFill>
                  </a:tcPr>
                </a:tc>
              </a:tr>
              <a:tr h="730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Доля малоимущих граждан, в том числе многодетных семей, признанных нуждающимися в предоставлении жилых помещений, улучшивших жилищные условия в связи с предоставлением жилых помещений по договорам социального найма муниципального жилищного фонда, %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217903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жилых помещений, ед.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молодым семьям, нуждающимся в улучшении жилищных условий, ед.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Доля молодых семей, получивших социальную выплату, %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Количество ипотечных кредитов, взятых молодыми семьями для приобретения (строительства) жилья, ед.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Количество жилых помещений, приобретенных молодыми семьями с использованием собственных средств, ед.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гражданам, проживающим на сельских территориях, ед.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9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Объем ввода (приобретения) жилья для граждан, проживающих на сельских территориях, кв.м.</a:t>
                      </a:r>
                      <a:endParaRPr lang="ru-RU" sz="11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26056" y="393305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2040" y="4365104"/>
            <a:ext cx="777686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34582"/>
              </p:ext>
            </p:extLst>
          </p:nvPr>
        </p:nvGraphicFramePr>
        <p:xfrm>
          <a:off x="1034470" y="1340768"/>
          <a:ext cx="7272808" cy="2414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16624"/>
                <a:gridCol w="1656184"/>
              </a:tblGrid>
              <a:tr h="575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Подпрограмма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32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Развитие потенциала молодежи городского округа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</a:rPr>
                        <a:t>4 859,4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55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Патриотическое воспитание молодежи на территории городского округа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46,0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7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Развитие деятельности в сфере организации и обеспечения отдыха и оздоровления детей в городском округе Сухой Лог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1 000,0</a:t>
                      </a:r>
                      <a:endParaRPr lang="ru-RU" sz="15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83495001"/>
              </p:ext>
            </p:extLst>
          </p:nvPr>
        </p:nvGraphicFramePr>
        <p:xfrm>
          <a:off x="1171733" y="4509120"/>
          <a:ext cx="71287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Cambria" pitchFamily="18" charset="0"/>
              </a:rPr>
              <a:t>МП «Молодежь Свердловской области на территории городского округа Сухой Лог»</a:t>
            </a:r>
            <a:endParaRPr lang="ru-RU" sz="2200" b="1" dirty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14124" y="1340768"/>
            <a:ext cx="730229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76711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Достигнутые значения целевых показателей реализации </a:t>
            </a: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МП «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</a:rPr>
              <a:t>Молодежь Свердловской области на территории городского округа Сухой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</a:rPr>
              <a:t>Лог»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84528"/>
              </p:ext>
            </p:extLst>
          </p:nvPr>
        </p:nvGraphicFramePr>
        <p:xfrm>
          <a:off x="611560" y="1340768"/>
          <a:ext cx="8064897" cy="49578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680520"/>
                <a:gridCol w="1008112"/>
                <a:gridCol w="936104"/>
                <a:gridCol w="1440161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438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65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от 14 до 35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37,1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35,2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11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24,4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92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от 14 до 35 лет – участников программ и мероприятий,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80,3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81,7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55,6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9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992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30,7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30,2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30,7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43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872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2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69,4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65,4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11560" y="1340768"/>
            <a:ext cx="8064896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8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169489" y="254779"/>
            <a:ext cx="6768752" cy="9233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осуществляет свою деятельность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3443" y="1351638"/>
            <a:ext cx="541150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В рамах данной программы проводятся мероприятия </a:t>
            </a:r>
          </a:p>
          <a:p>
            <a:pPr algn="ctr">
              <a:lnSpc>
                <a:spcPct val="11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по работе с молодежью и патриотическому воспитанию </a:t>
            </a:r>
          </a:p>
          <a:p>
            <a:pPr algn="ctr">
              <a:lnSpc>
                <a:spcPct val="11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молодежи.  За 2021 год состоялось 98 мероприятий</a:t>
            </a:r>
          </a:p>
          <a:p>
            <a:pPr>
              <a:lnSpc>
                <a:spcPct val="110000"/>
              </a:lnSpc>
            </a:pPr>
            <a:endParaRPr lang="ru-RU" sz="1400" b="1" u="sng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Наиболее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Интеллектуальная игра «Противостояние эрудитов»;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Конкурс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патриотической песни «Сияй, Великая Россия!»;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Конкурс молодежных инициатив-2021;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Акция «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Обелиск», «Георгиевская ленточка», «Зажги свечу»;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Конкурс детских общественных объединений;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Акция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«Новый год – в каждый дом»;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Акция «Загадай желание» в рамках дня города;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Организация участия поисковиков во Всероссийской акции «Вахта-Памяти-2021»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Конкурс настоящих мужчин «Шоу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MEN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»;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Дискуссионный клуб «Россия нашей мечты»;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Конкурс детских публицистических работ «Служу Отечеству» 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др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     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0" y="254779"/>
            <a:ext cx="1935409" cy="14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24141" y="4725143"/>
            <a:ext cx="859402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7" y="3780483"/>
            <a:ext cx="2833980" cy="1889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07" y="5794393"/>
            <a:ext cx="8731334" cy="8829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были временно трудоустроены –127 человек. Были разработаны и выпущены специализированные буклеты, статьи и плакаты по трудоустройству молодежи, которые выдавались при инструктажах и во время работы.</a:t>
            </a:r>
            <a:endParaRPr lang="ru-RU" sz="135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3250" name="Picture 2" descr="http://i.ytimg.com/vi/NO2OuVH72h0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0" y="1916832"/>
            <a:ext cx="2841455" cy="1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056783" cy="5000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Национальная экономика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4"/>
            <a:ext cx="2214579" cy="14837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26752"/>
            <a:ext cx="2133600" cy="16349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sp>
        <p:nvSpPr>
          <p:cNvPr id="165" name="Прямоугольник 164"/>
          <p:cNvSpPr/>
          <p:nvPr/>
        </p:nvSpPr>
        <p:spPr>
          <a:xfrm>
            <a:off x="2563704" y="1114584"/>
            <a:ext cx="3929091" cy="3024335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68 495,6 тыс. рублей,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Сельское хоз-во и рыболовство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1 389,4 тыс. руб.;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Водное хозяйство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296,7 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64 459,7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Другие вопросы в области национальной экономики –  </a:t>
            </a:r>
            <a:r>
              <a:rPr lang="ru-RU" sz="1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2 349,8 тыс. руб.</a:t>
            </a:r>
            <a:endParaRPr lang="ru-RU" sz="1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5" y="2656840"/>
            <a:ext cx="2179960" cy="163497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195">
            <a:off x="4488109" y="4504040"/>
            <a:ext cx="3773408" cy="1998735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32943">
            <a:off x="899420" y="4443932"/>
            <a:ext cx="3039800" cy="210093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277" y="307521"/>
            <a:ext cx="6529721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Объем расходов бюджета городского округа Сухой Лог в расчете на одного жителя</a:t>
            </a:r>
            <a:endParaRPr lang="ru-RU" sz="2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28036"/>
              </p:ext>
            </p:extLst>
          </p:nvPr>
        </p:nvGraphicFramePr>
        <p:xfrm>
          <a:off x="626781" y="1523699"/>
          <a:ext cx="7992887" cy="444926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2048"/>
                <a:gridCol w="4683400"/>
                <a:gridCol w="959147"/>
                <a:gridCol w="982189"/>
                <a:gridCol w="936103"/>
              </a:tblGrid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2 129,4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2 385,5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2 196,7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235,3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259,8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1 318,0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1 485,6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1 449,2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4 189,7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2 848,1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2 811,7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23 887,4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26 022,2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25 671,8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2 571,5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2 824,5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2 817,4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3 388,2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3 330,3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3 284,1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2 273,6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2 660,4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2 634,6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3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0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40 116,5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41 940,5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41 235,9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29217" y="1192796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1" y="379605"/>
            <a:ext cx="231687" cy="64807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78" y="578722"/>
            <a:ext cx="257254" cy="71958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0" y="379605"/>
            <a:ext cx="231687" cy="648072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407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491" y="2645787"/>
            <a:ext cx="676091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Cambria" panose="020405030504060302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Cambria" panose="02040503050406030204" pitchFamily="18" charset="0"/>
              </a:rPr>
              <a:t>городского округа Сухой Лог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4765"/>
            <a:ext cx="1657903" cy="16931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программ </a:t>
            </a:r>
          </a:p>
          <a:p>
            <a:pPr algn="ctr"/>
            <a:r>
              <a:rPr lang="ru-RU" alt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(1 482 681,4 тыс. руб.)</a:t>
            </a:r>
            <a:endParaRPr lang="ru-RU" alt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1" y="4671793"/>
            <a:ext cx="1538001" cy="17464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(242 573,3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5"/>
            <a:ext cx="1815719" cy="16931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(13 077,8 тыс. руб.)</a:t>
            </a:r>
            <a:endParaRPr lang="ru-RU" alt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1" y="4671793"/>
            <a:ext cx="1502139" cy="1727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(57 660,0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50" y="3573727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6" y="3610503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275890" y="3782897"/>
            <a:ext cx="1136526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75683" y="260648"/>
            <a:ext cx="6760911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Cambria" panose="020405030504060302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Cambria" panose="020405030504060302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1700" b="1" dirty="0">
                <a:latin typeface="Cambria" panose="020405030504060302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375683" y="989391"/>
            <a:ext cx="3869849" cy="536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Бюджет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ГО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2079234" y="1530828"/>
            <a:ext cx="274394" cy="390656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390490" y="1870771"/>
            <a:ext cx="7853917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Программные </a:t>
            </a:r>
            <a:r>
              <a:rPr lang="ru-RU" altLang="ru-RU" sz="2000" b="1" dirty="0">
                <a:latin typeface="Cambria" panose="020405030504060302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/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176427" y="3754132"/>
            <a:ext cx="107897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3"/>
            <a:ext cx="1494059" cy="17464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(153 021,0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376403"/>
              </p:ext>
            </p:extLst>
          </p:nvPr>
        </p:nvGraphicFramePr>
        <p:xfrm>
          <a:off x="323528" y="2177398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Источники финансирования дефицита бюджета</a:t>
            </a:r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5605" y="5733256"/>
            <a:ext cx="32147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04711" y="5214143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768364" y="1052736"/>
            <a:ext cx="7786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mbria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latin typeface="Cambria" pitchFamily="18" charset="0"/>
              </a:rPr>
              <a:t>профицит</a:t>
            </a:r>
            <a:r>
              <a:rPr lang="ru-RU" sz="1500" dirty="0">
                <a:latin typeface="Cambria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latin typeface="Cambria" pitchFamily="18" charset="0"/>
              </a:rPr>
              <a:t>дефицит</a:t>
            </a:r>
            <a:r>
              <a:rPr lang="ru-RU" sz="1500" dirty="0">
                <a:latin typeface="Cambria" pitchFamily="18" charset="0"/>
              </a:rPr>
              <a:t>.</a:t>
            </a:r>
            <a:endParaRPr lang="ru-RU" sz="1500" b="1" u="sng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455347"/>
              </p:ext>
            </p:extLst>
          </p:nvPr>
        </p:nvGraphicFramePr>
        <p:xfrm>
          <a:off x="323528" y="1412776"/>
          <a:ext cx="852636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22"/>
                <a:gridCol w="1404817"/>
                <a:gridCol w="1512168"/>
                <a:gridCol w="1584176"/>
                <a:gridCol w="1469586"/>
              </a:tblGrid>
              <a:tr h="79168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Объем долга на 01.01.2021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Объем долга на 31.12.2021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8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«+»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«-»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50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ИТОГО: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0,0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58614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Муниципальный долг городского округа Сухой Лог в 2021 году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884368" y="956438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aramond" pitchFamily="18" charset="0"/>
              </a:rPr>
              <a:t>тыс.руб.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64692734"/>
              </p:ext>
            </p:extLst>
          </p:nvPr>
        </p:nvGraphicFramePr>
        <p:xfrm>
          <a:off x="323528" y="3861048"/>
          <a:ext cx="852636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79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0648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ambria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ambria" pitchFamily="18" charset="0"/>
              </a:rPr>
              <a:t>городского округа Сухой Лог за 2021  год</a:t>
            </a:r>
            <a:r>
              <a:rPr lang="ru-RU" sz="2100" b="1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latin typeface="Book Antiqua" pitchFamily="18" charset="0"/>
              </a:rPr>
            </a:b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3" cy="1785950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62820"/>
            <a:ext cx="7500991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Доходы бюджета  </a:t>
            </a:r>
            <a:r>
              <a:rPr lang="ru-RU" b="1" dirty="0">
                <a:solidFill>
                  <a:schemeClr val="dk1"/>
                </a:solidFill>
                <a:latin typeface="Cambria" panose="02040503050406030204" pitchFamily="18" charset="0"/>
              </a:rPr>
              <a:t>1 </a:t>
            </a:r>
            <a:r>
              <a:rPr lang="ru-RU" b="1" dirty="0" smtClean="0">
                <a:solidFill>
                  <a:schemeClr val="dk1"/>
                </a:solidFill>
                <a:latin typeface="Cambria" panose="02040503050406030204" pitchFamily="18" charset="0"/>
              </a:rPr>
              <a:t>958 051,3 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тыс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234" y="4286248"/>
            <a:ext cx="7500991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1 949 013,5 тыс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61595" y="90033"/>
            <a:ext cx="1071570" cy="2891720"/>
          </a:xfrm>
          <a:prstGeom prst="homePlate">
            <a:avLst>
              <a:gd name="adj" fmla="val 48462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Налоговые </a:t>
            </a:r>
            <a:r>
              <a:rPr lang="ru-RU" sz="1600" dirty="0" smtClean="0">
                <a:latin typeface="Book Antiqua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Liberation Serif"/>
              </a:rPr>
              <a:t>555 466,1 </a:t>
            </a: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6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95417" y="321447"/>
            <a:ext cx="1071570" cy="242889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Liberation Serif"/>
              </a:rPr>
              <a:t>85 636,6 </a:t>
            </a: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865419" y="64012"/>
            <a:ext cx="1071576" cy="2943769"/>
          </a:xfrm>
          <a:prstGeom prst="homePlate">
            <a:avLst>
              <a:gd name="adj" fmla="val 50813"/>
            </a:avLst>
          </a:prstGeom>
          <a:solidFill>
            <a:schemeClr val="accent6">
              <a:lumMod val="40000"/>
              <a:lumOff val="6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Безвозмездные поступления </a:t>
            </a:r>
            <a:r>
              <a:rPr lang="ru-RU" sz="1150" i="1" dirty="0">
                <a:latin typeface="Book Antiqua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Liberation Serif"/>
              </a:rPr>
              <a:t>1 316 948,6 </a:t>
            </a:r>
            <a:r>
              <a:rPr lang="ru-RU" sz="1500" dirty="0" smtClean="0">
                <a:solidFill>
                  <a:schemeClr val="tx1"/>
                </a:solidFill>
                <a:latin typeface="Book Antiqua" pitchFamily="18" charset="0"/>
              </a:rPr>
              <a:t>тыс</a:t>
            </a:r>
            <a:r>
              <a:rPr lang="ru-RU" sz="1500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9"/>
            <a:ext cx="1643075" cy="714380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1 213 376,0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155 225,2  тыс.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7" y="4929199"/>
            <a:ext cx="1785951" cy="714380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133 165,5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3" y="5857893"/>
            <a:ext cx="1571636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103 827,9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3" y="5857893"/>
            <a:ext cx="1500199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68 495,6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124 526,7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714515" cy="785818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17 500,0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6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41 427,1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руб</a:t>
            </a:r>
            <a:r>
              <a:rPr lang="ru-RU" sz="1600" b="1" dirty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41 235,9  руб</a:t>
            </a:r>
            <a:r>
              <a:rPr lang="ru-RU" sz="1600" b="1" dirty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132 896,6 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1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2" y="5715016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1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3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693261"/>
            <a:ext cx="4536504" cy="1200318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83940"/>
              </p:ext>
            </p:extLst>
          </p:nvPr>
        </p:nvGraphicFramePr>
        <p:xfrm>
          <a:off x="381000" y="2101855"/>
          <a:ext cx="6019800" cy="456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62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290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Fu_slog@goslog.ru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20116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85" y="4941168"/>
            <a:ext cx="2299648" cy="17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801"/>
            <a:ext cx="2376264" cy="16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95059"/>
            <a:ext cx="6719617" cy="5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487092" y="2636912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Garamond" pitchFamily="18" charset="0"/>
              </a:rPr>
              <a:t>Благодарим за внимание</a:t>
            </a:r>
            <a:r>
              <a:rPr lang="ru-RU" sz="3600" b="1" dirty="0" smtClean="0">
                <a:latin typeface="Garamond" pitchFamily="18" charset="0"/>
              </a:rPr>
              <a:t>!</a:t>
            </a:r>
          </a:p>
          <a:p>
            <a:pPr algn="ctr"/>
            <a:r>
              <a:rPr lang="ru-RU" sz="3600" b="1" dirty="0" smtClean="0">
                <a:latin typeface="Garamond" pitchFamily="18" charset="0"/>
              </a:rPr>
              <a:t>Финансовое управление Администрации городского округа Сухой Лог.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447586" cy="846138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Структура доходов бюджета за 2021 год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952440"/>
              </p:ext>
            </p:extLst>
          </p:nvPr>
        </p:nvGraphicFramePr>
        <p:xfrm>
          <a:off x="467544" y="2492896"/>
          <a:ext cx="8280400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Лист" r:id="rId3" imgW="7658100" imgH="3667035" progId="Excel.Sheet.8">
                  <p:embed/>
                </p:oleObj>
              </mc:Choice>
              <mc:Fallback>
                <p:oleObj name="Лист" r:id="rId3" imgW="7658100" imgH="3667035" progId="Excel.Shee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492896"/>
                        <a:ext cx="8280400" cy="396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412" y="332656"/>
            <a:ext cx="1605256" cy="11979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21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8106" y="260648"/>
            <a:ext cx="822960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Мы все - налогоплательщики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65408" y="1340768"/>
            <a:ext cx="1597157" cy="152363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Общая ставка налога 13%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3429000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Liberation Serif" panose="02020603050405020304" pitchFamily="18" charset="0"/>
              </a:rPr>
              <a:t>В отдельных случаях ставка   9%, 15%, 30%,  35%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25543" y="1450027"/>
            <a:ext cx="1084090" cy="97576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Ставка налога 0,2 %</a:t>
            </a:r>
            <a:endParaRPr lang="ru-RU" sz="13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405576" y="2696246"/>
            <a:ext cx="1101055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Ставка налога 0,3%</a:t>
            </a:r>
            <a:endParaRPr lang="ru-RU" sz="13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34568" y="4123769"/>
            <a:ext cx="1172064" cy="1092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1067" y="3117445"/>
            <a:ext cx="187220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доходы физических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391 750,7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5371" y="2122506"/>
            <a:ext cx="1697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12 115,0 тыс.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8" y="4269385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Земельный налог 29 636,2 тыс. руб.</a:t>
            </a:r>
          </a:p>
          <a:p>
            <a:pPr algn="ctr"/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5577" y="4384801"/>
            <a:ext cx="1172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 0,1 %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4" y="764704"/>
            <a:ext cx="416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Ставка налога исходя из кадастровой стоимости объектов</a:t>
            </a:r>
            <a:endParaRPr lang="ru-RU" sz="1600" b="1" u="sng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6103" y="1583047"/>
            <a:ext cx="3075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отношении комнат, квартир</a:t>
            </a:r>
            <a:endParaRPr lang="ru-RU" sz="1400" b="1" i="1" u="sng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632" y="2696247"/>
            <a:ext cx="25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отношении жилых домов, гаражей, прочих объектов  </a:t>
            </a:r>
            <a:endParaRPr lang="ru-RU" sz="1400" i="1" u="sng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6632" y="4057713"/>
            <a:ext cx="2598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для ведения индивидуального и коллектив-ного садоводства, для ведения огородничества, личного под-собного хозяйства, сенокоше-ния, животноводства.</a:t>
            </a:r>
            <a:endParaRPr lang="ru-RU" sz="1300" b="1" i="1" u="sng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381" y="5733256"/>
            <a:ext cx="32457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под жилыми дома-ми индивидуальной застройки, под ин-дивидуальными гаражами</a:t>
            </a:r>
            <a:endParaRPr lang="ru-RU" sz="1300" b="1" i="1" u="sng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94610" y="5216376"/>
            <a:ext cx="1253656" cy="113812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налога  0,3 %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48883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бюджета в 2021 году </a:t>
            </a:r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304335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0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25787</TotalTime>
  <Words>6616</Words>
  <Application>Microsoft Office PowerPoint</Application>
  <PresentationFormat>Экран (4:3)</PresentationFormat>
  <Paragraphs>1443</Paragraphs>
  <Slides>61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3" baseType="lpstr">
      <vt:lpstr>Волна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2021 год</vt:lpstr>
      <vt:lpstr> Основные параметры исполнения бюджета  городского округа Сухой Лог за 2021  год </vt:lpstr>
      <vt:lpstr>Структура доходов бюджета за 2021 год</vt:lpstr>
      <vt:lpstr>Мы все - налогоплательщики</vt:lpstr>
      <vt:lpstr>Структура налоговых доходов  бюджета в 2021 году </vt:lpstr>
      <vt:lpstr>Поступление налоговых платежей в бюджет за 2021 год</vt:lpstr>
      <vt:lpstr>Динамика поступлений налога на доходы физических лиц в бюджет  за 2019 - 2021 годы</vt:lpstr>
      <vt:lpstr>Динамика поступлений налоговых  платежей в бюджет за 2019-2021 годы</vt:lpstr>
      <vt:lpstr>Поступление неналоговых платежей  в бюджет за 2021год</vt:lpstr>
      <vt:lpstr>Структура  неналоговых  доходов  бюджета в 2021 году</vt:lpstr>
      <vt:lpstr>Динамика поступлений неналоговых платежей в бюджет 2020 – 2021 годы</vt:lpstr>
      <vt:lpstr>Структура безвозмездных  поступлений в 2021 году</vt:lpstr>
      <vt:lpstr>Безвозмездные поступления в бюджет  за 2021 год</vt:lpstr>
      <vt:lpstr>Динамика безвозмездных поступлений в бюджет  за 2020-2021 годы</vt:lpstr>
      <vt:lpstr>Недоимка по налоговым и неналоговым доходам</vt:lpstr>
      <vt:lpstr>Сведения об исполнении бюджета городского округа Сухой Лог за 2019 - 2021  годы в сравнении с бюджетами других городских округов</vt:lpstr>
      <vt:lpstr>Функциональная  структура  расходов  за  2021 год         </vt:lpstr>
      <vt:lpstr>Презентация PowerPoint</vt:lpstr>
      <vt:lpstr>Презентация PowerPoint</vt:lpstr>
      <vt:lpstr>    Социально - значимые расходы в 2021 году </vt:lpstr>
      <vt:lpstr>Исполнение бюджета го Сухой Лог по расходам  за 2021 год в разрезе главных распорядителей бюджетных средств (ГРБС)</vt:lpstr>
      <vt:lpstr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ресурсов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Достигнутые значения целевых показателей реализации  МП «Развитие системы образования в городском округе Сухой Лог»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 МП «Развитие культуры и искусства  в городском округе Сухой Лог»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«Развитие физической  культуры и спорта»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значения целевых показателей реализации МП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</vt:lpstr>
      <vt:lpstr>Презентация PowerPoint</vt:lpstr>
      <vt:lpstr>Достигнутые значения целевых показателей реализации  МП «Молодежь Свердловской области на территории городского округа Сухой Лог»</vt:lpstr>
      <vt:lpstr>Презентация PowerPoint</vt:lpstr>
      <vt:lpstr>Презентация PowerPoint</vt:lpstr>
      <vt:lpstr>Объем расходов бюджета городского округа Сухой Лог в расчете на одного жителя</vt:lpstr>
      <vt:lpstr>Презентация PowerPoint</vt:lpstr>
      <vt:lpstr>Источники финансирования дефицита бюджета</vt:lpstr>
      <vt:lpstr>Муниципальный долг городского округа Сухой Лог в 2021 году</vt:lpstr>
      <vt:lpstr>Презентация PowerPoint</vt:lpstr>
      <vt:lpstr>Презентация PowerPoint</vt:lpstr>
    </vt:vector>
  </TitlesOfParts>
  <Company>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Наталья Константинов</cp:lastModifiedBy>
  <cp:revision>2614</cp:revision>
  <cp:lastPrinted>2021-03-10T07:55:14Z</cp:lastPrinted>
  <dcterms:created xsi:type="dcterms:W3CDTF">2014-05-05T02:55:32Z</dcterms:created>
  <dcterms:modified xsi:type="dcterms:W3CDTF">2022-04-18T09:09:08Z</dcterms:modified>
</cp:coreProperties>
</file>